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57" r:id="rId3"/>
    <p:sldId id="312" r:id="rId4"/>
    <p:sldId id="313" r:id="rId5"/>
    <p:sldId id="314" r:id="rId6"/>
    <p:sldId id="315" r:id="rId7"/>
    <p:sldId id="316" r:id="rId8"/>
    <p:sldId id="317" r:id="rId9"/>
    <p:sldId id="325" r:id="rId10"/>
    <p:sldId id="326" r:id="rId11"/>
    <p:sldId id="322" r:id="rId12"/>
    <p:sldId id="324" r:id="rId13"/>
    <p:sldId id="32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20"/>
    <a:srgbClr val="EF8123"/>
    <a:srgbClr val="F39E57"/>
    <a:srgbClr val="AB540D"/>
    <a:srgbClr val="F4AD56"/>
    <a:srgbClr val="C762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85845" autoAdjust="0"/>
  </p:normalViewPr>
  <p:slideViewPr>
    <p:cSldViewPr snapToGrid="0">
      <p:cViewPr varScale="1">
        <p:scale>
          <a:sx n="59" d="100"/>
          <a:sy n="59" d="100"/>
        </p:scale>
        <p:origin x="9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940E7-4096-48BC-983A-AE36A26AA629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BAEE7-CB7B-4A5A-86FE-75CA8CDE58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1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33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59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772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41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62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05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73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984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86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493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602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静态→动态→动态互动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BAEE7-CB7B-4A5A-86FE-75CA8CDE58D4}" type="slidenum">
              <a:rPr lang="zh-TW" altLang="en-US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60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0761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6468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7798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15361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6020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453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8833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2392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320882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1829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4746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9E335-116F-43D5-BE05-90B35204099D}" type="datetime1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BECA-CDE6-495F-A757-2080B827131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8E9FA7C-617D-4BFE-9FBA-120730D8CF72}"/>
              </a:ext>
            </a:extLst>
          </p:cNvPr>
          <p:cNvSpPr/>
          <p:nvPr userDrawn="1"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97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5486400" y="4003297"/>
            <a:ext cx="1219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229143" y="2197893"/>
            <a:ext cx="573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 Virus</a:t>
            </a:r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84320" y="3126127"/>
            <a:ext cx="402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广告营销组</a:t>
            </a:r>
            <a:endParaRPr lang="zh-TW" alt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90617" y="4443175"/>
            <a:ext cx="221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Presented by Group 6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10-August-2017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434" y="1287473"/>
            <a:ext cx="905262" cy="9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226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10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产业分析报告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10">
            <a:extLst>
              <a:ext uri="{FF2B5EF4-FFF2-40B4-BE49-F238E27FC236}">
                <a16:creationId xmlns:a16="http://schemas.microsoft.com/office/drawing/2014/main" id="{174CB094-5A76-4C9F-B7D7-B838E18BC3E9}"/>
              </a:ext>
            </a:extLst>
          </p:cNvPr>
          <p:cNvSpPr txBox="1"/>
          <p:nvPr/>
        </p:nvSpPr>
        <p:spPr>
          <a:xfrm>
            <a:off x="1206144" y="2011746"/>
            <a:ext cx="786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未来趋势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如何提升网络消费者的信任度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针对年龄层的限制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以后发展的路径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11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 err="1">
                <a:solidFill>
                  <a:srgbClr val="F08220"/>
                </a:solidFill>
              </a:rPr>
              <a:t>Github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05" y="1899333"/>
            <a:ext cx="7751390" cy="48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12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>
                <a:solidFill>
                  <a:srgbClr val="F08220"/>
                </a:solidFill>
              </a:rPr>
              <a:t>Wiki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CA75235-155A-461E-90B1-67E9168CA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0" y="1528714"/>
            <a:ext cx="851154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9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13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-110" dirty="0">
                <a:solidFill>
                  <a:srgbClr val="F08220"/>
                </a:solidFill>
              </a:rPr>
              <a:t>Wiki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9AAC3FA-438D-4FA4-9517-C1B3AE439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6" y="1317134"/>
            <a:ext cx="9718447" cy="54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BECA-CDE6-495F-A757-2080B827131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3"/>
          <a:stretch/>
        </p:blipFill>
        <p:spPr>
          <a:xfrm>
            <a:off x="0" y="4867656"/>
            <a:ext cx="12197380" cy="198018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3198" y="2197893"/>
            <a:ext cx="9245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</a:rPr>
              <a:t>Thanks For</a:t>
            </a:r>
            <a:r>
              <a:rPr lang="en-US" altLang="zh-TW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Listening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！</a:t>
            </a:r>
            <a:endParaRPr lang="en-GB" altLang="zh-CN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43576"/>
      </p:ext>
    </p:extLst>
  </p:cSld>
  <p:clrMapOvr>
    <a:masterClrMapping/>
  </p:clrMapOvr>
  <p:transition spd="slow"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611302" y="486137"/>
            <a:ext cx="579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spc="-1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</a:t>
            </a:r>
            <a:r>
              <a:rPr lang="en-US" altLang="zh-TW" sz="4400" spc="-110" dirty="0">
                <a:solidFill>
                  <a:srgbClr val="F08220"/>
                </a:solidFill>
              </a:rPr>
              <a:t>Content</a:t>
            </a:r>
            <a:endParaRPr lang="zh-TW" altLang="en-US" sz="4400" spc="-110" dirty="0">
              <a:solidFill>
                <a:srgbClr val="F0822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11501249" y="335280"/>
            <a:ext cx="335280" cy="33528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11" name="橢圓 10"/>
          <p:cNvSpPr/>
          <p:nvPr/>
        </p:nvSpPr>
        <p:spPr>
          <a:xfrm>
            <a:off x="4690421" y="2127762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5287230" y="221413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逻辑模型最终版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704146" y="3092072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355024" y="1345576"/>
            <a:ext cx="38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TW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直線接點 2"/>
          <p:cNvCxnSpPr>
            <a:cxnSpLocks/>
            <a:endCxn id="25" idx="0"/>
          </p:cNvCxnSpPr>
          <p:nvPr/>
        </p:nvCxnSpPr>
        <p:spPr>
          <a:xfrm>
            <a:off x="4974146" y="2532907"/>
            <a:ext cx="0" cy="559165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24">
            <a:extLst>
              <a:ext uri="{FF2B5EF4-FFF2-40B4-BE49-F238E27FC236}">
                <a16:creationId xmlns:a16="http://schemas.microsoft.com/office/drawing/2014/main" id="{84CD9A11-2540-4FA8-9A05-EC55BEA2F7CD}"/>
              </a:ext>
            </a:extLst>
          </p:cNvPr>
          <p:cNvSpPr/>
          <p:nvPr/>
        </p:nvSpPr>
        <p:spPr>
          <a:xfrm>
            <a:off x="4704146" y="4040950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TW" altLang="en-US" sz="2400" dirty="0"/>
          </a:p>
        </p:txBody>
      </p:sp>
      <p:cxnSp>
        <p:nvCxnSpPr>
          <p:cNvPr id="27" name="直線接點 2">
            <a:extLst>
              <a:ext uri="{FF2B5EF4-FFF2-40B4-BE49-F238E27FC236}">
                <a16:creationId xmlns:a16="http://schemas.microsoft.com/office/drawing/2014/main" id="{385A5C71-16A8-4A62-B8A8-5828151AC917}"/>
              </a:ext>
            </a:extLst>
          </p:cNvPr>
          <p:cNvCxnSpPr>
            <a:cxnSpLocks/>
          </p:cNvCxnSpPr>
          <p:nvPr/>
        </p:nvCxnSpPr>
        <p:spPr>
          <a:xfrm>
            <a:off x="4974146" y="3632072"/>
            <a:ext cx="0" cy="395085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2">
            <a:extLst>
              <a:ext uri="{FF2B5EF4-FFF2-40B4-BE49-F238E27FC236}">
                <a16:creationId xmlns:a16="http://schemas.microsoft.com/office/drawing/2014/main" id="{B96FA90F-1300-4C2B-A2CC-2101D104E257}"/>
              </a:ext>
            </a:extLst>
          </p:cNvPr>
          <p:cNvCxnSpPr>
            <a:cxnSpLocks/>
          </p:cNvCxnSpPr>
          <p:nvPr/>
        </p:nvCxnSpPr>
        <p:spPr>
          <a:xfrm flipH="1">
            <a:off x="4974146" y="4519600"/>
            <a:ext cx="1" cy="601350"/>
          </a:xfrm>
          <a:prstGeom prst="line">
            <a:avLst/>
          </a:prstGeom>
          <a:ln w="38100">
            <a:solidFill>
              <a:srgbClr val="F08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5">
            <a:extLst>
              <a:ext uri="{FF2B5EF4-FFF2-40B4-BE49-F238E27FC236}">
                <a16:creationId xmlns:a16="http://schemas.microsoft.com/office/drawing/2014/main" id="{EA865D8F-06C4-4AF6-A98F-1B288346851F}"/>
              </a:ext>
            </a:extLst>
          </p:cNvPr>
          <p:cNvSpPr/>
          <p:nvPr/>
        </p:nvSpPr>
        <p:spPr>
          <a:xfrm>
            <a:off x="5313273" y="4177945"/>
            <a:ext cx="12170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25">
            <a:extLst>
              <a:ext uri="{FF2B5EF4-FFF2-40B4-BE49-F238E27FC236}">
                <a16:creationId xmlns:a16="http://schemas.microsoft.com/office/drawing/2014/main" id="{E0AE28D0-6155-4083-87D5-E9DE769C9E7A}"/>
              </a:ext>
            </a:extLst>
          </p:cNvPr>
          <p:cNvSpPr/>
          <p:nvPr/>
        </p:nvSpPr>
        <p:spPr>
          <a:xfrm>
            <a:off x="5313273" y="5037385"/>
            <a:ext cx="7873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Wiki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橢圓 24">
            <a:extLst>
              <a:ext uri="{FF2B5EF4-FFF2-40B4-BE49-F238E27FC236}">
                <a16:creationId xmlns:a16="http://schemas.microsoft.com/office/drawing/2014/main" id="{D49EFDD6-F431-4BBD-A227-F4EF31C76493}"/>
              </a:ext>
            </a:extLst>
          </p:cNvPr>
          <p:cNvSpPr/>
          <p:nvPr/>
        </p:nvSpPr>
        <p:spPr>
          <a:xfrm>
            <a:off x="4690421" y="4989828"/>
            <a:ext cx="540000" cy="540000"/>
          </a:xfrm>
          <a:prstGeom prst="ellipse">
            <a:avLst/>
          </a:prstGeom>
          <a:solidFill>
            <a:srgbClr val="F0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zh-TW" altLang="en-US" sz="2400" dirty="0"/>
          </a:p>
        </p:txBody>
      </p:sp>
      <p:sp>
        <p:nvSpPr>
          <p:cNvPr id="41" name="矩形 25">
            <a:extLst>
              <a:ext uri="{FF2B5EF4-FFF2-40B4-BE49-F238E27FC236}">
                <a16:creationId xmlns:a16="http://schemas.microsoft.com/office/drawing/2014/main" id="{8AAA68FE-6A4A-4BDE-945A-A7F806A062AE}"/>
              </a:ext>
            </a:extLst>
          </p:cNvPr>
          <p:cNvSpPr/>
          <p:nvPr/>
        </p:nvSpPr>
        <p:spPr>
          <a:xfrm>
            <a:off x="5287230" y="3166989"/>
            <a:ext cx="22605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产业分析报告</a:t>
            </a:r>
            <a:r>
              <a:rPr lang="en-GB" altLang="zh-CN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TW" alt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92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3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逻辑模型：背景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2">
            <a:extLst>
              <a:ext uri="{FF2B5EF4-FFF2-40B4-BE49-F238E27FC236}">
                <a16:creationId xmlns:a16="http://schemas.microsoft.com/office/drawing/2014/main" id="{AE2FCE9D-233A-4260-BE5B-CC86513EA87C}"/>
              </a:ext>
            </a:extLst>
          </p:cNvPr>
          <p:cNvSpPr txBox="1"/>
          <p:nvPr/>
        </p:nvSpPr>
        <p:spPr>
          <a:xfrm>
            <a:off x="-939763" y="4442313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微观：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8" name="文字方塊 2">
            <a:extLst>
              <a:ext uri="{FF2B5EF4-FFF2-40B4-BE49-F238E27FC236}">
                <a16:creationId xmlns:a16="http://schemas.microsoft.com/office/drawing/2014/main" id="{BF041899-36FD-42CC-B65C-EC89B7ABE0C1}"/>
              </a:ext>
            </a:extLst>
          </p:cNvPr>
          <p:cNvSpPr txBox="1"/>
          <p:nvPr/>
        </p:nvSpPr>
        <p:spPr>
          <a:xfrm>
            <a:off x="-939763" y="3295364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中观：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9" name="文字方塊 2">
            <a:extLst>
              <a:ext uri="{FF2B5EF4-FFF2-40B4-BE49-F238E27FC236}">
                <a16:creationId xmlns:a16="http://schemas.microsoft.com/office/drawing/2014/main" id="{E902AE78-2034-4775-82E5-9D01D8BFE2A6}"/>
              </a:ext>
            </a:extLst>
          </p:cNvPr>
          <p:cNvSpPr txBox="1"/>
          <p:nvPr/>
        </p:nvSpPr>
        <p:spPr>
          <a:xfrm>
            <a:off x="-939763" y="2148415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宏观：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8" name="文字方塊 10">
            <a:extLst>
              <a:ext uri="{FF2B5EF4-FFF2-40B4-BE49-F238E27FC236}">
                <a16:creationId xmlns:a16="http://schemas.microsoft.com/office/drawing/2014/main" id="{7FAD3067-99EE-449E-8955-66FF0CF17E7F}"/>
              </a:ext>
            </a:extLst>
          </p:cNvPr>
          <p:cNvSpPr txBox="1"/>
          <p:nvPr/>
        </p:nvSpPr>
        <p:spPr>
          <a:xfrm>
            <a:off x="3094942" y="2509171"/>
            <a:ext cx="786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AFC3A081-81D3-4D2B-B7CF-5DB032B854D1}"/>
              </a:ext>
            </a:extLst>
          </p:cNvPr>
          <p:cNvSpPr txBox="1"/>
          <p:nvPr/>
        </p:nvSpPr>
        <p:spPr>
          <a:xfrm>
            <a:off x="2797030" y="2444891"/>
            <a:ext cx="878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PMingLiU" charset="-120"/>
                <a:ea typeface="PMingLiU" charset="-120"/>
                <a:cs typeface="PMingLiU" charset="-120"/>
              </a:rPr>
              <a:t>2016</a:t>
            </a:r>
            <a:r>
              <a:rPr lang="zh-TW" altLang="en-US" sz="2400" dirty="0" smtClean="0">
                <a:latin typeface="PMingLiU" charset="-120"/>
                <a:ea typeface="PMingLiU" charset="-120"/>
                <a:cs typeface="PMingLiU" charset="-120"/>
              </a:rPr>
              <a:t>年度中国网络广告市场规模达到</a:t>
            </a:r>
            <a:r>
              <a:rPr lang="en-US" altLang="zh-TW" sz="2400" dirty="0" smtClean="0">
                <a:latin typeface="PMingLiU" charset="-120"/>
                <a:ea typeface="PMingLiU" charset="-120"/>
                <a:cs typeface="PMingLiU" charset="-120"/>
              </a:rPr>
              <a:t>2902.7</a:t>
            </a:r>
            <a:r>
              <a:rPr lang="zh-TW" altLang="en-US" sz="2400" dirty="0" smtClean="0">
                <a:latin typeface="PMingLiU" charset="-120"/>
                <a:ea typeface="PMingLiU" charset="-120"/>
                <a:cs typeface="PMingLiU" charset="-120"/>
              </a:rPr>
              <a:t>亿元，同比增长</a:t>
            </a:r>
            <a:r>
              <a:rPr lang="en-US" altLang="zh-TW" sz="2400" dirty="0" smtClean="0">
                <a:latin typeface="PMingLiU" charset="-120"/>
                <a:ea typeface="PMingLiU" charset="-120"/>
                <a:cs typeface="PMingLiU" charset="-120"/>
              </a:rPr>
              <a:t>32.9</a:t>
            </a:r>
            <a:r>
              <a:rPr lang="en-US" altLang="zh-TW" sz="2400" dirty="0">
                <a:latin typeface="PMingLiU" charset="-120"/>
                <a:ea typeface="PMingLiU" charset="-120"/>
                <a:cs typeface="PMingLiU" charset="-120"/>
              </a:rPr>
              <a:t>%</a:t>
            </a:r>
            <a:r>
              <a:rPr lang="zh-TW" altLang="en-US" sz="2400" dirty="0">
                <a:latin typeface="PMingLiU" charset="-120"/>
                <a:ea typeface="PMingLiU" charset="-120"/>
                <a:cs typeface="PMingLiU" charset="-120"/>
              </a:rPr>
              <a:t>。</a:t>
            </a:r>
          </a:p>
        </p:txBody>
      </p:sp>
      <p:sp>
        <p:nvSpPr>
          <p:cNvPr id="10" name="文字方塊 10">
            <a:extLst>
              <a:ext uri="{FF2B5EF4-FFF2-40B4-BE49-F238E27FC236}">
                <a16:creationId xmlns:a16="http://schemas.microsoft.com/office/drawing/2014/main" id="{68B2D8D5-A7CC-4B67-BE54-417C4BDB2A73}"/>
              </a:ext>
            </a:extLst>
          </p:cNvPr>
          <p:cNvSpPr txBox="1"/>
          <p:nvPr/>
        </p:nvSpPr>
        <p:spPr>
          <a:xfrm>
            <a:off x="2797030" y="3590030"/>
            <a:ext cx="924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MingLiU" charset="-120"/>
                <a:ea typeface="PMingLiU" charset="-120"/>
                <a:cs typeface="PMingLiU" charset="-120"/>
              </a:rPr>
              <a:t>藉由网络广告，提高产品曝光率，促成消费者的直接购买美妆产品。</a:t>
            </a:r>
            <a:endParaRPr lang="zh-TW" altLang="en-US" sz="24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878C112-6EBF-4FEB-A20B-ABD115AD75AC}"/>
              </a:ext>
            </a:extLst>
          </p:cNvPr>
          <p:cNvSpPr txBox="1"/>
          <p:nvPr/>
        </p:nvSpPr>
        <p:spPr>
          <a:xfrm>
            <a:off x="2797029" y="4745555"/>
            <a:ext cx="93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MingLiU" charset="-120"/>
                <a:ea typeface="PMingLiU" charset="-120"/>
                <a:cs typeface="PMingLiU" charset="-120"/>
              </a:rPr>
              <a:t>中港澳台生在紫荆谷创业平台，学习如何制作广告营销产业分析报告。</a:t>
            </a:r>
            <a:endParaRPr lang="zh-TW" altLang="en-US" sz="24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108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4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逻辑模型：目标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2">
            <a:extLst>
              <a:ext uri="{FF2B5EF4-FFF2-40B4-BE49-F238E27FC236}">
                <a16:creationId xmlns:a16="http://schemas.microsoft.com/office/drawing/2014/main" id="{AE2FCE9D-233A-4260-BE5B-CC86513EA87C}"/>
              </a:ext>
            </a:extLst>
          </p:cNvPr>
          <p:cNvSpPr txBox="1"/>
          <p:nvPr/>
        </p:nvSpPr>
        <p:spPr>
          <a:xfrm>
            <a:off x="-939763" y="4442313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微观：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8" name="文字方塊 2">
            <a:extLst>
              <a:ext uri="{FF2B5EF4-FFF2-40B4-BE49-F238E27FC236}">
                <a16:creationId xmlns:a16="http://schemas.microsoft.com/office/drawing/2014/main" id="{BF041899-36FD-42CC-B65C-EC89B7ABE0C1}"/>
              </a:ext>
            </a:extLst>
          </p:cNvPr>
          <p:cNvSpPr txBox="1"/>
          <p:nvPr/>
        </p:nvSpPr>
        <p:spPr>
          <a:xfrm>
            <a:off x="-939763" y="3295364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中观：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19" name="文字方塊 2">
            <a:extLst>
              <a:ext uri="{FF2B5EF4-FFF2-40B4-BE49-F238E27FC236}">
                <a16:creationId xmlns:a16="http://schemas.microsoft.com/office/drawing/2014/main" id="{E902AE78-2034-4775-82E5-9D01D8BFE2A6}"/>
              </a:ext>
            </a:extLst>
          </p:cNvPr>
          <p:cNvSpPr txBox="1"/>
          <p:nvPr/>
        </p:nvSpPr>
        <p:spPr>
          <a:xfrm>
            <a:off x="-939763" y="2148415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宏观：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sp>
        <p:nvSpPr>
          <p:cNvPr id="8" name="文字方塊 10">
            <a:extLst>
              <a:ext uri="{FF2B5EF4-FFF2-40B4-BE49-F238E27FC236}">
                <a16:creationId xmlns:a16="http://schemas.microsoft.com/office/drawing/2014/main" id="{82D4E7B4-77D0-4DA2-8155-6F6C80FB40DC}"/>
              </a:ext>
            </a:extLst>
          </p:cNvPr>
          <p:cNvSpPr txBox="1"/>
          <p:nvPr/>
        </p:nvSpPr>
        <p:spPr>
          <a:xfrm>
            <a:off x="2797030" y="2444891"/>
            <a:ext cx="878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MingLiU" charset="-120"/>
                <a:ea typeface="PMingLiU" charset="-120"/>
                <a:cs typeface="PMingLiU" charset="-120"/>
              </a:rPr>
              <a:t>分析中国网络广告，了解发展沿革、产业现况以及未来趋势。</a:t>
            </a:r>
            <a:endParaRPr lang="zh-TW" altLang="en-US" sz="24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2A492AC1-E394-4D76-AB70-7844AC11F860}"/>
              </a:ext>
            </a:extLst>
          </p:cNvPr>
          <p:cNvSpPr txBox="1"/>
          <p:nvPr/>
        </p:nvSpPr>
        <p:spPr>
          <a:xfrm>
            <a:off x="2797029" y="3446290"/>
            <a:ext cx="939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MingLiU" charset="-120"/>
                <a:ea typeface="PMingLiU" charset="-120"/>
                <a:cs typeface="PMingLiU" charset="-120"/>
              </a:rPr>
              <a:t>提供信息给美妆产业相关人士，作为利用网络广告增加产品曝光率的参考。</a:t>
            </a:r>
          </a:p>
          <a:p>
            <a:endParaRPr lang="zh-TW" altLang="en-US" sz="2400" dirty="0">
              <a:latin typeface="PMingLiU" charset="-120"/>
              <a:ea typeface="PMingLiU" charset="-120"/>
              <a:cs typeface="PMingLiU" charset="-120"/>
            </a:endParaRPr>
          </a:p>
        </p:txBody>
      </p:sp>
      <p:sp>
        <p:nvSpPr>
          <p:cNvPr id="10" name="文字方塊 10">
            <a:extLst>
              <a:ext uri="{FF2B5EF4-FFF2-40B4-BE49-F238E27FC236}">
                <a16:creationId xmlns:a16="http://schemas.microsoft.com/office/drawing/2014/main" id="{6ECB978D-8003-44FB-8C7D-249D427EA2D4}"/>
              </a:ext>
            </a:extLst>
          </p:cNvPr>
          <p:cNvSpPr txBox="1"/>
          <p:nvPr/>
        </p:nvSpPr>
        <p:spPr>
          <a:xfrm>
            <a:off x="2797030" y="4729132"/>
            <a:ext cx="9136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PMingLiU" charset="-120"/>
                <a:ea typeface="PMingLiU" charset="-120"/>
                <a:cs typeface="PMingLiU" charset="-120"/>
              </a:rPr>
              <a:t>藉由七天的数据搜集和观察，产出中国网络广告在美妆的产业分析报告。</a:t>
            </a:r>
            <a:endParaRPr lang="zh-TW" altLang="en-US" sz="24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76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逻辑模型：效果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8A7ED9A-7485-4165-845C-FF5FF62726CB}"/>
              </a:ext>
            </a:extLst>
          </p:cNvPr>
          <p:cNvSpPr/>
          <p:nvPr/>
        </p:nvSpPr>
        <p:spPr>
          <a:xfrm>
            <a:off x="1580827" y="1999282"/>
            <a:ext cx="83535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组员了解中国网络广告产业分析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组员对美妆产业有基本知识的了解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组员学习如何写吸金简报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组员学习如何写逻辑模型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组员学习如何写产业分析报告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组员学习如何上台简报</a:t>
            </a:r>
            <a:r>
              <a:rPr kumimoji="1" lang="en-US" altLang="zh-TW" sz="3200" dirty="0" smtClean="0"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en-US" altLang="zh-TW" sz="3200" dirty="0" err="1">
                <a:latin typeface="PMingLiU" charset="-120"/>
                <a:ea typeface="PMingLiU" charset="-120"/>
                <a:cs typeface="PMingLiU" charset="-120"/>
              </a:rPr>
              <a:t>RoadShow</a:t>
            </a:r>
            <a:r>
              <a:rPr kumimoji="1" lang="en-US" altLang="zh-TW" sz="3200" dirty="0">
                <a:latin typeface="PMingLiU" charset="-120"/>
                <a:ea typeface="PMingLiU" charset="-120"/>
                <a:cs typeface="PMingLiU" charset="-120"/>
              </a:rPr>
              <a:t>)</a:t>
            </a:r>
            <a:r>
              <a:rPr kumimoji="1" lang="zh-TW" altLang="en-US" sz="3200" dirty="0">
                <a:latin typeface="PMingLiU" charset="-120"/>
                <a:ea typeface="PMingLiU" charset="-120"/>
                <a:cs typeface="PMingLiU" charset="-120"/>
              </a:rPr>
              <a:t>路演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一个工作协调的小组</a:t>
            </a:r>
            <a:endParaRPr kumimoji="1" lang="zh-CN" altLang="en-US" sz="32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931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6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逻辑模型：输出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55AAD34-6ECD-4DB7-A66D-4452876FEBE5}"/>
              </a:ext>
            </a:extLst>
          </p:cNvPr>
          <p:cNvSpPr/>
          <p:nvPr/>
        </p:nvSpPr>
        <p:spPr>
          <a:xfrm>
            <a:off x="1330960" y="2026866"/>
            <a:ext cx="81882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中国网络美妆广告的产业分析报告</a:t>
            </a: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书</a:t>
            </a:r>
            <a:endParaRPr kumimoji="1" lang="en-US" altLang="zh-TW" sz="3200" dirty="0" smtClean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过程中计算思维运用的呈现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八份组员学习心得</a:t>
            </a:r>
            <a:endParaRPr kumimoji="1" lang="zh-CN" altLang="en-US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八份每日作业与学习报告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zh-CN" altLang="en-US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与</a:t>
            </a:r>
            <a:r>
              <a:rPr lang="en-US" altLang="zh-TW" sz="3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zh-CN" altLang="en-US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学习数据</a:t>
            </a:r>
            <a:r>
              <a:rPr lang="zh-TW" altLang="en-US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。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Github</a:t>
            </a:r>
            <a:r>
              <a:rPr lang="zh-CN" altLang="en-US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网页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latin typeface="PMingLiU" charset="-120"/>
                <a:ea typeface="PMingLiU" charset="-120"/>
                <a:cs typeface="PMingLiU" charset="-120"/>
              </a:rPr>
              <a:t>WiKi</a:t>
            </a:r>
            <a:r>
              <a:rPr kumimoji="1" lang="zh-CN" altLang="en-US" sz="3200" dirty="0">
                <a:latin typeface="PMingLiU" charset="-120"/>
                <a:ea typeface="PMingLiU" charset="-120"/>
                <a:cs typeface="PMingLiU" charset="-120"/>
              </a:rPr>
              <a:t>页面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3200" dirty="0">
                <a:latin typeface="PMingLiU" charset="-120"/>
                <a:ea typeface="PMingLiU" charset="-120"/>
                <a:cs typeface="PMingLiU" charset="-120"/>
              </a:rPr>
              <a:t>一份关于中国线上美妆广告方面的文献收集文档</a:t>
            </a:r>
            <a:r>
              <a:rPr kumimoji="1" lang="en-US" altLang="zh-TW" sz="3200" dirty="0" smtClean="0">
                <a:latin typeface="PMingLiU" charset="-120"/>
                <a:ea typeface="PMingLiU" charset="-120"/>
                <a:cs typeface="PMingLiU" charset="-120"/>
              </a:rPr>
              <a:t>(</a:t>
            </a: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产业分析报告手</a:t>
            </a: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册</a:t>
            </a:r>
            <a:r>
              <a:rPr kumimoji="1" lang="en-US" altLang="zh-TW" sz="3200" dirty="0" smtClean="0">
                <a:latin typeface="PMingLiU" charset="-120"/>
                <a:ea typeface="PMingLiU" charset="-120"/>
                <a:cs typeface="PMingLiU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逻辑模型：过程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2FD43CC-8F72-4274-82F7-9E0AEEAEF15F}"/>
              </a:ext>
            </a:extLst>
          </p:cNvPr>
          <p:cNvSpPr/>
          <p:nvPr/>
        </p:nvSpPr>
        <p:spPr>
          <a:xfrm>
            <a:off x="1584271" y="1779856"/>
            <a:ext cx="77698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3200" dirty="0">
                <a:latin typeface="PMingLiU" charset="-120"/>
                <a:ea typeface="PMingLiU" charset="-120"/>
                <a:cs typeface="PMingLiU" charset="-120"/>
              </a:rPr>
              <a:t>案列分析</a:t>
            </a:r>
            <a:r>
              <a:rPr kumimoji="1" lang="zh-TW" altLang="en-US" sz="3200" dirty="0">
                <a:latin typeface="PMingLiU" charset="-120"/>
                <a:ea typeface="PMingLiU" charset="-120"/>
                <a:cs typeface="PMingLiU" charset="-120"/>
              </a:rPr>
              <a:t>（按照</a:t>
            </a:r>
            <a:r>
              <a:rPr kumimoji="1" lang="zh-CN" altLang="zh-TW" sz="3200" dirty="0">
                <a:latin typeface="PMingLiU" charset="-120"/>
                <a:ea typeface="PMingLiU" charset="-120"/>
                <a:cs typeface="PMingLiU" charset="-120"/>
              </a:rPr>
              <a:t>电商广告</a:t>
            </a:r>
            <a:r>
              <a:rPr kumimoji="1" lang="zh-TW" altLang="en-US" sz="3200" dirty="0">
                <a:latin typeface="PMingLiU" charset="-120"/>
                <a:ea typeface="PMingLiU" charset="-120"/>
                <a:cs typeface="PMingLiU" charset="-120"/>
              </a:rPr>
              <a:t>、</a:t>
            </a:r>
            <a:r>
              <a:rPr kumimoji="1" lang="zh-CN" altLang="zh-TW" sz="3200" dirty="0">
                <a:latin typeface="PMingLiU" charset="-120"/>
                <a:ea typeface="PMingLiU" charset="-120"/>
                <a:cs typeface="PMingLiU" charset="-120"/>
              </a:rPr>
              <a:t>搜索广告，信息流广告</a:t>
            </a:r>
            <a:r>
              <a:rPr kumimoji="1" lang="zh-TW" altLang="en-US" sz="3200" dirty="0">
                <a:latin typeface="PMingLiU" charset="-120"/>
                <a:ea typeface="PMingLiU" charset="-120"/>
                <a:cs typeface="PMingLiU" charset="-120"/>
              </a:rPr>
              <a:t>三</a:t>
            </a:r>
            <a:r>
              <a:rPr kumimoji="1" lang="zh-CN" altLang="zh-TW" sz="3200" dirty="0">
                <a:latin typeface="PMingLiU" charset="-120"/>
                <a:ea typeface="PMingLiU" charset="-120"/>
                <a:cs typeface="PMingLiU" charset="-120"/>
              </a:rPr>
              <a:t>个方向的案列分析</a:t>
            </a:r>
            <a:r>
              <a:rPr kumimoji="1" lang="zh-TW" altLang="en-US" sz="3200" dirty="0">
                <a:latin typeface="PMingLiU" charset="-120"/>
                <a:ea typeface="PMingLiU" charset="-120"/>
                <a:cs typeface="PMingLiU" charset="-120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3200" dirty="0">
                <a:latin typeface="PMingLiU" charset="-120"/>
                <a:ea typeface="PMingLiU" charset="-120"/>
                <a:cs typeface="PMingLiU" charset="-120"/>
              </a:rPr>
              <a:t>小组以发展背景，现状分析，案例分析，未来趋势分配组员工作任务。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与助教、专家讨论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小组讨论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3200" dirty="0" smtClean="0">
                <a:latin typeface="PMingLiU" charset="-120"/>
                <a:ea typeface="PMingLiU" charset="-120"/>
                <a:cs typeface="PMingLiU" charset="-120"/>
              </a:rPr>
              <a:t>参</a:t>
            </a:r>
            <a:r>
              <a:rPr kumimoji="1" lang="zh-CN" altLang="zh-TW" sz="3200" dirty="0">
                <a:latin typeface="PMingLiU" charset="-120"/>
                <a:ea typeface="PMingLiU" charset="-120"/>
                <a:cs typeface="PMingLiU" charset="-120"/>
              </a:rPr>
              <a:t>考文献收集与整理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zh-TW" sz="3200" dirty="0">
                <a:latin typeface="PMingLiU" charset="-120"/>
                <a:ea typeface="PMingLiU" charset="-120"/>
                <a:cs typeface="PMingLiU" charset="-120"/>
              </a:rPr>
              <a:t>每天迭代版本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3200" dirty="0" smtClean="0">
                <a:latin typeface="PMingLiU" charset="-120"/>
                <a:ea typeface="PMingLiU" charset="-120"/>
                <a:cs typeface="PMingLiU" charset="-120"/>
              </a:rPr>
              <a:t>汇入相关资源</a:t>
            </a:r>
            <a:endParaRPr kumimoji="1" lang="en-US" altLang="zh-TW" sz="3200" dirty="0">
              <a:latin typeface="PMingLiU" charset="-120"/>
              <a:ea typeface="PMingLiU" charset="-120"/>
              <a:cs typeface="PMingLiU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14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8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486137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逻辑模型：输入</a:t>
            </a:r>
            <a:endParaRPr lang="en-GB" altLang="zh-CN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2D917DD-019B-429D-9A4F-0EBB86F6D721}"/>
              </a:ext>
            </a:extLst>
          </p:cNvPr>
          <p:cNvSpPr/>
          <p:nvPr/>
        </p:nvSpPr>
        <p:spPr>
          <a:xfrm>
            <a:off x="1622155" y="1779856"/>
            <a:ext cx="8529235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网络数据搜集</a:t>
            </a:r>
            <a:endParaRPr lang="en-US" altLang="zh-CN" sz="3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471805" lvl="1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团队分工搜集汇整报告</a:t>
            </a:r>
            <a:endParaRPr lang="en-US" altLang="zh-CN" sz="3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课堂学习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TW" sz="3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工具</a:t>
            </a:r>
            <a:r>
              <a:rPr lang="zh-CN" altLang="zh-TW" sz="3200" dirty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使用（</a:t>
            </a:r>
            <a:r>
              <a:rPr lang="en-US" altLang="zh-TW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Wiki, </a:t>
            </a:r>
            <a:r>
              <a:rPr lang="en-US" altLang="zh-TW" sz="3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Worktile</a:t>
            </a:r>
            <a:r>
              <a:rPr lang="en-US" altLang="zh-TW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3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Indesign</a:t>
            </a:r>
            <a:r>
              <a:rPr lang="en-US" altLang="zh-TW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3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Wechat</a:t>
            </a:r>
            <a:r>
              <a:rPr lang="en-US" altLang="zh-TW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, </a:t>
            </a:r>
            <a:r>
              <a:rPr lang="en-US" altLang="zh-TW" sz="3200" dirty="0" err="1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Github</a:t>
            </a:r>
            <a:r>
              <a:rPr lang="zh-TW" altLang="en-US" sz="3200" dirty="0">
                <a:latin typeface="Microsoft JhengHei" panose="020B0604030504040204" pitchFamily="34" charset="-120"/>
                <a:cs typeface="Lantinghei SC Extralight" charset="-122"/>
                <a:sym typeface="+mn-ea"/>
              </a:rPr>
              <a:t>）</a:t>
            </a:r>
            <a:endParaRPr lang="zh-CN" altLang="zh-TW" sz="3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14605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专业首席讲师群精华重点指导</a:t>
            </a:r>
            <a:endParaRPr lang="en-GB" altLang="zh-TW" sz="3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14605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北京清华大学校园与北京中关村创业大街参访</a:t>
            </a:r>
            <a:endParaRPr lang="en-GB" altLang="zh-TW" sz="3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  <a:p>
            <a:pPr marL="14605" indent="-12890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  <a:cs typeface="Lantinghei SC Extralight" charset="-122"/>
              </a:rPr>
              <a:t>助教分享信息</a:t>
            </a:r>
            <a:endParaRPr lang="en-US" altLang="zh-TW" sz="3200" dirty="0">
              <a:latin typeface="PMingLiU" panose="02020500000000000000" pitchFamily="18" charset="-120"/>
              <a:ea typeface="PMingLiU" panose="02020500000000000000" pitchFamily="18" charset="-120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36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9067800" y="330046"/>
            <a:ext cx="2743200" cy="365125"/>
          </a:xfrm>
        </p:spPr>
        <p:txBody>
          <a:bodyPr/>
          <a:lstStyle/>
          <a:p>
            <a:fld id="{A0EDBECA-CDE6-495F-A757-2080B827131C}" type="slidenum">
              <a:rPr lang="zh-TW" altLang="en-US" smtClean="0">
                <a:solidFill>
                  <a:schemeClr val="bg1"/>
                </a:solidFill>
              </a:rPr>
              <a:pPr/>
              <a:t>9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94942" y="716970"/>
            <a:ext cx="579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-110" dirty="0">
                <a:solidFill>
                  <a:srgbClr val="F08220"/>
                </a:solidFill>
              </a:rPr>
              <a:t>产业分析报告</a:t>
            </a:r>
            <a:endParaRPr lang="zh-TW" altLang="en-US" sz="4800" b="1" spc="-110" dirty="0">
              <a:solidFill>
                <a:srgbClr val="F0822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1330960" y="1779856"/>
            <a:ext cx="9326880" cy="0"/>
          </a:xfrm>
          <a:prstGeom prst="line">
            <a:avLst/>
          </a:prstGeom>
          <a:ln w="1905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10">
            <a:extLst>
              <a:ext uri="{FF2B5EF4-FFF2-40B4-BE49-F238E27FC236}">
                <a16:creationId xmlns:a16="http://schemas.microsoft.com/office/drawing/2014/main" id="{174CB094-5A76-4C9F-B7D7-B838E18BC3E9}"/>
              </a:ext>
            </a:extLst>
          </p:cNvPr>
          <p:cNvSpPr txBox="1"/>
          <p:nvPr/>
        </p:nvSpPr>
        <p:spPr>
          <a:xfrm>
            <a:off x="1206144" y="2011746"/>
            <a:ext cx="7861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：从“互联网”的诞生开始分析 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3D6B0B-0459-45ED-9E97-4385341B1DA8}"/>
              </a:ext>
            </a:extLst>
          </p:cNvPr>
          <p:cNvSpPr txBox="1"/>
          <p:nvPr/>
        </p:nvSpPr>
        <p:spPr>
          <a:xfrm>
            <a:off x="1206144" y="2704242"/>
            <a:ext cx="7861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现况分析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altLang="zh-CN" sz="2400" dirty="0">
                <a:solidFill>
                  <a:srgbClr val="F08220"/>
                </a:solidFill>
              </a:rPr>
              <a:t>P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olitical –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鼓励互联网的发展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F08220"/>
                </a:solidFill>
              </a:rPr>
              <a:t>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conomic - </a:t>
            </a:r>
            <a:r>
              <a:rPr lang="en-GB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产业的销售量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F08220"/>
                </a:solidFill>
              </a:rPr>
              <a:t>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ocial -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消费者的生活素质提升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F08220"/>
                </a:solidFill>
              </a:rPr>
              <a:t>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echnology 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移动智能终端的普及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16666C7D-D910-48B8-8B84-11B26D3A28B1}"/>
              </a:ext>
            </a:extLst>
          </p:cNvPr>
          <p:cNvSpPr txBox="1"/>
          <p:nvPr/>
        </p:nvSpPr>
        <p:spPr>
          <a:xfrm>
            <a:off x="1206144" y="4781733"/>
            <a:ext cx="7861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案例分析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电子商务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社群平台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通讯软体</a:t>
            </a: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网红经济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2725</TotalTime>
  <Words>797</Words>
  <Application>Microsoft Office PowerPoint</Application>
  <PresentationFormat>寬螢幕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等线</vt:lpstr>
      <vt:lpstr>Lantinghei SC Extralight</vt:lpstr>
      <vt:lpstr>Microsoft JhengHei</vt:lpstr>
      <vt:lpstr>新細明體</vt:lpstr>
      <vt:lpstr>新細明體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陳昱安</dc:creator>
  <cp:lastModifiedBy>DALab</cp:lastModifiedBy>
  <cp:revision>139</cp:revision>
  <dcterms:created xsi:type="dcterms:W3CDTF">2017-01-01T09:47:56Z</dcterms:created>
  <dcterms:modified xsi:type="dcterms:W3CDTF">2017-08-10T00:51:37Z</dcterms:modified>
</cp:coreProperties>
</file>