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708" r:id="rId3"/>
  </p:sldMasterIdLst>
  <p:notesMasterIdLst>
    <p:notesMasterId r:id="rId18"/>
  </p:notesMasterIdLst>
  <p:sldIdLst>
    <p:sldId id="262" r:id="rId4"/>
    <p:sldId id="263" r:id="rId5"/>
    <p:sldId id="264" r:id="rId6"/>
    <p:sldId id="286" r:id="rId7"/>
    <p:sldId id="289" r:id="rId8"/>
    <p:sldId id="291" r:id="rId9"/>
    <p:sldId id="290" r:id="rId10"/>
    <p:sldId id="292" r:id="rId11"/>
    <p:sldId id="274" r:id="rId12"/>
    <p:sldId id="278" r:id="rId13"/>
    <p:sldId id="283" r:id="rId14"/>
    <p:sldId id="294" r:id="rId15"/>
    <p:sldId id="287" r:id="rId16"/>
    <p:sldId id="273" r:id="rId17"/>
  </p:sldIdLst>
  <p:sldSz cx="12192000" cy="6858000"/>
  <p:notesSz cx="6858000" cy="9144000"/>
  <p:defaultTextStyle>
    <a:defPPr lvl="0">
      <a:defRPr lang="zh-HK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93"/>
    <p:restoredTop sz="87950" autoAdjust="0"/>
  </p:normalViewPr>
  <p:slideViewPr>
    <p:cSldViewPr snapToGrid="0">
      <p:cViewPr>
        <p:scale>
          <a:sx n="75" d="100"/>
          <a:sy n="75" d="100"/>
        </p:scale>
        <p:origin x="5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DD083-34A5-7444-B103-2B9F383B05C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6BCA6-98BB-5741-B7BD-9910997D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0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D8B8778-CCB4-4237-9D46-0BC1EE03C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CBB5FBFD-5746-4B6B-88B3-ACC0C30B7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D7E7AB8-DD8C-40AB-96A5-8F425C41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F70-4709-491E-A349-B7703954BF0E}" type="datetimeFigureOut">
              <a:rPr lang="zh-HK" altLang="en-US" smtClean="0"/>
              <a:pPr/>
              <a:t>10/8/2017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EE0374B-DE06-4165-8D42-7ABE0731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08E46D4-A0FA-48EB-B17F-D6946B3C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7983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59DBC99-44D8-45E9-917E-B1A1CDA0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BF63E594-8B84-4987-9C59-7F4441A84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37D7ACB-8298-4736-8584-1A7DDF80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F70-4709-491E-A349-B7703954BF0E}" type="datetimeFigureOut">
              <a:rPr lang="zh-HK" altLang="en-US" smtClean="0"/>
              <a:pPr/>
              <a:t>10/8/2017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89CD97A-A0F5-4ADB-958B-0F8AB696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BD51592-80AF-49B1-95A2-8B7311E6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4115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AA595BE9-B2F6-4BCC-990A-1718C3A76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B5CF8CFD-E256-4115-AD7C-8F4BB4749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73043261-0DFB-4CBE-8F6F-B97E30B9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F70-4709-491E-A349-B7703954BF0E}" type="datetimeFigureOut">
              <a:rPr lang="zh-HK" altLang="en-US" smtClean="0"/>
              <a:pPr/>
              <a:t>10/8/2017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7B49ED7-901C-4352-97E7-CE679F27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D19C1EC-D436-4218-B7B7-EB6281E9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28417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397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225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01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962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221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458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885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51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E0D2150-DD7E-4058-BB5F-19346A84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81F47B6-E550-49B8-B759-5018ABC0A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D19B43D-E053-463A-84E5-AD44538D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F70-4709-491E-A349-B7703954BF0E}" type="datetimeFigureOut">
              <a:rPr lang="zh-HK" altLang="en-US" smtClean="0"/>
              <a:pPr/>
              <a:t>10/8/2017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71D6BC0E-E386-44D6-89C5-8DC58F75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B1F4B73-FEFD-4301-A992-03B4AE5B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01058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47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5920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142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394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696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4844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9574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8060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091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00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0ABF6AE-571B-4775-8DFD-FE14C4C1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258C1C16-AF3E-4212-A935-4A252D304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AE5C263-011C-4348-8DDF-01561848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F70-4709-491E-A349-B7703954BF0E}" type="datetimeFigureOut">
              <a:rPr lang="zh-HK" altLang="en-US" smtClean="0"/>
              <a:pPr/>
              <a:t>10/8/2017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B485B2A-E3E8-4A11-9C5E-B277123E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20F161D-6A05-411C-9FD9-D167E465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29512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872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70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917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30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2AAFC91-A00A-4554-85D7-5867EA05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933CEC5-F1D6-4571-9EF6-BAA434505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3DD1109-0A57-4FC8-80A7-67D8708B5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C34A3654-6BB8-4502-BA6F-CD9E9905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F70-4709-491E-A349-B7703954BF0E}" type="datetimeFigureOut">
              <a:rPr lang="zh-HK" altLang="en-US" smtClean="0"/>
              <a:pPr/>
              <a:t>10/8/2017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84662E8E-FDD4-4599-B6D8-1F944B96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0BC54CF-3EDD-4842-AD5C-5DA0015E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3588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69E61D0-DCB4-4FF7-AC1D-D42FA356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4E85BF05-3937-4B84-89A5-C4D825046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48B8F568-6EAA-47CA-9FEB-255D2246A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4F7955FE-AB31-46C2-8556-793E94E3C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A9CD5E80-55A8-42B6-B8CB-8B52AB2B6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C31FDEF4-7895-4BCC-8750-A6871554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F70-4709-491E-A349-B7703954BF0E}" type="datetimeFigureOut">
              <a:rPr lang="zh-HK" altLang="en-US" smtClean="0"/>
              <a:pPr/>
              <a:t>10/8/2017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C043DFED-9709-4B59-8574-8DBE73D3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386E29BD-A3C8-4E8A-B0A3-B4663222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0506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8840556-DD7C-4D44-A9FA-4057D0C4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705C0D28-9E44-454A-B77B-69692C90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F70-4709-491E-A349-B7703954BF0E}" type="datetimeFigureOut">
              <a:rPr lang="zh-HK" altLang="en-US" smtClean="0"/>
              <a:pPr/>
              <a:t>10/8/2017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94CEC0A2-FD00-4DDC-913E-EFC7E37F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992D8186-03ED-4802-913A-4BB7B7BE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8843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0CEA045F-914C-40E6-8D6B-6143D41B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F70-4709-491E-A349-B7703954BF0E}" type="datetimeFigureOut">
              <a:rPr lang="zh-HK" altLang="en-US" smtClean="0"/>
              <a:pPr/>
              <a:t>10/8/2017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4BD0CE80-6E51-4956-9E2E-D990018F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C7B087FF-A266-4DB1-BA87-E44A5C3C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832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2710E45-92D4-4399-BBE3-40FFF682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9927538-C84E-4707-82FB-4E1824912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7F2DFBEE-4CC0-4703-A91C-8D6F65233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70D15C3-71F1-4105-BB8D-8F4DD35B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F70-4709-491E-A349-B7703954BF0E}" type="datetimeFigureOut">
              <a:rPr lang="zh-HK" altLang="en-US" smtClean="0"/>
              <a:pPr/>
              <a:t>10/8/2017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42B3932C-3805-4AAC-A52B-86C4590C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0B37D525-4129-483E-A074-1B103916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0354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77E6AFF-3BB1-4918-AD53-CF74EB2A1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B5234723-77AF-4E14-B583-55856788F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22F28E95-A8D6-4C8C-887E-8954E2CD4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CC3BDA73-8BFD-43C3-B124-2A7861D9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F70-4709-491E-A349-B7703954BF0E}" type="datetimeFigureOut">
              <a:rPr lang="zh-HK" altLang="en-US" smtClean="0"/>
              <a:pPr/>
              <a:t>10/8/2017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39ABA2D8-7522-4E65-A720-C29C14A2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37ECF540-7B35-4118-9581-2B97D78E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9746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C45E0991-2A52-49E5-A2D0-D6A530F4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232EAE39-750C-4881-84EB-734027E0C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6018415-82B4-4A13-8B33-652E195EC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8AF70-4709-491E-A349-B7703954BF0E}" type="datetimeFigureOut">
              <a:rPr lang="zh-HK" altLang="en-US" smtClean="0"/>
              <a:pPr/>
              <a:t>10/8/2017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716C9713-77AC-4082-8FF4-F571A756D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E396D5E-50CB-46A0-B6AA-5CC191CC3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694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48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9FFA6-B0F4-42CC-8A76-F91A60DDEEC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93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597257" y="2619323"/>
            <a:ext cx="1087386" cy="145764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27271" y="2619323"/>
            <a:ext cx="1087386" cy="172584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57285" y="2619324"/>
            <a:ext cx="1087386" cy="2385064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87299" y="2619324"/>
            <a:ext cx="1087386" cy="162660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17313" y="2619323"/>
            <a:ext cx="1087386" cy="145764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47327" y="2619323"/>
            <a:ext cx="1087386" cy="172584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77341" y="2619323"/>
            <a:ext cx="1087386" cy="210861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507357" y="2619323"/>
            <a:ext cx="1087386" cy="1562814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A5C9F608-7BA5-41FD-911C-01FD6A7D40C2}"/>
              </a:ext>
            </a:extLst>
          </p:cNvPr>
          <p:cNvSpPr/>
          <p:nvPr/>
        </p:nvSpPr>
        <p:spPr>
          <a:xfrm>
            <a:off x="426806" y="1405566"/>
            <a:ext cx="11381014" cy="144235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5636DEE-C6B8-4F69-94B7-A9FB0B8BB586}"/>
              </a:ext>
            </a:extLst>
          </p:cNvPr>
          <p:cNvSpPr txBox="1"/>
          <p:nvPr/>
        </p:nvSpPr>
        <p:spPr>
          <a:xfrm>
            <a:off x="424096" y="1497880"/>
            <a:ext cx="11301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SG" altLang="en-US" sz="7200" b="1" dirty="0">
              <a:solidFill>
                <a:schemeClr val="bg1"/>
              </a:solidFill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5B7FDE8-6645-447C-8487-EE2A2A894574}"/>
              </a:ext>
            </a:extLst>
          </p:cNvPr>
          <p:cNvSpPr txBox="1"/>
          <p:nvPr/>
        </p:nvSpPr>
        <p:spPr>
          <a:xfrm>
            <a:off x="5501183" y="4580313"/>
            <a:ext cx="2876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謝惠安    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張楠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         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張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    </a:t>
            </a:r>
            <a:r>
              <a:rPr lang="zh-TW" altLang="en-US" b="1" dirty="0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王</a:t>
            </a:r>
            <a:r>
              <a:rPr lang="zh-TW" altLang="en-US" b="1" dirty="0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威翔</a:t>
            </a:r>
            <a:r>
              <a:rPr lang="en-US" altLang="zh-TW" b="1" dirty="0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    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梁華梅    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 王海宇</a:t>
            </a:r>
            <a:endParaRPr lang="en-US" altLang="zh-SG" dirty="0">
              <a:latin typeface="標楷體" panose="03000509000000000000" pitchFamily="65" charset="-120"/>
              <a:ea typeface="標楷體" panose="03000509000000000000" pitchFamily="65" charset="-120"/>
              <a:cs typeface="Microsoft Himalaya" panose="01010100010101010101" pitchFamily="2" charset="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陳楚怡    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 謝俊彥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    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任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旭光</a:t>
            </a:r>
            <a:endParaRPr lang="zh-SG" altLang="en-US" dirty="0">
              <a:latin typeface="標楷體" panose="03000509000000000000" pitchFamily="65" charset="-120"/>
              <a:ea typeface="標楷體" panose="03000509000000000000" pitchFamily="65" charset="-120"/>
              <a:cs typeface="Microsoft Himalaya" panose="01010100010101010101" pitchFamily="2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9BF6DEA-0EE5-43C5-B25C-94DE881EED9A}"/>
              </a:ext>
            </a:extLst>
          </p:cNvPr>
          <p:cNvSpPr/>
          <p:nvPr/>
        </p:nvSpPr>
        <p:spPr>
          <a:xfrm>
            <a:off x="424096" y="1546279"/>
            <a:ext cx="11383724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7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晨間分享</a:t>
            </a:r>
            <a:r>
              <a:rPr lang="en-US" altLang="zh-SG" sz="7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- </a:t>
            </a:r>
            <a:r>
              <a:rPr lang="zh-TW" altLang="en-US" sz="7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人工智能組</a:t>
            </a:r>
            <a:r>
              <a:rPr lang="en-US" altLang="zh-TW" sz="7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   </a:t>
            </a:r>
            <a:r>
              <a:rPr lang="en-US" altLang="zh-TW" sz="6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Day</a:t>
            </a:r>
            <a:r>
              <a:rPr lang="en-US" altLang="zh-TW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6</a:t>
            </a:r>
          </a:p>
          <a:p>
            <a:pPr algn="ctr"/>
            <a:r>
              <a:rPr lang="en-US" altLang="zh-HK" sz="6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8/1</a:t>
            </a:r>
            <a:r>
              <a:rPr lang="en-US" altLang="zh-TW" sz="6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1</a:t>
            </a:r>
            <a:r>
              <a:rPr lang="en-US" altLang="zh-TW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(</a:t>
            </a:r>
            <a:r>
              <a:rPr lang="zh-TW" altLang="en-US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五</a:t>
            </a:r>
            <a:r>
              <a:rPr lang="en-US" altLang="zh-TW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)</a:t>
            </a:r>
            <a:endParaRPr lang="zh-HK" altLang="en-US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Microsoft YaHei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97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/>
          <p:cNvSpPr/>
          <p:nvPr/>
        </p:nvSpPr>
        <p:spPr>
          <a:xfrm flipH="1">
            <a:off x="-66876" y="0"/>
            <a:ext cx="12192000" cy="6858000"/>
          </a:xfrm>
          <a:prstGeom prst="rtTriangle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rot="19903805">
            <a:off x="1289384" y="2321004"/>
            <a:ext cx="9613232" cy="221599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 smtClean="0">
                <a:solidFill>
                  <a:srgbClr val="9FE1FF"/>
                </a:solidFill>
                <a:effectLst>
                  <a:outerShdw dist="38100" dir="2700000" algn="tl" rotWithShape="0">
                    <a:prstClr val="black">
                      <a:alpha val="15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13800" b="1" dirty="0">
              <a:solidFill>
                <a:srgbClr val="9FE1FF"/>
              </a:solidFill>
              <a:effectLst>
                <a:outerShdw dist="38100" dir="2700000" algn="tl" rotWithShape="0">
                  <a:prstClr val="black">
                    <a:alpha val="15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19920017">
            <a:off x="17812" y="2253172"/>
            <a:ext cx="87119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60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Wiki</a:t>
            </a:r>
            <a:r>
              <a:rPr lang="zh-CN" altLang="en-US" sz="48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团队主页</a:t>
            </a:r>
            <a:endParaRPr lang="zh-HK" altLang="zh-HK" sz="4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xmlns="" id="{A5B7FDE8-6645-447C-8487-EE2A2A894574}"/>
              </a:ext>
            </a:extLst>
          </p:cNvPr>
          <p:cNvSpPr txBox="1"/>
          <p:nvPr/>
        </p:nvSpPr>
        <p:spPr>
          <a:xfrm>
            <a:off x="7909830" y="5323139"/>
            <a:ext cx="2876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謝惠安    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	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張楠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         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張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	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	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威翔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    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梁華梅  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	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海宇</a:t>
            </a:r>
            <a:endParaRPr lang="en-US" altLang="zh-SG" dirty="0">
              <a:latin typeface="標楷體" panose="03000509000000000000" pitchFamily="65" charset="-120"/>
              <a:ea typeface="標楷體" panose="03000509000000000000" pitchFamily="65" charset="-120"/>
              <a:cs typeface="Microsoft Himalaya" panose="01010100010101010101" pitchFamily="2" charset="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陳楚怡    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	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謝俊彥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    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任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旭光</a:t>
            </a:r>
            <a:endParaRPr lang="zh-SG" altLang="en-US" dirty="0">
              <a:latin typeface="標楷體" panose="03000509000000000000" pitchFamily="65" charset="-120"/>
              <a:ea typeface="標楷體" panose="03000509000000000000" pitchFamily="65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62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/>
          <p:cNvSpPr/>
          <p:nvPr/>
        </p:nvSpPr>
        <p:spPr>
          <a:xfrm flipH="1">
            <a:off x="-66876" y="0"/>
            <a:ext cx="12192000" cy="6858000"/>
          </a:xfrm>
          <a:prstGeom prst="rtTriangle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rot="19903805">
            <a:off x="1289384" y="2321004"/>
            <a:ext cx="9613232" cy="221599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 smtClean="0">
                <a:solidFill>
                  <a:srgbClr val="9FE1FF"/>
                </a:solidFill>
                <a:effectLst>
                  <a:outerShdw dist="38100" dir="2700000" algn="tl" rotWithShape="0">
                    <a:prstClr val="black">
                      <a:alpha val="15000"/>
                    </a:prst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four</a:t>
            </a:r>
            <a:endParaRPr lang="zh-CN" altLang="en-US" sz="13800" b="1" dirty="0">
              <a:solidFill>
                <a:srgbClr val="9FE1FF"/>
              </a:solidFill>
              <a:effectLst>
                <a:outerShdw dist="38100" dir="2700000" algn="tl" rotWithShape="0">
                  <a:prstClr val="black">
                    <a:alpha val="15000"/>
                  </a:prst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 rot="19920017">
            <a:off x="235638" y="1985544"/>
            <a:ext cx="87119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6000" dirty="0" smtClean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工具</a:t>
            </a:r>
            <a:r>
              <a:rPr lang="zh-TW" altLang="en-US" sz="6000" dirty="0" smtClean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更新報</a:t>
            </a:r>
            <a:r>
              <a:rPr lang="zh-TW" altLang="en-US" sz="6000" dirty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告</a:t>
            </a:r>
            <a:endParaRPr lang="zh-HK" altLang="zh-HK" sz="4800" dirty="0">
              <a:solidFill>
                <a:schemeClr val="bg2">
                  <a:lumMod val="1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A5B7FDE8-6645-447C-8487-EE2A2A894574}"/>
              </a:ext>
            </a:extLst>
          </p:cNvPr>
          <p:cNvSpPr txBox="1"/>
          <p:nvPr/>
        </p:nvSpPr>
        <p:spPr>
          <a:xfrm>
            <a:off x="7909830" y="5323139"/>
            <a:ext cx="2876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謝惠安    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	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張楠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         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張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	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	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威翔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    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梁華梅  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	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海宇</a:t>
            </a:r>
            <a:endParaRPr lang="en-US" altLang="zh-SG" dirty="0">
              <a:latin typeface="標楷體" panose="03000509000000000000" pitchFamily="65" charset="-120"/>
              <a:ea typeface="標楷體" panose="03000509000000000000" pitchFamily="65" charset="-120"/>
              <a:cs typeface="Microsoft Himalaya" panose="01010100010101010101" pitchFamily="2" charset="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陳楚怡    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	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謝俊彥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    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任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旭光</a:t>
            </a:r>
            <a:endParaRPr lang="zh-SG" altLang="en-US" dirty="0">
              <a:latin typeface="標楷體" panose="03000509000000000000" pitchFamily="65" charset="-120"/>
              <a:ea typeface="標楷體" panose="03000509000000000000" pitchFamily="65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1620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04" y="93521"/>
            <a:ext cx="7877175" cy="3129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463" y="3375058"/>
            <a:ext cx="7939915" cy="345436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1294" y="1148185"/>
            <a:ext cx="3529012" cy="3200400"/>
            <a:chOff x="128588" y="642938"/>
            <a:chExt cx="3529012" cy="32004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750" y="674757"/>
              <a:ext cx="3416300" cy="305103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28588" y="642938"/>
              <a:ext cx="3529012" cy="320040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矩形 17">
            <a:extLst>
              <a:ext uri="{FF2B5EF4-FFF2-40B4-BE49-F238E27FC236}">
                <a16:creationId xmlns:a16="http://schemas.microsoft.com/office/drawing/2014/main" xmlns="" id="{A5C9F608-7BA5-41FD-911C-01FD6A7D40C2}"/>
              </a:ext>
            </a:extLst>
          </p:cNvPr>
          <p:cNvSpPr/>
          <p:nvPr/>
        </p:nvSpPr>
        <p:spPr>
          <a:xfrm>
            <a:off x="931863" y="4551976"/>
            <a:ext cx="2643187" cy="6358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完善個人網頁</a:t>
            </a:r>
            <a:endParaRPr lang="zh-CN" altLang="en-US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Microsoft YaHei" charset="-122"/>
            </a:endParaRPr>
          </a:p>
        </p:txBody>
      </p:sp>
      <p:sp>
        <p:nvSpPr>
          <p:cNvPr id="11" name="矩形 17">
            <a:extLst>
              <a:ext uri="{FF2B5EF4-FFF2-40B4-BE49-F238E27FC236}">
                <a16:creationId xmlns:a16="http://schemas.microsoft.com/office/drawing/2014/main" xmlns="" id="{A5C9F608-7BA5-41FD-911C-01FD6A7D40C2}"/>
              </a:ext>
            </a:extLst>
          </p:cNvPr>
          <p:cNvSpPr/>
          <p:nvPr/>
        </p:nvSpPr>
        <p:spPr>
          <a:xfrm>
            <a:off x="893762" y="5460339"/>
            <a:ext cx="2719387" cy="5864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增加心得</a:t>
            </a:r>
            <a:endParaRPr lang="zh-CN" altLang="en-US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Microsoft YaHei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949" y="5611905"/>
            <a:ext cx="498963" cy="4103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5323" y="4691910"/>
            <a:ext cx="498963" cy="410331"/>
          </a:xfrm>
          <a:prstGeom prst="rect">
            <a:avLst/>
          </a:prstGeom>
        </p:spPr>
      </p:pic>
      <p:sp>
        <p:nvSpPr>
          <p:cNvPr id="13" name="矩形 17">
            <a:extLst>
              <a:ext uri="{FF2B5EF4-FFF2-40B4-BE49-F238E27FC236}">
                <a16:creationId xmlns:a16="http://schemas.microsoft.com/office/drawing/2014/main" xmlns="" id="{A5C9F608-7BA5-41FD-911C-01FD6A7D40C2}"/>
              </a:ext>
            </a:extLst>
          </p:cNvPr>
          <p:cNvSpPr/>
          <p:nvPr/>
        </p:nvSpPr>
        <p:spPr>
          <a:xfrm>
            <a:off x="132449" y="136593"/>
            <a:ext cx="3757755" cy="948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Wiki</a:t>
            </a:r>
            <a:r>
              <a:rPr lang="zh-TW" altLang="en-US" sz="32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個人網頁更新</a:t>
            </a:r>
            <a:endParaRPr lang="zh-CN" altLang="en-US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399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7">
            <a:extLst>
              <a:ext uri="{FF2B5EF4-FFF2-40B4-BE49-F238E27FC236}">
                <a16:creationId xmlns:a16="http://schemas.microsoft.com/office/drawing/2014/main" xmlns="" id="{A5C9F608-7BA5-41FD-911C-01FD6A7D40C2}"/>
              </a:ext>
            </a:extLst>
          </p:cNvPr>
          <p:cNvSpPr/>
          <p:nvPr/>
        </p:nvSpPr>
        <p:spPr>
          <a:xfrm>
            <a:off x="183249" y="119725"/>
            <a:ext cx="3423551" cy="948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Githup</a:t>
            </a:r>
            <a:r>
              <a:rPr lang="zh-TW" altLang="en-US" sz="32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近日數據</a:t>
            </a:r>
            <a:endParaRPr lang="zh-CN" altLang="en-US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Microsoft YaHei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2020" y="125236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Folder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创建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06523" y="1365257"/>
            <a:ext cx="499377" cy="4103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32818" y="7057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资料的收集和分类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06523" y="183462"/>
            <a:ext cx="499377" cy="41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60752" y="2814730"/>
            <a:ext cx="3870497" cy="1228540"/>
          </a:xfrm>
          <a:prstGeom prst="rect">
            <a:avLst/>
          </a:prstGeom>
          <a:solidFill>
            <a:srgbClr val="FFBF0B"/>
          </a:solidFill>
          <a:ln w="76200">
            <a:solidFill>
              <a:srgbClr val="FFD966"/>
            </a:solidFill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THANKS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4020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086040" y="0"/>
            <a:ext cx="3048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096000" y="0"/>
            <a:ext cx="3048000" cy="6858000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144000" y="0"/>
            <a:ext cx="3048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flipV="1">
            <a:off x="-641676" y="-145143"/>
            <a:ext cx="13475352" cy="1523998"/>
          </a:xfrm>
          <a:prstGeom prst="triangle">
            <a:avLst/>
          </a:prstGeom>
          <a:solidFill>
            <a:schemeClr val="bg2">
              <a:lumMod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-38039" y="2566088"/>
            <a:ext cx="3232740" cy="2888345"/>
            <a:chOff x="-44911" y="2525486"/>
            <a:chExt cx="3232740" cy="2888345"/>
          </a:xfrm>
        </p:grpSpPr>
        <p:sp>
          <p:nvSpPr>
            <p:cNvPr id="43" name="椭圆 42"/>
            <p:cNvSpPr/>
            <p:nvPr/>
          </p:nvSpPr>
          <p:spPr>
            <a:xfrm>
              <a:off x="646271" y="2525486"/>
              <a:ext cx="1741714" cy="1741714"/>
            </a:xfrm>
            <a:prstGeom prst="ellipse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b="1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66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-44911" y="4698968"/>
              <a:ext cx="3232740" cy="7148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產業分析報告編寫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253112" y="2566088"/>
            <a:ext cx="2653832" cy="3061966"/>
            <a:chOff x="198240" y="2525486"/>
            <a:chExt cx="2653832" cy="3061966"/>
          </a:xfrm>
        </p:grpSpPr>
        <p:sp>
          <p:nvSpPr>
            <p:cNvPr id="49" name="椭圆 48"/>
            <p:cNvSpPr/>
            <p:nvPr/>
          </p:nvSpPr>
          <p:spPr>
            <a:xfrm>
              <a:off x="646271" y="2525486"/>
              <a:ext cx="1741714" cy="1741714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6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98240" y="4872589"/>
              <a:ext cx="2653832" cy="7148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749143" y="2566088"/>
            <a:ext cx="5265045" cy="3374244"/>
            <a:chOff x="646271" y="2525486"/>
            <a:chExt cx="5265045" cy="3374244"/>
          </a:xfrm>
        </p:grpSpPr>
        <p:sp>
          <p:nvSpPr>
            <p:cNvPr id="52" name="椭圆 51"/>
            <p:cNvSpPr/>
            <p:nvPr/>
          </p:nvSpPr>
          <p:spPr>
            <a:xfrm>
              <a:off x="646271" y="2525486"/>
              <a:ext cx="1741714" cy="1741714"/>
            </a:xfrm>
            <a:prstGeom prst="ellipse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b="1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sz="66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02717" y="5184867"/>
              <a:ext cx="2408599" cy="7148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Wiki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800" b="1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Worktile</a:t>
              </a:r>
              <a:endPara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GitHub</a:t>
              </a:r>
            </a:p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TW" altLang="en-US" sz="2800" b="1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更新報告</a:t>
              </a:r>
              <a:r>
                <a:rPr lang="zh-CN" altLang="en-US" sz="2800" b="1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</a:t>
              </a:r>
              <a:r>
                <a:rPr lang="zh-CN" altLang="en-US" sz="2800" b="1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程数据</a:t>
              </a:r>
              <a:endParaRPr lang="zh-CN" altLang="en-US" sz="2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椭圆 54"/>
          <p:cNvSpPr/>
          <p:nvPr/>
        </p:nvSpPr>
        <p:spPr>
          <a:xfrm>
            <a:off x="9797143" y="2566088"/>
            <a:ext cx="1741714" cy="174171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6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600690" y="190775"/>
            <a:ext cx="3452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晨間報</a:t>
            </a:r>
            <a:r>
              <a:rPr lang="zh-CN" altLang="en-US" sz="40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告</a:t>
            </a:r>
            <a:r>
              <a:rPr lang="zh-TW" altLang="en-US" sz="40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項目</a:t>
            </a:r>
            <a:endParaRPr lang="zh-CN" altLang="en-US" sz="40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矩形 45"/>
          <p:cNvSpPr/>
          <p:nvPr/>
        </p:nvSpPr>
        <p:spPr>
          <a:xfrm>
            <a:off x="6357289" y="4755143"/>
            <a:ext cx="2408599" cy="714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45"/>
          <p:cNvSpPr/>
          <p:nvPr/>
        </p:nvSpPr>
        <p:spPr>
          <a:xfrm>
            <a:off x="6415700" y="4713709"/>
            <a:ext cx="2408599" cy="714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54908" y="3707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434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/>
          <p:cNvSpPr/>
          <p:nvPr/>
        </p:nvSpPr>
        <p:spPr>
          <a:xfrm flipH="1">
            <a:off x="0" y="0"/>
            <a:ext cx="12192000" cy="6858000"/>
          </a:xfrm>
          <a:prstGeom prst="rtTriangle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rot="19903805">
            <a:off x="1289384" y="2321006"/>
            <a:ext cx="96132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15000"/>
                    </a:prst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ONE</a:t>
            </a:r>
            <a:endParaRPr lang="zh-CN" altLang="en-US" sz="13800" b="1" dirty="0">
              <a:solidFill>
                <a:schemeClr val="bg1"/>
              </a:solidFill>
              <a:effectLst>
                <a:outerShdw dist="38100" dir="2700000" algn="tl" rotWithShape="0">
                  <a:prstClr val="black">
                    <a:alpha val="15000"/>
                  </a:prstClr>
                </a:outerShdw>
              </a:effectLst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 rot="19920017">
            <a:off x="714890" y="1959581"/>
            <a:ext cx="73581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TW" altLang="en-US" sz="6600" dirty="0" smtClean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產業分析報告</a:t>
            </a:r>
            <a:r>
              <a:rPr lang="zh-TW" altLang="en-US" sz="66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編寫</a:t>
            </a:r>
            <a:endParaRPr lang="zh-HK" altLang="zh-HK" sz="66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3649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790929" y="155406"/>
            <a:ext cx="7701813" cy="6613963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1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Lantinghei SC Extralight" charset="-122"/>
                </a:rPr>
                <a:t>目標</a:t>
              </a:r>
              <a:endParaRPr lang="en-US" sz="21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Lantinghei SC Extralight" charset="-122"/>
                </a:rPr>
                <a:t>背景</a:t>
              </a:r>
              <a:endParaRPr lang="en-US" sz="21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Lantinghei SC Extralight" charset="-122"/>
                </a:rPr>
                <a:t>外部因素</a:t>
              </a:r>
              <a:endParaRPr lang="en-US" sz="21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endParaRPr>
            </a:p>
          </p:txBody>
        </p:sp>
      </p:grpSp>
      <p:sp>
        <p:nvSpPr>
          <p:cNvPr id="40" name="Rounded Rectangle 7"/>
          <p:cNvSpPr/>
          <p:nvPr/>
        </p:nvSpPr>
        <p:spPr>
          <a:xfrm>
            <a:off x="3387191" y="1767131"/>
            <a:ext cx="718814" cy="572221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效果</a:t>
            </a:r>
            <a:endParaRPr 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5299358" y="1761037"/>
            <a:ext cx="712615" cy="572221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輸出</a:t>
            </a:r>
            <a:endParaRPr 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7141241" y="1767131"/>
            <a:ext cx="740867" cy="572221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過程</a:t>
            </a:r>
            <a:endParaRPr 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9027146" y="1775156"/>
            <a:ext cx="726454" cy="572221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輸入</a:t>
            </a:r>
            <a:endParaRPr 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593944" y="140563"/>
            <a:ext cx="917812" cy="6717437"/>
          </a:xfrm>
          <a:prstGeom prst="rect">
            <a:avLst/>
          </a:prstGeom>
          <a:solidFill>
            <a:srgbClr val="F7BC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523748" y="155160"/>
            <a:ext cx="842838" cy="6702840"/>
          </a:xfrm>
          <a:prstGeom prst="rect">
            <a:avLst/>
          </a:prstGeom>
          <a:solidFill>
            <a:srgbClr val="28282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97F2A9A9-B6ED-4468-AD3C-8C6C7C385F9F}"/>
              </a:ext>
            </a:extLst>
          </p:cNvPr>
          <p:cNvSpPr txBox="1"/>
          <p:nvPr/>
        </p:nvSpPr>
        <p:spPr>
          <a:xfrm>
            <a:off x="3653885" y="162143"/>
            <a:ext cx="7147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宏觀</a:t>
            </a:r>
            <a:r>
              <a:rPr lang="zh-CN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全球智能家居市場規模於</a:t>
            </a:r>
            <a:r>
              <a:rPr lang="en-US" altLang="zh-CN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2015</a:t>
            </a:r>
            <a:r>
              <a:rPr lang="zh-CN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達</a:t>
            </a:r>
            <a:r>
              <a:rPr lang="zh-CN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CN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485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億美</a:t>
            </a:r>
            <a:r>
              <a:rPr lang="zh-CN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元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CN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估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計於</a:t>
            </a:r>
            <a:r>
              <a:rPr lang="en-US" altLang="zh-CN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2018</a:t>
            </a:r>
            <a:r>
              <a:rPr lang="zh-CN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達</a:t>
            </a:r>
            <a:r>
              <a:rPr lang="zh-CN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CN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710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億</a:t>
            </a:r>
            <a:r>
              <a:rPr lang="zh-CN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美元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en-US" altLang="zh-CN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endParaRPr lang="en-US" altLang="zh-CN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zh-CN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觀</a:t>
            </a:r>
            <a:r>
              <a:rPr lang="zh-CN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經緯集團成立</a:t>
            </a:r>
            <a:r>
              <a:rPr lang="zh-CN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紫荊谷發展中心</a:t>
            </a:r>
            <a:r>
              <a:rPr lang="zh-CN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，支持青年人在内</a:t>
            </a:r>
            <a:r>
              <a:rPr lang="zh-CN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地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發展創業</a:t>
            </a:r>
            <a:endParaRPr lang="zh-CN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CN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微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觀</a:t>
            </a:r>
            <a:r>
              <a:rPr lang="zh-CN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紫荊谷發展中心開設創業家極速鍛造研修班</a:t>
            </a:r>
            <a:r>
              <a:rPr lang="zh-CN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r>
              <a:rPr lang="zh-CN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们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小組選擇智能家居作為產業分析報告</a:t>
            </a:r>
            <a:r>
              <a:rPr lang="zh-CN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對象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6092A8A-DDD7-422D-B585-7541BE27999E}"/>
              </a:ext>
            </a:extLst>
          </p:cNvPr>
          <p:cNvSpPr txBox="1"/>
          <p:nvPr/>
        </p:nvSpPr>
        <p:spPr>
          <a:xfrm>
            <a:off x="3697793" y="946372"/>
            <a:ext cx="638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宏觀</a:t>
            </a:r>
            <a:r>
              <a:rPr lang="zh-CN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具備進入中國智能家居產業</a:t>
            </a:r>
            <a:r>
              <a:rPr lang="zh-CN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相關知識</a:t>
            </a:r>
            <a:endParaRPr lang="zh-CN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中觀</a:t>
            </a:r>
            <a:r>
              <a:rPr lang="zh-CN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分析中國智能家居產業的趨勢</a:t>
            </a:r>
            <a:endParaRPr lang="zh-CN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微觀</a:t>
            </a:r>
            <a:r>
              <a:rPr lang="zh-CN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撰寫一份中國智能家居產業分析報告</a:t>
            </a:r>
            <a:endParaRPr lang="zh-CN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86D3D7A7-17EE-4A95-92BB-C28832CC1FC9}"/>
              </a:ext>
            </a:extLst>
          </p:cNvPr>
          <p:cNvSpPr txBox="1"/>
          <p:nvPr/>
        </p:nvSpPr>
        <p:spPr>
          <a:xfrm>
            <a:off x="2863844" y="2325032"/>
            <a:ext cx="178773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組員熟悉產業資料收集（每人於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上傳三篇以上參考文獻）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組員加深對中國智能家居產業的理解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。（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每人於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Worktile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上完成閱讀三篇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以上資料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的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任務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r>
              <a:rPr lang="en-US" altLang="zh-TW" sz="1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</a:t>
            </a:r>
            <a:r>
              <a:rPr lang="en-US" altLang="zh-CN" sz="1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orktile</a:t>
            </a:r>
            <a:r>
              <a:rPr lang="zh-CN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自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評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分數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提</a:t>
            </a:r>
            <a:r>
              <a:rPr lang="zh-CN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升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）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組員掌握產業分析報告的撰寫方法（每人於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Wiki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上參與兩項以上的內容撰寫，並校正他人編寫內容三次以上）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組員獲取團隊合作的經驗，增強溝通能力。（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Wechat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小組討論發言達到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500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則）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22B5CA14-0B8E-49AE-8D94-3A7EE1F9BB6E}"/>
              </a:ext>
            </a:extLst>
          </p:cNvPr>
          <p:cNvSpPr txBox="1"/>
          <p:nvPr/>
        </p:nvSpPr>
        <p:spPr>
          <a:xfrm>
            <a:off x="4852351" y="2366067"/>
            <a:ext cx="17237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一本產業分析報告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手冊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一份產業分析報告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投影片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七份小組每日作業與學習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報告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九份組員個人學習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心得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Worktile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與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Wechat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學習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數據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網頁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Wiki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頁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面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FA0CEC3F-DD9A-4970-9229-49454494A3D1}"/>
              </a:ext>
            </a:extLst>
          </p:cNvPr>
          <p:cNvSpPr txBox="1"/>
          <p:nvPr/>
        </p:nvSpPr>
        <p:spPr>
          <a:xfrm>
            <a:off x="6632313" y="2384992"/>
            <a:ext cx="19059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每人皆學習產業分析報告的組成要素與撰寫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方法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分工蒐集資訊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網路既有資料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／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小規模問卷調查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參考資料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整理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小組討論決定篩選與分析的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方向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撰寫產業分析報告內容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手冊排版與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校稿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外部人力初審反饋與再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校稿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24E33E43-7FA1-4989-B0E2-EB8C716F0E7F}"/>
              </a:ext>
            </a:extLst>
          </p:cNvPr>
          <p:cNvSpPr txBox="1"/>
          <p:nvPr/>
        </p:nvSpPr>
        <p:spPr>
          <a:xfrm>
            <a:off x="8594411" y="2375519"/>
            <a:ext cx="1823526" cy="271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歷年紫荊谷創業研修班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報告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軟體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12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Wiki,Worktile</a:t>
            </a:r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Indesign,Wechat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altLang="zh-TW" sz="12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Github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網路資訊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altLang="zh-TW" sz="12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iCenter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場地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資源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本組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人力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現場外聘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人力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老師與助教的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指導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現場的問卷調查與反饋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經緯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集團資金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贊助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TW" sz="1200" dirty="0">
              <a:latin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4C32DFCB-B40D-4E6F-9719-983E2A85DDEF}"/>
              </a:ext>
            </a:extLst>
          </p:cNvPr>
          <p:cNvSpPr txBox="1"/>
          <p:nvPr/>
        </p:nvSpPr>
        <p:spPr>
          <a:xfrm>
            <a:off x="4158035" y="6101665"/>
            <a:ext cx="6355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人員不確定性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生病）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場地不確定（場地時限、網路不順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）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2" name="文本框 4"/>
          <p:cNvSpPr txBox="1"/>
          <p:nvPr/>
        </p:nvSpPr>
        <p:spPr>
          <a:xfrm>
            <a:off x="1659451" y="566455"/>
            <a:ext cx="507831" cy="53908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21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智能家居產業分析報告　邏輯模型</a:t>
            </a:r>
            <a:endParaRPr lang="zh-CN" altLang="en-US" sz="21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045929" y="6121993"/>
            <a:ext cx="4984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defRPr/>
            </a:pPr>
            <a:r>
              <a:rPr lang="en-US" altLang="zh-TW" sz="1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[1] “</a:t>
            </a:r>
            <a:r>
              <a:rPr lang="en-US" altLang="zh-TW" sz="1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2015</a:t>
            </a:r>
            <a:r>
              <a:rPr lang="zh-TW" altLang="en-US" sz="1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年</a:t>
            </a:r>
            <a:r>
              <a:rPr lang="zh-TW" altLang="en-US" sz="1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中國人工智能應用市場研究報告</a:t>
            </a:r>
            <a:r>
              <a:rPr lang="en-US" altLang="zh-TW" sz="1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”, </a:t>
            </a:r>
            <a:r>
              <a:rPr lang="en-US" altLang="zh-TW" sz="1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IResearch</a:t>
            </a:r>
            <a:r>
              <a:rPr lang="zh-TW" altLang="en-US" sz="1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艾瑞</a:t>
            </a:r>
            <a:r>
              <a:rPr lang="zh-TW" altLang="en-US" sz="1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諮詢</a:t>
            </a:r>
            <a:r>
              <a:rPr lang="en-US" altLang="zh-TW" sz="1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en-US" altLang="zh-TW" sz="1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P.4</a:t>
            </a:r>
            <a:endParaRPr lang="en-US" altLang="zh-TW" sz="1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marR="0" lvl="1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9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176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 txBox="1"/>
          <p:nvPr/>
        </p:nvSpPr>
        <p:spPr>
          <a:xfrm>
            <a:off x="1069157" y="1164134"/>
            <a:ext cx="4951997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1.</a:t>
            </a:r>
            <a:r>
              <a:rPr lang="zh-TW" altLang="en-US" sz="2800" dirty="0" smtClean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定義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  <a:cs typeface="Microsoft YaHei" charset="-122"/>
            </a:endParaRPr>
          </a:p>
          <a:p>
            <a:r>
              <a:rPr lang="en-US" altLang="zh-TW" sz="2800" dirty="0" smtClean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2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產業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發展背景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Microsoft YaHei" charset="-122"/>
            </a:endParaRPr>
          </a:p>
          <a:p>
            <a:r>
              <a:rPr lang="en-US" altLang="zh-TW" sz="2800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en-US" altLang="zh-TW" sz="2800" dirty="0" smtClean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2.1</a:t>
            </a:r>
            <a:r>
              <a:rPr lang="zh-TW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人工智能產業發展史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  <a:cs typeface="Microsoft YaHei" charset="-122"/>
            </a:endParaRPr>
          </a:p>
          <a:p>
            <a:r>
              <a:rPr lang="en-US" altLang="zh-TW" sz="28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en-US" altLang="zh-TW" sz="2800" dirty="0" smtClean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2.2</a:t>
            </a:r>
            <a:r>
              <a:rPr lang="zh-TW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智能家居產業發展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  <a:cs typeface="Microsoft YaHei" charset="-122"/>
            </a:endParaRPr>
          </a:p>
          <a:p>
            <a:r>
              <a:rPr lang="en-US" altLang="zh-TW" sz="28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en-US" altLang="zh-TW" sz="2800" dirty="0" smtClean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2.3</a:t>
            </a:r>
            <a:r>
              <a:rPr lang="zh-TW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宏觀環境和政策分析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  <a:cs typeface="Microsoft YaHei" charset="-122"/>
            </a:endParaRPr>
          </a:p>
          <a:p>
            <a:r>
              <a:rPr lang="en-US" altLang="zh-TW" sz="2800" dirty="0" smtClean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3.</a:t>
            </a:r>
            <a:r>
              <a:rPr lang="zh-TW" altLang="en-US" sz="2800" dirty="0" smtClean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產業現狀分析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  <a:cs typeface="Microsoft YaHei" charset="-122"/>
            </a:endParaRPr>
          </a:p>
          <a:p>
            <a:r>
              <a:rPr lang="en-US" altLang="zh-TW" sz="2800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en-US" altLang="zh-TW" sz="2800" dirty="0" smtClean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3.1</a:t>
            </a:r>
            <a:r>
              <a:rPr lang="zh-TW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產業結構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  <a:cs typeface="Microsoft YaHei" charset="-122"/>
            </a:endParaRPr>
          </a:p>
          <a:p>
            <a:r>
              <a:rPr lang="en-US" altLang="zh-TW" sz="2800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en-US" altLang="zh-TW" sz="2800" dirty="0" smtClean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3.2</a:t>
            </a:r>
            <a:r>
              <a:rPr lang="zh-TW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應用市場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  <a:cs typeface="Microsoft YaHei" charset="-122"/>
            </a:endParaRPr>
          </a:p>
          <a:p>
            <a:r>
              <a:rPr lang="en-US" altLang="zh-TW" sz="2800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en-US" altLang="zh-TW" sz="2800" dirty="0" smtClean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3.3</a:t>
            </a:r>
            <a:r>
              <a:rPr lang="zh-TW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已有創新企業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  <a:cs typeface="Microsoft YaHei" charset="-122"/>
            </a:endParaRPr>
          </a:p>
          <a:p>
            <a:r>
              <a:rPr lang="en-US" altLang="zh-TW" sz="2800" dirty="0" smtClean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4.</a:t>
            </a:r>
            <a:r>
              <a:rPr lang="zh-TW" altLang="en-US" sz="2800" dirty="0" smtClean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案例分析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  <a:cs typeface="Microsoft YaHei" charset="-122"/>
            </a:endParaRPr>
          </a:p>
          <a:p>
            <a:r>
              <a:rPr lang="en-US" altLang="zh-TW" sz="2800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en-US" altLang="zh-TW" sz="2800" dirty="0" smtClean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4.1</a:t>
            </a:r>
            <a:r>
              <a:rPr lang="zh-TW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智能對講機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  <a:cs typeface="Microsoft YaHei" charset="-122"/>
            </a:endParaRPr>
          </a:p>
          <a:p>
            <a:r>
              <a:rPr lang="en-US" altLang="zh-TW" sz="2800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en-US" altLang="zh-TW" sz="2800" dirty="0" smtClean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4.2</a:t>
            </a:r>
            <a:r>
              <a:rPr lang="zh-TW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空氣質量追蹤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  <a:cs typeface="Microsoft YaHei" charset="-122"/>
            </a:endParaRPr>
          </a:p>
          <a:p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6929164" y="1164134"/>
            <a:ext cx="50577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未來發展趨勢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  <a:cs typeface="Microsoft YaHei" charset="-122"/>
            </a:endParaRPr>
          </a:p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	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5.1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 轉折點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  <a:cs typeface="Microsoft YaHei" charset="-122"/>
            </a:endParaRPr>
          </a:p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	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5.2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 行業市場規模和前景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  <a:cs typeface="Microsoft YaHei" charset="-122"/>
            </a:endParaRPr>
          </a:p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	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5.3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 主要創業公司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  <a:cs typeface="Microsoft YaHei" charset="-122"/>
            </a:endParaRPr>
          </a:p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項目介紹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  <a:cs typeface="Microsoft YaHei" charset="-122"/>
            </a:endParaRPr>
          </a:p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7.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參考資料</a:t>
            </a:r>
            <a:endParaRPr lang="en-US" sz="2800" dirty="0">
              <a:latin typeface="標楷體" panose="03000509000000000000" pitchFamily="65" charset="-120"/>
              <a:ea typeface="標楷體" panose="03000509000000000000" pitchFamily="65" charset="-120"/>
              <a:cs typeface="Microsoft YaHei" charset="-122"/>
            </a:endParaRPr>
          </a:p>
        </p:txBody>
      </p:sp>
      <p:sp>
        <p:nvSpPr>
          <p:cNvPr id="5" name="矩形 17">
            <a:extLst>
              <a:ext uri="{FF2B5EF4-FFF2-40B4-BE49-F238E27FC236}">
                <a16:creationId xmlns:a16="http://schemas.microsoft.com/office/drawing/2014/main" xmlns="" id="{A5C9F608-7BA5-41FD-911C-01FD6A7D40C2}"/>
              </a:ext>
            </a:extLst>
          </p:cNvPr>
          <p:cNvSpPr/>
          <p:nvPr/>
        </p:nvSpPr>
        <p:spPr>
          <a:xfrm>
            <a:off x="1763218" y="0"/>
            <a:ext cx="9209581" cy="9328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Wiki</a:t>
            </a:r>
            <a:r>
              <a:rPr lang="zh-TW" altLang="en-US" sz="4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產業分析報告</a:t>
            </a:r>
            <a:r>
              <a:rPr lang="zh-CN" altLang="en-US" sz="4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新增</a:t>
            </a:r>
            <a:r>
              <a:rPr lang="zh-CN" altLang="en-US" sz="4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内容</a:t>
            </a:r>
            <a:endParaRPr lang="zh-CN" altLang="en-US" sz="4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Microsoft YaHei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1696230" y="3925075"/>
            <a:ext cx="261351" cy="187913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等腰三角形 9"/>
          <p:cNvSpPr/>
          <p:nvPr/>
        </p:nvSpPr>
        <p:spPr>
          <a:xfrm>
            <a:off x="1696230" y="4285621"/>
            <a:ext cx="261351" cy="187913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10"/>
          <p:cNvSpPr/>
          <p:nvPr/>
        </p:nvSpPr>
        <p:spPr>
          <a:xfrm>
            <a:off x="1669151" y="4685701"/>
            <a:ext cx="261351" cy="187913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等腰三角形 11"/>
          <p:cNvSpPr/>
          <p:nvPr/>
        </p:nvSpPr>
        <p:spPr>
          <a:xfrm>
            <a:off x="7590224" y="1795560"/>
            <a:ext cx="261351" cy="187913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/>
          <p:cNvSpPr/>
          <p:nvPr/>
        </p:nvSpPr>
        <p:spPr>
          <a:xfrm>
            <a:off x="7590224" y="2156106"/>
            <a:ext cx="261351" cy="187913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等腰三角形 13"/>
          <p:cNvSpPr/>
          <p:nvPr/>
        </p:nvSpPr>
        <p:spPr>
          <a:xfrm>
            <a:off x="7563145" y="2556186"/>
            <a:ext cx="261351" cy="187913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TextBox 7"/>
          <p:cNvSpPr txBox="1"/>
          <p:nvPr/>
        </p:nvSpPr>
        <p:spPr>
          <a:xfrm>
            <a:off x="7851575" y="4650149"/>
            <a:ext cx="3974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Powerpoint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初稿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製作完成</a:t>
            </a:r>
            <a:endParaRPr lang="en-US" sz="2800" dirty="0">
              <a:latin typeface="標楷體" panose="03000509000000000000" pitchFamily="65" charset="-120"/>
              <a:ea typeface="標楷體" panose="03000509000000000000" pitchFamily="65" charset="-120"/>
              <a:cs typeface="Microsoft YaHei" charset="-122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1667160" y="2569213"/>
            <a:ext cx="290421" cy="2642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667160" y="2982940"/>
            <a:ext cx="290421" cy="2642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1681694" y="2169133"/>
            <a:ext cx="290421" cy="2642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7445013" y="4779657"/>
            <a:ext cx="290421" cy="2642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TextBox 7"/>
          <p:cNvSpPr txBox="1"/>
          <p:nvPr/>
        </p:nvSpPr>
        <p:spPr>
          <a:xfrm>
            <a:off x="7851575" y="5323249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蒐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集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彙整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</a:t>
            </a:r>
            <a:endParaRPr lang="en-US" sz="2800" dirty="0">
              <a:latin typeface="標楷體" panose="03000509000000000000" pitchFamily="65" charset="-120"/>
              <a:ea typeface="標楷體" panose="03000509000000000000" pitchFamily="65" charset="-120"/>
              <a:cs typeface="Microsoft YaHei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>
            <a:off x="7474083" y="5490902"/>
            <a:ext cx="261351" cy="187913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7239000" y="4473216"/>
            <a:ext cx="4692123" cy="15592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24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7">
            <a:extLst>
              <a:ext uri="{FF2B5EF4-FFF2-40B4-BE49-F238E27FC236}">
                <a16:creationId xmlns:a16="http://schemas.microsoft.com/office/drawing/2014/main" xmlns="" id="{A5C9F608-7BA5-41FD-911C-01FD6A7D40C2}"/>
              </a:ext>
            </a:extLst>
          </p:cNvPr>
          <p:cNvSpPr/>
          <p:nvPr/>
        </p:nvSpPr>
        <p:spPr>
          <a:xfrm>
            <a:off x="816212" y="127000"/>
            <a:ext cx="9623188" cy="1384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2.1</a:t>
            </a:r>
            <a:r>
              <a:rPr lang="zh-TW" altLang="en-US" sz="44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TW" altLang="en-US" sz="4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人工智能產業發展史</a:t>
            </a:r>
            <a:endParaRPr lang="en-US" altLang="zh-TW" sz="4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30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435317"/>
              </p:ext>
            </p:extLst>
          </p:nvPr>
        </p:nvGraphicFramePr>
        <p:xfrm>
          <a:off x="1070211" y="1869744"/>
          <a:ext cx="8701585" cy="4315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3315837"/>
                <a:gridCol w="2756848"/>
              </a:tblGrid>
              <a:tr h="543180"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人工智能時代的智能家居產品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過往家居硬件產品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17552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交互方式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出現語音以及體感直接性地交互作用</a:t>
                      </a:r>
                      <a:endParaRPr lang="en-US" altLang="zh-TW" b="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例如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智能音箱控制智能家居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以人為方式進行遙控，觸控的操作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17552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服務過程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出現了學習以及決策的過程例如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掃地智能家居硬件根據髒亂處作智能打掃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機器以監測，存儲數據為主，不做判斷及主動學習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17552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實現功能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輔助人類決策</a:t>
                      </a:r>
                      <a:endParaRPr lang="en-US" altLang="zh-TW" b="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例如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內置心跳偵測裝置等智能醫療設備監測使用者健康</a:t>
                      </a:r>
                      <a:endParaRPr lang="en-US" altLang="zh-TW" b="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替代人工</a:t>
                      </a:r>
                      <a:endParaRPr lang="en-US" altLang="zh-TW" b="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例如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掃、拖地智能家居硬件降低清潔人員人力成本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輔助人類預警</a:t>
                      </a:r>
                      <a:endParaRPr lang="en-US" altLang="zh-TW" b="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例如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醫療檢測儀器對監測的異常數據預警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矩形 17">
            <a:extLst>
              <a:ext uri="{FF2B5EF4-FFF2-40B4-BE49-F238E27FC236}">
                <a16:creationId xmlns:a16="http://schemas.microsoft.com/office/drawing/2014/main" xmlns="" id="{A5C9F608-7BA5-41FD-911C-01FD6A7D40C2}"/>
              </a:ext>
            </a:extLst>
          </p:cNvPr>
          <p:cNvSpPr/>
          <p:nvPr/>
        </p:nvSpPr>
        <p:spPr>
          <a:xfrm>
            <a:off x="816212" y="127000"/>
            <a:ext cx="9623188" cy="1384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2.2</a:t>
            </a:r>
            <a:r>
              <a:rPr lang="zh-TW" altLang="en-US" sz="44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TW" altLang="en-US" sz="4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智能家居產業發展</a:t>
            </a:r>
            <a:endParaRPr lang="zh-CN" altLang="en-US" sz="4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97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7">
            <a:extLst>
              <a:ext uri="{FF2B5EF4-FFF2-40B4-BE49-F238E27FC236}">
                <a16:creationId xmlns:a16="http://schemas.microsoft.com/office/drawing/2014/main" xmlns="" id="{A5C9F608-7BA5-41FD-911C-01FD6A7D40C2}"/>
              </a:ext>
            </a:extLst>
          </p:cNvPr>
          <p:cNvSpPr/>
          <p:nvPr/>
        </p:nvSpPr>
        <p:spPr>
          <a:xfrm>
            <a:off x="816212" y="127000"/>
            <a:ext cx="9623188" cy="1384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2.3</a:t>
            </a:r>
            <a:r>
              <a:rPr lang="zh-TW" altLang="en-US" sz="44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TW" altLang="en-US" sz="4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YaHei" charset="-122"/>
              </a:rPr>
              <a:t>宏觀環境和政策分析</a:t>
            </a:r>
            <a:endParaRPr lang="en-US" altLang="zh-TW" sz="4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472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/>
          <p:cNvSpPr/>
          <p:nvPr/>
        </p:nvSpPr>
        <p:spPr>
          <a:xfrm flipH="1">
            <a:off x="-66876" y="0"/>
            <a:ext cx="12192000" cy="6858000"/>
          </a:xfrm>
          <a:prstGeom prst="rtTriangle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rot="19903805">
            <a:off x="1289384" y="2321004"/>
            <a:ext cx="9613232" cy="221599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rgbClr val="9FE1FF"/>
                </a:solidFill>
                <a:effectLst>
                  <a:outerShdw dist="38100" dir="2700000" algn="tl" rotWithShape="0">
                    <a:prstClr val="black">
                      <a:alpha val="15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13800" b="1" dirty="0">
              <a:solidFill>
                <a:srgbClr val="9FE1FF"/>
              </a:solidFill>
              <a:effectLst>
                <a:outerShdw dist="38100" dir="2700000" algn="tl" rotWithShape="0">
                  <a:prstClr val="black">
                    <a:alpha val="15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19920017">
            <a:off x="17812" y="2253172"/>
            <a:ext cx="87119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60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Wiki</a:t>
            </a:r>
            <a:r>
              <a:rPr lang="zh-CN" altLang="en-US" sz="48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编写产业分析报告</a:t>
            </a:r>
            <a:r>
              <a:rPr lang="en-US" altLang="zh-HK" sz="48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HK" altLang="zh-HK" sz="4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xmlns="" id="{A5B7FDE8-6645-447C-8487-EE2A2A894574}"/>
              </a:ext>
            </a:extLst>
          </p:cNvPr>
          <p:cNvSpPr txBox="1"/>
          <p:nvPr/>
        </p:nvSpPr>
        <p:spPr>
          <a:xfrm>
            <a:off x="7909830" y="5323139"/>
            <a:ext cx="2876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謝惠安    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	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張楠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         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張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	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	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威翔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    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梁華梅  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	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海宇</a:t>
            </a:r>
            <a:endParaRPr lang="en-US" altLang="zh-SG" dirty="0">
              <a:latin typeface="標楷體" panose="03000509000000000000" pitchFamily="65" charset="-120"/>
              <a:ea typeface="標楷體" panose="03000509000000000000" pitchFamily="65" charset="-120"/>
              <a:cs typeface="Microsoft Himalaya" panose="01010100010101010101" pitchFamily="2" charset="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陳楚怡    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	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謝俊彥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    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任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Microsoft Himalaya" panose="01010100010101010101" pitchFamily="2" charset="0"/>
              </a:rPr>
              <a:t>旭光</a:t>
            </a:r>
            <a:endParaRPr lang="zh-SG" altLang="en-US" dirty="0">
              <a:latin typeface="標楷體" panose="03000509000000000000" pitchFamily="65" charset="-120"/>
              <a:ea typeface="標楷體" panose="03000509000000000000" pitchFamily="65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4163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650</Words>
  <Application>Microsoft Office PowerPoint</Application>
  <PresentationFormat>寬螢幕</PresentationFormat>
  <Paragraphs>121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14</vt:i4>
      </vt:variant>
    </vt:vector>
  </HeadingPairs>
  <TitlesOfParts>
    <vt:vector size="30" baseType="lpstr">
      <vt:lpstr>等线</vt:lpstr>
      <vt:lpstr>等线 Light</vt:lpstr>
      <vt:lpstr>Lantinghei SC Extralight</vt:lpstr>
      <vt:lpstr>Microsoft YaHei</vt:lpstr>
      <vt:lpstr>Microsoft YaHei</vt:lpstr>
      <vt:lpstr>微軟正黑體</vt:lpstr>
      <vt:lpstr>新細明體</vt:lpstr>
      <vt:lpstr>標楷體</vt:lpstr>
      <vt:lpstr>Arial</vt:lpstr>
      <vt:lpstr>Calibri</vt:lpstr>
      <vt:lpstr>Calibri Light</vt:lpstr>
      <vt:lpstr>Microsoft Himalaya</vt:lpstr>
      <vt:lpstr>Times New Roman</vt:lpstr>
      <vt:lpstr>Office 佈景主題</vt:lpstr>
      <vt:lpstr>Office 主题​​</vt:lpstr>
      <vt:lpstr>1_Office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Leo Pang</dc:creator>
  <cp:lastModifiedBy>ASUS</cp:lastModifiedBy>
  <cp:revision>171</cp:revision>
  <dcterms:modified xsi:type="dcterms:W3CDTF">2017-08-10T14:37:14Z</dcterms:modified>
</cp:coreProperties>
</file>