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5" r:id="rId3"/>
    <p:sldId id="259" r:id="rId4"/>
    <p:sldId id="264" r:id="rId5"/>
    <p:sldId id="266" r:id="rId6"/>
    <p:sldId id="267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03"/>
  </p:normalViewPr>
  <p:slideViewPr>
    <p:cSldViewPr snapToGrid="0" snapToObjects="1">
      <p:cViewPr>
        <p:scale>
          <a:sx n="69" d="100"/>
          <a:sy n="69" d="100"/>
        </p:scale>
        <p:origin x="1216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9E1-527A-A24D-95F0-B89666ECAA97}" type="datetimeFigureOut">
              <a:rPr kumimoji="1" lang="zh-CN" altLang="en-US" smtClean="0"/>
              <a:t>17/8/6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28A-C032-0B4D-B477-E59AFD2C21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767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9E1-527A-A24D-95F0-B89666ECAA97}" type="datetimeFigureOut">
              <a:rPr kumimoji="1" lang="zh-CN" altLang="en-US" smtClean="0"/>
              <a:t>17/8/6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28A-C032-0B4D-B477-E59AFD2C21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401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9E1-527A-A24D-95F0-B89666ECAA97}" type="datetimeFigureOut">
              <a:rPr kumimoji="1" lang="zh-CN" altLang="en-US" smtClean="0"/>
              <a:t>17/8/6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28A-C032-0B4D-B477-E59AFD2C21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04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9E1-527A-A24D-95F0-B89666ECAA97}" type="datetimeFigureOut">
              <a:rPr kumimoji="1" lang="zh-CN" altLang="en-US" smtClean="0"/>
              <a:t>17/8/6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28A-C032-0B4D-B477-E59AFD2C21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762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9E1-527A-A24D-95F0-B89666ECAA97}" type="datetimeFigureOut">
              <a:rPr kumimoji="1" lang="zh-CN" altLang="en-US" smtClean="0"/>
              <a:t>17/8/6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28A-C032-0B4D-B477-E59AFD2C21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5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9E1-527A-A24D-95F0-B89666ECAA97}" type="datetimeFigureOut">
              <a:rPr kumimoji="1" lang="zh-CN" altLang="en-US" smtClean="0"/>
              <a:t>17/8/6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28A-C032-0B4D-B477-E59AFD2C21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67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9E1-527A-A24D-95F0-B89666ECAA97}" type="datetimeFigureOut">
              <a:rPr kumimoji="1" lang="zh-CN" altLang="en-US" smtClean="0"/>
              <a:t>17/8/6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28A-C032-0B4D-B477-E59AFD2C21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256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9E1-527A-A24D-95F0-B89666ECAA97}" type="datetimeFigureOut">
              <a:rPr kumimoji="1" lang="zh-CN" altLang="en-US" smtClean="0"/>
              <a:t>17/8/6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28A-C032-0B4D-B477-E59AFD2C21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22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9E1-527A-A24D-95F0-B89666ECAA97}" type="datetimeFigureOut">
              <a:rPr kumimoji="1" lang="zh-CN" altLang="en-US" smtClean="0"/>
              <a:t>17/8/6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28A-C032-0B4D-B477-E59AFD2C21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43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9E1-527A-A24D-95F0-B89666ECAA97}" type="datetimeFigureOut">
              <a:rPr kumimoji="1" lang="zh-CN" altLang="en-US" smtClean="0"/>
              <a:t>17/8/6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28A-C032-0B4D-B477-E59AFD2C21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59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9E1-527A-A24D-95F0-B89666ECAA97}" type="datetimeFigureOut">
              <a:rPr kumimoji="1" lang="zh-CN" altLang="en-US" smtClean="0"/>
              <a:t>17/8/6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28A-C032-0B4D-B477-E59AFD2C21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074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E89E1-527A-A24D-95F0-B89666ECAA97}" type="datetimeFigureOut">
              <a:rPr kumimoji="1" lang="zh-CN" altLang="en-US" smtClean="0"/>
              <a:t>17/8/6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E128A-C032-0B4D-B477-E59AFD2C21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24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2491" y="2153073"/>
            <a:ext cx="9783580" cy="841715"/>
          </a:xfrm>
        </p:spPr>
        <p:txBody>
          <a:bodyPr>
            <a:noAutofit/>
          </a:bodyPr>
          <a:lstStyle/>
          <a:p>
            <a:r>
              <a:rPr kumimoji="1" lang="zh-CN" altLang="en-US" sz="40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清华大学－紫荆谷创新创业发展辅导中心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50146" y="2864712"/>
            <a:ext cx="9783580" cy="8417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4000" b="1" dirty="0">
                <a:solidFill>
                  <a:srgbClr val="DBB76C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创业家极速锻造研修班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33" y="471879"/>
            <a:ext cx="3031515" cy="1439720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864434" y="3839821"/>
            <a:ext cx="9783580" cy="8417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5400" b="1" dirty="0" smtClean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团队组建</a:t>
            </a:r>
            <a:r>
              <a:rPr kumimoji="1" lang="en-US" altLang="zh-CN" sz="5400" b="1" dirty="0" smtClean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&amp;</a:t>
            </a:r>
            <a:r>
              <a:rPr kumimoji="1" lang="zh-CN" altLang="en-US" sz="5400" b="1" dirty="0" smtClean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课程输出</a:t>
            </a:r>
            <a:endParaRPr kumimoji="1" lang="zh-CN" altLang="en-US" sz="54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4654177" y="6006202"/>
            <a:ext cx="3112247" cy="546236"/>
            <a:chOff x="4651188" y="5827497"/>
            <a:chExt cx="3112246" cy="54623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847" r="68667" b="8210"/>
            <a:stretch/>
          </p:blipFill>
          <p:spPr>
            <a:xfrm>
              <a:off x="4651188" y="5827497"/>
              <a:ext cx="1444811" cy="54623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42" t="69183" r="18823" b="11971"/>
            <a:stretch/>
          </p:blipFill>
          <p:spPr>
            <a:xfrm>
              <a:off x="6095999" y="5876802"/>
              <a:ext cx="1667435" cy="4969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8434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泪滴形 12"/>
          <p:cNvSpPr>
            <a:spLocks/>
          </p:cNvSpPr>
          <p:nvPr/>
        </p:nvSpPr>
        <p:spPr bwMode="auto">
          <a:xfrm>
            <a:off x="4331966" y="2282385"/>
            <a:ext cx="313267" cy="311151"/>
          </a:xfrm>
          <a:custGeom>
            <a:avLst/>
            <a:gdLst>
              <a:gd name="T0" fmla="*/ 0 w 234950"/>
              <a:gd name="T1" fmla="*/ 116682 h 233363"/>
              <a:gd name="T2" fmla="*/ 117475 w 234950"/>
              <a:gd name="T3" fmla="*/ 0 h 233363"/>
              <a:gd name="T4" fmla="*/ 234950 w 234950"/>
              <a:gd name="T5" fmla="*/ 0 h 233363"/>
              <a:gd name="T6" fmla="*/ 234950 w 234950"/>
              <a:gd name="T7" fmla="*/ 116682 h 233363"/>
              <a:gd name="T8" fmla="*/ 117475 w 234950"/>
              <a:gd name="T9" fmla="*/ 233364 h 233363"/>
              <a:gd name="T10" fmla="*/ 0 w 234950"/>
              <a:gd name="T11" fmla="*/ 116682 h 23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4950" h="233363">
                <a:moveTo>
                  <a:pt x="0" y="116682"/>
                </a:moveTo>
                <a:cubicBezTo>
                  <a:pt x="0" y="52240"/>
                  <a:pt x="52595" y="0"/>
                  <a:pt x="117475" y="0"/>
                </a:cubicBezTo>
                <a:lnTo>
                  <a:pt x="234950" y="0"/>
                </a:lnTo>
                <a:lnTo>
                  <a:pt x="234950" y="116682"/>
                </a:lnTo>
                <a:cubicBezTo>
                  <a:pt x="234950" y="181124"/>
                  <a:pt x="182355" y="233364"/>
                  <a:pt x="117475" y="233364"/>
                </a:cubicBezTo>
                <a:cubicBezTo>
                  <a:pt x="52595" y="233364"/>
                  <a:pt x="0" y="181124"/>
                  <a:pt x="0" y="116682"/>
                </a:cubicBezTo>
                <a:close/>
              </a:path>
            </a:pathLst>
          </a:custGeom>
          <a:solidFill>
            <a:srgbClr val="DBB7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240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8197" name="文本框 8"/>
          <p:cNvSpPr txBox="1">
            <a:spLocks noChangeArrowheads="1"/>
          </p:cNvSpPr>
          <p:nvPr/>
        </p:nvSpPr>
        <p:spPr bwMode="auto">
          <a:xfrm>
            <a:off x="4693916" y="2129985"/>
            <a:ext cx="35301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DBB76C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产业背景与现状？</a:t>
            </a:r>
            <a:endParaRPr lang="zh-CN" altLang="en-US" sz="3200" dirty="0">
              <a:solidFill>
                <a:srgbClr val="DBB76C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8198" name="文本框 9"/>
          <p:cNvSpPr txBox="1">
            <a:spLocks noChangeArrowheads="1"/>
          </p:cNvSpPr>
          <p:nvPr/>
        </p:nvSpPr>
        <p:spPr bwMode="auto">
          <a:xfrm>
            <a:off x="4693916" y="5458536"/>
            <a:ext cx="34676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DBB76C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我和产业的关系？</a:t>
            </a:r>
            <a:endParaRPr lang="zh-CN" altLang="en-US" sz="3200" dirty="0">
              <a:solidFill>
                <a:srgbClr val="DBB76C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8201" name="泪滴形 13"/>
          <p:cNvSpPr>
            <a:spLocks/>
          </p:cNvSpPr>
          <p:nvPr/>
        </p:nvSpPr>
        <p:spPr bwMode="auto">
          <a:xfrm>
            <a:off x="4331967" y="5608819"/>
            <a:ext cx="313267" cy="311149"/>
          </a:xfrm>
          <a:custGeom>
            <a:avLst/>
            <a:gdLst>
              <a:gd name="T0" fmla="*/ 0 w 234950"/>
              <a:gd name="T1" fmla="*/ 116681 h 233362"/>
              <a:gd name="T2" fmla="*/ 117475 w 234950"/>
              <a:gd name="T3" fmla="*/ 0 h 233362"/>
              <a:gd name="T4" fmla="*/ 234950 w 234950"/>
              <a:gd name="T5" fmla="*/ 0 h 233362"/>
              <a:gd name="T6" fmla="*/ 234950 w 234950"/>
              <a:gd name="T7" fmla="*/ 116681 h 233362"/>
              <a:gd name="T8" fmla="*/ 117475 w 234950"/>
              <a:gd name="T9" fmla="*/ 233362 h 233362"/>
              <a:gd name="T10" fmla="*/ 0 w 234950"/>
              <a:gd name="T11" fmla="*/ 116681 h 23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4950" h="233362">
                <a:moveTo>
                  <a:pt x="0" y="116681"/>
                </a:moveTo>
                <a:cubicBezTo>
                  <a:pt x="0" y="52240"/>
                  <a:pt x="52595" y="0"/>
                  <a:pt x="117475" y="0"/>
                </a:cubicBezTo>
                <a:lnTo>
                  <a:pt x="234950" y="0"/>
                </a:lnTo>
                <a:lnTo>
                  <a:pt x="234950" y="116681"/>
                </a:lnTo>
                <a:cubicBezTo>
                  <a:pt x="234950" y="181122"/>
                  <a:pt x="182355" y="233362"/>
                  <a:pt x="117475" y="233362"/>
                </a:cubicBezTo>
                <a:cubicBezTo>
                  <a:pt x="52595" y="233362"/>
                  <a:pt x="0" y="181122"/>
                  <a:pt x="0" y="116681"/>
                </a:cubicBezTo>
                <a:close/>
              </a:path>
            </a:pathLst>
          </a:custGeom>
          <a:solidFill>
            <a:srgbClr val="DBB7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240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2" name="泪滴形 12"/>
          <p:cNvSpPr>
            <a:spLocks/>
          </p:cNvSpPr>
          <p:nvPr/>
        </p:nvSpPr>
        <p:spPr bwMode="auto">
          <a:xfrm>
            <a:off x="4331966" y="3469640"/>
            <a:ext cx="313267" cy="311151"/>
          </a:xfrm>
          <a:custGeom>
            <a:avLst/>
            <a:gdLst>
              <a:gd name="T0" fmla="*/ 0 w 234950"/>
              <a:gd name="T1" fmla="*/ 116682 h 233363"/>
              <a:gd name="T2" fmla="*/ 117475 w 234950"/>
              <a:gd name="T3" fmla="*/ 0 h 233363"/>
              <a:gd name="T4" fmla="*/ 234950 w 234950"/>
              <a:gd name="T5" fmla="*/ 0 h 233363"/>
              <a:gd name="T6" fmla="*/ 234950 w 234950"/>
              <a:gd name="T7" fmla="*/ 116682 h 233363"/>
              <a:gd name="T8" fmla="*/ 117475 w 234950"/>
              <a:gd name="T9" fmla="*/ 233364 h 233363"/>
              <a:gd name="T10" fmla="*/ 0 w 234950"/>
              <a:gd name="T11" fmla="*/ 116682 h 23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4950" h="233363">
                <a:moveTo>
                  <a:pt x="0" y="116682"/>
                </a:moveTo>
                <a:cubicBezTo>
                  <a:pt x="0" y="52240"/>
                  <a:pt x="52595" y="0"/>
                  <a:pt x="117475" y="0"/>
                </a:cubicBezTo>
                <a:lnTo>
                  <a:pt x="234950" y="0"/>
                </a:lnTo>
                <a:lnTo>
                  <a:pt x="234950" y="116682"/>
                </a:lnTo>
                <a:cubicBezTo>
                  <a:pt x="234950" y="181124"/>
                  <a:pt x="182355" y="233364"/>
                  <a:pt x="117475" y="233364"/>
                </a:cubicBezTo>
                <a:cubicBezTo>
                  <a:pt x="52595" y="233364"/>
                  <a:pt x="0" y="181124"/>
                  <a:pt x="0" y="116682"/>
                </a:cubicBezTo>
                <a:close/>
              </a:path>
            </a:pathLst>
          </a:custGeom>
          <a:solidFill>
            <a:srgbClr val="DBB7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240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3" name="文本框 8"/>
          <p:cNvSpPr txBox="1">
            <a:spLocks noChangeArrowheads="1"/>
          </p:cNvSpPr>
          <p:nvPr/>
        </p:nvSpPr>
        <p:spPr bwMode="auto">
          <a:xfrm>
            <a:off x="4693916" y="3317240"/>
            <a:ext cx="30572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DBB76C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我想要做什么？</a:t>
            </a:r>
            <a:endParaRPr lang="zh-CN" altLang="en-US" sz="3200" dirty="0">
              <a:solidFill>
                <a:srgbClr val="DBB76C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4" name="文本框 9"/>
          <p:cNvSpPr txBox="1">
            <a:spLocks noChangeArrowheads="1"/>
          </p:cNvSpPr>
          <p:nvPr/>
        </p:nvSpPr>
        <p:spPr bwMode="auto">
          <a:xfrm>
            <a:off x="4693915" y="4392507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DBB76C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我能做什么？</a:t>
            </a:r>
            <a:endParaRPr lang="zh-CN" altLang="en-US" sz="3200" dirty="0">
              <a:solidFill>
                <a:srgbClr val="DBB76C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6" name="泪滴形 13"/>
          <p:cNvSpPr>
            <a:spLocks/>
          </p:cNvSpPr>
          <p:nvPr/>
        </p:nvSpPr>
        <p:spPr bwMode="auto">
          <a:xfrm>
            <a:off x="4331966" y="4542790"/>
            <a:ext cx="313267" cy="311149"/>
          </a:xfrm>
          <a:custGeom>
            <a:avLst/>
            <a:gdLst>
              <a:gd name="T0" fmla="*/ 0 w 234950"/>
              <a:gd name="T1" fmla="*/ 116681 h 233362"/>
              <a:gd name="T2" fmla="*/ 117475 w 234950"/>
              <a:gd name="T3" fmla="*/ 0 h 233362"/>
              <a:gd name="T4" fmla="*/ 234950 w 234950"/>
              <a:gd name="T5" fmla="*/ 0 h 233362"/>
              <a:gd name="T6" fmla="*/ 234950 w 234950"/>
              <a:gd name="T7" fmla="*/ 116681 h 233362"/>
              <a:gd name="T8" fmla="*/ 117475 w 234950"/>
              <a:gd name="T9" fmla="*/ 233362 h 233362"/>
              <a:gd name="T10" fmla="*/ 0 w 234950"/>
              <a:gd name="T11" fmla="*/ 116681 h 23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4950" h="233362">
                <a:moveTo>
                  <a:pt x="0" y="116681"/>
                </a:moveTo>
                <a:cubicBezTo>
                  <a:pt x="0" y="52240"/>
                  <a:pt x="52595" y="0"/>
                  <a:pt x="117475" y="0"/>
                </a:cubicBezTo>
                <a:lnTo>
                  <a:pt x="234950" y="0"/>
                </a:lnTo>
                <a:lnTo>
                  <a:pt x="234950" y="116681"/>
                </a:lnTo>
                <a:cubicBezTo>
                  <a:pt x="234950" y="181122"/>
                  <a:pt x="182355" y="233362"/>
                  <a:pt x="117475" y="233362"/>
                </a:cubicBezTo>
                <a:cubicBezTo>
                  <a:pt x="52595" y="233362"/>
                  <a:pt x="0" y="181122"/>
                  <a:pt x="0" y="116681"/>
                </a:cubicBezTo>
                <a:close/>
              </a:path>
            </a:pathLst>
          </a:custGeom>
          <a:solidFill>
            <a:srgbClr val="DBB7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240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2417869" y="573464"/>
            <a:ext cx="8019709" cy="8860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5400" b="1" smtClean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我选的产业</a:t>
            </a:r>
            <a:r>
              <a:rPr kumimoji="1" lang="zh-CN" altLang="en-US" sz="5400" b="1" dirty="0" smtClean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和自己的关系？</a:t>
            </a:r>
            <a:endParaRPr kumimoji="1" lang="zh-CN" altLang="en-US" sz="54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043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泪滴形 12"/>
          <p:cNvSpPr>
            <a:spLocks/>
          </p:cNvSpPr>
          <p:nvPr/>
        </p:nvSpPr>
        <p:spPr bwMode="auto">
          <a:xfrm>
            <a:off x="2398664" y="2053726"/>
            <a:ext cx="313267" cy="311151"/>
          </a:xfrm>
          <a:custGeom>
            <a:avLst/>
            <a:gdLst>
              <a:gd name="T0" fmla="*/ 0 w 234950"/>
              <a:gd name="T1" fmla="*/ 116682 h 233363"/>
              <a:gd name="T2" fmla="*/ 117475 w 234950"/>
              <a:gd name="T3" fmla="*/ 0 h 233363"/>
              <a:gd name="T4" fmla="*/ 234950 w 234950"/>
              <a:gd name="T5" fmla="*/ 0 h 233363"/>
              <a:gd name="T6" fmla="*/ 234950 w 234950"/>
              <a:gd name="T7" fmla="*/ 116682 h 233363"/>
              <a:gd name="T8" fmla="*/ 117475 w 234950"/>
              <a:gd name="T9" fmla="*/ 233364 h 233363"/>
              <a:gd name="T10" fmla="*/ 0 w 234950"/>
              <a:gd name="T11" fmla="*/ 116682 h 23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4950" h="233363">
                <a:moveTo>
                  <a:pt x="0" y="116682"/>
                </a:moveTo>
                <a:cubicBezTo>
                  <a:pt x="0" y="52240"/>
                  <a:pt x="52595" y="0"/>
                  <a:pt x="117475" y="0"/>
                </a:cubicBezTo>
                <a:lnTo>
                  <a:pt x="234950" y="0"/>
                </a:lnTo>
                <a:lnTo>
                  <a:pt x="234950" y="116682"/>
                </a:lnTo>
                <a:cubicBezTo>
                  <a:pt x="234950" y="181124"/>
                  <a:pt x="182355" y="233364"/>
                  <a:pt x="117475" y="233364"/>
                </a:cubicBezTo>
                <a:cubicBezTo>
                  <a:pt x="52595" y="233364"/>
                  <a:pt x="0" y="181124"/>
                  <a:pt x="0" y="116682"/>
                </a:cubicBezTo>
                <a:close/>
              </a:path>
            </a:pathLst>
          </a:custGeom>
          <a:solidFill>
            <a:srgbClr val="DBB7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240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8197" name="文本框 8"/>
          <p:cNvSpPr txBox="1">
            <a:spLocks noChangeArrowheads="1"/>
          </p:cNvSpPr>
          <p:nvPr/>
        </p:nvSpPr>
        <p:spPr bwMode="auto">
          <a:xfrm>
            <a:off x="2760614" y="1901326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DBB76C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人工智能</a:t>
            </a:r>
            <a:endParaRPr lang="zh-CN" altLang="en-US" sz="3200" dirty="0">
              <a:solidFill>
                <a:srgbClr val="DBB76C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8198" name="文本框 9"/>
          <p:cNvSpPr txBox="1">
            <a:spLocks noChangeArrowheads="1"/>
          </p:cNvSpPr>
          <p:nvPr/>
        </p:nvSpPr>
        <p:spPr bwMode="auto">
          <a:xfrm>
            <a:off x="2760613" y="2976593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DBB76C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教育</a:t>
            </a:r>
            <a:endParaRPr lang="zh-CN" altLang="en-US" sz="3200" dirty="0">
              <a:solidFill>
                <a:srgbClr val="DBB76C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8199" name="文本框 10"/>
          <p:cNvSpPr txBox="1">
            <a:spLocks noChangeArrowheads="1"/>
          </p:cNvSpPr>
          <p:nvPr/>
        </p:nvSpPr>
        <p:spPr bwMode="auto">
          <a:xfrm>
            <a:off x="2760613" y="4009526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DBB76C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金融</a:t>
            </a:r>
            <a:endParaRPr lang="zh-CN" altLang="en-US" sz="3200" dirty="0">
              <a:solidFill>
                <a:srgbClr val="DBB76C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8201" name="泪滴形 13"/>
          <p:cNvSpPr>
            <a:spLocks/>
          </p:cNvSpPr>
          <p:nvPr/>
        </p:nvSpPr>
        <p:spPr bwMode="auto">
          <a:xfrm>
            <a:off x="2398664" y="3126876"/>
            <a:ext cx="313267" cy="311149"/>
          </a:xfrm>
          <a:custGeom>
            <a:avLst/>
            <a:gdLst>
              <a:gd name="T0" fmla="*/ 0 w 234950"/>
              <a:gd name="T1" fmla="*/ 116681 h 233362"/>
              <a:gd name="T2" fmla="*/ 117475 w 234950"/>
              <a:gd name="T3" fmla="*/ 0 h 233362"/>
              <a:gd name="T4" fmla="*/ 234950 w 234950"/>
              <a:gd name="T5" fmla="*/ 0 h 233362"/>
              <a:gd name="T6" fmla="*/ 234950 w 234950"/>
              <a:gd name="T7" fmla="*/ 116681 h 233362"/>
              <a:gd name="T8" fmla="*/ 117475 w 234950"/>
              <a:gd name="T9" fmla="*/ 233362 h 233362"/>
              <a:gd name="T10" fmla="*/ 0 w 234950"/>
              <a:gd name="T11" fmla="*/ 116681 h 23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4950" h="233362">
                <a:moveTo>
                  <a:pt x="0" y="116681"/>
                </a:moveTo>
                <a:cubicBezTo>
                  <a:pt x="0" y="52240"/>
                  <a:pt x="52595" y="0"/>
                  <a:pt x="117475" y="0"/>
                </a:cubicBezTo>
                <a:lnTo>
                  <a:pt x="234950" y="0"/>
                </a:lnTo>
                <a:lnTo>
                  <a:pt x="234950" y="116681"/>
                </a:lnTo>
                <a:cubicBezTo>
                  <a:pt x="234950" y="181122"/>
                  <a:pt x="182355" y="233362"/>
                  <a:pt x="117475" y="233362"/>
                </a:cubicBezTo>
                <a:cubicBezTo>
                  <a:pt x="52595" y="233362"/>
                  <a:pt x="0" y="181122"/>
                  <a:pt x="0" y="116681"/>
                </a:cubicBezTo>
                <a:close/>
              </a:path>
            </a:pathLst>
          </a:custGeom>
          <a:solidFill>
            <a:srgbClr val="DBB7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240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8202" name="泪滴形 14"/>
          <p:cNvSpPr>
            <a:spLocks/>
          </p:cNvSpPr>
          <p:nvPr/>
        </p:nvSpPr>
        <p:spPr bwMode="auto">
          <a:xfrm>
            <a:off x="2398664" y="4200025"/>
            <a:ext cx="313267" cy="313267"/>
          </a:xfrm>
          <a:custGeom>
            <a:avLst/>
            <a:gdLst>
              <a:gd name="T0" fmla="*/ 0 w 234950"/>
              <a:gd name="T1" fmla="*/ 117475 h 234950"/>
              <a:gd name="T2" fmla="*/ 117475 w 234950"/>
              <a:gd name="T3" fmla="*/ 0 h 234950"/>
              <a:gd name="T4" fmla="*/ 234950 w 234950"/>
              <a:gd name="T5" fmla="*/ 0 h 234950"/>
              <a:gd name="T6" fmla="*/ 234950 w 234950"/>
              <a:gd name="T7" fmla="*/ 117475 h 234950"/>
              <a:gd name="T8" fmla="*/ 117475 w 234950"/>
              <a:gd name="T9" fmla="*/ 234950 h 234950"/>
              <a:gd name="T10" fmla="*/ 0 w 234950"/>
              <a:gd name="T11" fmla="*/ 117475 h 234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4950" h="234950">
                <a:moveTo>
                  <a:pt x="0" y="117475"/>
                </a:moveTo>
                <a:cubicBezTo>
                  <a:pt x="0" y="52595"/>
                  <a:pt x="52595" y="0"/>
                  <a:pt x="117475" y="0"/>
                </a:cubicBezTo>
                <a:lnTo>
                  <a:pt x="234950" y="0"/>
                </a:lnTo>
                <a:lnTo>
                  <a:pt x="234950" y="117475"/>
                </a:lnTo>
                <a:cubicBezTo>
                  <a:pt x="234950" y="182355"/>
                  <a:pt x="182355" y="234950"/>
                  <a:pt x="117475" y="234950"/>
                </a:cubicBezTo>
                <a:cubicBezTo>
                  <a:pt x="52595" y="234950"/>
                  <a:pt x="0" y="182355"/>
                  <a:pt x="0" y="117475"/>
                </a:cubicBezTo>
                <a:close/>
              </a:path>
            </a:pathLst>
          </a:custGeom>
          <a:solidFill>
            <a:srgbClr val="DBB7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240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2" name="泪滴形 12"/>
          <p:cNvSpPr>
            <a:spLocks/>
          </p:cNvSpPr>
          <p:nvPr/>
        </p:nvSpPr>
        <p:spPr bwMode="auto">
          <a:xfrm>
            <a:off x="7192075" y="2053726"/>
            <a:ext cx="313267" cy="311151"/>
          </a:xfrm>
          <a:custGeom>
            <a:avLst/>
            <a:gdLst>
              <a:gd name="T0" fmla="*/ 0 w 234950"/>
              <a:gd name="T1" fmla="*/ 116682 h 233363"/>
              <a:gd name="T2" fmla="*/ 117475 w 234950"/>
              <a:gd name="T3" fmla="*/ 0 h 233363"/>
              <a:gd name="T4" fmla="*/ 234950 w 234950"/>
              <a:gd name="T5" fmla="*/ 0 h 233363"/>
              <a:gd name="T6" fmla="*/ 234950 w 234950"/>
              <a:gd name="T7" fmla="*/ 116682 h 233363"/>
              <a:gd name="T8" fmla="*/ 117475 w 234950"/>
              <a:gd name="T9" fmla="*/ 233364 h 233363"/>
              <a:gd name="T10" fmla="*/ 0 w 234950"/>
              <a:gd name="T11" fmla="*/ 116682 h 23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4950" h="233363">
                <a:moveTo>
                  <a:pt x="0" y="116682"/>
                </a:moveTo>
                <a:cubicBezTo>
                  <a:pt x="0" y="52240"/>
                  <a:pt x="52595" y="0"/>
                  <a:pt x="117475" y="0"/>
                </a:cubicBezTo>
                <a:lnTo>
                  <a:pt x="234950" y="0"/>
                </a:lnTo>
                <a:lnTo>
                  <a:pt x="234950" y="116682"/>
                </a:lnTo>
                <a:cubicBezTo>
                  <a:pt x="234950" y="181124"/>
                  <a:pt x="182355" y="233364"/>
                  <a:pt x="117475" y="233364"/>
                </a:cubicBezTo>
                <a:cubicBezTo>
                  <a:pt x="52595" y="233364"/>
                  <a:pt x="0" y="181124"/>
                  <a:pt x="0" y="116682"/>
                </a:cubicBezTo>
                <a:close/>
              </a:path>
            </a:pathLst>
          </a:custGeom>
          <a:solidFill>
            <a:srgbClr val="DBB7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240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3" name="文本框 8"/>
          <p:cNvSpPr txBox="1">
            <a:spLocks noChangeArrowheads="1"/>
          </p:cNvSpPr>
          <p:nvPr/>
        </p:nvSpPr>
        <p:spPr bwMode="auto">
          <a:xfrm>
            <a:off x="7554025" y="1901326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DBB76C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医疗健康</a:t>
            </a:r>
            <a:endParaRPr lang="zh-CN" altLang="en-US" sz="3200" dirty="0">
              <a:solidFill>
                <a:srgbClr val="DBB76C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4" name="文本框 9"/>
          <p:cNvSpPr txBox="1">
            <a:spLocks noChangeArrowheads="1"/>
          </p:cNvSpPr>
          <p:nvPr/>
        </p:nvSpPr>
        <p:spPr bwMode="auto">
          <a:xfrm>
            <a:off x="7554024" y="2976593"/>
            <a:ext cx="18373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DBB76C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文化娱乐</a:t>
            </a:r>
            <a:endParaRPr lang="zh-CN" altLang="en-US" sz="3200" dirty="0">
              <a:solidFill>
                <a:srgbClr val="DBB76C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5" name="文本框 10"/>
          <p:cNvSpPr txBox="1">
            <a:spLocks noChangeArrowheads="1"/>
          </p:cNvSpPr>
          <p:nvPr/>
        </p:nvSpPr>
        <p:spPr bwMode="auto">
          <a:xfrm>
            <a:off x="7554024" y="4009526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DBB76C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广告营销</a:t>
            </a:r>
            <a:endParaRPr lang="zh-CN" altLang="en-US" sz="3200" dirty="0">
              <a:solidFill>
                <a:srgbClr val="DBB76C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6" name="泪滴形 13"/>
          <p:cNvSpPr>
            <a:spLocks/>
          </p:cNvSpPr>
          <p:nvPr/>
        </p:nvSpPr>
        <p:spPr bwMode="auto">
          <a:xfrm>
            <a:off x="7192075" y="3126876"/>
            <a:ext cx="313267" cy="311149"/>
          </a:xfrm>
          <a:custGeom>
            <a:avLst/>
            <a:gdLst>
              <a:gd name="T0" fmla="*/ 0 w 234950"/>
              <a:gd name="T1" fmla="*/ 116681 h 233362"/>
              <a:gd name="T2" fmla="*/ 117475 w 234950"/>
              <a:gd name="T3" fmla="*/ 0 h 233362"/>
              <a:gd name="T4" fmla="*/ 234950 w 234950"/>
              <a:gd name="T5" fmla="*/ 0 h 233362"/>
              <a:gd name="T6" fmla="*/ 234950 w 234950"/>
              <a:gd name="T7" fmla="*/ 116681 h 233362"/>
              <a:gd name="T8" fmla="*/ 117475 w 234950"/>
              <a:gd name="T9" fmla="*/ 233362 h 233362"/>
              <a:gd name="T10" fmla="*/ 0 w 234950"/>
              <a:gd name="T11" fmla="*/ 116681 h 23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4950" h="233362">
                <a:moveTo>
                  <a:pt x="0" y="116681"/>
                </a:moveTo>
                <a:cubicBezTo>
                  <a:pt x="0" y="52240"/>
                  <a:pt x="52595" y="0"/>
                  <a:pt x="117475" y="0"/>
                </a:cubicBezTo>
                <a:lnTo>
                  <a:pt x="234950" y="0"/>
                </a:lnTo>
                <a:lnTo>
                  <a:pt x="234950" y="116681"/>
                </a:lnTo>
                <a:cubicBezTo>
                  <a:pt x="234950" y="181122"/>
                  <a:pt x="182355" y="233362"/>
                  <a:pt x="117475" y="233362"/>
                </a:cubicBezTo>
                <a:cubicBezTo>
                  <a:pt x="52595" y="233362"/>
                  <a:pt x="0" y="181122"/>
                  <a:pt x="0" y="116681"/>
                </a:cubicBezTo>
                <a:close/>
              </a:path>
            </a:pathLst>
          </a:custGeom>
          <a:solidFill>
            <a:srgbClr val="DBB7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240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7" name="泪滴形 14"/>
          <p:cNvSpPr>
            <a:spLocks/>
          </p:cNvSpPr>
          <p:nvPr/>
        </p:nvSpPr>
        <p:spPr bwMode="auto">
          <a:xfrm>
            <a:off x="7192075" y="4200025"/>
            <a:ext cx="313267" cy="313267"/>
          </a:xfrm>
          <a:custGeom>
            <a:avLst/>
            <a:gdLst>
              <a:gd name="T0" fmla="*/ 0 w 234950"/>
              <a:gd name="T1" fmla="*/ 117475 h 234950"/>
              <a:gd name="T2" fmla="*/ 117475 w 234950"/>
              <a:gd name="T3" fmla="*/ 0 h 234950"/>
              <a:gd name="T4" fmla="*/ 234950 w 234950"/>
              <a:gd name="T5" fmla="*/ 0 h 234950"/>
              <a:gd name="T6" fmla="*/ 234950 w 234950"/>
              <a:gd name="T7" fmla="*/ 117475 h 234950"/>
              <a:gd name="T8" fmla="*/ 117475 w 234950"/>
              <a:gd name="T9" fmla="*/ 234950 h 234950"/>
              <a:gd name="T10" fmla="*/ 0 w 234950"/>
              <a:gd name="T11" fmla="*/ 117475 h 234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4950" h="234950">
                <a:moveTo>
                  <a:pt x="0" y="117475"/>
                </a:moveTo>
                <a:cubicBezTo>
                  <a:pt x="0" y="52595"/>
                  <a:pt x="52595" y="0"/>
                  <a:pt x="117475" y="0"/>
                </a:cubicBezTo>
                <a:lnTo>
                  <a:pt x="234950" y="0"/>
                </a:lnTo>
                <a:lnTo>
                  <a:pt x="234950" y="117475"/>
                </a:lnTo>
                <a:cubicBezTo>
                  <a:pt x="234950" y="182355"/>
                  <a:pt x="182355" y="234950"/>
                  <a:pt x="117475" y="234950"/>
                </a:cubicBezTo>
                <a:cubicBezTo>
                  <a:pt x="52595" y="234950"/>
                  <a:pt x="0" y="182355"/>
                  <a:pt x="0" y="117475"/>
                </a:cubicBezTo>
                <a:close/>
              </a:path>
            </a:pathLst>
          </a:custGeom>
          <a:solidFill>
            <a:srgbClr val="DBB7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240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2" name="文本框 10"/>
          <p:cNvSpPr txBox="1">
            <a:spLocks noChangeArrowheads="1"/>
          </p:cNvSpPr>
          <p:nvPr/>
        </p:nvSpPr>
        <p:spPr bwMode="auto">
          <a:xfrm>
            <a:off x="4948704" y="5490394"/>
            <a:ext cx="4860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DBB76C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X</a:t>
            </a:r>
            <a:endParaRPr lang="zh-CN" altLang="en-US" sz="3200" dirty="0">
              <a:solidFill>
                <a:srgbClr val="DBB76C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3" name="泪滴形 14"/>
          <p:cNvSpPr>
            <a:spLocks/>
          </p:cNvSpPr>
          <p:nvPr/>
        </p:nvSpPr>
        <p:spPr bwMode="auto">
          <a:xfrm>
            <a:off x="4586755" y="5680893"/>
            <a:ext cx="313267" cy="313267"/>
          </a:xfrm>
          <a:custGeom>
            <a:avLst/>
            <a:gdLst>
              <a:gd name="T0" fmla="*/ 0 w 234950"/>
              <a:gd name="T1" fmla="*/ 117475 h 234950"/>
              <a:gd name="T2" fmla="*/ 117475 w 234950"/>
              <a:gd name="T3" fmla="*/ 0 h 234950"/>
              <a:gd name="T4" fmla="*/ 234950 w 234950"/>
              <a:gd name="T5" fmla="*/ 0 h 234950"/>
              <a:gd name="T6" fmla="*/ 234950 w 234950"/>
              <a:gd name="T7" fmla="*/ 117475 h 234950"/>
              <a:gd name="T8" fmla="*/ 117475 w 234950"/>
              <a:gd name="T9" fmla="*/ 234950 h 234950"/>
              <a:gd name="T10" fmla="*/ 0 w 234950"/>
              <a:gd name="T11" fmla="*/ 117475 h 234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4950" h="234950">
                <a:moveTo>
                  <a:pt x="0" y="117475"/>
                </a:moveTo>
                <a:cubicBezTo>
                  <a:pt x="0" y="52595"/>
                  <a:pt x="52595" y="0"/>
                  <a:pt x="117475" y="0"/>
                </a:cubicBezTo>
                <a:lnTo>
                  <a:pt x="234950" y="0"/>
                </a:lnTo>
                <a:lnTo>
                  <a:pt x="234950" y="117475"/>
                </a:lnTo>
                <a:cubicBezTo>
                  <a:pt x="234950" y="182355"/>
                  <a:pt x="182355" y="234950"/>
                  <a:pt x="117475" y="234950"/>
                </a:cubicBezTo>
                <a:cubicBezTo>
                  <a:pt x="52595" y="234950"/>
                  <a:pt x="0" y="182355"/>
                  <a:pt x="0" y="117475"/>
                </a:cubicBezTo>
                <a:close/>
              </a:path>
            </a:pathLst>
          </a:custGeom>
          <a:solidFill>
            <a:srgbClr val="DBB7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240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4488375" y="567075"/>
            <a:ext cx="9783580" cy="8417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5400" b="1" dirty="0" smtClean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产业分类</a:t>
            </a:r>
            <a:endParaRPr kumimoji="1" lang="zh-CN" altLang="en-US" sz="54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264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488375" y="567075"/>
            <a:ext cx="4350825" cy="11005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5400" b="1" dirty="0" smtClean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团队组建</a:t>
            </a:r>
            <a:endParaRPr kumimoji="1" lang="zh-CN" altLang="en-US" sz="54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" name="泪滴形 12"/>
          <p:cNvSpPr>
            <a:spLocks/>
          </p:cNvSpPr>
          <p:nvPr/>
        </p:nvSpPr>
        <p:spPr bwMode="auto">
          <a:xfrm>
            <a:off x="2358024" y="2582046"/>
            <a:ext cx="313267" cy="311151"/>
          </a:xfrm>
          <a:custGeom>
            <a:avLst/>
            <a:gdLst>
              <a:gd name="T0" fmla="*/ 0 w 234950"/>
              <a:gd name="T1" fmla="*/ 116682 h 233363"/>
              <a:gd name="T2" fmla="*/ 117475 w 234950"/>
              <a:gd name="T3" fmla="*/ 0 h 233363"/>
              <a:gd name="T4" fmla="*/ 234950 w 234950"/>
              <a:gd name="T5" fmla="*/ 0 h 233363"/>
              <a:gd name="T6" fmla="*/ 234950 w 234950"/>
              <a:gd name="T7" fmla="*/ 116682 h 233363"/>
              <a:gd name="T8" fmla="*/ 117475 w 234950"/>
              <a:gd name="T9" fmla="*/ 233364 h 233363"/>
              <a:gd name="T10" fmla="*/ 0 w 234950"/>
              <a:gd name="T11" fmla="*/ 116682 h 23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4950" h="233363">
                <a:moveTo>
                  <a:pt x="0" y="116682"/>
                </a:moveTo>
                <a:cubicBezTo>
                  <a:pt x="0" y="52240"/>
                  <a:pt x="52595" y="0"/>
                  <a:pt x="117475" y="0"/>
                </a:cubicBezTo>
                <a:lnTo>
                  <a:pt x="234950" y="0"/>
                </a:lnTo>
                <a:lnTo>
                  <a:pt x="234950" y="116682"/>
                </a:lnTo>
                <a:cubicBezTo>
                  <a:pt x="234950" y="181124"/>
                  <a:pt x="182355" y="233364"/>
                  <a:pt x="117475" y="233364"/>
                </a:cubicBezTo>
                <a:cubicBezTo>
                  <a:pt x="52595" y="233364"/>
                  <a:pt x="0" y="181124"/>
                  <a:pt x="0" y="116682"/>
                </a:cubicBezTo>
                <a:close/>
              </a:path>
            </a:pathLst>
          </a:custGeom>
          <a:solidFill>
            <a:srgbClr val="DBB7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240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" name="文本框 8"/>
          <p:cNvSpPr txBox="1">
            <a:spLocks noChangeArrowheads="1"/>
          </p:cNvSpPr>
          <p:nvPr/>
        </p:nvSpPr>
        <p:spPr bwMode="auto">
          <a:xfrm>
            <a:off x="2719974" y="2429646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DBB76C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为什么组建？</a:t>
            </a:r>
            <a:endParaRPr lang="zh-CN" altLang="en-US" sz="3200" dirty="0">
              <a:solidFill>
                <a:srgbClr val="DBB76C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5" name="文本框 9"/>
          <p:cNvSpPr txBox="1">
            <a:spLocks noChangeArrowheads="1"/>
          </p:cNvSpPr>
          <p:nvPr/>
        </p:nvSpPr>
        <p:spPr bwMode="auto">
          <a:xfrm>
            <a:off x="2719973" y="3504913"/>
            <a:ext cx="2236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zh-CN" altLang="en-US" sz="3200" dirty="0" smtClean="0">
                <a:solidFill>
                  <a:srgbClr val="DBB76C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沟通模式？</a:t>
            </a:r>
            <a:endParaRPr lang="zh-CN" altLang="en-US" sz="3200" dirty="0">
              <a:solidFill>
                <a:srgbClr val="DBB76C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6" name="文本框 10"/>
          <p:cNvSpPr txBox="1">
            <a:spLocks noChangeArrowheads="1"/>
          </p:cNvSpPr>
          <p:nvPr/>
        </p:nvSpPr>
        <p:spPr bwMode="auto">
          <a:xfrm>
            <a:off x="2719973" y="4537846"/>
            <a:ext cx="2236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DBB76C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协作方式？</a:t>
            </a:r>
            <a:endParaRPr lang="zh-CN" altLang="en-US" sz="3200" dirty="0">
              <a:solidFill>
                <a:srgbClr val="DBB76C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7" name="泪滴形 13"/>
          <p:cNvSpPr>
            <a:spLocks/>
          </p:cNvSpPr>
          <p:nvPr/>
        </p:nvSpPr>
        <p:spPr bwMode="auto">
          <a:xfrm>
            <a:off x="2358024" y="3655196"/>
            <a:ext cx="313267" cy="311149"/>
          </a:xfrm>
          <a:custGeom>
            <a:avLst/>
            <a:gdLst>
              <a:gd name="T0" fmla="*/ 0 w 234950"/>
              <a:gd name="T1" fmla="*/ 116681 h 233362"/>
              <a:gd name="T2" fmla="*/ 117475 w 234950"/>
              <a:gd name="T3" fmla="*/ 0 h 233362"/>
              <a:gd name="T4" fmla="*/ 234950 w 234950"/>
              <a:gd name="T5" fmla="*/ 0 h 233362"/>
              <a:gd name="T6" fmla="*/ 234950 w 234950"/>
              <a:gd name="T7" fmla="*/ 116681 h 233362"/>
              <a:gd name="T8" fmla="*/ 117475 w 234950"/>
              <a:gd name="T9" fmla="*/ 233362 h 233362"/>
              <a:gd name="T10" fmla="*/ 0 w 234950"/>
              <a:gd name="T11" fmla="*/ 116681 h 23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4950" h="233362">
                <a:moveTo>
                  <a:pt x="0" y="116681"/>
                </a:moveTo>
                <a:cubicBezTo>
                  <a:pt x="0" y="52240"/>
                  <a:pt x="52595" y="0"/>
                  <a:pt x="117475" y="0"/>
                </a:cubicBezTo>
                <a:lnTo>
                  <a:pt x="234950" y="0"/>
                </a:lnTo>
                <a:lnTo>
                  <a:pt x="234950" y="116681"/>
                </a:lnTo>
                <a:cubicBezTo>
                  <a:pt x="234950" y="181122"/>
                  <a:pt x="182355" y="233362"/>
                  <a:pt x="117475" y="233362"/>
                </a:cubicBezTo>
                <a:cubicBezTo>
                  <a:pt x="52595" y="233362"/>
                  <a:pt x="0" y="181122"/>
                  <a:pt x="0" y="116681"/>
                </a:cubicBezTo>
                <a:close/>
              </a:path>
            </a:pathLst>
          </a:custGeom>
          <a:solidFill>
            <a:srgbClr val="DBB7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240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8" name="泪滴形 14"/>
          <p:cNvSpPr>
            <a:spLocks/>
          </p:cNvSpPr>
          <p:nvPr/>
        </p:nvSpPr>
        <p:spPr bwMode="auto">
          <a:xfrm>
            <a:off x="2358024" y="4728345"/>
            <a:ext cx="313267" cy="313267"/>
          </a:xfrm>
          <a:custGeom>
            <a:avLst/>
            <a:gdLst>
              <a:gd name="T0" fmla="*/ 0 w 234950"/>
              <a:gd name="T1" fmla="*/ 117475 h 234950"/>
              <a:gd name="T2" fmla="*/ 117475 w 234950"/>
              <a:gd name="T3" fmla="*/ 0 h 234950"/>
              <a:gd name="T4" fmla="*/ 234950 w 234950"/>
              <a:gd name="T5" fmla="*/ 0 h 234950"/>
              <a:gd name="T6" fmla="*/ 234950 w 234950"/>
              <a:gd name="T7" fmla="*/ 117475 h 234950"/>
              <a:gd name="T8" fmla="*/ 117475 w 234950"/>
              <a:gd name="T9" fmla="*/ 234950 h 234950"/>
              <a:gd name="T10" fmla="*/ 0 w 234950"/>
              <a:gd name="T11" fmla="*/ 117475 h 234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4950" h="234950">
                <a:moveTo>
                  <a:pt x="0" y="117475"/>
                </a:moveTo>
                <a:cubicBezTo>
                  <a:pt x="0" y="52595"/>
                  <a:pt x="52595" y="0"/>
                  <a:pt x="117475" y="0"/>
                </a:cubicBezTo>
                <a:lnTo>
                  <a:pt x="234950" y="0"/>
                </a:lnTo>
                <a:lnTo>
                  <a:pt x="234950" y="117475"/>
                </a:lnTo>
                <a:cubicBezTo>
                  <a:pt x="234950" y="182355"/>
                  <a:pt x="182355" y="234950"/>
                  <a:pt x="117475" y="234950"/>
                </a:cubicBezTo>
                <a:cubicBezTo>
                  <a:pt x="52595" y="234950"/>
                  <a:pt x="0" y="182355"/>
                  <a:pt x="0" y="117475"/>
                </a:cubicBezTo>
                <a:close/>
              </a:path>
            </a:pathLst>
          </a:custGeom>
          <a:solidFill>
            <a:srgbClr val="DBB7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240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9" name="泪滴形 12"/>
          <p:cNvSpPr>
            <a:spLocks/>
          </p:cNvSpPr>
          <p:nvPr/>
        </p:nvSpPr>
        <p:spPr bwMode="auto">
          <a:xfrm>
            <a:off x="7151435" y="2582046"/>
            <a:ext cx="313267" cy="311151"/>
          </a:xfrm>
          <a:custGeom>
            <a:avLst/>
            <a:gdLst>
              <a:gd name="T0" fmla="*/ 0 w 234950"/>
              <a:gd name="T1" fmla="*/ 116682 h 233363"/>
              <a:gd name="T2" fmla="*/ 117475 w 234950"/>
              <a:gd name="T3" fmla="*/ 0 h 233363"/>
              <a:gd name="T4" fmla="*/ 234950 w 234950"/>
              <a:gd name="T5" fmla="*/ 0 h 233363"/>
              <a:gd name="T6" fmla="*/ 234950 w 234950"/>
              <a:gd name="T7" fmla="*/ 116682 h 233363"/>
              <a:gd name="T8" fmla="*/ 117475 w 234950"/>
              <a:gd name="T9" fmla="*/ 233364 h 233363"/>
              <a:gd name="T10" fmla="*/ 0 w 234950"/>
              <a:gd name="T11" fmla="*/ 116682 h 23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4950" h="233363">
                <a:moveTo>
                  <a:pt x="0" y="116682"/>
                </a:moveTo>
                <a:cubicBezTo>
                  <a:pt x="0" y="52240"/>
                  <a:pt x="52595" y="0"/>
                  <a:pt x="117475" y="0"/>
                </a:cubicBezTo>
                <a:lnTo>
                  <a:pt x="234950" y="0"/>
                </a:lnTo>
                <a:lnTo>
                  <a:pt x="234950" y="116682"/>
                </a:lnTo>
                <a:cubicBezTo>
                  <a:pt x="234950" y="181124"/>
                  <a:pt x="182355" y="233364"/>
                  <a:pt x="117475" y="233364"/>
                </a:cubicBezTo>
                <a:cubicBezTo>
                  <a:pt x="52595" y="233364"/>
                  <a:pt x="0" y="181124"/>
                  <a:pt x="0" y="116682"/>
                </a:cubicBezTo>
                <a:close/>
              </a:path>
            </a:pathLst>
          </a:custGeom>
          <a:solidFill>
            <a:srgbClr val="DBB7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240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7513385" y="2429646"/>
            <a:ext cx="2236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DBB76C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组织方式？</a:t>
            </a:r>
            <a:endParaRPr lang="zh-CN" altLang="en-US" sz="3200" dirty="0">
              <a:solidFill>
                <a:srgbClr val="DBB76C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7513384" y="3504913"/>
            <a:ext cx="2236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DBB76C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逻辑模型？</a:t>
            </a:r>
            <a:endParaRPr lang="zh-CN" altLang="en-US" sz="3200" dirty="0">
              <a:solidFill>
                <a:srgbClr val="DBB76C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7513384" y="4537846"/>
            <a:ext cx="2236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DBB76C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能力匹配？</a:t>
            </a:r>
            <a:endParaRPr lang="zh-CN" altLang="en-US" sz="3200" dirty="0">
              <a:solidFill>
                <a:srgbClr val="DBB76C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3" name="泪滴形 13"/>
          <p:cNvSpPr>
            <a:spLocks/>
          </p:cNvSpPr>
          <p:nvPr/>
        </p:nvSpPr>
        <p:spPr bwMode="auto">
          <a:xfrm>
            <a:off x="7151435" y="3655196"/>
            <a:ext cx="313267" cy="311149"/>
          </a:xfrm>
          <a:custGeom>
            <a:avLst/>
            <a:gdLst>
              <a:gd name="T0" fmla="*/ 0 w 234950"/>
              <a:gd name="T1" fmla="*/ 116681 h 233362"/>
              <a:gd name="T2" fmla="*/ 117475 w 234950"/>
              <a:gd name="T3" fmla="*/ 0 h 233362"/>
              <a:gd name="T4" fmla="*/ 234950 w 234950"/>
              <a:gd name="T5" fmla="*/ 0 h 233362"/>
              <a:gd name="T6" fmla="*/ 234950 w 234950"/>
              <a:gd name="T7" fmla="*/ 116681 h 233362"/>
              <a:gd name="T8" fmla="*/ 117475 w 234950"/>
              <a:gd name="T9" fmla="*/ 233362 h 233362"/>
              <a:gd name="T10" fmla="*/ 0 w 234950"/>
              <a:gd name="T11" fmla="*/ 116681 h 23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4950" h="233362">
                <a:moveTo>
                  <a:pt x="0" y="116681"/>
                </a:moveTo>
                <a:cubicBezTo>
                  <a:pt x="0" y="52240"/>
                  <a:pt x="52595" y="0"/>
                  <a:pt x="117475" y="0"/>
                </a:cubicBezTo>
                <a:lnTo>
                  <a:pt x="234950" y="0"/>
                </a:lnTo>
                <a:lnTo>
                  <a:pt x="234950" y="116681"/>
                </a:lnTo>
                <a:cubicBezTo>
                  <a:pt x="234950" y="181122"/>
                  <a:pt x="182355" y="233362"/>
                  <a:pt x="117475" y="233362"/>
                </a:cubicBezTo>
                <a:cubicBezTo>
                  <a:pt x="52595" y="233362"/>
                  <a:pt x="0" y="181122"/>
                  <a:pt x="0" y="116681"/>
                </a:cubicBezTo>
                <a:close/>
              </a:path>
            </a:pathLst>
          </a:custGeom>
          <a:solidFill>
            <a:srgbClr val="DBB7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240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4" name="泪滴形 14"/>
          <p:cNvSpPr>
            <a:spLocks/>
          </p:cNvSpPr>
          <p:nvPr/>
        </p:nvSpPr>
        <p:spPr bwMode="auto">
          <a:xfrm>
            <a:off x="7151435" y="4728345"/>
            <a:ext cx="313267" cy="313267"/>
          </a:xfrm>
          <a:custGeom>
            <a:avLst/>
            <a:gdLst>
              <a:gd name="T0" fmla="*/ 0 w 234950"/>
              <a:gd name="T1" fmla="*/ 117475 h 234950"/>
              <a:gd name="T2" fmla="*/ 117475 w 234950"/>
              <a:gd name="T3" fmla="*/ 0 h 234950"/>
              <a:gd name="T4" fmla="*/ 234950 w 234950"/>
              <a:gd name="T5" fmla="*/ 0 h 234950"/>
              <a:gd name="T6" fmla="*/ 234950 w 234950"/>
              <a:gd name="T7" fmla="*/ 117475 h 234950"/>
              <a:gd name="T8" fmla="*/ 117475 w 234950"/>
              <a:gd name="T9" fmla="*/ 234950 h 234950"/>
              <a:gd name="T10" fmla="*/ 0 w 234950"/>
              <a:gd name="T11" fmla="*/ 117475 h 234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4950" h="234950">
                <a:moveTo>
                  <a:pt x="0" y="117475"/>
                </a:moveTo>
                <a:cubicBezTo>
                  <a:pt x="0" y="52595"/>
                  <a:pt x="52595" y="0"/>
                  <a:pt x="117475" y="0"/>
                </a:cubicBezTo>
                <a:lnTo>
                  <a:pt x="234950" y="0"/>
                </a:lnTo>
                <a:lnTo>
                  <a:pt x="234950" y="117475"/>
                </a:lnTo>
                <a:cubicBezTo>
                  <a:pt x="234950" y="182355"/>
                  <a:pt x="182355" y="234950"/>
                  <a:pt x="117475" y="234950"/>
                </a:cubicBezTo>
                <a:cubicBezTo>
                  <a:pt x="52595" y="234950"/>
                  <a:pt x="0" y="182355"/>
                  <a:pt x="0" y="117475"/>
                </a:cubicBezTo>
                <a:close/>
              </a:path>
            </a:pathLst>
          </a:custGeom>
          <a:solidFill>
            <a:srgbClr val="DBB7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240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590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511175" y="2887456"/>
            <a:ext cx="8019709" cy="8860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5400" b="1" dirty="0" smtClean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产业和我们团队的关系？</a:t>
            </a:r>
            <a:endParaRPr kumimoji="1" lang="zh-CN" altLang="en-US" sz="54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2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772432" y="2906117"/>
            <a:ext cx="8019709" cy="8860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5400" b="1" dirty="0" smtClean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产业和整个社群的关系？</a:t>
            </a:r>
            <a:endParaRPr kumimoji="1" lang="zh-CN" altLang="en-US" sz="54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2341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1433394" y="2783181"/>
            <a:ext cx="9783580" cy="8417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5400" b="1" dirty="0" smtClean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产业分析报告</a:t>
            </a:r>
            <a:endParaRPr kumimoji="1" lang="zh-CN" altLang="en-US" sz="54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1433394" y="1503272"/>
            <a:ext cx="9783580" cy="8417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4000" b="1" dirty="0" smtClean="0">
                <a:solidFill>
                  <a:srgbClr val="DBB76C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课程输出</a:t>
            </a:r>
            <a:endParaRPr kumimoji="1" lang="zh-CN" altLang="en-US" sz="4000" b="1" dirty="0">
              <a:solidFill>
                <a:srgbClr val="DBB76C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717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34868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DBB76C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封面</a:t>
            </a:r>
            <a:endParaRPr lang="zh-CN" altLang="en-US" b="1" dirty="0">
              <a:solidFill>
                <a:srgbClr val="DBB76C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772816"/>
            <a:ext cx="756084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命名</a:t>
            </a:r>
            <a:r>
              <a:rPr lang="zh-CN" altLang="en-US" sz="40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（报告</a:t>
            </a:r>
            <a:r>
              <a:rPr lang="zh-CN" altLang="en-US" sz="40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名称、团队</a:t>
            </a:r>
            <a:r>
              <a:rPr lang="zh-CN" altLang="en-US" sz="40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等</a:t>
            </a:r>
            <a:r>
              <a:rPr lang="zh-CN" altLang="en-US" sz="40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）</a:t>
            </a:r>
            <a:endParaRPr lang="en-US" altLang="zh-CN" sz="4000" dirty="0" smtClean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0" indent="0">
              <a:buNone/>
            </a:pPr>
            <a:endParaRPr lang="en-US" altLang="zh-CN" sz="40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0" indent="0"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＋</a:t>
            </a:r>
            <a:r>
              <a:rPr lang="en-US" altLang="zh-CN" sz="40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logo</a:t>
            </a:r>
            <a:r>
              <a:rPr lang="zh-CN" altLang="en-US" sz="40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（清华</a:t>
            </a:r>
            <a:r>
              <a:rPr lang="en-US" altLang="zh-CN" sz="40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&amp;</a:t>
            </a:r>
            <a:r>
              <a:rPr lang="zh-CN" altLang="en-US" sz="40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紫荆谷</a:t>
            </a:r>
            <a:r>
              <a:rPr lang="zh-CN" altLang="en-US" sz="40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）</a:t>
            </a:r>
            <a:endParaRPr lang="en-US" altLang="zh-CN" sz="4000" dirty="0" smtClean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0" indent="0">
              <a:buNone/>
            </a:pPr>
            <a:endParaRPr lang="en-US" altLang="zh-CN" sz="40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0" indent="0">
              <a:buNone/>
            </a:pPr>
            <a:r>
              <a:rPr lang="zh-CN" altLang="en-US" sz="40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＋</a:t>
            </a:r>
            <a:r>
              <a:rPr lang="en-US" altLang="zh-CN" sz="40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cc(</a:t>
            </a:r>
            <a:r>
              <a:rPr lang="en-US" altLang="zh-CN" sz="4000" dirty="0" err="1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creativecommons</a:t>
            </a:r>
            <a:r>
              <a:rPr lang="en-US" altLang="zh-CN" sz="40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)</a:t>
            </a:r>
            <a:endParaRPr lang="zh-CN" altLang="en-US" sz="40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4737491"/>
            <a:ext cx="864096" cy="8640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2840199"/>
            <a:ext cx="2791968" cy="133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133885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DBB76C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目录</a:t>
            </a:r>
            <a:endParaRPr lang="zh-CN" altLang="en-US" b="1" dirty="0">
              <a:solidFill>
                <a:srgbClr val="DBB76C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1124744"/>
            <a:ext cx="10972800" cy="5409728"/>
          </a:xfrm>
        </p:spPr>
        <p:txBody>
          <a:bodyPr>
            <a:no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一、团队介绍</a:t>
            </a:r>
            <a:endParaRPr lang="en-US" altLang="zh-CN" sz="12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0" indent="0">
              <a:buNone/>
            </a:pPr>
            <a:r>
              <a:rPr lang="zh-CN" altLang="en-US" sz="12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                 介绍当前团队</a:t>
            </a:r>
            <a:endParaRPr lang="en-US" altLang="zh-CN" sz="12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二、逻辑模型</a:t>
            </a:r>
            <a:endParaRPr lang="en-US" altLang="zh-CN" sz="12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                </a:t>
            </a:r>
            <a:r>
              <a:rPr lang="zh-CN" altLang="en-US" sz="12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参考模板（页</a:t>
            </a:r>
            <a:r>
              <a:rPr lang="en-US" altLang="zh-CN" sz="12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9</a:t>
            </a:r>
            <a:r>
              <a:rPr lang="zh-CN" altLang="en-US" sz="12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）</a:t>
            </a:r>
            <a:endParaRPr lang="en-US" altLang="zh-CN" sz="12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三、产业发展背景</a:t>
            </a:r>
            <a:endParaRPr lang="en-US" altLang="zh-CN" sz="12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0" indent="0">
              <a:buNone/>
            </a:pPr>
            <a:r>
              <a:rPr lang="zh-CN" altLang="en-US" sz="12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                 即科技史、人物史、产业史、以及宏观环境分析、产业背景分析、产业政策分析等；</a:t>
            </a:r>
            <a:endParaRPr lang="en-US" altLang="zh-CN" sz="12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四、产业现状分析</a:t>
            </a:r>
            <a:endParaRPr lang="en-US" altLang="zh-CN" sz="12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0" indent="0">
              <a:buNone/>
            </a:pPr>
            <a:r>
              <a:rPr lang="zh-CN" altLang="en-US" sz="12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                 即当前产业格局状态、市场发展状况、竞争状态分析、用户画像分析等；</a:t>
            </a:r>
            <a:endParaRPr lang="en-US" altLang="zh-CN" sz="12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五、案例分析</a:t>
            </a:r>
            <a:endParaRPr lang="en-US" altLang="zh-CN" sz="12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                 </a:t>
            </a:r>
            <a:r>
              <a:rPr lang="zh-CN" altLang="en-US" sz="12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选取案例，对于同行业的历史和现状以及数据状态进行分析；</a:t>
            </a:r>
            <a:endParaRPr lang="en-US" altLang="zh-CN" sz="12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六、未来发展趋势分析</a:t>
            </a:r>
            <a:endParaRPr lang="en-US" altLang="zh-CN" sz="12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                 </a:t>
            </a:r>
            <a:r>
              <a:rPr lang="zh-CN" altLang="en-US" sz="12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综合以上分析状态结果总结当前产业的发展状态和前景</a:t>
            </a:r>
            <a:r>
              <a:rPr lang="zh-CN" altLang="en-US" sz="12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，产业转折点</a:t>
            </a:r>
            <a:endParaRPr lang="en-US" altLang="zh-CN" sz="12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 要</a:t>
            </a:r>
            <a:r>
              <a:rPr lang="zh-CN" altLang="en-US" sz="12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讲清楚如何从</a:t>
            </a:r>
            <a:r>
              <a:rPr lang="en-US" altLang="zh-CN" sz="12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As-Is</a:t>
            </a:r>
            <a:r>
              <a:rPr lang="zh-CN" altLang="en-US" sz="12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（现状）到</a:t>
            </a:r>
            <a:r>
              <a:rPr lang="en-US" altLang="zh-CN" sz="12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To-Be</a:t>
            </a:r>
            <a:r>
              <a:rPr lang="zh-CN" altLang="en-US" sz="12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（未来</a:t>
            </a:r>
            <a:r>
              <a:rPr lang="zh-CN" altLang="en-US" sz="12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）</a:t>
            </a:r>
            <a:endParaRPr lang="en-US" altLang="zh-CN" sz="1200" dirty="0" smtClean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八、项目介绍</a:t>
            </a:r>
            <a:endParaRPr lang="en-US" altLang="zh-CN" sz="12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0" indent="0">
              <a:buNone/>
            </a:pPr>
            <a:r>
              <a:rPr lang="en-US" altLang="zh-CN" sz="12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                 </a:t>
            </a:r>
            <a:r>
              <a:rPr lang="zh-CN" altLang="en-US" sz="12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提出</a:t>
            </a:r>
            <a:r>
              <a:rPr lang="zh-CN" altLang="en-US" sz="12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团队内的</a:t>
            </a:r>
            <a:r>
              <a:rPr lang="zh-CN" altLang="en-US" sz="12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项目方案</a:t>
            </a:r>
            <a:endParaRPr lang="en-US" altLang="zh-CN" sz="1200" dirty="0" smtClean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七、参考文献</a:t>
            </a:r>
            <a:endParaRPr lang="en-US" altLang="zh-CN" sz="1200" dirty="0" smtClean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0" indent="0">
              <a:buNone/>
            </a:pPr>
            <a:r>
              <a:rPr lang="en-US" altLang="zh-CN" sz="12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                 </a:t>
            </a:r>
            <a:r>
              <a:rPr lang="zh-CN" altLang="en-US" sz="12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即各类数据来源以及文献资料来源（要真实有据）</a:t>
            </a:r>
            <a:endParaRPr lang="en-US" altLang="zh-CN" sz="12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八、团队动态数据整理</a:t>
            </a:r>
            <a:endParaRPr lang="en-US" altLang="zh-CN" sz="1200" dirty="0" smtClean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九</a:t>
            </a:r>
            <a:r>
              <a:rPr lang="zh-CN" altLang="en-US" sz="12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、</a:t>
            </a:r>
            <a:r>
              <a:rPr lang="zh-CN" altLang="en-US" sz="12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学习</a:t>
            </a:r>
            <a:r>
              <a:rPr lang="zh-CN" altLang="en-US" sz="12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心得</a:t>
            </a:r>
            <a:r>
              <a:rPr lang="en-US" altLang="zh-CN" sz="12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&amp;</a:t>
            </a:r>
            <a:r>
              <a:rPr lang="zh-CN" altLang="en-US" sz="12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感谢信</a:t>
            </a:r>
            <a:endParaRPr lang="en-US" altLang="zh-CN" sz="12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17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234</Words>
  <Application>Microsoft Macintosh PowerPoint</Application>
  <PresentationFormat>宽屏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DengXian</vt:lpstr>
      <vt:lpstr>DengXian Light</vt:lpstr>
      <vt:lpstr>Lantinghei SC Demibold</vt:lpstr>
      <vt:lpstr>Lantinghei SC Extralight</vt:lpstr>
      <vt:lpstr>Arial</vt:lpstr>
      <vt:lpstr>Office 主题</vt:lpstr>
      <vt:lpstr>清华大学－紫荆谷创新创业发展辅导中心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封面</vt:lpstr>
      <vt:lpstr>目录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清华大学－紫荆谷创新创业发展辅导中心</dc:title>
  <dc:creator>Microsoft Office 用户</dc:creator>
  <cp:lastModifiedBy>Microsoft Office 用户</cp:lastModifiedBy>
  <cp:revision>4</cp:revision>
  <dcterms:created xsi:type="dcterms:W3CDTF">2017-08-06T08:14:41Z</dcterms:created>
  <dcterms:modified xsi:type="dcterms:W3CDTF">2017-08-06T09:40:35Z</dcterms:modified>
</cp:coreProperties>
</file>