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73" r:id="rId4"/>
    <p:sldId id="259" r:id="rId5"/>
    <p:sldId id="266" r:id="rId6"/>
    <p:sldId id="269" r:id="rId7"/>
    <p:sldId id="267" r:id="rId8"/>
    <p:sldId id="268" r:id="rId9"/>
    <p:sldId id="270" r:id="rId10"/>
    <p:sldId id="271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4697" autoAdjust="0"/>
  </p:normalViewPr>
  <p:slideViewPr>
    <p:cSldViewPr snapToGrid="0" snapToObjects="1">
      <p:cViewPr varScale="1">
        <p:scale>
          <a:sx n="89" d="100"/>
          <a:sy n="89" d="100"/>
        </p:scale>
        <p:origin x="-37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23C8-136E-E242-8233-7D1BFDEBC8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376F-2160-0E42-B91A-C48C4F3B62E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/>
          <a:stretch>
            <a:fillRect/>
          </a:stretch>
        </p:blipFill>
        <p:spPr>
          <a:xfrm>
            <a:off x="0" y="-11176"/>
            <a:ext cx="12207378" cy="6869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2612" y="3593054"/>
            <a:ext cx="613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867" y="2915322"/>
            <a:ext cx="5905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围棋战略思想的应用</a:t>
            </a:r>
            <a:endParaRPr lang="zh-CN" alt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1" name="Picture 2" descr="Photo By Anthony DELANOIX"/>
          <p:cNvPicPr>
            <a:picLocks noChangeAspect="1"/>
          </p:cNvPicPr>
          <p:nvPr/>
        </p:nvPicPr>
        <p:blipFill>
          <a:blip r:embed="rId1"/>
          <a:srcRect t="15553" b="15683"/>
          <a:stretch>
            <a:fillRect/>
          </a:stretch>
        </p:blipFill>
        <p:spPr>
          <a:xfrm>
            <a:off x="-8890" y="525780"/>
            <a:ext cx="12200890" cy="5440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8890" y="525780"/>
            <a:ext cx="12200890" cy="54406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35000"/>
                </a:schemeClr>
              </a:gs>
              <a:gs pos="100000">
                <a:srgbClr val="000000">
                  <a:alpha val="3500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3" name="圆角矩形 12"/>
          <p:cNvSpPr/>
          <p:nvPr/>
        </p:nvSpPr>
        <p:spPr>
          <a:xfrm>
            <a:off x="1275715" y="1618615"/>
            <a:ext cx="996950" cy="99568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9" name="圆角矩形 8"/>
          <p:cNvSpPr/>
          <p:nvPr/>
        </p:nvSpPr>
        <p:spPr>
          <a:xfrm>
            <a:off x="3813810" y="1618615"/>
            <a:ext cx="996950" cy="99568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0" name="圆角矩形 9"/>
          <p:cNvSpPr/>
          <p:nvPr/>
        </p:nvSpPr>
        <p:spPr>
          <a:xfrm>
            <a:off x="6531610" y="1686560"/>
            <a:ext cx="996950" cy="99568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5" name="圆角矩形 14"/>
          <p:cNvSpPr/>
          <p:nvPr/>
        </p:nvSpPr>
        <p:spPr>
          <a:xfrm>
            <a:off x="9211310" y="1588135"/>
            <a:ext cx="996950" cy="99568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圆角矩形 1"/>
          <p:cNvSpPr/>
          <p:nvPr/>
        </p:nvSpPr>
        <p:spPr>
          <a:xfrm>
            <a:off x="580390" y="968375"/>
            <a:ext cx="1005840" cy="97218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2" name="圆角矩形 11"/>
          <p:cNvSpPr/>
          <p:nvPr/>
        </p:nvSpPr>
        <p:spPr>
          <a:xfrm>
            <a:off x="9987915" y="887095"/>
            <a:ext cx="1005840" cy="97218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4323562" y="2886747"/>
            <a:ext cx="5905949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感谢聆听！</a:t>
            </a:r>
            <a:endParaRPr lang="zh-CN" altLang="en-US" sz="4400" b="1" dirty="0">
              <a:solidFill>
                <a:schemeClr val="accent3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3" name="TextBox 2"/>
          <p:cNvSpPr txBox="1"/>
          <p:nvPr/>
        </p:nvSpPr>
        <p:spPr>
          <a:xfrm>
            <a:off x="3063196" y="218440"/>
            <a:ext cx="605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战略是什么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360" y="1045052"/>
            <a:ext cx="10757627" cy="627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Google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：指导战争全局的方略，后来泛指带有全局性的指导方针。</a:t>
            </a:r>
            <a:endParaRPr lang="en-US" altLang="zh-CN" sz="28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迈克尔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·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波特：</a:t>
            </a:r>
            <a:r>
              <a:rPr lang="zh-CN" altLang="en-US" sz="2800" dirty="0"/>
              <a:t>企业为之奋斗的目标与为达到它们而</a:t>
            </a:r>
            <a:r>
              <a:rPr lang="zh-CN" altLang="en-US" sz="2800" dirty="0" smtClean="0"/>
              <a:t>寻求</a:t>
            </a:r>
            <a:r>
              <a:rPr lang="zh-CN" altLang="en-US" sz="2800" dirty="0"/>
              <a:t>的方法的结合</a:t>
            </a:r>
            <a:r>
              <a:rPr lang="zh-CN" altLang="en-US" sz="2800" dirty="0" smtClean="0"/>
              <a:t>物。</a:t>
            </a:r>
            <a:endParaRPr lang="en-US" altLang="zh-CN" sz="2800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明茨伯</a:t>
            </a:r>
            <a:r>
              <a:rPr lang="zh-CN" altLang="en-US" sz="2800" dirty="0" smtClean="0"/>
              <a:t>格：战略</a:t>
            </a:r>
            <a:r>
              <a:rPr lang="en-US" altLang="zh-CN" sz="2800" dirty="0" smtClean="0"/>
              <a:t>5P——</a:t>
            </a:r>
            <a:r>
              <a:rPr lang="zh-CN" altLang="en-US" sz="2800" dirty="0" smtClean="0"/>
              <a:t>从企业未来发展角度来看，是</a:t>
            </a:r>
            <a:r>
              <a:rPr lang="zh-CN" altLang="en-US" sz="2800" b="1" dirty="0" smtClean="0"/>
              <a:t>计划（</a:t>
            </a:r>
            <a:r>
              <a:rPr lang="en-US" altLang="zh-CN" sz="2800" b="1" dirty="0"/>
              <a:t>P</a:t>
            </a:r>
            <a:r>
              <a:rPr lang="en-US" altLang="zh-CN" sz="2800" b="1" dirty="0" smtClean="0"/>
              <a:t>lan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0">
              <a:spcBef>
                <a:spcPct val="20000"/>
              </a:spcBef>
            </a:pPr>
            <a:r>
              <a:rPr lang="zh-CN" altLang="en-US" sz="2800" dirty="0" smtClean="0"/>
              <a:t>从企业过去发展历程来看，表现为一种</a:t>
            </a:r>
            <a:r>
              <a:rPr lang="zh-CN" altLang="en-US" sz="2800" b="1" dirty="0" smtClean="0"/>
              <a:t>模式（</a:t>
            </a:r>
            <a:r>
              <a:rPr lang="en-US" altLang="zh-CN" sz="2800" b="1" dirty="0"/>
              <a:t>P</a:t>
            </a:r>
            <a:r>
              <a:rPr lang="en-US" altLang="zh-CN" sz="2800" b="1" dirty="0" smtClean="0"/>
              <a:t>attern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0">
              <a:spcBef>
                <a:spcPct val="20000"/>
              </a:spcBef>
            </a:pPr>
            <a:r>
              <a:rPr lang="zh-CN" altLang="en-US" sz="2800" dirty="0" smtClean="0"/>
              <a:t>从产业层次来看，表现为一种</a:t>
            </a:r>
            <a:r>
              <a:rPr lang="zh-CN" altLang="en-US" sz="2800" b="1" dirty="0" smtClean="0"/>
              <a:t>定位（</a:t>
            </a:r>
            <a:r>
              <a:rPr lang="en-US" altLang="zh-CN" sz="2800" b="1" dirty="0" smtClean="0"/>
              <a:t>Position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0">
              <a:spcBef>
                <a:spcPct val="20000"/>
              </a:spcBef>
            </a:pPr>
            <a:r>
              <a:rPr lang="zh-CN" altLang="en-US" sz="2800" dirty="0" smtClean="0"/>
              <a:t>从企业层次来看，是一种</a:t>
            </a:r>
            <a:r>
              <a:rPr lang="zh-CN" altLang="en-US" sz="2800" b="1" dirty="0" smtClean="0"/>
              <a:t>观念（</a:t>
            </a:r>
            <a:r>
              <a:rPr lang="en-US" altLang="zh-CN" sz="2800" b="1" dirty="0" smtClean="0"/>
              <a:t>Perspective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0">
              <a:spcBef>
                <a:spcPct val="20000"/>
              </a:spcBef>
            </a:pPr>
            <a:r>
              <a:rPr lang="zh-CN" altLang="en-US" sz="2800" dirty="0" smtClean="0"/>
              <a:t>在企业竞争中，表现为一种</a:t>
            </a:r>
            <a:r>
              <a:rPr lang="zh-CN" altLang="en-US" sz="2800" b="1" dirty="0" smtClean="0"/>
              <a:t>计谋（</a:t>
            </a:r>
            <a:r>
              <a:rPr lang="en-US" altLang="zh-CN" sz="2800" b="1" dirty="0" smtClean="0"/>
              <a:t>Ploy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7747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TextBox 1"/>
          <p:cNvSpPr txBox="1"/>
          <p:nvPr/>
        </p:nvSpPr>
        <p:spPr>
          <a:xfrm>
            <a:off x="2700169" y="1177607"/>
            <a:ext cx="61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7667" y="239646"/>
            <a:ext cx="5787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关于围棋战略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8344" y="1369532"/>
            <a:ext cx="9531275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围棋是战略的游戏。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战略的全局性、关联性、对抗性、前瞻性和谋略性在围棋中得到集中的体现。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围棋从头到尾，贯穿完整的战略进程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围棋蕴含着我国古代丰富的战略文化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围棋战略与政治、军事、经济学完全相</a:t>
            </a:r>
            <a:r>
              <a:rPr lang="zh-CN" altLang="en-US" sz="24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通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TextBox 1"/>
          <p:cNvSpPr txBox="1"/>
          <p:nvPr/>
        </p:nvSpPr>
        <p:spPr>
          <a:xfrm>
            <a:off x="3496236" y="250404"/>
            <a:ext cx="620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围棋战</a:t>
            </a:r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略对企业的启示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0471" y="1080788"/>
            <a:ext cx="782883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全局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战略目标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布局</a:t>
            </a:r>
            <a:r>
              <a:rPr lang="en-US" altLang="zh-CN" sz="25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市场布局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配合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产品架构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判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断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战略分析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时机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把握机遇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顺势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战略环境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选择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战略实施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转换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战略转型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奇兵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谋略运用</a:t>
            </a:r>
            <a:endParaRPr lang="en-US" altLang="zh-CN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复盘</a:t>
            </a:r>
            <a:r>
              <a:rPr lang="en-US" altLang="zh-CN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5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研究总结</a:t>
            </a:r>
            <a:endParaRPr lang="zh-CN" altLang="en-US" sz="25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3" name="TextBox 2"/>
          <p:cNvSpPr txBox="1"/>
          <p:nvPr/>
        </p:nvSpPr>
        <p:spPr>
          <a:xfrm>
            <a:off x="2904565" y="333487"/>
            <a:ext cx="605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经典案例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5389" y="1402173"/>
            <a:ext cx="7272169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转型</a:t>
            </a:r>
            <a:r>
              <a:rPr lang="en-US" altLang="zh-CN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富士</a:t>
            </a:r>
            <a:endParaRPr lang="zh-CN" altLang="en-US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时机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可口可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乐的传奇</a:t>
            </a:r>
            <a:endParaRPr lang="en-US" altLang="zh-CN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顺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势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新东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方的故事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</a:pPr>
            <a:endParaRPr lang="en-US" altLang="zh-CN" sz="3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奇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兵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滴滴与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优步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TextBox 1"/>
          <p:cNvSpPr txBox="1"/>
          <p:nvPr/>
        </p:nvSpPr>
        <p:spPr>
          <a:xfrm>
            <a:off x="3334871" y="582295"/>
            <a:ext cx="53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案例讨论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9111" y="1598295"/>
            <a:ext cx="59704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有一家公司，作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为国内唯一一家专</a:t>
            </a:r>
            <a:r>
              <a:rPr lang="zh-CN" altLang="en-US" sz="3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注于古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典音乐欣赏的在线平台，逐步与世界上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700</a:t>
            </a:r>
            <a:r>
              <a: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多家唱片公司建立战略合作，拥有海量独家数字音乐版权，致力于国内高雅音乐的普及和推广。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TextBox 1"/>
          <p:cNvSpPr txBox="1"/>
          <p:nvPr/>
        </p:nvSpPr>
        <p:spPr>
          <a:xfrm>
            <a:off x="1992811" y="238264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如果是你，你会怎样做？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538805" y="1177607"/>
            <a:ext cx="76164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战略目标：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战略分析</a:t>
            </a:r>
            <a:r>
              <a:rPr lang="zh-CN" altLang="en-US" sz="3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en-US" altLang="zh-CN" sz="30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市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场定位</a:t>
            </a:r>
            <a:r>
              <a:rPr lang="zh-CN" altLang="en-US" sz="3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endParaRPr lang="en-US" altLang="zh-CN" sz="30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产</a:t>
            </a: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品架构：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战略方案：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战略选择：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风险预期：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战略转型：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战略实施：</a:t>
            </a:r>
            <a:endParaRPr lang="en-US" altLang="zh-CN" sz="3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2" name="TextBox 1"/>
          <p:cNvSpPr txBox="1"/>
          <p:nvPr/>
        </p:nvSpPr>
        <p:spPr>
          <a:xfrm>
            <a:off x="3345541" y="-66322"/>
            <a:ext cx="536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库客音乐发展史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2209" y="582295"/>
            <a:ext cx="104083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2007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库客艺术中心正式上线发布。同年，与北京大学、中央音乐学院等知名高校达成合作。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2008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库客视频图书馆正式上线发布。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2009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年至今，库客音乐已累积了超过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1200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所高校和公共图书</a:t>
            </a:r>
            <a:r>
              <a:rPr lang="zh-CN" altLang="en-US" sz="2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馆付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费用户。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2013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库客音乐与国美电器、三夫户外、大悦城、国贸、王府井百货、万豪酒店等知名企业达成公播业务的战略合作。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从 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2014 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年到 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2015 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年，受益于国家和行业对版权的重视，库客音乐版权使用费的收入从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2014 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年的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29.76 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万元猛涨到了 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2015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年的 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1967 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万元。公司业绩也成功扭亏为盈。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2015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历经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年，数万次测试，库客智能教学系统正式上线。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2014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——A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轮融资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2015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——B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轮融资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2016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年</a:t>
            </a:r>
            <a:r>
              <a:rPr lang="en-US" altLang="zh-CN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——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挂牌新三板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目前，核心业务涵盖终端销售，版权分销</a:t>
            </a:r>
            <a:r>
              <a:rPr lang="zh-CN" altLang="en-US" sz="2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，商业公播定制，音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乐教育，艺术演出</a:t>
            </a:r>
            <a:r>
              <a:rPr lang="zh-CN" altLang="en-US" sz="2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，</a:t>
            </a:r>
            <a:endParaRPr lang="en-US" altLang="zh-CN" sz="2200" dirty="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0">
              <a:spcBef>
                <a:spcPct val="20000"/>
              </a:spcBef>
            </a:pPr>
            <a:r>
              <a:rPr lang="zh-CN" altLang="en-US" sz="22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未来</a:t>
            </a:r>
            <a:r>
              <a:rPr lang="zh-CN" altLang="en-US" sz="2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目标“围绕古典音乐打通整条生态链”。</a:t>
            </a:r>
            <a:endParaRPr lang="en-US" altLang="zh-CN" sz="2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9080" y="2089150"/>
            <a:ext cx="859790" cy="854710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-281305" y="1440180"/>
            <a:ext cx="825500" cy="856615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-9053" y="6306532"/>
            <a:ext cx="12201054" cy="551468"/>
          </a:xfrm>
          <a:prstGeom prst="rect">
            <a:avLst/>
          </a:prstGeom>
          <a:solidFill>
            <a:srgbClr val="3A1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7024" y="5724599"/>
            <a:ext cx="1279473" cy="123246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59080" y="756920"/>
            <a:ext cx="843280" cy="841375"/>
          </a:xfrm>
          <a:prstGeom prst="roundRect">
            <a:avLst>
              <a:gd name="adj" fmla="val 10545"/>
            </a:avLst>
          </a:prstGeom>
          <a:solidFill>
            <a:srgbClr val="FBC00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-281305" y="218440"/>
            <a:ext cx="825500" cy="727710"/>
          </a:xfrm>
          <a:prstGeom prst="roundRect">
            <a:avLst>
              <a:gd name="adj" fmla="val 10545"/>
            </a:avLst>
          </a:prstGeom>
          <a:solidFill>
            <a:srgbClr val="205881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kumimoji="1" lang="zh-CN" altLang="en-US" strike="noStrike" noProof="1"/>
          </a:p>
        </p:txBody>
      </p:sp>
      <p:sp>
        <p:nvSpPr>
          <p:cNvPr id="3" name="TextBox 2"/>
          <p:cNvSpPr txBox="1"/>
          <p:nvPr/>
        </p:nvSpPr>
        <p:spPr>
          <a:xfrm>
            <a:off x="3046170" y="2197212"/>
            <a:ext cx="60565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8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演示</Application>
  <PresentationFormat>自定义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Arial</vt:lpstr>
      <vt:lpstr>楷体</vt:lpstr>
      <vt:lpstr>Calibri</vt:lpstr>
      <vt:lpstr>等线</vt:lpstr>
      <vt:lpstr>微软雅黑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葛玉宏国际围棋学院</dc:title>
  <dc:creator>Microsoft Office 用户</dc:creator>
  <cp:lastModifiedBy>consuelo</cp:lastModifiedBy>
  <cp:revision>36</cp:revision>
  <dcterms:created xsi:type="dcterms:W3CDTF">2017-01-10T06:58:00Z</dcterms:created>
  <dcterms:modified xsi:type="dcterms:W3CDTF">2017-08-05T09:04:48Z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