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307" r:id="rId3"/>
    <p:sldId id="308" r:id="rId4"/>
    <p:sldId id="309" r:id="rId5"/>
    <p:sldId id="310" r:id="rId6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DC"/>
    <a:srgbClr val="E3D2A7"/>
    <a:srgbClr val="DBC48B"/>
    <a:srgbClr val="E2D584"/>
    <a:srgbClr val="E9DC7D"/>
    <a:srgbClr val="DDDF87"/>
    <a:srgbClr val="FFFFFF"/>
    <a:srgbClr val="282828"/>
    <a:srgbClr val="000000"/>
    <a:srgbClr val="F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/>
    <p:restoredTop sz="95718"/>
  </p:normalViewPr>
  <p:slideViewPr>
    <p:cSldViewPr snapToGrid="0">
      <p:cViewPr varScale="1">
        <p:scale>
          <a:sx n="91" d="100"/>
          <a:sy n="91" d="100"/>
        </p:scale>
        <p:origin x="712" y="44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843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24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238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457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11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582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6961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52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921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84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267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t>2017/8/11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03FD0B-D51E-3643-826A-2344AB474A6F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2017/8/11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8FE2D4-3062-984D-9D74-53175D54263E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679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688448"/>
            <a:ext cx="830997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</a:t>
            </a:r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銷</a:t>
            </a:r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项目</a:t>
            </a:r>
            <a:endParaRPr lang="en-US" altLang="zh-CN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</a:t>
            </a:r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模型</a:t>
            </a:r>
            <a:r>
              <a:rPr lang="en-US" altLang="zh-C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1.0</a:t>
            </a:r>
            <a:endParaRPr lang="zh-CN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68641" y="128368"/>
            <a:ext cx="698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宏</a:t>
            </a:r>
            <a:r>
              <a:rPr lang="zh-CN" altLang="en-US" sz="900" b="1">
                <a:latin typeface="Lantinghei SC Extralight" charset="-122"/>
                <a:ea typeface="Lantinghei SC Extralight" charset="-122"/>
                <a:cs typeface="Lantinghei SC Extralight" charset="-122"/>
              </a:rPr>
              <a:t>观</a:t>
            </a:r>
            <a:r>
              <a:rPr lang="zh-CN" altLang="en-US" sz="90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en-US" altLang="zh-CN" sz="90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2016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年度中国网络广告市场规模达到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2902.7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亿元，同比增长</a:t>
            </a:r>
            <a:r>
              <a:rPr lang="en-US" altLang="zh-CN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32.9</a:t>
            </a:r>
            <a:r>
              <a:rPr lang="en-US" altLang="zh-CN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%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中</a:t>
            </a:r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观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：随着经济全球化和市场经济的迅速发展，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在营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销战略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中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广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告营销活动发挥着越来越重要的作用，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是营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销组合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中一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个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重要部分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微观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：广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告营销是指企业通过广告对产品展开宣传推广，促成消费者的直接购买，扩大产品的销售，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提高知名度和</a:t>
            </a: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影响力的活动。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2068641" y="71829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宏观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向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社會公眾傳播企業和品脾、企業經營和服務的信息。創造市場，挖掘潛在市場目標。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中</a:t>
            </a:r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观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加強社會公眾對企業和商品品牌的印象、維持和擴大廣告品牌的市場占有率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en-US" sz="900" b="1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微</a:t>
            </a:r>
            <a:r>
              <a:rPr lang="zh-CN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观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：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糾正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社會公眾對於企業和品牌的認知偏差，排除銷售上的障礙。提高企業的美譽度，樹立企業良好的形象。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1458997" y="1786480"/>
            <a:ext cx="1618201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透過商會，可以增加百業互相異業結盟，促進商務交流聯誼，增加客戶公司的品牌曝光度，達到廣告營銷效果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平常接廣告營銷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CASE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，有時會依業主要求，需請網紅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代言廣告，時間久了必定累積一定數量的網紅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名單數據庫，公司也可以透過經紀網紅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賺取營收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用戶想成為網紅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，或當素人明星，也想學電子商務廣告營銷，開設培訓課程也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能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賺取公司營收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3" name="TextBox 25"/>
          <p:cNvSpPr txBox="1"/>
          <p:nvPr/>
        </p:nvSpPr>
        <p:spPr>
          <a:xfrm>
            <a:off x="3368065" y="1795105"/>
            <a:ext cx="156626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海量廠商名單數據庫</a:t>
            </a:r>
            <a:endParaRPr lang="en-US" altLang="zh-TW" sz="900" b="1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海量廠商名單數據庫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-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可成立商會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b="1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名單數據庫</a:t>
            </a:r>
            <a:endParaRPr lang="en-US" altLang="zh-CN" sz="900" b="1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名單數據庫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-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可成立網紅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經紀公司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可成立影像製作公司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網紅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Model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、素人明星、自媒體、直播當道，可協助拍攝影像作品，如微短片、微電影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900" b="1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可成立電子商務平台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因已累積一定的廠商數據量，故也可自行成立電子商務平台營利。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6" name="TextBox 12"/>
          <p:cNvSpPr txBox="1"/>
          <p:nvPr/>
        </p:nvSpPr>
        <p:spPr>
          <a:xfrm>
            <a:off x="5092483" y="1784138"/>
            <a:ext cx="1957487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產品廣告營銷流程策劃包裝團隊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產品經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理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接洽外部產品廣告營銷業務合作洽談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策劃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廣告營銷流程策劃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攝影師</a:t>
            </a:r>
            <a:r>
              <a:rPr lang="en-US" altLang="zh-TW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拍攝圖片及影片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後製師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圖片與影片後製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美工師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產品美工圖片設計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文案師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撰寫吸睛廣告文案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廣告營銷經理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負責將以上策劃包裝團隊所策劃包裝之產品，透過各大渠道進行廣告營銷。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indent="-128588">
              <a:lnSpc>
                <a:spcPct val="120000"/>
              </a:lnSpc>
              <a:buFont typeface="Arial" charset="0"/>
              <a:buChar char="•"/>
            </a:pPr>
            <a:endParaRPr lang="en-US" altLang="zh-CN" sz="900" dirty="0">
              <a:solidFill>
                <a:srgbClr val="F1F3F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7046267" y="1744974"/>
            <a:ext cx="185579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實體產品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生鲜食品、冷藏冷冻</a:t>
            </a:r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食品、饮料、酒水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进口好货、进口食品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美妆洗护、个人护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理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家清纸品、厨具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餐具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家纺、家居、家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装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母婴、童装、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玩具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手机数码、电脑办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公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大小家电、汽车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用品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女装、内衣、腕表配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饰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男装、运动、户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外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鞋靴、箱包、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奢侈品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图书、文具，电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教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CN" altLang="en-US" sz="9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保健、计生、</a:t>
            </a:r>
            <a:r>
              <a:rPr lang="zh-CN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器械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471488" lvl="1" indent="-128588">
              <a:lnSpc>
                <a:spcPct val="120000"/>
              </a:lnSpc>
              <a:buFont typeface="Arial" charset="0"/>
              <a:buChar char="•"/>
            </a:pP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以上各種產品廠商合作</a:t>
            </a: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128588" lvl="1" indent="-128588">
              <a:lnSpc>
                <a:spcPct val="150000"/>
              </a:lnSpc>
              <a:buFont typeface="Arial" charset="0"/>
              <a:buChar char="•"/>
            </a:pPr>
            <a:endParaRPr lang="en-US" altLang="zh-CN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597943" y="4567295"/>
            <a:ext cx="647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此行業競爭非常激烈，要在此行業生存，必須要創造自己公司與其他公司的差異性。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剛進入這一行，因無較多經驗、作品集與口碑，所以很容易被客戶凹免費服務。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(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客戶會說是給年輕人一個表現的機會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)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。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商業模式與</a:t>
            </a:r>
            <a:r>
              <a:rPr lang="en-US" altLang="zh-TW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Knowhow</a:t>
            </a:r>
            <a:r>
              <a:rPr lang="zh-TW" altLang="en-US" sz="900" dirty="0" smtClean="0">
                <a:latin typeface="Lantinghei SC Extralight" charset="-122"/>
                <a:ea typeface="Lantinghei SC Extralight" charset="-122"/>
                <a:cs typeface="Lantinghei SC Extralight" charset="-122"/>
              </a:rPr>
              <a:t>複製不難，害怕培訓完夥伴同事後跳槽到同業競爭，或自行設立相同類型公司競爭。</a:t>
            </a:r>
            <a:endParaRPr lang="en-US" altLang="zh-TW" sz="900" dirty="0" smtClean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lang="en-US" altLang="zh-CN" sz="9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04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116370"/>
            <a:ext cx="830997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中國網路廣告在美妝的產業分析報告</a:t>
            </a:r>
            <a:endParaRPr lang="en-US" altLang="zh-CN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</a:t>
            </a:r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模型</a:t>
            </a:r>
            <a:r>
              <a:rPr lang="en-US" altLang="zh-C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2.0</a:t>
            </a:r>
            <a:endParaRPr lang="zh-CN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68641" y="128368"/>
            <a:ext cx="6989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2016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年度中國網絡廣告市場規模達到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2902.7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億元，同比增長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32.9%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：藉由網路廣告，提高產品曝光率，促成消費者的直接購買美妝產品。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：中港澳臺生在紫荊谷創業平台，學習如何製作廣告營銷產業分析報告。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68641" y="71829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：分析中國網路廣告，瞭解發展沿革、產業現況以及未來趨勢。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：提供信息給美妝產業相關人士，作為利用網路廣告增加產品曝光率的參考。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：藉由七天的資料蒐集和觀察，產出中國網路廣告在美妝的產業分析報告。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597943" y="4567295"/>
            <a:ext cx="647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中港澳台文化差異，造成蒐集資料及小組討論成效不彰</a:t>
            </a:r>
            <a:endParaRPr lang="en-US" altLang="zh-TW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成員彼此對該產業的理解程度有落差</a:t>
            </a:r>
            <a:endParaRPr lang="en-US" altLang="zh-CN" sz="10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8168"/>
            <a:ext cx="1842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組員了解中國網路廣告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組員學習如何寫產業分析報告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組員對美妝產業有基本知識的了解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60045"/>
            <a:ext cx="182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網路搜尋（按照電子商務、社群平台</a:t>
            </a: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/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通訊軟體、網紅經濟三種管道）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與助教、專家討論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小組討論</a:t>
            </a: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006843" y="1764678"/>
            <a:ext cx="1825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網路資料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課堂學習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助教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網路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46341" y="1760531"/>
            <a:ext cx="182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中國網路廣告的產業分析報告</a:t>
            </a: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593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Kaiti TC" charset="-120"/>
                    <a:ea typeface="Kaiti TC" charset="-120"/>
                    <a:cs typeface="Kaiti TC" charset="-12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Kaiti TC" charset="-120"/>
                    <a:ea typeface="Kaiti TC" charset="-120"/>
                    <a:cs typeface="Kaiti TC" charset="-120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Kaiti TC" charset="-120"/>
                    <a:ea typeface="Kaiti TC" charset="-120"/>
                    <a:cs typeface="Kaiti TC" charset="-120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Kaiti TC" charset="-120"/>
                    <a:ea typeface="Kaiti TC" charset="-120"/>
                    <a:cs typeface="Kaiti TC" charset="-120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Kaiti TC" charset="-120"/>
                <a:ea typeface="Kaiti TC" charset="-120"/>
                <a:cs typeface="Kaiti TC" charset="-12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Kaiti TC" charset="-120"/>
                <a:ea typeface="Kaiti TC" charset="-120"/>
                <a:cs typeface="Kaiti TC" charset="-12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Kaiti TC" charset="-120"/>
                <a:ea typeface="Kaiti TC" charset="-120"/>
                <a:cs typeface="Kaiti TC" charset="-120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Kaiti TC" charset="-120"/>
                  <a:ea typeface="Kaiti TC" charset="-120"/>
                  <a:cs typeface="Kaiti TC" charset="-120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Kaiti TC" charset="-120"/>
                  <a:ea typeface="Kaiti TC" charset="-120"/>
                  <a:cs typeface="Kaiti TC" charset="-120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Kaiti TC" charset="-120"/>
                  <a:ea typeface="Kaiti TC" charset="-120"/>
                  <a:cs typeface="Kaiti TC" charset="-120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效果</a:t>
            </a:r>
            <a:endParaRPr lang="en-US" sz="18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输出</a:t>
            </a:r>
            <a:endParaRPr lang="en-US" sz="18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过程</a:t>
            </a:r>
            <a:endParaRPr lang="en-US" sz="18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Kaiti TC" charset="-120"/>
                <a:ea typeface="Kaiti TC" charset="-120"/>
                <a:cs typeface="Kaiti TC" charset="-120"/>
              </a:rPr>
              <a:t>输入</a:t>
            </a:r>
            <a:endParaRPr lang="en-US" sz="1800" dirty="0">
              <a:solidFill>
                <a:schemeClr val="bg1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rgbClr val="F1F3F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116370"/>
            <a:ext cx="830997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中國網路廣告在美妝的產業分析報告</a:t>
            </a:r>
            <a:endParaRPr lang="en-US" altLang="zh-CN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 TC" charset="-120"/>
              <a:ea typeface="Kaiti TC" charset="-120"/>
              <a:cs typeface="Kaiti TC" charset="-120"/>
            </a:endParaRPr>
          </a:p>
          <a:p>
            <a:pPr algn="ctr"/>
            <a:r>
              <a:rPr lang="zh-CN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逻辑</a:t>
            </a:r>
            <a:r>
              <a:rPr lang="zh-CN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模型</a:t>
            </a:r>
            <a:r>
              <a:rPr lang="en-US" altLang="zh-TW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3.0</a:t>
            </a:r>
            <a:endParaRPr lang="zh-CN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68641" y="128368"/>
            <a:ext cx="6989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宏觀：</a:t>
            </a:r>
            <a:r>
              <a:rPr lang="en-US" altLang="zh-TW" sz="900" dirty="0">
                <a:latin typeface="Kaiti TC" charset="-120"/>
                <a:ea typeface="Kaiti TC" charset="-120"/>
                <a:cs typeface="Kaiti TC" charset="-120"/>
              </a:rPr>
              <a:t>2016</a:t>
            </a:r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年度中國網絡廣告市場規模達到</a:t>
            </a:r>
            <a:r>
              <a:rPr lang="en-US" altLang="zh-TW" sz="900" dirty="0">
                <a:latin typeface="Kaiti TC" charset="-120"/>
                <a:ea typeface="Kaiti TC" charset="-120"/>
                <a:cs typeface="Kaiti TC" charset="-120"/>
              </a:rPr>
              <a:t>2902.7</a:t>
            </a:r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億元，同比增長</a:t>
            </a:r>
            <a:r>
              <a:rPr lang="en-US" altLang="zh-TW" sz="900" dirty="0">
                <a:latin typeface="Kaiti TC" charset="-120"/>
                <a:ea typeface="Kaiti TC" charset="-120"/>
                <a:cs typeface="Kaiti TC" charset="-120"/>
              </a:rPr>
              <a:t>32.9%</a:t>
            </a:r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。</a:t>
            </a:r>
          </a:p>
          <a:p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中觀：藉由網路廣告，提高產品曝光率，促成消費者的直接購買美妝產品。</a:t>
            </a:r>
          </a:p>
          <a:p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微觀：中港澳臺生在紫荊谷創業平台，學習如何製作廣告營銷產業分析報告。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68641" y="71829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宏觀：分析中國網路廣告，瞭解發展沿革、產業現況以及未來趨勢。</a:t>
            </a:r>
          </a:p>
          <a:p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中觀：提供信息給美妝產業相關人士，作為利用網路廣告增加產品曝光率的參考。</a:t>
            </a:r>
          </a:p>
          <a:p>
            <a:r>
              <a:rPr lang="zh-TW" altLang="en-US" sz="900" dirty="0">
                <a:latin typeface="Kaiti TC" charset="-120"/>
                <a:ea typeface="Kaiti TC" charset="-120"/>
                <a:cs typeface="Kaiti TC" charset="-120"/>
              </a:rPr>
              <a:t>微觀：藉由七天的資料蒐集和觀察，產出中國網路廣告在美妝的產業分析報告。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597943" y="4544435"/>
            <a:ext cx="647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Kaiti TC" charset="-120"/>
                <a:ea typeface="Kaiti TC" charset="-120"/>
                <a:cs typeface="Kaiti TC" charset="-120"/>
              </a:rPr>
              <a:t>中港澳台文化差異，造成蒐集資料及小組討論成效不彰</a:t>
            </a:r>
            <a:endParaRPr lang="en-US" altLang="zh-TW" sz="10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TW" altLang="en-US" sz="1000" dirty="0" smtClean="0">
                <a:latin typeface="Kaiti TC" charset="-120"/>
                <a:ea typeface="Kaiti TC" charset="-120"/>
                <a:cs typeface="Kaiti TC" charset="-120"/>
              </a:rPr>
              <a:t>成員彼此對該產業的理解程度有落差</a:t>
            </a:r>
            <a:endParaRPr lang="en-US" altLang="zh-TW" sz="10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TW" altLang="en-US" sz="1000" dirty="0" smtClean="0">
                <a:latin typeface="Kaiti TC" charset="-120"/>
                <a:ea typeface="Kaiti TC" charset="-120"/>
                <a:cs typeface="Kaiti TC" charset="-120"/>
              </a:rPr>
              <a:t>酒店有時網路</a:t>
            </a:r>
            <a:r>
              <a:rPr lang="en-US" altLang="zh-TW" sz="1000" dirty="0" smtClean="0">
                <a:latin typeface="Kaiti TC" charset="-120"/>
                <a:ea typeface="Kaiti TC" charset="-120"/>
                <a:cs typeface="Kaiti TC" charset="-120"/>
              </a:rPr>
              <a:t>LAG</a:t>
            </a:r>
            <a:r>
              <a:rPr lang="zh-TW" altLang="en-US" sz="1000" dirty="0" smtClean="0">
                <a:latin typeface="Kaiti TC" charset="-120"/>
                <a:ea typeface="Kaiti TC" charset="-120"/>
                <a:cs typeface="Kaiti TC" charset="-120"/>
              </a:rPr>
              <a:t>，導致網路資料蒐集與協同工作進度較不順暢。</a:t>
            </a:r>
            <a:endParaRPr lang="en-US" altLang="zh-CN" sz="10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0548"/>
            <a:ext cx="1842851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組員了解中國網路廣告產業分析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Kaiti TC" charset="-120"/>
                <a:ea typeface="Kaiti TC" charset="-120"/>
                <a:cs typeface="Kaiti TC" charset="-120"/>
              </a:rPr>
              <a:t>組員對美妝產業有基本知識的</a:t>
            </a: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了解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組員學習如何寫吸金簡報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組員學習如何寫邏輯模型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Kaiti TC" charset="-120"/>
                <a:ea typeface="Kaiti TC" charset="-120"/>
                <a:cs typeface="Kaiti TC" charset="-120"/>
              </a:rPr>
              <a:t>組員學習如何</a:t>
            </a: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寫產業分析報告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latin typeface="Kaiti TC" charset="-120"/>
                <a:ea typeface="Kaiti TC" charset="-120"/>
                <a:cs typeface="Kaiti TC" charset="-120"/>
              </a:rPr>
              <a:t>組員學習</a:t>
            </a: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如何上台簡報</a:t>
            </a:r>
            <a:r>
              <a:rPr kumimoji="1"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sz="1200" dirty="0" err="1" smtClean="0">
                <a:latin typeface="Kaiti TC" charset="-120"/>
                <a:ea typeface="Kaiti TC" charset="-120"/>
                <a:cs typeface="Kaiti TC" charset="-120"/>
              </a:rPr>
              <a:t>RoadShow</a:t>
            </a:r>
            <a:r>
              <a:rPr kumimoji="1"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路演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Kaiti TC" charset="-120"/>
                <a:ea typeface="Kaiti TC" charset="-120"/>
                <a:cs typeface="Kaiti TC" charset="-120"/>
              </a:rPr>
              <a:t>一个工作协调的小组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12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44805"/>
            <a:ext cx="1825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Kaiti TC" charset="-120"/>
                <a:ea typeface="Kaiti TC" charset="-120"/>
                <a:cs typeface="Kaiti TC" charset="-120"/>
              </a:rPr>
              <a:t>案列分析</a:t>
            </a: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（按照</a:t>
            </a:r>
            <a:r>
              <a:rPr kumimoji="1" lang="zh-CN" altLang="zh-TW" sz="1200" dirty="0" smtClean="0">
                <a:latin typeface="Kaiti TC" charset="-120"/>
                <a:ea typeface="Kaiti TC" charset="-120"/>
                <a:cs typeface="Kaiti TC" charset="-120"/>
              </a:rPr>
              <a:t>电商广告</a:t>
            </a: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、</a:t>
            </a:r>
            <a:r>
              <a:rPr kumimoji="1" lang="zh-CN" altLang="zh-TW" sz="1200" dirty="0" smtClean="0">
                <a:latin typeface="Kaiti TC" charset="-120"/>
                <a:ea typeface="Kaiti TC" charset="-120"/>
                <a:cs typeface="Kaiti TC" charset="-120"/>
              </a:rPr>
              <a:t>搜索广告，信息流广告</a:t>
            </a: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三</a:t>
            </a:r>
            <a:r>
              <a:rPr kumimoji="1" lang="zh-CN" altLang="zh-TW" sz="1200" dirty="0" smtClean="0">
                <a:latin typeface="Kaiti TC" charset="-120"/>
                <a:ea typeface="Kaiti TC" charset="-120"/>
                <a:cs typeface="Kaiti TC" charset="-120"/>
              </a:rPr>
              <a:t>个方向的案列分析</a:t>
            </a: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Kaiti TC" charset="-120"/>
                <a:ea typeface="Kaiti TC" charset="-120"/>
                <a:cs typeface="Kaiti TC" charset="-120"/>
              </a:rPr>
              <a:t>小组以发展背景，现状分析，案例分析，未来趋势分配组员工作任务。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與助教、專家討論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小組討論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Kaiti TC" charset="-120"/>
                <a:ea typeface="Kaiti TC" charset="-120"/>
                <a:cs typeface="Kaiti TC" charset="-120"/>
              </a:rPr>
              <a:t>参考文献收集与整理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Kaiti TC" charset="-120"/>
                <a:ea typeface="Kaiti TC" charset="-120"/>
                <a:cs typeface="Kaiti TC" charset="-120"/>
              </a:rPr>
              <a:t>每天迭代版本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匯入相關資源</a:t>
            </a:r>
            <a:endParaRPr kumimoji="1" lang="en-US" altLang="zh-TW" sz="1200" dirty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967515" y="1719973"/>
            <a:ext cx="196189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網路資料蒐</a:t>
            </a:r>
            <a:r>
              <a:rPr lang="zh-TW" altLang="en-US" sz="1200" dirty="0">
                <a:latin typeface="Kaiti TC" charset="-120"/>
                <a:ea typeface="Kaiti TC" charset="-120"/>
                <a:cs typeface="Kaiti TC" charset="-120"/>
              </a:rPr>
              <a:t>集</a:t>
            </a:r>
            <a:endParaRPr lang="en-US" altLang="zh-CN" sz="1200" dirty="0">
              <a:latin typeface="Kaiti TC" charset="-120"/>
              <a:ea typeface="Kaiti TC" charset="-120"/>
              <a:cs typeface="Kaiti TC" charset="-120"/>
            </a:endParaRP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團隊分工蒐集彙整報告</a:t>
            </a:r>
            <a:endParaRPr lang="en-US" altLang="zh-CN" sz="1200" dirty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課堂學</a:t>
            </a:r>
            <a:r>
              <a:rPr lang="zh-TW" altLang="en-US" sz="1200" dirty="0">
                <a:latin typeface="Kaiti TC" charset="-120"/>
                <a:ea typeface="Kaiti TC" charset="-120"/>
                <a:cs typeface="Kaiti TC" charset="-120"/>
              </a:rPr>
              <a:t>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TW" sz="1200" dirty="0">
                <a:latin typeface="Kaiti TC" charset="-120"/>
                <a:ea typeface="Kaiti TC" charset="-120"/>
                <a:cs typeface="Kaiti TC" charset="-120"/>
              </a:rPr>
              <a:t>工具使用（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Wiki, </a:t>
            </a:r>
            <a:r>
              <a:rPr lang="en-US" altLang="zh-TW" sz="1200" dirty="0" err="1">
                <a:latin typeface="Kaiti TC" charset="-120"/>
                <a:ea typeface="Kaiti TC" charset="-120"/>
                <a:cs typeface="Kaiti TC" charset="-120"/>
                <a:sym typeface="+mn-ea"/>
              </a:rPr>
              <a:t>W</a:t>
            </a:r>
            <a:r>
              <a:rPr lang="en-US" altLang="zh-TW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orktile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, </a:t>
            </a:r>
            <a:r>
              <a:rPr lang="en-US" altLang="zh-TW" sz="1200" dirty="0" err="1">
                <a:latin typeface="Kaiti TC" charset="-120"/>
                <a:ea typeface="Kaiti TC" charset="-120"/>
                <a:cs typeface="Kaiti TC" charset="-120"/>
                <a:sym typeface="+mn-ea"/>
              </a:rPr>
              <a:t>I</a:t>
            </a:r>
            <a:r>
              <a:rPr lang="en-US" altLang="zh-TW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ndesign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, </a:t>
            </a:r>
            <a:r>
              <a:rPr lang="en-US" altLang="zh-TW" sz="1200" dirty="0" err="1">
                <a:latin typeface="Kaiti TC" charset="-120"/>
                <a:ea typeface="Kaiti TC" charset="-120"/>
                <a:cs typeface="Kaiti TC" charset="-120"/>
                <a:sym typeface="+mn-ea"/>
              </a:rPr>
              <a:t>W</a:t>
            </a:r>
            <a:r>
              <a:rPr lang="en-US" altLang="zh-TW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echat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, </a:t>
            </a:r>
            <a:r>
              <a:rPr lang="en-US" altLang="zh-TW" sz="1200" dirty="0" err="1">
                <a:latin typeface="Kaiti TC" charset="-120"/>
                <a:ea typeface="Kaiti TC" charset="-120"/>
                <a:cs typeface="Kaiti TC" charset="-120"/>
                <a:sym typeface="+mn-ea"/>
              </a:rPr>
              <a:t>G</a:t>
            </a:r>
            <a:r>
              <a:rPr lang="en-US" altLang="zh-TW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ithub</a:t>
            </a: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）</a:t>
            </a:r>
            <a:endParaRPr lang="en-US" altLang="zh-TW" sz="1200" dirty="0">
              <a:latin typeface="Kaiti TC" charset="-120"/>
              <a:ea typeface="Kaiti TC" charset="-120"/>
              <a:cs typeface="Kaiti TC" charset="-12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專業首席講師群精華重點指導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輸入腦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)(</a:t>
            </a: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軟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北京清華大學校園與北京中關村創業大街參訪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硬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)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助教分享資訊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輸入腦</a:t>
            </a:r>
            <a:r>
              <a:rPr lang="en-US" altLang="zh-TW" sz="1200" dirty="0" smtClean="0">
                <a:latin typeface="Kaiti TC" charset="-120"/>
                <a:ea typeface="Kaiti TC" charset="-120"/>
                <a:cs typeface="Kaiti TC" charset="-120"/>
              </a:rPr>
              <a:t>)</a:t>
            </a: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31101" y="1760531"/>
            <a:ext cx="1896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200" dirty="0" smtClean="0">
                <a:latin typeface="Kaiti TC" charset="-120"/>
                <a:ea typeface="Kaiti TC" charset="-120"/>
                <a:cs typeface="Kaiti TC" charset="-120"/>
              </a:rPr>
              <a:t>中國網路美妝廣告的產業分析報告書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Kaiti TC" charset="-120"/>
                <a:ea typeface="Kaiti TC" charset="-120"/>
                <a:cs typeface="Kaiti TC" charset="-120"/>
              </a:rPr>
              <a:t>八份组员学习心得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Kaiti TC" charset="-120"/>
                <a:ea typeface="Kaiti TC" charset="-120"/>
                <a:cs typeface="Kaiti TC" charset="-120"/>
              </a:rPr>
              <a:t>八份每日作业与学习报告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Worktile</a:t>
            </a:r>
            <a:r>
              <a:rPr lang="zh-CN" altLang="en-US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与</a:t>
            </a:r>
            <a:r>
              <a:rPr lang="en-US" altLang="zh-TW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Wechat</a:t>
            </a:r>
            <a:r>
              <a:rPr lang="zh-CN" altLang="en-US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学习数据</a:t>
            </a:r>
            <a:r>
              <a:rPr lang="zh-TW" altLang="en-US" sz="1200" dirty="0">
                <a:latin typeface="Kaiti TC" charset="-120"/>
                <a:ea typeface="Kaiti TC" charset="-120"/>
                <a:cs typeface="Kaiti TC" charset="-120"/>
                <a:sym typeface="+mn-ea"/>
              </a:rPr>
              <a:t>。</a:t>
            </a: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Github</a:t>
            </a:r>
            <a:r>
              <a:rPr lang="zh-CN" altLang="en-US" sz="1200" dirty="0" err="1" smtClean="0">
                <a:latin typeface="Kaiti TC" charset="-120"/>
                <a:ea typeface="Kaiti TC" charset="-120"/>
                <a:cs typeface="Kaiti TC" charset="-120"/>
                <a:sym typeface="+mn-ea"/>
              </a:rPr>
              <a:t>网页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200" dirty="0" err="1" smtClean="0">
                <a:latin typeface="Kaiti TC" charset="-120"/>
                <a:ea typeface="Kaiti TC" charset="-120"/>
                <a:cs typeface="Kaiti TC" charset="-120"/>
              </a:rPr>
              <a:t>WiKi</a:t>
            </a:r>
            <a:r>
              <a:rPr kumimoji="1" lang="zh-CN" altLang="en-US" sz="1200" dirty="0" smtClean="0">
                <a:latin typeface="Kaiti TC" charset="-120"/>
                <a:ea typeface="Kaiti TC" charset="-120"/>
                <a:cs typeface="Kaiti TC" charset="-120"/>
              </a:rPr>
              <a:t>页面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Kaiti TC" charset="-120"/>
                <a:ea typeface="Kaiti TC" charset="-120"/>
                <a:cs typeface="Kaiti TC" charset="-120"/>
              </a:rPr>
              <a:t>一份关于中国线上美妆广告方面的文献收集文档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12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79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97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97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97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975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975" b="1" i="0" u="none" strike="noStrike" kern="1200" cap="none" spc="0" normalizeH="0" baseline="0" noProof="0">
              <a:ln>
                <a:noFill/>
              </a:ln>
              <a:solidFill>
                <a:srgbClr val="F1F3F2"/>
              </a:solidFill>
              <a:effectLst/>
              <a:uLnTx/>
              <a:uFillTx/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116370"/>
            <a:ext cx="830997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rPr>
              <a:t>中國網路廣告在美妝的產業分析報告</a:t>
            </a:r>
            <a:endParaRPr kumimoji="0" lang="en-US" altLang="zh-CN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</a:t>
            </a:r>
            <a:r>
              <a:rPr kumimoji="0" lang="en-US" altLang="zh-CN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antinghei SC Extralight" charset="-122"/>
                <a:ea typeface="Lantinghei SC Extralight" charset="-122"/>
                <a:cs typeface="Lantinghei SC Extralight" charset="-122"/>
              </a:rPr>
              <a:t>4.0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86397" y="128368"/>
            <a:ext cx="6989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2016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年度中國網絡廣告市場規模達到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2902.7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億元，同比增長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32.9%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：藉由網路廣告，提高產品曝光率，促成消費者的直接購買美妝產品。</a:t>
            </a: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：中港澳臺生在紫荊谷創業平台，學習如何製作廣告營銷產業分析報告。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86397" y="71829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：分析中國網路廣告，瞭解發展沿革、產業現況以及未來趨勢。</a:t>
            </a: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：提供信息給美妝產業相關人士，作為利用網路廣告增加產品曝光率的參考。</a:t>
            </a: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：藉由七天的資料蒐集和觀察，產出中國網路廣告在美妝的產業分析報告。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597943" y="4544435"/>
            <a:ext cx="647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中港澳台文化差異，造成蒐集資料及小組討論成效不彰</a:t>
            </a:r>
            <a:endParaRPr kumimoji="0" lang="en-US" altLang="zh-TW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成員彼此對該產業的理解程度有落差</a:t>
            </a:r>
            <a:endParaRPr kumimoji="0" lang="en-US" altLang="zh-TW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酒店有時網路</a:t>
            </a:r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LAG</a:t>
            </a: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，導致網路資料蒐集與協同工作進度較不順暢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0548"/>
            <a:ext cx="1842851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組員了解中國網路廣告產業分析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組員對美妝產業有基本知識的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了解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組員學習如何寫吸金簡報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組員學習如何寫邏輯模型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組員學習如何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寫產業分析報告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組員學習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如何上台簡報</a:t>
            </a:r>
            <a:r>
              <a:rPr kumimoji="1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RoadShow</a:t>
            </a:r>
            <a:r>
              <a:rPr kumimoji="1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)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路演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一個工作協調的小組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44805"/>
            <a:ext cx="1841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案列分析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（按照</a:t>
            </a:r>
            <a:r>
              <a:rPr kumimoji="1" lang="zh-CN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电商广告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、</a:t>
            </a:r>
            <a:r>
              <a:rPr kumimoji="1" lang="zh-CN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搜索广告，信息流广告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三</a:t>
            </a:r>
            <a:r>
              <a:rPr kumimoji="1" lang="zh-CN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个方向的案列分析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）</a:t>
            </a: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小组以发展背景，现状分析，案例分析，未来趋势分配组员工作任务。</a:t>
            </a: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與助教、專家討論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小組討論</a:t>
            </a: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参考文献收集与整理</a:t>
            </a: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每天迭代版本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匯入相關資源</a:t>
            </a:r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TW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977347" y="1729398"/>
            <a:ext cx="1961896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網路資料蒐集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團隊分工蒐集彙整報告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課堂學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習</a:t>
            </a: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工具使用（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Wiki,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W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orktile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I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ndesign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W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echat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G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ithub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）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  <a:sym typeface="+mn-ea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專業首席講師群精華重點指導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輸入腦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)(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軟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北京清華大學校園與北京中關村創業大街參訪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硬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助教分享資訊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輸入腦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)</a:t>
            </a:r>
          </a:p>
          <a:p>
            <a:pPr marL="471805" marR="0" lvl="1" indent="-128905" algn="l" defTabSz="6858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31101" y="1760531"/>
            <a:ext cx="18964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中國網路美妝廣告的產業分析報告書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八份組員學習心得</a:t>
            </a: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八份每日作業與學習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報告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Worktile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与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Wechat</a:t>
            </a:r>
            <a:r>
              <a:rPr kumimoji="0" lang="zh-CN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学习数据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。</a:t>
            </a:r>
            <a:endParaRPr kumimoji="1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Github</a:t>
            </a:r>
            <a:r>
              <a:rPr kumimoji="0" lang="zh-CN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Lantinghei SC Extralight" charset="-122"/>
                <a:sym typeface="+mn-ea"/>
              </a:rPr>
              <a:t>网页</a:t>
            </a: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WiKi</a:t>
            </a: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页面</a:t>
            </a:r>
          </a:p>
          <a:p>
            <a:pPr marL="285750" marR="0" lvl="0" indent="-28575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一份关于中国线上美妆广告方面的文献收集文档</a:t>
            </a: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產業分析報告手冊</a:t>
            </a:r>
            <a:r>
              <a:rPr kumimoji="1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MingLiU" charset="-120"/>
                <a:ea typeface="PMingLiU" charset="-120"/>
                <a:cs typeface="PMingLiU" charset="-120"/>
              </a:rPr>
              <a:t>)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8329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50</TotalTime>
  <Words>1823</Words>
  <Application>Microsoft Office PowerPoint</Application>
  <PresentationFormat>如螢幕大小 (16:9)</PresentationFormat>
  <Paragraphs>175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6" baseType="lpstr">
      <vt:lpstr>Kaiti TC</vt:lpstr>
      <vt:lpstr>Lantinghei SC Demibold</vt:lpstr>
      <vt:lpstr>Lantinghei SC Extralight</vt:lpstr>
      <vt:lpstr>宋体</vt:lpstr>
      <vt:lpstr>Microsoft JhengHei</vt:lpstr>
      <vt:lpstr>新細明體</vt:lpstr>
      <vt:lpstr>新細明體</vt:lpstr>
      <vt:lpstr>Arial</vt:lpstr>
      <vt:lpstr>Calibri</vt:lpstr>
      <vt:lpstr>Calibri Light</vt:lpstr>
      <vt:lpstr>Office 主题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DALab</cp:lastModifiedBy>
  <cp:revision>80</cp:revision>
  <dcterms:created xsi:type="dcterms:W3CDTF">2017-07-13T17:17:00Z</dcterms:created>
  <dcterms:modified xsi:type="dcterms:W3CDTF">2017-08-11T04:20:31Z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