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708" r:id="rId3"/>
  </p:sldMasterIdLst>
  <p:notesMasterIdLst>
    <p:notesMasterId r:id="rId18"/>
  </p:notesMasterIdLst>
  <p:sldIdLst>
    <p:sldId id="262" r:id="rId4"/>
    <p:sldId id="281" r:id="rId5"/>
    <p:sldId id="263" r:id="rId6"/>
    <p:sldId id="264" r:id="rId7"/>
    <p:sldId id="286" r:id="rId8"/>
    <p:sldId id="274" r:id="rId9"/>
    <p:sldId id="280" r:id="rId10"/>
    <p:sldId id="278" r:id="rId11"/>
    <p:sldId id="282" r:id="rId12"/>
    <p:sldId id="283" r:id="rId13"/>
    <p:sldId id="284" r:id="rId14"/>
    <p:sldId id="285" r:id="rId15"/>
    <p:sldId id="287" r:id="rId16"/>
    <p:sldId id="273" r:id="rId17"/>
  </p:sldIdLst>
  <p:sldSz cx="12192000" cy="6858000"/>
  <p:notesSz cx="6858000" cy="9144000"/>
  <p:defaultTextStyle>
    <a:defPPr lvl="0">
      <a:defRPr lang="zh-HK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3"/>
    <p:restoredTop sz="94540"/>
  </p:normalViewPr>
  <p:slideViewPr>
    <p:cSldViewPr snapToGrid="0">
      <p:cViewPr>
        <p:scale>
          <a:sx n="138" d="100"/>
          <a:sy n="138" d="100"/>
        </p:scale>
        <p:origin x="-648" y="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DD083-34A5-7444-B103-2B9F383B05C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6BCA6-98BB-5741-B7BD-9910997D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D8B8778-CCB4-4237-9D46-0BC1EE03C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CBB5FBFD-5746-4B6B-88B3-ACC0C30B7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D7E7AB8-DD8C-40AB-96A5-8F425C41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10/08/17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EE0374B-DE06-4165-8D42-7ABE0731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08E46D4-A0FA-48EB-B17F-D6946B3C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7983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59DBC99-44D8-45E9-917E-B1A1CDA0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BF63E594-8B84-4987-9C59-7F4441A84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37D7ACB-8298-4736-8584-1A7DDF80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10/08/17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89CD97A-A0F5-4ADB-958B-0F8AB696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BD51592-80AF-49B1-95A2-8B7311E6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411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AA595BE9-B2F6-4BCC-990A-1718C3A76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B5CF8CFD-E256-4115-AD7C-8F4BB4749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3043261-0DFB-4CBE-8F6F-B97E30B9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10/08/17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7B49ED7-901C-4352-97E7-CE679F27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D19C1EC-D436-4218-B7B7-EB6281E9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28417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97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225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1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62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21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458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885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1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E0D2150-DD7E-4058-BB5F-19346A84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81F47B6-E550-49B8-B759-5018ABC0A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D19B43D-E053-463A-84E5-AD44538D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10/08/17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1D6BC0E-E386-44D6-89C5-8DC58F75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B1F4B73-FEFD-4301-A992-03B4AE5B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01058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47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592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142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39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696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4844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574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17/8/10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06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091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0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0ABF6AE-571B-4775-8DFD-FE14C4C1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58C1C16-AF3E-4212-A935-4A252D304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AE5C263-011C-4348-8DDF-01561848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10/08/17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B485B2A-E3E8-4A11-9C5E-B277123E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20F161D-6A05-411C-9FD9-D167E465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2951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872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0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17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0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2AAFC91-A00A-4554-85D7-5867EA05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933CEC5-F1D6-4571-9EF6-BAA434505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3DD1109-0A57-4FC8-80A7-67D8708B5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C34A3654-6BB8-4502-BA6F-CD9E9905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10/08/17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84662E8E-FDD4-4599-B6D8-1F944B96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0BC54CF-3EDD-4842-AD5C-5DA0015E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3588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69E61D0-DCB4-4FF7-AC1D-D42FA356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4E85BF05-3937-4B84-89A5-C4D825046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48B8F568-6EAA-47CA-9FEB-255D2246A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4F7955FE-AB31-46C2-8556-793E94E3C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A9CD5E80-55A8-42B6-B8CB-8B52AB2B6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C31FDEF4-7895-4BCC-8750-A6871554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10/08/17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C043DFED-9709-4B59-8574-8DBE73D3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386E29BD-A3C8-4E8A-B0A3-B466322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0506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8840556-DD7C-4D44-A9FA-4057D0C4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705C0D28-9E44-454A-B77B-69692C90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10/08/17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94CEC0A2-FD00-4DDC-913E-EFC7E37F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992D8186-03ED-4802-913A-4BB7B7BE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8843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0CEA045F-914C-40E6-8D6B-6143D41B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10/08/17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4BD0CE80-6E51-4956-9E2E-D990018F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C7B087FF-A266-4DB1-BA87-E44A5C3C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832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2710E45-92D4-4399-BBE3-40FFF682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9927538-C84E-4707-82FB-4E1824912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F2DFBEE-4CC0-4703-A91C-8D6F6523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70D15C3-71F1-4105-BB8D-8F4DD35B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10/08/17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42B3932C-3805-4AAC-A52B-86C4590C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B37D525-4129-483E-A074-1B103916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0354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7E6AFF-3BB1-4918-AD53-CF74EB2A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B5234723-77AF-4E14-B583-55856788F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2F28E95-A8D6-4C8C-887E-8954E2CD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CC3BDA73-8BFD-43C3-B124-2A7861D9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AF70-4709-491E-A349-B7703954BF0E}" type="datetimeFigureOut">
              <a:rPr lang="zh-HK" altLang="en-US" smtClean="0"/>
              <a:pPr/>
              <a:t>10/08/17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39ABA2D8-7522-4E65-A720-C29C14A2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7ECF540-7B35-4118-9581-2B97D78E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9746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C45E0991-2A52-49E5-A2D0-D6A530F4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32EAE39-750C-4881-84EB-734027E0C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6018415-82B4-4A13-8B33-652E195EC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8AF70-4709-491E-A349-B7703954BF0E}" type="datetimeFigureOut">
              <a:rPr lang="zh-HK" altLang="en-US" smtClean="0"/>
              <a:pPr/>
              <a:t>10/08/17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16C9713-77AC-4082-8FF4-F571A756D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E396D5E-50CB-46A0-B6AA-5CC191CC3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05F9C-21AA-4294-B8D9-246B6BCA6CF4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694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FFA6-B0F4-42CC-8A76-F91A60DDEEC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82E35-FE1B-48CD-8233-EE9382BE1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4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FFA6-B0F4-42CC-8A76-F91A60DDEEC2}" type="datetimeFigureOut">
              <a:rPr lang="zh-CN" altLang="en-US" smtClean="0"/>
              <a:t>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3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97257" y="2619323"/>
            <a:ext cx="1087386" cy="145764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27271" y="2619323"/>
            <a:ext cx="1087386" cy="172584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57285" y="2619324"/>
            <a:ext cx="1087386" cy="238506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87299" y="2619324"/>
            <a:ext cx="1087386" cy="162660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17313" y="2619323"/>
            <a:ext cx="1087386" cy="145764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47327" y="2619323"/>
            <a:ext cx="1087386" cy="172584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77341" y="2619323"/>
            <a:ext cx="1087386" cy="2108618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07357" y="2619323"/>
            <a:ext cx="1087386" cy="156281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A5C9F608-7BA5-41FD-911C-01FD6A7D40C2}"/>
              </a:ext>
            </a:extLst>
          </p:cNvPr>
          <p:cNvSpPr/>
          <p:nvPr/>
        </p:nvSpPr>
        <p:spPr>
          <a:xfrm>
            <a:off x="426806" y="1405566"/>
            <a:ext cx="11381014" cy="144235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5636DEE-C6B8-4F69-94B7-A9FB0B8BB586}"/>
              </a:ext>
            </a:extLst>
          </p:cNvPr>
          <p:cNvSpPr txBox="1"/>
          <p:nvPr/>
        </p:nvSpPr>
        <p:spPr>
          <a:xfrm>
            <a:off x="424096" y="1497880"/>
            <a:ext cx="11301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SG" altLang="en-US" sz="7200" b="1" dirty="0">
              <a:solidFill>
                <a:schemeClr val="bg1"/>
              </a:solidFill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5B7FDE8-6645-447C-8487-EE2A2A894574}"/>
              </a:ext>
            </a:extLst>
          </p:cNvPr>
          <p:cNvSpPr txBox="1"/>
          <p:nvPr/>
        </p:nvSpPr>
        <p:spPr>
          <a:xfrm>
            <a:off x="5501183" y="4580313"/>
            <a:ext cx="287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謝惠安     </a:t>
            </a:r>
            <a:r>
              <a:rPr lang="en-US" altLang="zh-TW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</a:t>
            </a:r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張楠</a:t>
            </a:r>
            <a:r>
              <a:rPr lang="en-US" altLang="zh-TW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     </a:t>
            </a:r>
            <a:r>
              <a:rPr lang="zh-TW" altLang="en-US" dirty="0" smtClean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張仙</a:t>
            </a:r>
            <a:endParaRPr lang="en-US" altLang="zh-SG" dirty="0">
              <a:solidFill>
                <a:srgbClr val="FF000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王威翔</a:t>
            </a:r>
            <a:r>
              <a:rPr lang="en-US" altLang="zh-TW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梁華梅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王</a:t>
            </a:r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海宇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陳楚怡      謝俊彥</a:t>
            </a:r>
            <a:r>
              <a:rPr lang="en-US" altLang="zh-TW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任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旭光</a:t>
            </a:r>
            <a:endParaRPr lang="zh-SG" altLang="en-US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9BF6DEA-0EE5-43C5-B25C-94DE881EED9A}"/>
              </a:ext>
            </a:extLst>
          </p:cNvPr>
          <p:cNvSpPr/>
          <p:nvPr/>
        </p:nvSpPr>
        <p:spPr>
          <a:xfrm>
            <a:off x="424096" y="1546279"/>
            <a:ext cx="1138372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7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晨間分享</a:t>
            </a:r>
            <a:r>
              <a:rPr lang="en-US" altLang="zh-SG" sz="7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 </a:t>
            </a:r>
            <a:r>
              <a:rPr lang="zh-TW" altLang="en-US" sz="7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人工智能組</a:t>
            </a:r>
            <a:r>
              <a:rPr lang="en-US" altLang="zh-TW" sz="7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   Day</a:t>
            </a:r>
            <a:r>
              <a:rPr lang="en-US" altLang="zh-CN" sz="7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endParaRPr lang="zh-HK" altLang="en-US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9503" y="53392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97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>
            <a:off x="-66876" y="0"/>
            <a:ext cx="12192000" cy="6858000"/>
          </a:xfrm>
          <a:prstGeom prst="rtTriangle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19903805">
            <a:off x="1289384" y="2321004"/>
            <a:ext cx="9613232" cy="22159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rgbClr val="9FE1FF"/>
                </a:solidFill>
                <a:effectLst>
                  <a:outerShdw dist="38100" dir="2700000" algn="tl" rotWithShape="0">
                    <a:prstClr val="black">
                      <a:alpha val="15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endParaRPr lang="zh-CN" altLang="en-US" sz="13800" b="1" dirty="0">
              <a:solidFill>
                <a:srgbClr val="9FE1FF"/>
              </a:solidFill>
              <a:effectLst>
                <a:outerShdw dist="38100" dir="2700000" algn="tl" rotWithShape="0">
                  <a:prstClr val="black">
                    <a:alpha val="15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19920017">
            <a:off x="235638" y="1985544"/>
            <a:ext cx="87119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60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工具使用过程数据</a:t>
            </a:r>
            <a:endParaRPr lang="zh-HK" altLang="zh-HK" sz="4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5B7FDE8-6645-447C-8487-EE2A2A894574}"/>
              </a:ext>
            </a:extLst>
          </p:cNvPr>
          <p:cNvSpPr txBox="1"/>
          <p:nvPr/>
        </p:nvSpPr>
        <p:spPr>
          <a:xfrm>
            <a:off x="7909830" y="5323139"/>
            <a:ext cx="287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謝惠安     </a:t>
            </a:r>
            <a:r>
              <a:rPr lang="en-US" altLang="zh-TW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</a:t>
            </a:r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張楠</a:t>
            </a:r>
            <a:r>
              <a:rPr lang="en-US" altLang="zh-TW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     </a:t>
            </a:r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張仙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王威翔</a:t>
            </a:r>
            <a:r>
              <a:rPr lang="en-US" altLang="zh-TW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梁華梅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王</a:t>
            </a:r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海宇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陳楚怡      謝俊彥</a:t>
            </a:r>
            <a:r>
              <a:rPr lang="en-US" altLang="zh-TW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任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旭光</a:t>
            </a:r>
            <a:endParaRPr lang="zh-SG" altLang="en-US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620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8" y="2176741"/>
            <a:ext cx="4751293" cy="38592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741" y="179293"/>
            <a:ext cx="5171271" cy="3461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740" y="3784686"/>
            <a:ext cx="5296778" cy="2853820"/>
          </a:xfrm>
          <a:prstGeom prst="rect">
            <a:avLst/>
          </a:prstGeom>
        </p:spPr>
      </p:pic>
      <p:sp>
        <p:nvSpPr>
          <p:cNvPr id="5" name="矩形 17">
            <a:extLst>
              <a:ext uri="{FF2B5EF4-FFF2-40B4-BE49-F238E27FC236}">
                <a16:creationId xmlns:a16="http://schemas.microsoft.com/office/drawing/2014/main" xmlns="" id="{A5C9F608-7BA5-41FD-911C-01FD6A7D40C2}"/>
              </a:ext>
            </a:extLst>
          </p:cNvPr>
          <p:cNvSpPr/>
          <p:nvPr/>
        </p:nvSpPr>
        <p:spPr>
          <a:xfrm>
            <a:off x="348349" y="593793"/>
            <a:ext cx="4797392" cy="948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Worktile</a:t>
            </a:r>
            <a:r>
              <a:rPr lang="en-US" altLang="zh-CN" sz="3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近日数据</a:t>
            </a:r>
            <a:endPara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9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>
            <a:extLst>
              <a:ext uri="{FF2B5EF4-FFF2-40B4-BE49-F238E27FC236}">
                <a16:creationId xmlns:a16="http://schemas.microsoft.com/office/drawing/2014/main" xmlns="" id="{A5C9F608-7BA5-41FD-911C-01FD6A7D40C2}"/>
              </a:ext>
            </a:extLst>
          </p:cNvPr>
          <p:cNvSpPr/>
          <p:nvPr/>
        </p:nvSpPr>
        <p:spPr>
          <a:xfrm>
            <a:off x="521770" y="606330"/>
            <a:ext cx="4797392" cy="948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wiki </a:t>
            </a:r>
            <a:r>
              <a:rPr lang="zh-CN" altLang="en-US" sz="3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近日数据</a:t>
            </a:r>
            <a:endPara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103" y="1251053"/>
            <a:ext cx="6187813" cy="488470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80509" y="2113199"/>
            <a:ext cx="5016170" cy="5729087"/>
            <a:chOff x="307088" y="2523102"/>
            <a:chExt cx="5016170" cy="5729087"/>
          </a:xfrm>
        </p:grpSpPr>
        <p:sp>
          <p:nvSpPr>
            <p:cNvPr id="6" name="TextBox 5"/>
            <p:cNvSpPr txBox="1"/>
            <p:nvPr/>
          </p:nvSpPr>
          <p:spPr>
            <a:xfrm>
              <a:off x="1022855" y="2523102"/>
              <a:ext cx="34483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总共编辑次数 </a:t>
              </a:r>
              <a:r>
                <a:rPr lang="en-US" altLang="zh-CN" sz="3600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26</a:t>
              </a:r>
              <a:r>
                <a:rPr lang="zh-CN" altLang="en-US" sz="3600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zh-CN" altLang="en-US" sz="28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次</a:t>
              </a:r>
              <a:endParaRPr 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2855" y="3338767"/>
              <a:ext cx="35846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单人编辑最高 </a:t>
              </a:r>
              <a:r>
                <a:rPr lang="en-US" altLang="zh-CN" sz="3600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11</a:t>
              </a:r>
              <a:r>
                <a:rPr lang="zh-CN" altLang="en-US" sz="3600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zh-CN" altLang="en-US" sz="28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次</a:t>
              </a:r>
              <a:endParaRPr 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22855" y="4103309"/>
              <a:ext cx="32111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单人编辑最低 </a:t>
              </a:r>
              <a:r>
                <a:rPr lang="en-US" altLang="zh-CN" sz="3600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2</a:t>
              </a:r>
              <a:r>
                <a:rPr lang="zh-CN" altLang="en-US" sz="3600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zh-CN" altLang="en-US" sz="28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次</a:t>
              </a:r>
              <a:endParaRPr 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7088" y="6436307"/>
              <a:ext cx="501617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编辑集中时间：</a:t>
              </a:r>
              <a:r>
                <a:rPr lang="en-US" altLang="zh-CN" sz="2800" dirty="0" smtClean="0">
                  <a:solidFill>
                    <a:schemeClr val="bg2">
                      <a:lumMod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17:55</a:t>
              </a:r>
              <a:r>
                <a:rPr lang="zh-CN" altLang="en-US" sz="2800" dirty="0" smtClean="0">
                  <a:solidFill>
                    <a:schemeClr val="bg2">
                      <a:lumMod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－</a:t>
              </a:r>
              <a:r>
                <a:rPr lang="en-US" altLang="zh-CN" sz="2800" dirty="0" smtClean="0">
                  <a:solidFill>
                    <a:schemeClr val="bg2">
                      <a:lumMod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02:55</a:t>
              </a:r>
              <a:endParaRPr lang="en-US" altLang="zh-CN" sz="28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endPara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endParaRPr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endParaRPr 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17467" y="4706017"/>
            <a:ext cx="4638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个人网页总  </a:t>
            </a:r>
            <a:r>
              <a:rPr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12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次</a:t>
            </a:r>
            <a:endParaRPr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报告大纲总  </a:t>
            </a:r>
            <a:r>
              <a:rPr lang="en-US" altLang="zh-CN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14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5761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7">
            <a:extLst>
              <a:ext uri="{FF2B5EF4-FFF2-40B4-BE49-F238E27FC236}">
                <a16:creationId xmlns:a16="http://schemas.microsoft.com/office/drawing/2014/main" xmlns="" id="{A5C9F608-7BA5-41FD-911C-01FD6A7D40C2}"/>
              </a:ext>
            </a:extLst>
          </p:cNvPr>
          <p:cNvSpPr/>
          <p:nvPr/>
        </p:nvSpPr>
        <p:spPr>
          <a:xfrm>
            <a:off x="348349" y="593793"/>
            <a:ext cx="4797392" cy="948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en-US" altLang="zh-CN" sz="3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近日数据</a:t>
            </a:r>
            <a:endPara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0920" y="396676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Folder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创建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38123" y="2784967"/>
            <a:ext cx="499377" cy="4103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51718" y="278496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Microsoft YaHei" charset="-122"/>
                <a:ea typeface="Microsoft YaHei" charset="-122"/>
                <a:cs typeface="Microsoft YaHei" charset="-122"/>
              </a:rPr>
              <a:t>资料的收集和分类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2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60752" y="2814730"/>
            <a:ext cx="3870497" cy="1228540"/>
          </a:xfrm>
          <a:prstGeom prst="rect">
            <a:avLst/>
          </a:prstGeom>
          <a:solidFill>
            <a:srgbClr val="FFBF0B"/>
          </a:solidFill>
          <a:ln w="76200">
            <a:solidFill>
              <a:srgbClr val="FFD966"/>
            </a:solidFill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4020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>
            <a:extLst>
              <a:ext uri="{FF2B5EF4-FFF2-40B4-BE49-F238E27FC236}">
                <a16:creationId xmlns:a16="http://schemas.microsoft.com/office/drawing/2014/main" xmlns="" id="{A5C9F608-7BA5-41FD-911C-01FD6A7D40C2}"/>
              </a:ext>
            </a:extLst>
          </p:cNvPr>
          <p:cNvSpPr/>
          <p:nvPr/>
        </p:nvSpPr>
        <p:spPr>
          <a:xfrm>
            <a:off x="3211732" y="1563943"/>
            <a:ext cx="5946556" cy="9328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我们已经做了些什么？</a:t>
            </a:r>
            <a:endPara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17">
            <a:extLst>
              <a:ext uri="{FF2B5EF4-FFF2-40B4-BE49-F238E27FC236}">
                <a16:creationId xmlns:a16="http://schemas.microsoft.com/office/drawing/2014/main" xmlns="" id="{A5C9F608-7BA5-41FD-911C-01FD6A7D40C2}"/>
              </a:ext>
            </a:extLst>
          </p:cNvPr>
          <p:cNvSpPr/>
          <p:nvPr/>
        </p:nvSpPr>
        <p:spPr>
          <a:xfrm>
            <a:off x="3211732" y="3759455"/>
            <a:ext cx="5946556" cy="932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我们已经做了些什么？我们</a:t>
            </a:r>
            <a:endPara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49"/>
          <p:cNvSpPr/>
          <p:nvPr/>
        </p:nvSpPr>
        <p:spPr>
          <a:xfrm>
            <a:off x="3953200" y="3868458"/>
            <a:ext cx="4190676" cy="714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我们还需要做些什么？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2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048000" y="0"/>
            <a:ext cx="3048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144000" y="0"/>
            <a:ext cx="3048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flipV="1">
            <a:off x="-641676" y="-145143"/>
            <a:ext cx="13475352" cy="1523998"/>
          </a:xfrm>
          <a:prstGeom prst="triangle">
            <a:avLst/>
          </a:prstGeom>
          <a:solidFill>
            <a:schemeClr val="bg2">
              <a:lumMod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319701" y="2566088"/>
            <a:ext cx="2408599" cy="2888345"/>
            <a:chOff x="312829" y="2525486"/>
            <a:chExt cx="2408599" cy="2888345"/>
          </a:xfrm>
        </p:grpSpPr>
        <p:sp>
          <p:nvSpPr>
            <p:cNvPr id="43" name="椭圆 42"/>
            <p:cNvSpPr/>
            <p:nvPr/>
          </p:nvSpPr>
          <p:spPr>
            <a:xfrm>
              <a:off x="646271" y="2525486"/>
              <a:ext cx="1741714" cy="1741714"/>
            </a:xfrm>
            <a:prstGeom prst="ellipse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2829" y="4698968"/>
              <a:ext cx="2408599" cy="714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</a:t>
              </a:r>
              <a:r>
                <a:rPr lang="zh-TW" altLang="en-US" sz="2800" b="1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r>
                <a:rPr lang="en-US" altLang="zh-CN" sz="28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sz="2800" b="1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.0</a:t>
              </a:r>
              <a:endParaRPr lang="zh-CN" altLang="en-US" sz="2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253112" y="2566088"/>
            <a:ext cx="2653832" cy="3061966"/>
            <a:chOff x="198240" y="2525486"/>
            <a:chExt cx="2653832" cy="3061966"/>
          </a:xfrm>
        </p:grpSpPr>
        <p:sp>
          <p:nvSpPr>
            <p:cNvPr id="49" name="椭圆 48"/>
            <p:cNvSpPr/>
            <p:nvPr/>
          </p:nvSpPr>
          <p:spPr>
            <a:xfrm>
              <a:off x="646271" y="2525486"/>
              <a:ext cx="1741714" cy="174171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98240" y="4872589"/>
              <a:ext cx="2653832" cy="714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编写产业</a:t>
              </a:r>
              <a:r>
                <a:rPr lang="zh-TW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749143" y="2566088"/>
            <a:ext cx="5265045" cy="3521377"/>
            <a:chOff x="646271" y="2525486"/>
            <a:chExt cx="5265045" cy="3521377"/>
          </a:xfrm>
        </p:grpSpPr>
        <p:sp>
          <p:nvSpPr>
            <p:cNvPr id="52" name="椭圆 51"/>
            <p:cNvSpPr/>
            <p:nvPr/>
          </p:nvSpPr>
          <p:spPr>
            <a:xfrm>
              <a:off x="646271" y="2525486"/>
              <a:ext cx="1741714" cy="1741714"/>
            </a:xfrm>
            <a:prstGeom prst="ellipse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6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2717" y="5332000"/>
              <a:ext cx="2408599" cy="714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Wiki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Worktile</a:t>
              </a:r>
              <a:endPara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</a:p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过程数据</a:t>
              </a:r>
              <a:r>
                <a:rPr lang="zh-CN" altLang="en-US" sz="2800" b="1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过程数据</a:t>
              </a:r>
              <a:endParaRPr lang="zh-CN" altLang="en-US" sz="2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椭圆 54"/>
          <p:cNvSpPr/>
          <p:nvPr/>
        </p:nvSpPr>
        <p:spPr>
          <a:xfrm>
            <a:off x="9797143" y="2566088"/>
            <a:ext cx="1741714" cy="174171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713890" y="177845"/>
            <a:ext cx="2764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进展报告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45"/>
          <p:cNvSpPr/>
          <p:nvPr/>
        </p:nvSpPr>
        <p:spPr>
          <a:xfrm>
            <a:off x="6357289" y="4755143"/>
            <a:ext cx="2408599" cy="714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45"/>
          <p:cNvSpPr/>
          <p:nvPr/>
        </p:nvSpPr>
        <p:spPr>
          <a:xfrm>
            <a:off x="6415700" y="4713709"/>
            <a:ext cx="2408599" cy="714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更新团队主页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54908" y="3707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434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>
            <a:off x="0" y="0"/>
            <a:ext cx="12192000" cy="6858000"/>
          </a:xfrm>
          <a:prstGeom prst="rtTriangle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19903805">
            <a:off x="1289384" y="2321004"/>
            <a:ext cx="96132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15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13800" b="1" dirty="0">
              <a:solidFill>
                <a:schemeClr val="bg1"/>
              </a:solidFill>
              <a:effectLst>
                <a:outerShdw dist="38100" dir="2700000" algn="tl" rotWithShape="0">
                  <a:prstClr val="black">
                    <a:alpha val="15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19920017">
            <a:off x="473590" y="1223383"/>
            <a:ext cx="73581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66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TW" altLang="en-US" sz="66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HK" sz="66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zh-HK" sz="66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l="968"/>
          <a:stretch/>
        </p:blipFill>
        <p:spPr>
          <a:xfrm>
            <a:off x="2776469" y="603231"/>
            <a:ext cx="7004469" cy="5904848"/>
          </a:xfrm>
          <a:custGeom>
            <a:avLst/>
            <a:gdLst>
              <a:gd name="connsiteX0" fmla="*/ 13417251 w 14765792"/>
              <a:gd name="connsiteY0" fmla="*/ 2299907 h 12711262"/>
              <a:gd name="connsiteX1" fmla="*/ 1225251 w 14765792"/>
              <a:gd name="connsiteY1" fmla="*/ 9157907 h 12711262"/>
              <a:gd name="connsiteX2" fmla="*/ 13417251 w 14765792"/>
              <a:gd name="connsiteY2" fmla="*/ 9157907 h 12711262"/>
              <a:gd name="connsiteX3" fmla="*/ 0 w 14765792"/>
              <a:gd name="connsiteY3" fmla="*/ 0 h 12711262"/>
              <a:gd name="connsiteX4" fmla="*/ 14765792 w 14765792"/>
              <a:gd name="connsiteY4" fmla="*/ 0 h 12711262"/>
              <a:gd name="connsiteX5" fmla="*/ 14765792 w 14765792"/>
              <a:gd name="connsiteY5" fmla="*/ 12711262 h 12711262"/>
              <a:gd name="connsiteX6" fmla="*/ 0 w 14765792"/>
              <a:gd name="connsiteY6" fmla="*/ 12711262 h 1271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65792" h="12711262">
                <a:moveTo>
                  <a:pt x="13417251" y="2299907"/>
                </a:moveTo>
                <a:lnTo>
                  <a:pt x="1225251" y="9157907"/>
                </a:lnTo>
                <a:lnTo>
                  <a:pt x="13417251" y="9157907"/>
                </a:lnTo>
                <a:close/>
                <a:moveTo>
                  <a:pt x="0" y="0"/>
                </a:moveTo>
                <a:lnTo>
                  <a:pt x="14765792" y="0"/>
                </a:lnTo>
                <a:lnTo>
                  <a:pt x="14765792" y="12711262"/>
                </a:lnTo>
                <a:lnTo>
                  <a:pt x="0" y="127112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53649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790929" y="155406"/>
            <a:ext cx="7701813" cy="6613963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sp>
        <p:nvSpPr>
          <p:cNvPr id="40" name="Rounded Rectangle 7"/>
          <p:cNvSpPr/>
          <p:nvPr/>
        </p:nvSpPr>
        <p:spPr>
          <a:xfrm>
            <a:off x="3418163" y="1775156"/>
            <a:ext cx="718814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5295856" y="1785337"/>
            <a:ext cx="712615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7155655" y="1775156"/>
            <a:ext cx="740867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9027146" y="1775156"/>
            <a:ext cx="726454" cy="572221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93944" y="140563"/>
            <a:ext cx="917812" cy="6717437"/>
          </a:xfrm>
          <a:prstGeom prst="rect">
            <a:avLst/>
          </a:prstGeom>
          <a:solidFill>
            <a:srgbClr val="F7B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523748" y="155160"/>
            <a:ext cx="842838" cy="6702840"/>
          </a:xfrm>
          <a:prstGeom prst="rect">
            <a:avLst/>
          </a:prstGeom>
          <a:solidFill>
            <a:srgbClr val="28282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97F2A9A9-B6ED-4468-AD3C-8C6C7C385F9F}"/>
              </a:ext>
            </a:extLst>
          </p:cNvPr>
          <p:cNvSpPr txBox="1"/>
          <p:nvPr/>
        </p:nvSpPr>
        <p:spPr>
          <a:xfrm>
            <a:off x="3653885" y="162143"/>
            <a:ext cx="6620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宏观：全球智能家居市场规模于</a:t>
            </a:r>
            <a:r>
              <a:rPr lang="en-US" altLang="zh-CN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2015</a:t>
            </a:r>
            <a:r>
              <a:rPr lang="zh-CN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年达到</a:t>
            </a:r>
            <a:r>
              <a:rPr lang="en-US" altLang="zh-CN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485</a:t>
            </a:r>
            <a:r>
              <a:rPr lang="zh-CN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亿美元，估计于</a:t>
            </a:r>
            <a:r>
              <a:rPr lang="en-US" altLang="zh-CN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CN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年达到</a:t>
            </a:r>
            <a:r>
              <a:rPr lang="en-US" altLang="zh-CN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710</a:t>
            </a:r>
            <a:r>
              <a:rPr lang="zh-CN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亿美元。</a:t>
            </a:r>
            <a:r>
              <a:rPr lang="en-US" altLang="zh-CN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中观：经纬集团成立“紫荆谷发展中心”，支持青年人在内地发展创业。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微观：紫荆谷发展中心开设创业家极速锻造研修班，我们小组</a:t>
            </a:r>
            <a:r>
              <a:rPr lang="zh-CN" altLang="en-US" sz="10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选择</a:t>
            </a:r>
            <a:r>
              <a:rPr lang="zh-CN" altLang="en-US" sz="100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智能家居作为</a:t>
            </a:r>
            <a:r>
              <a:rPr lang="zh-CN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产业分析报告之对象。</a:t>
            </a:r>
            <a:endParaRPr lang="en-US" altLang="zh-CN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6092A8A-DDD7-422D-B585-7541BE27999E}"/>
              </a:ext>
            </a:extLst>
          </p:cNvPr>
          <p:cNvSpPr txBox="1"/>
          <p:nvPr/>
        </p:nvSpPr>
        <p:spPr>
          <a:xfrm>
            <a:off x="3697793" y="946372"/>
            <a:ext cx="6382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宏观：具备进入中国智能家居产业的产业知识。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中观：分析中国智能居家产业的趋势。</a:t>
            </a:r>
          </a:p>
          <a:p>
            <a:r>
              <a:rPr lang="zh-CN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微观：撰写一份中国智能家居产业分析报告。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6D3D7A7-17EE-4A95-92BB-C28832CC1FC9}"/>
              </a:ext>
            </a:extLst>
          </p:cNvPr>
          <p:cNvSpPr txBox="1"/>
          <p:nvPr/>
        </p:nvSpPr>
        <p:spPr>
          <a:xfrm>
            <a:off x="2898849" y="2366067"/>
            <a:ext cx="1871492" cy="354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cs typeface="Lantinghei SC Extralight" charset="-122"/>
              </a:rPr>
              <a:t>組員熟悉產業資料收集</a:t>
            </a:r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cs typeface="Lantinghei SC Extralight" charset="-122"/>
              </a:rPr>
              <a:t>（每人於</a:t>
            </a:r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cs typeface="Lantinghei SC Extralight" charset="-122"/>
              </a:rPr>
              <a:t>Github</a:t>
            </a:r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cs typeface="Lantinghei SC Extralight" charset="-122"/>
              </a:rPr>
              <a:t>上傳三篇以上參考文獻）</a:t>
            </a:r>
            <a:endParaRPr lang="en-US" altLang="zh-TW" sz="1100" dirty="0">
              <a:solidFill>
                <a:srgbClr val="FF0000"/>
              </a:solidFill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cs typeface="Lantinghei SC Extralight" charset="-122"/>
              </a:rPr>
              <a:t>組員加深對中國智能家居產業的理解。</a:t>
            </a:r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cs typeface="Lantinghei SC Extralight" charset="-122"/>
              </a:rPr>
              <a:t>（每人於</a:t>
            </a:r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cs typeface="Lantinghei SC Extralight" charset="-122"/>
              </a:rPr>
              <a:t>Worktile</a:t>
            </a:r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cs typeface="Lantinghei SC Extralight" charset="-122"/>
              </a:rPr>
              <a:t>上完成閱讀三篇</a:t>
            </a:r>
            <a:r>
              <a:rPr lang="zh-TW" altLang="en-US" sz="110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Lantinghei SC Extralight" charset="-122"/>
              </a:rPr>
              <a:t>以上資料</a:t>
            </a:r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cs typeface="Lantinghei SC Extralight" charset="-122"/>
              </a:rPr>
              <a:t>的</a:t>
            </a:r>
            <a:r>
              <a:rPr lang="zh-TW" altLang="en-US" sz="110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Lantinghei SC Extralight" charset="-122"/>
              </a:rPr>
              <a:t>任務</a:t>
            </a:r>
            <a:r>
              <a:rPr lang="en-US" altLang="zh-TW" sz="1100" dirty="0">
                <a:solidFill>
                  <a:srgbClr val="FF0000"/>
                </a:solidFill>
                <a:latin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1100" dirty="0" err="1" smtClean="0">
                <a:solidFill>
                  <a:srgbClr val="FF0000"/>
                </a:solidFill>
                <a:latin typeface="微軟正黑體" panose="020B0604030504040204" pitchFamily="34" charset="-120"/>
                <a:cs typeface="Lantinghei SC Extralight" charset="-122"/>
              </a:rPr>
              <a:t>worltile</a:t>
            </a:r>
            <a:r>
              <a:rPr lang="zh-CN" altLang="en-US" sz="110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Lantinghei SC Extralight" charset="-122"/>
              </a:rPr>
              <a:t>自评分数提升</a:t>
            </a:r>
            <a:r>
              <a:rPr lang="zh-TW" altLang="en-US" sz="110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Lantinghei SC Extralight" charset="-122"/>
              </a:rPr>
              <a:t>）</a:t>
            </a:r>
            <a:endParaRPr lang="en-US" altLang="zh-TW" sz="1100" dirty="0">
              <a:solidFill>
                <a:srgbClr val="FF0000"/>
              </a:solidFill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cs typeface="Lantinghei SC Extralight" charset="-122"/>
              </a:rPr>
              <a:t>組員掌握產業分析報告的撰寫方法</a:t>
            </a:r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cs typeface="Lantinghei SC Extralight" charset="-122"/>
              </a:rPr>
              <a:t>（每人於</a:t>
            </a:r>
            <a:r>
              <a:rPr lang="en-US" altLang="zh-TW" sz="1100" dirty="0">
                <a:solidFill>
                  <a:srgbClr val="FF0000"/>
                </a:solidFill>
                <a:latin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cs typeface="Lantinghei SC Extralight" charset="-122"/>
              </a:rPr>
              <a:t>上參與兩項以上的內容撰寫，並校正他人編寫內容三次以上）</a:t>
            </a:r>
            <a:endParaRPr lang="en-US" altLang="zh-TW" sz="1100" dirty="0">
              <a:solidFill>
                <a:srgbClr val="FF0000"/>
              </a:solidFill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cs typeface="Lantinghei SC Extralight" charset="-122"/>
              </a:rPr>
              <a:t>組員獲取團隊合作的經驗，增強溝通能力。</a:t>
            </a:r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cs typeface="Lantinghei SC Extralight" charset="-122"/>
              </a:rPr>
              <a:t>（</a:t>
            </a:r>
            <a:r>
              <a:rPr lang="en-US" altLang="zh-TW" sz="1100" dirty="0" err="1">
                <a:solidFill>
                  <a:srgbClr val="FF0000"/>
                </a:solidFill>
                <a:latin typeface="微軟正黑體" panose="020B0604030504040204" pitchFamily="34" charset="-120"/>
                <a:cs typeface="Lantinghei SC Extralight" charset="-122"/>
              </a:rPr>
              <a:t>Wechat</a:t>
            </a:r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cs typeface="Lantinghei SC Extralight" charset="-122"/>
              </a:rPr>
              <a:t>小組討論發言達到</a:t>
            </a:r>
            <a:r>
              <a:rPr lang="en-US" altLang="zh-TW" sz="1100" dirty="0">
                <a:solidFill>
                  <a:srgbClr val="FF0000"/>
                </a:solidFill>
                <a:latin typeface="微軟正黑體" panose="020B0604030504040204" pitchFamily="34" charset="-120"/>
                <a:cs typeface="Lantinghei SC Extralight" charset="-122"/>
              </a:rPr>
              <a:t>500</a:t>
            </a:r>
            <a:r>
              <a: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cs typeface="Lantinghei SC Extralight" charset="-122"/>
              </a:rPr>
              <a:t>則）</a:t>
            </a:r>
            <a:endParaRPr lang="en-US" altLang="zh-TW" sz="1100" dirty="0">
              <a:solidFill>
                <a:srgbClr val="FF0000"/>
              </a:solidFill>
              <a:latin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22B5CA14-0B8E-49AE-8D94-3A7EE1F9BB6E}"/>
              </a:ext>
            </a:extLst>
          </p:cNvPr>
          <p:cNvSpPr txBox="1"/>
          <p:nvPr/>
        </p:nvSpPr>
        <p:spPr>
          <a:xfrm>
            <a:off x="4852352" y="2366067"/>
            <a:ext cx="1755976" cy="2524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cs typeface="Lantinghei SC Extralight" charset="-122"/>
              </a:rPr>
              <a:t>一本產業分析報告手冊。</a:t>
            </a:r>
            <a:endParaRPr lang="en-US" altLang="zh-TW" sz="1100" dirty="0"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cs typeface="Lantinghei SC Extralight" charset="-122"/>
              </a:rPr>
              <a:t>一份產業分析報告投影片。</a:t>
            </a:r>
            <a:endParaRPr lang="en-US" altLang="zh-TW" sz="1100" dirty="0"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cs typeface="Lantinghei SC Extralight" charset="-122"/>
              </a:rPr>
              <a:t>七份小組每日作業與學習報告。</a:t>
            </a:r>
            <a:endParaRPr lang="en-US" altLang="zh-TW" sz="1100" dirty="0"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cs typeface="Lantinghei SC Extralight" charset="-122"/>
              </a:rPr>
              <a:t>九份組員個人學習心得。</a:t>
            </a:r>
            <a:endParaRPr lang="en-US" altLang="zh-TW" sz="1100" dirty="0"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cs typeface="Lantinghei SC Extralight" charset="-122"/>
              </a:rPr>
              <a:t>Worktile</a:t>
            </a:r>
            <a:r>
              <a:rPr lang="zh-TW" altLang="en-US" sz="1100" dirty="0">
                <a:latin typeface="微軟正黑體" panose="020B0604030504040204" pitchFamily="34" charset="-120"/>
                <a:cs typeface="Lantinghei SC Extralight" charset="-122"/>
              </a:rPr>
              <a:t>與</a:t>
            </a:r>
            <a:r>
              <a:rPr lang="en-US" altLang="zh-TW" sz="1100" dirty="0" err="1">
                <a:latin typeface="微軟正黑體" panose="020B0604030504040204" pitchFamily="34" charset="-120"/>
                <a:cs typeface="Lantinghei SC Extralight" charset="-122"/>
              </a:rPr>
              <a:t>Wechat</a:t>
            </a:r>
            <a:r>
              <a:rPr lang="zh-TW" altLang="en-US" sz="1100" dirty="0">
                <a:latin typeface="微軟正黑體" panose="020B0604030504040204" pitchFamily="34" charset="-120"/>
                <a:cs typeface="Lantinghei SC Extralight" charset="-122"/>
              </a:rPr>
              <a:t>學習數據。</a:t>
            </a:r>
            <a:endParaRPr lang="en-US" altLang="zh-TW" sz="1100" dirty="0"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cs typeface="Lantinghei SC Extralight" charset="-122"/>
              </a:rPr>
              <a:t>Github</a:t>
            </a:r>
            <a:r>
              <a:rPr lang="zh-TW" altLang="en-US" sz="1100" dirty="0">
                <a:latin typeface="微軟正黑體" panose="020B0604030504040204" pitchFamily="34" charset="-120"/>
                <a:cs typeface="Lantinghei SC Extralight" charset="-122"/>
              </a:rPr>
              <a:t>網頁。</a:t>
            </a:r>
            <a:endParaRPr lang="en-US" altLang="zh-TW" sz="1100" dirty="0"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TW" altLang="en-US" sz="1100" dirty="0">
                <a:latin typeface="微軟正黑體" panose="020B0604030504040204" pitchFamily="34" charset="-120"/>
                <a:cs typeface="Lantinghei SC Extralight" charset="-122"/>
              </a:rPr>
              <a:t>頁面。</a:t>
            </a:r>
            <a:endParaRPr lang="en-US" altLang="zh-CN" sz="1100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FA0CEC3F-DD9A-4970-9229-49454494A3D1}"/>
              </a:ext>
            </a:extLst>
          </p:cNvPr>
          <p:cNvSpPr txBox="1"/>
          <p:nvPr/>
        </p:nvSpPr>
        <p:spPr>
          <a:xfrm>
            <a:off x="6632313" y="2384992"/>
            <a:ext cx="1905923" cy="2727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cs typeface="Lantinghei SC Extralight" charset="-122"/>
              </a:rPr>
              <a:t>每人皆學習產業分析報告的組成要素與撰寫方法。</a:t>
            </a:r>
            <a:endParaRPr lang="en-US" altLang="zh-TW" sz="1100" dirty="0"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cs typeface="Lantinghei SC Extralight" charset="-122"/>
              </a:rPr>
              <a:t>分工蒐集資訊（網路既有資料／小規模問卷調查）。</a:t>
            </a:r>
            <a:endParaRPr lang="en-US" altLang="zh-TW" sz="1100" dirty="0"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cs typeface="Lantinghei SC Extralight" charset="-122"/>
              </a:rPr>
              <a:t>參考資料整理。</a:t>
            </a:r>
            <a:endParaRPr lang="en-US" altLang="zh-TW" sz="1100" dirty="0"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cs typeface="Lantinghei SC Extralight" charset="-122"/>
              </a:rPr>
              <a:t>小組討論決定篩選與分析的方向。</a:t>
            </a:r>
            <a:endParaRPr lang="en-US" altLang="zh-TW" sz="1100" dirty="0"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cs typeface="Lantinghei SC Extralight" charset="-122"/>
              </a:rPr>
              <a:t>撰寫產業分析報告內容</a:t>
            </a:r>
            <a:endParaRPr lang="en-US" altLang="zh-TW" sz="1100" dirty="0"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cs typeface="Lantinghei SC Extralight" charset="-122"/>
              </a:rPr>
              <a:t>手冊排版與校稿。</a:t>
            </a:r>
            <a:endParaRPr lang="en-US" altLang="zh-TW" sz="1100" dirty="0"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cs typeface="Lantinghei SC Extralight" charset="-122"/>
              </a:rPr>
              <a:t>外部人力初審反饋與再校稿。</a:t>
            </a:r>
            <a:endParaRPr lang="en-US" altLang="zh-CN" sz="1100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24E33E43-7FA1-4989-B0E2-EB8C716F0E7F}"/>
              </a:ext>
            </a:extLst>
          </p:cNvPr>
          <p:cNvSpPr txBox="1"/>
          <p:nvPr/>
        </p:nvSpPr>
        <p:spPr>
          <a:xfrm>
            <a:off x="8594411" y="2375519"/>
            <a:ext cx="18235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cs typeface="Lantinghei SC Extralight" charset="-122"/>
              </a:rPr>
              <a:t>歷年紫荊谷創業研修班報告。</a:t>
            </a:r>
            <a:endParaRPr lang="en-US" altLang="zh-TW" sz="1200" dirty="0"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cs typeface="Lantinghei SC Extralight" charset="-122"/>
              </a:rPr>
              <a:t>軟體：</a:t>
            </a:r>
            <a:endParaRPr lang="en-US" altLang="zh-TW" sz="1200" dirty="0">
              <a:latin typeface="微軟正黑體" panose="020B0604030504040204" pitchFamily="34" charset="-120"/>
              <a:cs typeface="Lantinghei SC Extralight" charset="-122"/>
            </a:endParaRPr>
          </a:p>
          <a:p>
            <a:pPr lvl="0">
              <a:lnSpc>
                <a:spcPct val="120000"/>
              </a:lnSpc>
            </a:pPr>
            <a:r>
              <a:rPr lang="zh-TW" altLang="en-US" sz="1200" dirty="0">
                <a:latin typeface="微軟正黑體" panose="020B0604030504040204" pitchFamily="34" charset="-120"/>
                <a:cs typeface="Lantinghei SC Extralight" charset="-122"/>
              </a:rPr>
              <a:t>（</a:t>
            </a:r>
            <a:r>
              <a:rPr lang="en-US" altLang="zh-TW" sz="1200" dirty="0">
                <a:latin typeface="微軟正黑體" panose="020B0604030504040204" pitchFamily="34" charset="-120"/>
                <a:cs typeface="Lantinghei SC Extralight" charset="-122"/>
              </a:rPr>
              <a:t>Wiki, </a:t>
            </a:r>
            <a:r>
              <a:rPr lang="en-US" altLang="zh-TW" sz="1200" dirty="0" err="1">
                <a:latin typeface="微軟正黑體" panose="020B0604030504040204" pitchFamily="34" charset="-120"/>
                <a:cs typeface="Lantinghei SC Extralight" charset="-122"/>
              </a:rPr>
              <a:t>Worktile</a:t>
            </a:r>
            <a:r>
              <a:rPr lang="en-US" altLang="zh-TW" sz="1200" dirty="0">
                <a:latin typeface="微軟正黑體" panose="020B0604030504040204" pitchFamily="34" charset="-120"/>
                <a:cs typeface="Lantinghei SC Extralight" charset="-122"/>
              </a:rPr>
              <a:t>, </a:t>
            </a:r>
            <a:r>
              <a:rPr lang="en-US" altLang="zh-TW" sz="1200" dirty="0" err="1">
                <a:latin typeface="微軟正黑體" panose="020B0604030504040204" pitchFamily="34" charset="-120"/>
                <a:cs typeface="Lantinghei SC Extralight" charset="-122"/>
              </a:rPr>
              <a:t>Indesign</a:t>
            </a:r>
            <a:r>
              <a:rPr lang="en-US" altLang="zh-TW" sz="1200" dirty="0">
                <a:latin typeface="微軟正黑體" panose="020B0604030504040204" pitchFamily="34" charset="-120"/>
                <a:cs typeface="Lantinghei SC Extralight" charset="-122"/>
              </a:rPr>
              <a:t>, </a:t>
            </a:r>
            <a:r>
              <a:rPr lang="en-US" altLang="zh-TW" sz="1200" dirty="0" err="1">
                <a:latin typeface="微軟正黑體" panose="020B0604030504040204" pitchFamily="34" charset="-120"/>
                <a:cs typeface="Lantinghei SC Extralight" charset="-122"/>
              </a:rPr>
              <a:t>Wechat</a:t>
            </a:r>
            <a:r>
              <a:rPr lang="en-US" altLang="zh-TW" sz="1200" dirty="0">
                <a:latin typeface="微軟正黑體" panose="020B0604030504040204" pitchFamily="34" charset="-120"/>
                <a:cs typeface="Lantinghei SC Extralight" charset="-122"/>
              </a:rPr>
              <a:t>, </a:t>
            </a:r>
            <a:r>
              <a:rPr lang="en-US" altLang="zh-TW" sz="1200" dirty="0" err="1">
                <a:latin typeface="微軟正黑體" panose="020B0604030504040204" pitchFamily="34" charset="-120"/>
                <a:cs typeface="Lantinghei SC Extralight" charset="-122"/>
              </a:rPr>
              <a:t>Github</a:t>
            </a:r>
            <a:r>
              <a:rPr lang="zh-TW" altLang="en-US" sz="1200" dirty="0">
                <a:latin typeface="微軟正黑體" panose="020B0604030504040204" pitchFamily="34" charset="-120"/>
                <a:cs typeface="Lantinghei SC Extralight" charset="-122"/>
              </a:rPr>
              <a:t>）</a:t>
            </a:r>
            <a:endParaRPr lang="en-US" altLang="zh-TW" sz="1200" dirty="0"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cs typeface="Lantinghei SC Extralight" charset="-122"/>
              </a:rPr>
              <a:t>網路資訊。</a:t>
            </a:r>
            <a:endParaRPr lang="en-US" altLang="zh-TW" sz="1200" dirty="0"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cs typeface="Lantinghei SC Extralight" charset="-122"/>
              </a:rPr>
              <a:t>ICenter</a:t>
            </a:r>
            <a:r>
              <a:rPr lang="zh-TW" altLang="en-US" sz="1200" dirty="0">
                <a:latin typeface="微軟正黑體" panose="020B0604030504040204" pitchFamily="34" charset="-120"/>
                <a:cs typeface="Lantinghei SC Extralight" charset="-122"/>
              </a:rPr>
              <a:t>場地資源。</a:t>
            </a:r>
            <a:endParaRPr lang="en-US" altLang="zh-TW" sz="1200" dirty="0"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cs typeface="Lantinghei SC Extralight" charset="-122"/>
              </a:rPr>
              <a:t>本組人力。</a:t>
            </a:r>
            <a:endParaRPr lang="en-US" altLang="zh-TW" sz="1200" dirty="0"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cs typeface="Lantinghei SC Extralight" charset="-122"/>
              </a:rPr>
              <a:t>現場外聘人力。</a:t>
            </a:r>
            <a:endParaRPr lang="en-US" altLang="zh-TW" sz="1200" dirty="0"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cs typeface="Lantinghei SC Extralight" charset="-122"/>
              </a:rPr>
              <a:t>老師與助教的指導</a:t>
            </a:r>
            <a:r>
              <a:rPr lang="zh-TW" altLang="en-US" sz="1200" dirty="0" smtClean="0">
                <a:latin typeface="微軟正黑體" panose="020B0604030504040204" pitchFamily="34" charset="-120"/>
                <a:cs typeface="Lantinghei SC Extralight" charset="-122"/>
              </a:rPr>
              <a:t>。</a:t>
            </a:r>
            <a:endParaRPr lang="en-US" altLang="zh-TW" sz="1200" dirty="0" smtClean="0"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Lantinghei SC Extralight" charset="-122"/>
              </a:rPr>
              <a:t>现场的问卷调查和反馈。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cs typeface="Lantinghei SC Extralight" charset="-122"/>
              </a:rPr>
              <a:t>經緯集團資金贊助。</a:t>
            </a:r>
            <a:endParaRPr lang="en-US" altLang="zh-CN" sz="1200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4C32DFCB-B40D-4E6F-9719-983E2A85DDEF}"/>
              </a:ext>
            </a:extLst>
          </p:cNvPr>
          <p:cNvSpPr txBox="1"/>
          <p:nvPr/>
        </p:nvSpPr>
        <p:spPr>
          <a:xfrm>
            <a:off x="4158035" y="6101665"/>
            <a:ext cx="6355763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dirty="0">
                <a:latin typeface="微軟正黑體" panose="020B0604030504040204" pitchFamily="34" charset="-120"/>
                <a:cs typeface="Lantinghei SC Extralight" charset="-122"/>
              </a:rPr>
              <a:t>人員不確定性（生病）</a:t>
            </a:r>
            <a:endParaRPr lang="en-US" altLang="zh-TW" sz="900" dirty="0">
              <a:latin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場地不確定（場地時限、網路不順）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2" name="文本框 4"/>
          <p:cNvSpPr txBox="1"/>
          <p:nvPr/>
        </p:nvSpPr>
        <p:spPr>
          <a:xfrm>
            <a:off x="1659451" y="566455"/>
            <a:ext cx="507831" cy="5390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2100" dirty="0">
                <a:solidFill>
                  <a:schemeClr val="bg1"/>
                </a:solidFill>
                <a:latin typeface="微軟正黑體" panose="020B0604030504040204" pitchFamily="34" charset="-120"/>
                <a:cs typeface="Lantinghei SC Extralight" charset="-122"/>
              </a:rPr>
              <a:t>智能家居產業分析報告　邏輯模型</a:t>
            </a:r>
            <a:endParaRPr lang="zh-CN" altLang="en-US" sz="21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300559" y="6185399"/>
            <a:ext cx="426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defRPr/>
            </a:pPr>
            <a:r>
              <a:rPr lang="en-US" altLang="zh-TW" sz="900" dirty="0" smtClean="0">
                <a:solidFill>
                  <a:srgbClr val="FF0000"/>
                </a:solidFill>
              </a:rPr>
              <a:t>[1] “</a:t>
            </a:r>
            <a:r>
              <a:rPr lang="en-US" altLang="zh-TW" sz="900" dirty="0">
                <a:solidFill>
                  <a:srgbClr val="FF0000"/>
                </a:solidFill>
              </a:rPr>
              <a:t>2015</a:t>
            </a:r>
            <a:r>
              <a:rPr lang="zh-TW" altLang="en-US" sz="900" dirty="0">
                <a:solidFill>
                  <a:srgbClr val="FF0000"/>
                </a:solidFill>
              </a:rPr>
              <a:t>年中國人工智能應用市場研究報告</a:t>
            </a:r>
            <a:r>
              <a:rPr lang="en-US" altLang="zh-TW" sz="900" dirty="0">
                <a:solidFill>
                  <a:srgbClr val="FF0000"/>
                </a:solidFill>
              </a:rPr>
              <a:t>”</a:t>
            </a:r>
            <a:r>
              <a:rPr lang="en-US" altLang="zh-TW" sz="900" i="1" dirty="0">
                <a:solidFill>
                  <a:srgbClr val="FF0000"/>
                </a:solidFill>
              </a:rPr>
              <a:t>, </a:t>
            </a:r>
            <a:r>
              <a:rPr lang="en-US" altLang="zh-TW" sz="900" dirty="0">
                <a:solidFill>
                  <a:srgbClr val="FF0000"/>
                </a:solidFill>
              </a:rPr>
              <a:t>P.4, </a:t>
            </a:r>
            <a:r>
              <a:rPr lang="en-US" altLang="zh-TW" sz="900" dirty="0" err="1">
                <a:solidFill>
                  <a:srgbClr val="FF0000"/>
                </a:solidFill>
              </a:rPr>
              <a:t>IResearch</a:t>
            </a:r>
            <a:r>
              <a:rPr lang="zh-TW" altLang="en-US" sz="900" dirty="0">
                <a:solidFill>
                  <a:srgbClr val="FF0000"/>
                </a:solidFill>
              </a:rPr>
              <a:t>艾瑞諮詢</a:t>
            </a:r>
            <a:endParaRPr lang="en-US" altLang="zh-TW" sz="900" dirty="0">
              <a:solidFill>
                <a:srgbClr val="FF0000"/>
              </a:solidFill>
            </a:endParaRPr>
          </a:p>
          <a:p>
            <a:pPr marL="685800" marR="0" lvl="1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6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>
            <a:off x="-66876" y="0"/>
            <a:ext cx="12192000" cy="6858000"/>
          </a:xfrm>
          <a:prstGeom prst="rtTriangle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19903805">
            <a:off x="1289384" y="2321004"/>
            <a:ext cx="9613232" cy="22159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rgbClr val="9FE1FF"/>
                </a:solidFill>
                <a:effectLst>
                  <a:outerShdw dist="38100" dir="2700000" algn="tl" rotWithShape="0">
                    <a:prstClr val="black">
                      <a:alpha val="15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13800" b="1" dirty="0">
              <a:solidFill>
                <a:srgbClr val="9FE1FF"/>
              </a:solidFill>
              <a:effectLst>
                <a:outerShdw dist="38100" dir="2700000" algn="tl" rotWithShape="0">
                  <a:prstClr val="black">
                    <a:alpha val="15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19920017">
            <a:off x="17812" y="2253172"/>
            <a:ext cx="87119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60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sz="48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编写产业分析报告</a:t>
            </a:r>
            <a:r>
              <a:rPr lang="en-US" altLang="zh-HK" sz="48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zh-HK" sz="4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5B7FDE8-6645-447C-8487-EE2A2A894574}"/>
              </a:ext>
            </a:extLst>
          </p:cNvPr>
          <p:cNvSpPr txBox="1"/>
          <p:nvPr/>
        </p:nvSpPr>
        <p:spPr>
          <a:xfrm>
            <a:off x="7711944" y="5209734"/>
            <a:ext cx="287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謝惠安     </a:t>
            </a:r>
            <a:r>
              <a:rPr lang="en-US" altLang="zh-TW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</a:t>
            </a:r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張楠</a:t>
            </a:r>
            <a:r>
              <a:rPr lang="en-US" altLang="zh-TW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     </a:t>
            </a:r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張仙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王威翔</a:t>
            </a:r>
            <a:r>
              <a:rPr lang="en-US" altLang="zh-TW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梁華梅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王</a:t>
            </a:r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海宇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陳楚怡      謝俊彥</a:t>
            </a:r>
            <a:r>
              <a:rPr lang="en-US" altLang="zh-TW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任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旭光</a:t>
            </a:r>
            <a:endParaRPr lang="zh-SG" altLang="en-US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4163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551061" y="505862"/>
            <a:ext cx="4971434" cy="2417276"/>
            <a:chOff x="858244" y="505862"/>
            <a:chExt cx="4971434" cy="2417276"/>
          </a:xfrm>
        </p:grpSpPr>
        <p:grpSp>
          <p:nvGrpSpPr>
            <p:cNvPr id="13" name="组合 12"/>
            <p:cNvGrpSpPr/>
            <p:nvPr/>
          </p:nvGrpSpPr>
          <p:grpSpPr>
            <a:xfrm>
              <a:off x="858244" y="1088088"/>
              <a:ext cx="3224870" cy="1252824"/>
              <a:chOff x="849189" y="959812"/>
              <a:chExt cx="4846689" cy="1882882"/>
            </a:xfrm>
          </p:grpSpPr>
          <p:sp>
            <p:nvSpPr>
              <p:cNvPr id="5" name="Rectangle 535"/>
              <p:cNvSpPr>
                <a:spLocks noChangeArrowheads="1"/>
              </p:cNvSpPr>
              <p:nvPr/>
            </p:nvSpPr>
            <p:spPr bwMode="auto">
              <a:xfrm>
                <a:off x="849189" y="959812"/>
                <a:ext cx="4532869" cy="1882882"/>
              </a:xfrm>
              <a:prstGeom prst="rect">
                <a:avLst/>
              </a:prstGeom>
              <a:noFill/>
              <a:ln w="762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536"/>
              <p:cNvSpPr>
                <a:spLocks/>
              </p:cNvSpPr>
              <p:nvPr/>
            </p:nvSpPr>
            <p:spPr bwMode="auto">
              <a:xfrm>
                <a:off x="5382058" y="1447970"/>
                <a:ext cx="313820" cy="906575"/>
              </a:xfrm>
              <a:custGeom>
                <a:avLst/>
                <a:gdLst>
                  <a:gd name="T0" fmla="*/ 0 w 9"/>
                  <a:gd name="T1" fmla="*/ 0 h 26"/>
                  <a:gd name="T2" fmla="*/ 9 w 9"/>
                  <a:gd name="T3" fmla="*/ 0 h 26"/>
                  <a:gd name="T4" fmla="*/ 9 w 9"/>
                  <a:gd name="T5" fmla="*/ 26 h 26"/>
                  <a:gd name="T6" fmla="*/ 0 w 9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26">
                    <a:moveTo>
                      <a:pt x="0" y="0"/>
                    </a:moveTo>
                    <a:lnTo>
                      <a:pt x="9" y="0"/>
                    </a:lnTo>
                    <a:lnTo>
                      <a:pt x="9" y="26"/>
                    </a:lnTo>
                    <a:lnTo>
                      <a:pt x="0" y="26"/>
                    </a:lnTo>
                  </a:path>
                </a:pathLst>
              </a:custGeom>
              <a:noFill/>
              <a:ln w="762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37"/>
              <p:cNvSpPr>
                <a:spLocks/>
              </p:cNvSpPr>
              <p:nvPr/>
            </p:nvSpPr>
            <p:spPr bwMode="auto">
              <a:xfrm>
                <a:off x="1162990" y="1273622"/>
                <a:ext cx="1011193" cy="1255252"/>
              </a:xfrm>
              <a:custGeom>
                <a:avLst/>
                <a:gdLst>
                  <a:gd name="T0" fmla="*/ 29 w 29"/>
                  <a:gd name="T1" fmla="*/ 36 h 36"/>
                  <a:gd name="T2" fmla="*/ 0 w 29"/>
                  <a:gd name="T3" fmla="*/ 36 h 36"/>
                  <a:gd name="T4" fmla="*/ 0 w 29"/>
                  <a:gd name="T5" fmla="*/ 0 h 36"/>
                  <a:gd name="T6" fmla="*/ 20 w 29"/>
                  <a:gd name="T7" fmla="*/ 0 h 36"/>
                  <a:gd name="T8" fmla="*/ 29 w 29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6">
                    <a:moveTo>
                      <a:pt x="29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0" y="0"/>
                    </a:lnTo>
                    <a:lnTo>
                      <a:pt x="29" y="36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 flipH="1">
              <a:off x="4541068" y="505862"/>
              <a:ext cx="1288610" cy="241727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79" y="184748"/>
            <a:ext cx="2457271" cy="6415088"/>
          </a:xfrm>
          <a:prstGeom prst="rect">
            <a:avLst/>
          </a:prstGeom>
        </p:spPr>
      </p:pic>
      <p:sp>
        <p:nvSpPr>
          <p:cNvPr id="16" name="矩形 17">
            <a:extLst>
              <a:ext uri="{FF2B5EF4-FFF2-40B4-BE49-F238E27FC236}">
                <a16:creationId xmlns:a16="http://schemas.microsoft.com/office/drawing/2014/main" xmlns="" id="{A5C9F608-7BA5-41FD-911C-01FD6A7D40C2}"/>
              </a:ext>
            </a:extLst>
          </p:cNvPr>
          <p:cNvSpPr/>
          <p:nvPr/>
        </p:nvSpPr>
        <p:spPr>
          <a:xfrm>
            <a:off x="4597619" y="235206"/>
            <a:ext cx="5946556" cy="9328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wiki</a:t>
            </a:r>
            <a:r>
              <a:rPr lang="zh-CN" altLang="en-US" sz="3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产业分析大纲新增内容</a:t>
            </a:r>
            <a:endPara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527487" y="1425482"/>
            <a:ext cx="2794129" cy="4716489"/>
            <a:chOff x="3379515" y="1541123"/>
            <a:chExt cx="2794129" cy="471648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9515" y="1541123"/>
              <a:ext cx="2794129" cy="4716489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4029075" y="2807719"/>
              <a:ext cx="2030806" cy="2308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43363" y="3771900"/>
              <a:ext cx="2030806" cy="2549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029075" y="4232146"/>
              <a:ext cx="2030806" cy="2549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41581" y="2236372"/>
              <a:ext cx="334569" cy="27513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87926" y="2501797"/>
              <a:ext cx="334569" cy="275139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06749" y="3201677"/>
              <a:ext cx="334569" cy="27513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94443" y="3450422"/>
              <a:ext cx="334569" cy="27513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42011" y="1764816"/>
              <a:ext cx="334569" cy="275139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3671527" y="4757738"/>
              <a:ext cx="1372951" cy="2428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411" y="1296890"/>
            <a:ext cx="4319893" cy="518686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1608" y="5497721"/>
            <a:ext cx="334569" cy="275139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711079" y="184748"/>
            <a:ext cx="2457271" cy="6415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27487" y="1412896"/>
            <a:ext cx="2862252" cy="47610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hevron 39"/>
          <p:cNvSpPr/>
          <p:nvPr/>
        </p:nvSpPr>
        <p:spPr>
          <a:xfrm>
            <a:off x="6530164" y="2523725"/>
            <a:ext cx="458214" cy="3991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05309" y="4394764"/>
            <a:ext cx="987142" cy="196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16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>
            <a:off x="-66876" y="0"/>
            <a:ext cx="12192000" cy="6858000"/>
          </a:xfrm>
          <a:prstGeom prst="rtTriangle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19903805">
            <a:off x="1289384" y="2321004"/>
            <a:ext cx="9613232" cy="22159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rgbClr val="9FE1FF"/>
                </a:solidFill>
                <a:effectLst>
                  <a:outerShdw dist="38100" dir="2700000" algn="tl" rotWithShape="0">
                    <a:prstClr val="black">
                      <a:alpha val="15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13800" b="1" dirty="0">
              <a:solidFill>
                <a:srgbClr val="9FE1FF"/>
              </a:solidFill>
              <a:effectLst>
                <a:outerShdw dist="38100" dir="2700000" algn="tl" rotWithShape="0">
                  <a:prstClr val="black">
                    <a:alpha val="15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19920017">
            <a:off x="17812" y="2253172"/>
            <a:ext cx="87119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60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sz="48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团队主页</a:t>
            </a:r>
            <a:endParaRPr lang="zh-HK" altLang="zh-HK" sz="4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5B7FDE8-6645-447C-8487-EE2A2A894574}"/>
              </a:ext>
            </a:extLst>
          </p:cNvPr>
          <p:cNvSpPr txBox="1"/>
          <p:nvPr/>
        </p:nvSpPr>
        <p:spPr>
          <a:xfrm>
            <a:off x="7909830" y="5323139"/>
            <a:ext cx="287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謝惠安     </a:t>
            </a:r>
            <a:r>
              <a:rPr lang="en-US" altLang="zh-TW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</a:t>
            </a:r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張楠</a:t>
            </a:r>
            <a:r>
              <a:rPr lang="en-US" altLang="zh-TW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     </a:t>
            </a:r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張仙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王威翔</a:t>
            </a:r>
            <a:r>
              <a:rPr lang="en-US" altLang="zh-TW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梁華梅      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王</a:t>
            </a:r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海宇</a:t>
            </a:r>
            <a:endParaRPr lang="en-US" altLang="zh-SG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陳楚怡      謝俊彥</a:t>
            </a:r>
            <a:r>
              <a:rPr lang="en-US" altLang="zh-TW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</a:t>
            </a:r>
            <a:r>
              <a:rPr lang="zh-TW" altLang="en-US" dirty="0" smtClean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任</a:t>
            </a:r>
            <a:r>
              <a:rPr lang="zh-TW" alt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旭光</a:t>
            </a:r>
            <a:endParaRPr lang="zh-SG" altLang="en-US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62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204" y="200025"/>
            <a:ext cx="7730296" cy="3041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204" y="3375058"/>
            <a:ext cx="7877175" cy="345436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8588" y="385763"/>
            <a:ext cx="3529012" cy="3200400"/>
            <a:chOff x="128588" y="642938"/>
            <a:chExt cx="3529012" cy="32004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750" y="657225"/>
              <a:ext cx="3416300" cy="30861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28588" y="642938"/>
              <a:ext cx="3529012" cy="32004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28613" y="3071813"/>
            <a:ext cx="3086100" cy="303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17">
            <a:extLst>
              <a:ext uri="{FF2B5EF4-FFF2-40B4-BE49-F238E27FC236}">
                <a16:creationId xmlns:a16="http://schemas.microsoft.com/office/drawing/2014/main" xmlns="" id="{A5C9F608-7BA5-41FD-911C-01FD6A7D40C2}"/>
              </a:ext>
            </a:extLst>
          </p:cNvPr>
          <p:cNvSpPr/>
          <p:nvPr/>
        </p:nvSpPr>
        <p:spPr>
          <a:xfrm>
            <a:off x="931863" y="4551976"/>
            <a:ext cx="2643187" cy="635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完善个人网页</a:t>
            </a:r>
            <a:endPara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矩形 17">
            <a:extLst>
              <a:ext uri="{FF2B5EF4-FFF2-40B4-BE49-F238E27FC236}">
                <a16:creationId xmlns:a16="http://schemas.microsoft.com/office/drawing/2014/main" xmlns="" id="{A5C9F608-7BA5-41FD-911C-01FD6A7D40C2}"/>
              </a:ext>
            </a:extLst>
          </p:cNvPr>
          <p:cNvSpPr/>
          <p:nvPr/>
        </p:nvSpPr>
        <p:spPr>
          <a:xfrm>
            <a:off x="893762" y="5460339"/>
            <a:ext cx="2719387" cy="5864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增加心得</a:t>
            </a:r>
            <a:endPara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949" y="5611905"/>
            <a:ext cx="498963" cy="4103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323" y="4691910"/>
            <a:ext cx="498963" cy="41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574</Words>
  <Application>Microsoft Macintosh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Calibri</vt:lpstr>
      <vt:lpstr>Calibri Light</vt:lpstr>
      <vt:lpstr>Lantinghei SC Extralight</vt:lpstr>
      <vt:lpstr>Microsoft Himalaya</vt:lpstr>
      <vt:lpstr>Microsoft YaHei</vt:lpstr>
      <vt:lpstr>微軟正黑體</vt:lpstr>
      <vt:lpstr>微软雅黑</vt:lpstr>
      <vt:lpstr>新細明體</vt:lpstr>
      <vt:lpstr>等线</vt:lpstr>
      <vt:lpstr>等线 Light</vt:lpstr>
      <vt:lpstr>Arial</vt:lpstr>
      <vt:lpstr>Office 佈景主題</vt:lpstr>
      <vt:lpstr>Office 主题​​</vt:lpstr>
      <vt:lpstr>1_Office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Leo Pang</dc:creator>
  <cp:lastModifiedBy>Ding, Yanran</cp:lastModifiedBy>
  <cp:revision>143</cp:revision>
  <dcterms:modified xsi:type="dcterms:W3CDTF">2017-08-10T01:20:43Z</dcterms:modified>
</cp:coreProperties>
</file>