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2"/>
  </p:notes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11B7-20EB-4DB0-A797-7DCAA44C2339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50FC8-11FA-4589-A990-1FB5DCAD9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2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CC9F-6AFA-4387-9D5F-9DDB44A4B453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C3B9-8381-427E-9AC0-0C117783CED4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54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4BEA-28E7-4AED-8A81-1A22FCB46D24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93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46D22D-4100-48DE-B348-36C8B84ED69E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4237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3A38A-CDFF-47F7-91F2-B6D9F314640D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1289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8CC60-C799-4CCA-BF85-FA91C5F6481F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7768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28DCC-007A-4D99-BF5A-C5D88F08AD64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7814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BF5A25-5670-46AE-8685-BBA66E9BB89E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0135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84D72-77DA-4FB0-9C1E-D81E942DCABB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0764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91286-4B63-4753-BD04-2F4133555D1C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45430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2DA2C-BDCA-4304-BF6A-DFD3467BA312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8330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D1D2-5D11-4696-876D-DC20B2107EA4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61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FE7B1-9AEB-4E37-8E4F-68D761DD2F3D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06847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208FA7-6522-407C-B161-6D76F06458A7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4994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776DE4-16CF-466E-B2B4-EA9392422ACE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3041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A185-4E9D-4694-8311-AE0A1B2E17E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51A-B14D-4D74-A7F3-C688A338CC89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9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7F3D-7D65-4755-AE91-22C01B49DC8A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FFA4-FC45-4785-A77E-332D76A36992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9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E234-95A6-499B-B5AF-338732C43575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E0870B-B6B8-435B-9518-7AF6AC031E4F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6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F6A7-F087-404D-88E3-CF66BFFC5937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2F8778-2B55-4CD5-816D-135E4923A9FB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82006-7463-4821-88EE-A58ADAD37F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1"/>
            <a:ext cx="27432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AED4464-8421-4469-A12F-29130DC5D66D}" type="datetime1">
              <a:rPr lang="zh-TW" altLang="en-US" smtClean="0"/>
              <a:t>2017/8/10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1"/>
            <a:ext cx="41148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wipe/>
  </p:transition>
  <p:hf hdr="0" ftr="0" dt="0"/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yhouse.cc/wiki/index.php/&#28165;&#21326;&#32043;&#33606;&#35895;&#31532;&#22235;&#26399;&#31532;&#19968;&#32452;&#31532;&#22235;&#32452;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医疗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医疗美容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4641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组长：薛家庆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组员：曾维昱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，王慧琦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，萧丞佑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桓溥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王仰君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，林文宇，梁咏婷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1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纲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问卷调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Brain storming-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产业合作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可能性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小组资源共享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Wiki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工作流纪录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Worktile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邏輯模型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4.0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2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36049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7169" y="1845734"/>
            <a:ext cx="5237870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产业发展</a:t>
            </a:r>
            <a:r>
              <a:rPr lang="zh-CN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endParaRPr lang="en-US" altLang="zh-CN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-</a:t>
            </a:r>
            <a:r>
              <a:rPr lang="zh-TW" altLang="en-US" sz="24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产</a:t>
            </a:r>
            <a:r>
              <a:rPr lang="zh-CN" altLang="zh-TW" sz="24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业发展历</a:t>
            </a:r>
            <a:r>
              <a:rPr lang="zh-CN" altLang="zh-TW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</a:p>
          <a:p>
            <a:pPr marL="0" indent="0">
              <a:buNone/>
            </a:pP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人物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史／科技史／组织史／制度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史</a:t>
            </a:r>
            <a:endParaRPr lang="en-US" altLang="zh-CN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-</a:t>
            </a:r>
            <a:r>
              <a:rPr lang="zh-CN" altLang="zh-TW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产</a:t>
            </a:r>
            <a:r>
              <a:rPr lang="zh-CN" altLang="zh-TW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业</a:t>
            </a:r>
            <a:r>
              <a:rPr lang="zh-TW" altLang="en-US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与产品区分</a:t>
            </a:r>
            <a:endParaRPr lang="en-US" altLang="zh-TW" sz="2400" b="1" i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产</a:t>
            </a:r>
            <a:r>
              <a: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业现状</a:t>
            </a:r>
            <a:r>
              <a:rPr lang="zh-CN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产</a:t>
            </a:r>
            <a:r>
              <a:rPr lang="zh-TW" altLang="en-US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业环</a:t>
            </a:r>
            <a:r>
              <a:rPr lang="zh-TW" altLang="en-US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境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政策、经济、社会、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科技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-</a:t>
            </a:r>
            <a:r>
              <a:rPr lang="zh-TW" altLang="en-US" sz="24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当前</a:t>
            </a:r>
            <a:r>
              <a:rPr lang="zh-CN" altLang="zh-TW" sz="24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市场发</a:t>
            </a:r>
            <a:r>
              <a:rPr lang="zh-CN" altLang="zh-TW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发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展现况、用户画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像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产</a:t>
            </a:r>
            <a:r>
              <a:rPr lang="zh-TW" altLang="en-US" sz="24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业链</a:t>
            </a:r>
            <a:r>
              <a:rPr lang="zh-TW" altLang="en-US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剖析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上游、中游、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下游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案例分析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-</a:t>
            </a:r>
            <a:r>
              <a:rPr lang="zh-TW" altLang="zh-TW" sz="24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同行</a:t>
            </a:r>
            <a:r>
              <a:rPr lang="zh-TW" altLang="zh-TW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业</a:t>
            </a:r>
            <a:r>
              <a:rPr lang="zh-TW" altLang="zh-TW" sz="24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现状以及数据状态</a:t>
            </a:r>
            <a:endParaRPr lang="zh-TW" altLang="en-US" sz="24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未来</a:t>
            </a:r>
            <a:r>
              <a:rPr lang="zh-CN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发展趋势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项目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介绍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-</a:t>
            </a:r>
            <a:r>
              <a:rPr lang="zh-TW" altLang="en-US" sz="24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尋找跨組合作機會</a:t>
            </a:r>
            <a:endParaRPr lang="en-US" altLang="zh-CN" sz="24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参考文献</a:t>
            </a:r>
            <a:endParaRPr lang="en-GB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团队动态数据</a:t>
            </a:r>
            <a:r>
              <a:rPr lang="zh-TW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整理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学习心得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感谢信</a:t>
            </a:r>
            <a:endParaRPr lang="en-GB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3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30213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问卷调查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大众对于医疗美容产业的了解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大众对于医疗美容的接受程度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大众对于医疗美容的疑虑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4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41918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Brain storming-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产业合作可能性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人工智能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颜值量化、机器学习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旅游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医美旅游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金融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颜值融资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广告传销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网红经济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文化娱乐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颜值文化，美学定义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5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32068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小组资源共享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-Wiki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334" t="12815" r="666" b="5407"/>
          <a:stretch/>
        </p:blipFill>
        <p:spPr>
          <a:xfrm>
            <a:off x="443848" y="1746568"/>
            <a:ext cx="7200000" cy="37636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1667" t="7659" r="2163" b="5230"/>
          <a:stretch/>
        </p:blipFill>
        <p:spPr>
          <a:xfrm>
            <a:off x="4785447" y="1737360"/>
            <a:ext cx="7023665" cy="39939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233" y="1606451"/>
            <a:ext cx="2164079" cy="21278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9000" y="5869094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0"/>
              </a:spcBef>
              <a:buClrTx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http://toyhouse.cc/wiki/index.php/清华紫荆谷第四期第一组第四组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6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13199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工作流纪录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86" y="1737360"/>
            <a:ext cx="9120188" cy="421823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z="1400" smtClean="0"/>
              <a:t>7</a:t>
            </a:fld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41364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811054" y="1677449"/>
            <a:ext cx="10025449" cy="4346803"/>
            <a:chOff x="1788158" y="1716959"/>
            <a:chExt cx="8453113" cy="4346802"/>
          </a:xfrm>
        </p:grpSpPr>
        <p:grpSp>
          <p:nvGrpSpPr>
            <p:cNvPr id="7" name="组合 6"/>
            <p:cNvGrpSpPr/>
            <p:nvPr/>
          </p:nvGrpSpPr>
          <p:grpSpPr>
            <a:xfrm>
              <a:off x="1788158" y="1717895"/>
              <a:ext cx="8453113" cy="4345866"/>
              <a:chOff x="1788160" y="1717895"/>
              <a:chExt cx="8204778" cy="434586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7950778" y="1726132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 b="1">
                  <a:solidFill>
                    <a:srgbClr val="F1F3F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Demibold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890549" y="1726132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 b="1">
                  <a:solidFill>
                    <a:srgbClr val="F1F3F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Demibold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848389" y="1717895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 b="1">
                  <a:solidFill>
                    <a:srgbClr val="F1F3F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Demibold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788160" y="1717896"/>
                <a:ext cx="2042160" cy="4337629"/>
              </a:xfrm>
              <a:prstGeom prst="rect">
                <a:avLst/>
              </a:prstGeom>
              <a:noFill/>
              <a:ln w="76200"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 b="1">
                  <a:solidFill>
                    <a:srgbClr val="F1F3F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Lantinghei SC Demibold" charset="-122"/>
                </a:endParaRPr>
              </a:p>
            </p:txBody>
          </p:sp>
        </p:grpSp>
        <p:sp>
          <p:nvSpPr>
            <p:cNvPr id="9" name="直角三角形 8"/>
            <p:cNvSpPr/>
            <p:nvPr/>
          </p:nvSpPr>
          <p:spPr>
            <a:xfrm rot="5400000" flipV="1">
              <a:off x="3377222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5400000" flipV="1">
              <a:off x="5522586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5400000" flipV="1">
              <a:off x="7600819" y="1726133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5400000" flipV="1">
              <a:off x="9726373" y="1716959"/>
              <a:ext cx="487945" cy="487945"/>
            </a:xfrm>
            <a:prstGeom prst="rtTriangle">
              <a:avLst/>
            </a:prstGeom>
            <a:solidFill>
              <a:srgbClr val="F6BB00"/>
            </a:solidFill>
            <a:ln>
              <a:solidFill>
                <a:srgbClr val="F6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00" b="1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89237" y="954609"/>
            <a:ext cx="10269083" cy="686164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89237" y="155405"/>
            <a:ext cx="10269083" cy="713843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89237" y="6083205"/>
            <a:ext cx="10269084" cy="686164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18" name="Rounded Rectangle 7"/>
          <p:cNvSpPr/>
          <p:nvPr/>
        </p:nvSpPr>
        <p:spPr>
          <a:xfrm>
            <a:off x="1689238" y="946373"/>
            <a:ext cx="1353461" cy="686164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目标</a:t>
            </a: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1689237" y="155406"/>
            <a:ext cx="1353463" cy="686164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背景</a:t>
            </a: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22" name="Rounded Rectangle 7"/>
          <p:cNvSpPr/>
          <p:nvPr/>
        </p:nvSpPr>
        <p:spPr>
          <a:xfrm>
            <a:off x="1717313" y="6083205"/>
            <a:ext cx="1835521" cy="686164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外部因素</a:t>
            </a:r>
            <a:endParaRPr lang="en-US" sz="28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 rot="16200000" flipV="1">
            <a:off x="-2408906" y="2403785"/>
            <a:ext cx="6260239" cy="1443043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 rot="16200000" flipV="1">
            <a:off x="-2477048" y="2933410"/>
            <a:ext cx="6396519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16200000" flipV="1">
            <a:off x="-448844" y="647521"/>
            <a:ext cx="2419075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4104" y="1185675"/>
            <a:ext cx="677108" cy="4881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医美产业逻辑模型</a:t>
            </a:r>
          </a:p>
        </p:txBody>
      </p:sp>
      <p:sp>
        <p:nvSpPr>
          <p:cNvPr id="31" name="Rectangle 11"/>
          <p:cNvSpPr/>
          <p:nvPr/>
        </p:nvSpPr>
        <p:spPr>
          <a:xfrm>
            <a:off x="9395235" y="2386506"/>
            <a:ext cx="24743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参</a:t>
            </a:r>
            <a:r>
              <a:rPr lang="zh-CN" altLang="en-US" sz="1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考资料：文献分析</a:t>
            </a:r>
            <a:endParaRPr lang="en-US" altLang="zh-CN" sz="1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逻辑分析方法与</a:t>
            </a:r>
            <a:r>
              <a:rPr lang="zh-CN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endParaRPr lang="en-US" altLang="zh-CN" sz="1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CN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第一手</a:t>
            </a:r>
            <a:r>
              <a:rPr lang="zh-CN" altLang="en-US" sz="1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数据</a:t>
            </a:r>
            <a:endParaRPr lang="en-US" altLang="zh-CN" sz="1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接受过医疗美容产业分析训练的</a:t>
            </a:r>
            <a:r>
              <a:rPr lang="zh-CN" altLang="en-US" sz="14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CN" altLang="en-US" sz="1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员</a:t>
            </a:r>
            <a:endParaRPr lang="en-US" altLang="zh-CN" sz="1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889897" y="2355613"/>
            <a:ext cx="2363085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从文献中挖掘可量化数据，进行分析。</a:t>
            </a:r>
            <a:endParaRPr lang="en-US" altLang="zh-TW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进行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问</a:t>
            </a: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卷调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</a:t>
            </a: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统计结果并进行分析。</a:t>
            </a: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与他组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，寻求合作机会。</a:t>
            </a:r>
            <a:endParaRPr lang="en-US" altLang="zh-TW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透过</a:t>
            </a:r>
            <a:r>
              <a:rPr lang="en-US" altLang="zh-TW" sz="1600" dirty="0" err="1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Worktile</a:t>
            </a: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wiki</a:t>
            </a: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等工具进行协作与工作流管理。</a:t>
            </a:r>
            <a:endParaRPr lang="en-US" altLang="zh-TW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396620" y="2378899"/>
            <a:ext cx="2358996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中国医美产业分析报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en-US" altLang="zh-CN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医疗美容产业的认知边界</a:t>
            </a:r>
            <a:endParaRPr lang="en-US" altLang="zh-TW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小组成员的共同看见</a:t>
            </a: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171446" indent="-171446" defTabSz="914377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171446" indent="-171446" defTabSz="914377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945329" y="2290533"/>
            <a:ext cx="2329072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提高我们对医美产业，特别是其前景的认识，因此会对医美产业项目更加敏感，可以估计其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成功率</a:t>
            </a:r>
            <a:endParaRPr lang="en-US" altLang="zh-CN" sz="1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中国医疗美容市场的年增长率。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强的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向心力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一个群体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，修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毕课程仍会有关系网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我们能掌握如何编写产业分析报告／逻辑模型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每日学习心得可以帮助此计划未来的改进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掌握</a:t>
            </a:r>
            <a:r>
              <a:rPr lang="zh-TW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课堂教授之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不同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的思维</a:t>
            </a: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CN" sz="12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跨</a:t>
            </a:r>
            <a:r>
              <a:rPr lang="zh-CN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组别的交流也能使我们对其他五个产业有一定的认识</a:t>
            </a: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  <a:p>
            <a:pPr marL="171446" indent="-171446" defTabSz="914377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zh-CN" sz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3042699" y="198561"/>
            <a:ext cx="913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宏观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：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医疗美容相关科技进步造成成本与风险下降，经济发</a:t>
            </a:r>
            <a:r>
              <a:rPr lang="zh-CN" altLang="en-US" sz="12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展人民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平均收入提升，颜值经济崛起增加民众对医疗美容的接受度。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中观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：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中国医美市场从</a:t>
            </a:r>
            <a:r>
              <a:rPr lang="en-US" altLang="zh-CN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2015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CN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年以每年</a:t>
            </a:r>
            <a:r>
              <a:rPr lang="en-US" altLang="zh-CN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40%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的速度增长。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微观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Extralight" charset="-122"/>
              </a:rPr>
              <a:t>：</a:t>
            </a:r>
            <a:r>
              <a:rPr lang="en-US" altLang="zh-CN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CN" altLang="en-US" sz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位对分析医美产业有兴趣的学员在创业研修班，组成了一组，共同分析医疗美容产业。</a:t>
            </a:r>
          </a:p>
        </p:txBody>
      </p:sp>
      <p:sp>
        <p:nvSpPr>
          <p:cNvPr id="39" name="TextBox 25"/>
          <p:cNvSpPr txBox="1"/>
          <p:nvPr/>
        </p:nvSpPr>
        <p:spPr>
          <a:xfrm>
            <a:off x="3552834" y="6033107"/>
            <a:ext cx="825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文献需求较多，组员的阅读能力能否跟上</a:t>
            </a:r>
            <a:endParaRPr lang="en-US" altLang="zh-CN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其他组别会否愿意和我们分享他们的报</a:t>
            </a:r>
            <a:r>
              <a:rPr lang="zh-CN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en-US" altLang="zh-CN" sz="16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04792" indent="-304792" defTabSz="91437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网络设备不稳定</a:t>
            </a:r>
            <a:endParaRPr lang="en-US" sz="16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2525551" y="1775155"/>
            <a:ext cx="1165183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效果</a:t>
            </a:r>
            <a:endParaRPr lang="en-US" sz="24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029139" y="1785336"/>
            <a:ext cx="1219451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输出</a:t>
            </a:r>
            <a:endParaRPr lang="en-US" sz="24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508871" y="1775155"/>
            <a:ext cx="1460655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过程</a:t>
            </a:r>
            <a:endParaRPr lang="en-US" sz="24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10004195" y="1775155"/>
            <a:ext cx="1091196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1F3F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ntinghei SC Demibold" charset="-122"/>
              </a:rPr>
              <a:t>输入</a:t>
            </a:r>
            <a:endParaRPr lang="en-US" sz="2400" b="1" dirty="0">
              <a:solidFill>
                <a:srgbClr val="F1F3F2"/>
              </a:solidFill>
              <a:latin typeface="標楷體" panose="03000509000000000000" pitchFamily="65" charset="-120"/>
              <a:ea typeface="標楷體" panose="03000509000000000000" pitchFamily="65" charset="-120"/>
              <a:cs typeface="Lantinghei SC Demibold" charset="-122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3042699" y="1073699"/>
            <a:ext cx="93728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CN" altLang="en-US" sz="1333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位对分析医美产业有兴趣的学员在创业研修班，组成了一组，共同分析医疗美容产业。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3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2006-7463-4821-88EE-A58ADAD37F2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2423" y="1060952"/>
            <a:ext cx="8911687" cy="3890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b="1" i="1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  <a:t>END&amp;</a:t>
            </a:r>
            <a:br>
              <a:rPr lang="en-US" altLang="zh-CN" sz="7200" b="1" i="1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</a:br>
            <a:r>
              <a:rPr lang="en-US" altLang="zh-CN" sz="7200" b="1" i="1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  <a:t>Thanks for</a:t>
            </a:r>
            <a:r>
              <a:rPr lang="zh-CN" altLang="en-US" sz="7200" b="1" i="1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7200" b="1" i="1" dirty="0" smtClean="0">
                <a:solidFill>
                  <a:srgbClr val="FFC000"/>
                </a:solidFill>
                <a:latin typeface="Apple Chancery" charset="0"/>
                <a:ea typeface="Apple Chancery" charset="0"/>
                <a:cs typeface="Apple Chancery" charset="0"/>
              </a:rPr>
              <a:t>your listening</a:t>
            </a:r>
            <a:endParaRPr lang="en-US" sz="7200" b="1" i="1" dirty="0">
              <a:solidFill>
                <a:srgbClr val="FFC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766</Words>
  <Application>Microsoft Office PowerPoint</Application>
  <PresentationFormat>寬螢幕</PresentationFormat>
  <Paragraphs>85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Apple Chancery</vt:lpstr>
      <vt:lpstr>Lantinghei SC Demibold</vt:lpstr>
      <vt:lpstr>Lantinghei SC Extralight</vt:lpstr>
      <vt:lpstr>宋体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回顧</vt:lpstr>
      <vt:lpstr>Office 主题</vt:lpstr>
      <vt:lpstr>医疗健康-医疗美容</vt:lpstr>
      <vt:lpstr>Outline</vt:lpstr>
      <vt:lpstr>大纲</vt:lpstr>
      <vt:lpstr>问卷调查</vt:lpstr>
      <vt:lpstr>Brain storming-产业合作可能性</vt:lpstr>
      <vt:lpstr>小组资源共享-Wiki</vt:lpstr>
      <vt:lpstr>工作流纪录-Worktile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医疗健康—第二组</dc:title>
  <dc:creator>USER</dc:creator>
  <cp:lastModifiedBy>USER</cp:lastModifiedBy>
  <cp:revision>14</cp:revision>
  <dcterms:created xsi:type="dcterms:W3CDTF">2017-08-09T16:45:43Z</dcterms:created>
  <dcterms:modified xsi:type="dcterms:W3CDTF">2017-08-10T00:48:08Z</dcterms:modified>
</cp:coreProperties>
</file>