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ESC - Electronic Speed Controller microchip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youtube.com/v/svUEozGpj_E" TargetMode="External"/><Relationship Id="rId4" Type="http://schemas.openxmlformats.org/officeDocument/2006/relationships/image" Target="../media/image0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cs.google.com/presentation/d/1NvC4XnUiUZWkEfosEgo-Lq5mCNz8schfyaMbZtKRXLQ/edit?usp=shar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media.idownloadblog.com/wp-content/uploads/2016/02/wifi-icon.png" TargetMode="External"/><Relationship Id="rId4" Type="http://schemas.openxmlformats.org/officeDocument/2006/relationships/hyperlink" Target="http://www.clipartkid.com/images/20/people-clipart-7FoHas-clipart.gif" TargetMode="External"/><Relationship Id="rId5" Type="http://schemas.openxmlformats.org/officeDocument/2006/relationships/hyperlink" Target="http://cdn.grid.fotosearch.com/CSP/CSP683/k34733171.jp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4.png"/><Relationship Id="rId4" Type="http://schemas.openxmlformats.org/officeDocument/2006/relationships/image" Target="../media/image00.gif"/><Relationship Id="rId5"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CSC 230</a:t>
            </a:r>
          </a:p>
          <a:p>
            <a:pPr lvl="0">
              <a:spcBef>
                <a:spcPts val="0"/>
              </a:spcBef>
              <a:buNone/>
            </a:pPr>
            <a:r>
              <a:rPr lang="en"/>
              <a:t>WiFi Control</a:t>
            </a:r>
          </a:p>
        </p:txBody>
      </p:sp>
      <p:sp>
        <p:nvSpPr>
          <p:cNvPr id="55" name="Shape 55"/>
          <p:cNvSpPr txBox="1"/>
          <p:nvPr>
            <p:ph idx="1" type="subTitle"/>
          </p:nvPr>
        </p:nvSpPr>
        <p:spPr>
          <a:xfrm>
            <a:off x="311700" y="3253925"/>
            <a:ext cx="8520600" cy="1254300"/>
          </a:xfrm>
          <a:prstGeom prst="rect">
            <a:avLst/>
          </a:prstGeom>
        </p:spPr>
        <p:txBody>
          <a:bodyPr anchorCtr="0" anchor="t" bIns="91425" lIns="91425" rIns="91425" tIns="91425">
            <a:noAutofit/>
          </a:bodyPr>
          <a:lstStyle/>
          <a:p>
            <a:pPr lvl="0">
              <a:spcBef>
                <a:spcPts val="0"/>
              </a:spcBef>
              <a:buNone/>
            </a:pPr>
            <a:r>
              <a:rPr lang="en"/>
              <a:t>Patrick Dunlavey, Craig Knappenberger, Jai Mistry, Jeremy Seidner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340225"/>
            <a:ext cx="1946700" cy="1445100"/>
          </a:xfrm>
          <a:prstGeom prst="rect">
            <a:avLst/>
          </a:prstGeom>
        </p:spPr>
        <p:txBody>
          <a:bodyPr anchorCtr="0" anchor="t" bIns="91425" lIns="91425" rIns="91425" tIns="91425">
            <a:noAutofit/>
          </a:bodyPr>
          <a:lstStyle/>
          <a:p>
            <a:pPr lvl="0">
              <a:spcBef>
                <a:spcPts val="0"/>
              </a:spcBef>
              <a:buNone/>
            </a:pPr>
            <a:r>
              <a:rPr lang="en"/>
              <a:t>Sample Code</a:t>
            </a:r>
          </a:p>
        </p:txBody>
      </p:sp>
      <p:sp>
        <p:nvSpPr>
          <p:cNvPr id="189" name="Shape 189"/>
          <p:cNvSpPr txBox="1"/>
          <p:nvPr/>
        </p:nvSpPr>
        <p:spPr>
          <a:xfrm>
            <a:off x="376950" y="1957675"/>
            <a:ext cx="1966200" cy="2248500"/>
          </a:xfrm>
          <a:prstGeom prst="rect">
            <a:avLst/>
          </a:prstGeom>
          <a:noFill/>
          <a:ln>
            <a:noFill/>
          </a:ln>
        </p:spPr>
        <p:txBody>
          <a:bodyPr anchorCtr="0" anchor="t" bIns="91425" lIns="91425" rIns="91425" tIns="91425">
            <a:noAutofit/>
          </a:bodyPr>
          <a:lstStyle/>
          <a:p>
            <a:pPr lvl="0" rtl="0">
              <a:spcBef>
                <a:spcPts val="0"/>
              </a:spcBef>
              <a:buNone/>
            </a:pPr>
            <a:r>
              <a:rPr lang="en"/>
              <a:t>Sample of software-defined sensor for gyroscope in MainActivity.java</a:t>
            </a:r>
          </a:p>
        </p:txBody>
      </p:sp>
      <p:pic>
        <p:nvPicPr>
          <p:cNvPr id="190" name="Shape 190"/>
          <p:cNvPicPr preferRelativeResize="0"/>
          <p:nvPr/>
        </p:nvPicPr>
        <p:blipFill>
          <a:blip r:embed="rId3">
            <a:alphaModFix/>
          </a:blip>
          <a:stretch>
            <a:fillRect/>
          </a:stretch>
        </p:blipFill>
        <p:spPr>
          <a:xfrm>
            <a:off x="2258450" y="78100"/>
            <a:ext cx="7079300" cy="5024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Problems - Solutions</a:t>
            </a:r>
          </a:p>
        </p:txBody>
      </p:sp>
      <p:sp>
        <p:nvSpPr>
          <p:cNvPr id="196" name="Shape 19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b="1" lang="en" sz="1400"/>
              <a:t>Hardware/Software</a:t>
            </a:r>
            <a:r>
              <a:rPr lang="en" sz="1400"/>
              <a:t>: The team needed to buy a separate piece of hardware for the Arduino to have access to wifi. To save money, the group had a Raspberry Pi control the wifi and communicate that information to the Arduino. If the team solely used the Raspberry Pi, it would’ve required more time to research and install PWM controls. To save time and money, the team decided to use the Raspberry Pi to control the wifi, then communicate that information to the Arduino which would control the servo motors.</a:t>
            </a:r>
          </a:p>
          <a:p>
            <a:pPr lvl="0" rtl="0">
              <a:spcBef>
                <a:spcPts val="0"/>
              </a:spcBef>
              <a:buNone/>
            </a:pPr>
            <a:r>
              <a:rPr b="1" lang="en" sz="1400"/>
              <a:t>Learning multiple softwares</a:t>
            </a:r>
            <a:r>
              <a:rPr lang="en" sz="1400"/>
              <a:t>: Some of the team members weren’t familiar with some of the software. The team conducted a sit-in where one person walked the others through installing and setting up the platforms so they could start learning via tutorials.</a:t>
            </a:r>
          </a:p>
          <a:p>
            <a:pPr lvl="0" rtl="0">
              <a:spcBef>
                <a:spcPts val="0"/>
              </a:spcBef>
              <a:buNone/>
            </a:pPr>
            <a:r>
              <a:rPr b="1" lang="en" sz="1400"/>
              <a:t>Gyroscope</a:t>
            </a:r>
            <a:r>
              <a:rPr lang="en" sz="1400"/>
              <a:t>: used a default that was initially inaccurate due to Earth’s gravity and rotation. The team built a software-defined sensor using an accelerometer and magnetometer.</a:t>
            </a:r>
          </a:p>
          <a:p>
            <a:pPr lvl="0" rtl="0">
              <a:spcBef>
                <a:spcPts val="0"/>
              </a:spcBef>
              <a:buNone/>
            </a:pPr>
            <a:r>
              <a:t/>
            </a:r>
            <a:endParaRPr sz="1400"/>
          </a:p>
          <a:p>
            <a:pPr lvl="0" rtl="0">
              <a:spcBef>
                <a:spcPts val="0"/>
              </a:spcBef>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 Video</a:t>
            </a:r>
          </a:p>
        </p:txBody>
      </p:sp>
      <p:sp>
        <p:nvSpPr>
          <p:cNvPr descr="A remote controlled car that is hosting a wifi server on a Raspberry Pi 3 and using and Arduino Uno to control servos. People involved in the project: Jai, Jeremy, Patrick, Craig.  Github project source: https://github.com/ctknapp62/csc230WifiCar" id="202" name="Shape 202" title="CSC Wifi Project">
            <a:hlinkClick r:id="rId3"/>
          </p:cNvPr>
          <p:cNvSpPr/>
          <p:nvPr/>
        </p:nvSpPr>
        <p:spPr>
          <a:xfrm>
            <a:off x="3058283" y="445025"/>
            <a:ext cx="5498467" cy="4123850"/>
          </a:xfrm>
          <a:prstGeom prst="rect">
            <a:avLst/>
          </a:prstGeom>
          <a:blipFill>
            <a:blip r:embed="rId4">
              <a:alphaModFix/>
            </a:blip>
            <a:stretch>
              <a:fillRect/>
            </a:stretch>
          </a:blipFill>
          <a:ln>
            <a:noFill/>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Developer’s Notes</a:t>
            </a:r>
          </a:p>
        </p:txBody>
      </p:sp>
      <p:sp>
        <p:nvSpPr>
          <p:cNvPr id="208" name="Shape 20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rPr lang="en" u="sng">
                <a:solidFill>
                  <a:schemeClr val="hlink"/>
                </a:solidFill>
                <a:hlinkClick r:id="rId3"/>
              </a:rPr>
              <a:t>Complete Project Tutorial</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Sources: </a:t>
            </a:r>
          </a:p>
        </p:txBody>
      </p:sp>
      <p:sp>
        <p:nvSpPr>
          <p:cNvPr id="214" name="Shape 21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000" u="sng">
                <a:solidFill>
                  <a:schemeClr val="hlink"/>
                </a:solidFill>
                <a:hlinkClick r:id="rId3"/>
              </a:rPr>
              <a:t>http://media.idownloadblog.com/wp-content/uploads/2016/02/wifi-icon.png</a:t>
            </a:r>
          </a:p>
          <a:p>
            <a:pPr lvl="0" rtl="0">
              <a:spcBef>
                <a:spcPts val="0"/>
              </a:spcBef>
              <a:buNone/>
            </a:pPr>
            <a:r>
              <a:rPr lang="en" sz="1000" u="sng">
                <a:solidFill>
                  <a:schemeClr val="hlink"/>
                </a:solidFill>
                <a:hlinkClick r:id="rId4"/>
              </a:rPr>
              <a:t>http://www.clipartkid.com/images/20/people-clipart-7FoHas-clipart.gif</a:t>
            </a:r>
          </a:p>
          <a:p>
            <a:pPr lvl="0" rtl="0">
              <a:spcBef>
                <a:spcPts val="0"/>
              </a:spcBef>
              <a:buNone/>
            </a:pPr>
            <a:r>
              <a:rPr lang="en" sz="1000" u="sng">
                <a:solidFill>
                  <a:schemeClr val="hlink"/>
                </a:solidFill>
                <a:hlinkClick r:id="rId5"/>
              </a:rPr>
              <a:t>http://cdn.grid.fotosearch.com/CSP/CSP683/k34733171.jpg</a:t>
            </a:r>
          </a:p>
          <a:p>
            <a:pPr lvl="0" rtl="0">
              <a:spcBef>
                <a:spcPts val="0"/>
              </a:spcBef>
              <a:buNone/>
            </a:pPr>
            <a:r>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About the project</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In this project we will be controlling a servo using an Arduino Uno that is connected to a Raspberry Pi. The Raspberry Pi will be hosting a server that accepts HTTP requests over an established network (wifi). The reason we need the Raspberry Pi and Arduino is so we can write all of our logic in a language called JavaScript. How we will be doing this is by using NodeJs, ExpressJs and Johnny-five. </a:t>
            </a:r>
          </a:p>
        </p:txBody>
      </p:sp>
      <p:pic>
        <p:nvPicPr>
          <p:cNvPr id="62" name="Shape 62"/>
          <p:cNvPicPr preferRelativeResize="0"/>
          <p:nvPr/>
        </p:nvPicPr>
        <p:blipFill>
          <a:blip r:embed="rId3">
            <a:alphaModFix/>
          </a:blip>
          <a:stretch>
            <a:fillRect/>
          </a:stretch>
        </p:blipFill>
        <p:spPr>
          <a:xfrm>
            <a:off x="3227300" y="3224737"/>
            <a:ext cx="1951548" cy="1613274"/>
          </a:xfrm>
          <a:prstGeom prst="rect">
            <a:avLst/>
          </a:prstGeom>
          <a:noFill/>
          <a:ln>
            <a:noFill/>
          </a:ln>
        </p:spPr>
      </p:pic>
      <p:pic>
        <p:nvPicPr>
          <p:cNvPr id="63" name="Shape 63"/>
          <p:cNvPicPr preferRelativeResize="0"/>
          <p:nvPr/>
        </p:nvPicPr>
        <p:blipFill>
          <a:blip r:embed="rId4">
            <a:alphaModFix/>
          </a:blip>
          <a:stretch>
            <a:fillRect/>
          </a:stretch>
        </p:blipFill>
        <p:spPr>
          <a:xfrm>
            <a:off x="383247" y="3180300"/>
            <a:ext cx="659100" cy="1702148"/>
          </a:xfrm>
          <a:prstGeom prst="rect">
            <a:avLst/>
          </a:prstGeom>
          <a:noFill/>
          <a:ln>
            <a:noFill/>
          </a:ln>
        </p:spPr>
      </p:pic>
      <p:sp>
        <p:nvSpPr>
          <p:cNvPr id="64" name="Shape 64"/>
          <p:cNvSpPr/>
          <p:nvPr/>
        </p:nvSpPr>
        <p:spPr>
          <a:xfrm>
            <a:off x="1805400" y="3741562"/>
            <a:ext cx="843300" cy="421500"/>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5" name="Shape 65"/>
          <p:cNvSpPr/>
          <p:nvPr/>
        </p:nvSpPr>
        <p:spPr>
          <a:xfrm>
            <a:off x="5537862" y="3820612"/>
            <a:ext cx="843300" cy="421500"/>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66" name="Shape 66"/>
          <p:cNvPicPr preferRelativeResize="0"/>
          <p:nvPr/>
        </p:nvPicPr>
        <p:blipFill>
          <a:blip r:embed="rId5">
            <a:alphaModFix/>
          </a:blip>
          <a:stretch>
            <a:fillRect/>
          </a:stretch>
        </p:blipFill>
        <p:spPr>
          <a:xfrm>
            <a:off x="6740175" y="3655125"/>
            <a:ext cx="1962150" cy="752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260775" y="149650"/>
            <a:ext cx="8520600" cy="572700"/>
          </a:xfrm>
          <a:prstGeom prst="rect">
            <a:avLst/>
          </a:prstGeom>
        </p:spPr>
        <p:txBody>
          <a:bodyPr anchorCtr="0" anchor="t" bIns="91425" lIns="91425" rIns="91425" tIns="91425">
            <a:noAutofit/>
          </a:bodyPr>
          <a:lstStyle/>
          <a:p>
            <a:pPr lvl="0" rtl="0">
              <a:spcBef>
                <a:spcPts val="0"/>
              </a:spcBef>
              <a:buNone/>
            </a:pPr>
            <a:r>
              <a:rPr lang="en"/>
              <a:t>System Block Diagram</a:t>
            </a:r>
          </a:p>
        </p:txBody>
      </p:sp>
      <p:sp>
        <p:nvSpPr>
          <p:cNvPr id="72" name="Shape 72"/>
          <p:cNvSpPr/>
          <p:nvPr/>
        </p:nvSpPr>
        <p:spPr>
          <a:xfrm>
            <a:off x="260775" y="1700925"/>
            <a:ext cx="1711100" cy="1741650"/>
          </a:xfrm>
          <a:prstGeom prst="flowChartProcess">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Android Device</a:t>
            </a:r>
          </a:p>
        </p:txBody>
      </p:sp>
      <p:sp>
        <p:nvSpPr>
          <p:cNvPr id="73" name="Shape 73"/>
          <p:cNvSpPr/>
          <p:nvPr/>
        </p:nvSpPr>
        <p:spPr>
          <a:xfrm>
            <a:off x="5524400" y="143050"/>
            <a:ext cx="977700" cy="977700"/>
          </a:xfrm>
          <a:prstGeom prst="ellipse">
            <a:avLst/>
          </a:prstGeom>
          <a:solidFill>
            <a:srgbClr val="A2CE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Front Servo</a:t>
            </a:r>
          </a:p>
        </p:txBody>
      </p:sp>
      <p:sp>
        <p:nvSpPr>
          <p:cNvPr id="74" name="Shape 74"/>
          <p:cNvSpPr/>
          <p:nvPr/>
        </p:nvSpPr>
        <p:spPr>
          <a:xfrm>
            <a:off x="5524425" y="4022750"/>
            <a:ext cx="977700" cy="977700"/>
          </a:xfrm>
          <a:prstGeom prst="ellipse">
            <a:avLst/>
          </a:prstGeom>
          <a:solidFill>
            <a:srgbClr val="A2CE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Back Servo</a:t>
            </a:r>
          </a:p>
        </p:txBody>
      </p:sp>
      <p:sp>
        <p:nvSpPr>
          <p:cNvPr id="75" name="Shape 75"/>
          <p:cNvSpPr/>
          <p:nvPr/>
        </p:nvSpPr>
        <p:spPr>
          <a:xfrm>
            <a:off x="2709250" y="1700925"/>
            <a:ext cx="1711100" cy="1741650"/>
          </a:xfrm>
          <a:prstGeom prst="flowChartProcess">
            <a:avLst/>
          </a:prstGeom>
          <a:solidFill>
            <a:srgbClr val="64C22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Raspberry Pi</a:t>
            </a:r>
          </a:p>
        </p:txBody>
      </p:sp>
      <p:sp>
        <p:nvSpPr>
          <p:cNvPr id="76" name="Shape 76"/>
          <p:cNvSpPr/>
          <p:nvPr/>
        </p:nvSpPr>
        <p:spPr>
          <a:xfrm>
            <a:off x="5157725" y="1700925"/>
            <a:ext cx="1711100" cy="1741650"/>
          </a:xfrm>
          <a:prstGeom prst="flowChartProcess">
            <a:avLst/>
          </a:prstGeom>
          <a:solidFill>
            <a:srgbClr val="4855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Arduino Uno</a:t>
            </a:r>
          </a:p>
        </p:txBody>
      </p:sp>
      <p:sp>
        <p:nvSpPr>
          <p:cNvPr id="77" name="Shape 77"/>
          <p:cNvSpPr/>
          <p:nvPr/>
        </p:nvSpPr>
        <p:spPr>
          <a:xfrm>
            <a:off x="7252000" y="422650"/>
            <a:ext cx="1812900" cy="478800"/>
          </a:xfrm>
          <a:prstGeom prst="rect">
            <a:avLst/>
          </a:prstGeom>
          <a:solidFill>
            <a:srgbClr val="E23F08">
              <a:alpha val="84620"/>
            </a:srgbClr>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Turn Steering motor</a:t>
            </a:r>
          </a:p>
        </p:txBody>
      </p:sp>
      <p:sp>
        <p:nvSpPr>
          <p:cNvPr id="78" name="Shape 78"/>
          <p:cNvSpPr/>
          <p:nvPr/>
        </p:nvSpPr>
        <p:spPr>
          <a:xfrm>
            <a:off x="7252000" y="4272200"/>
            <a:ext cx="1812900" cy="478800"/>
          </a:xfrm>
          <a:prstGeom prst="rect">
            <a:avLst/>
          </a:prstGeom>
          <a:solidFill>
            <a:srgbClr val="E23F08">
              <a:alpha val="84620"/>
            </a:srgbClr>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Turn Drive motor</a:t>
            </a:r>
          </a:p>
        </p:txBody>
      </p:sp>
      <p:sp>
        <p:nvSpPr>
          <p:cNvPr id="79" name="Shape 79"/>
          <p:cNvSpPr/>
          <p:nvPr/>
        </p:nvSpPr>
        <p:spPr>
          <a:xfrm>
            <a:off x="1999312" y="2525900"/>
            <a:ext cx="682500" cy="336300"/>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0" name="Shape 80"/>
          <p:cNvSpPr/>
          <p:nvPr/>
        </p:nvSpPr>
        <p:spPr>
          <a:xfrm>
            <a:off x="4447775" y="2525900"/>
            <a:ext cx="682500" cy="336300"/>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1" name="Shape 81"/>
          <p:cNvSpPr/>
          <p:nvPr/>
        </p:nvSpPr>
        <p:spPr>
          <a:xfrm>
            <a:off x="6535800" y="493900"/>
            <a:ext cx="682500" cy="336300"/>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a:off x="6535800" y="4343450"/>
            <a:ext cx="682500" cy="336300"/>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rot="5400000">
            <a:off x="5743575" y="3584875"/>
            <a:ext cx="539400" cy="336300"/>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rot="-5400000">
            <a:off x="5743582" y="1242691"/>
            <a:ext cx="539400" cy="336300"/>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 name="Shape 85"/>
          <p:cNvSpPr txBox="1"/>
          <p:nvPr/>
        </p:nvSpPr>
        <p:spPr>
          <a:xfrm>
            <a:off x="1931125" y="2230550"/>
            <a:ext cx="977700" cy="336300"/>
          </a:xfrm>
          <a:prstGeom prst="rect">
            <a:avLst/>
          </a:prstGeom>
          <a:noFill/>
          <a:ln>
            <a:noFill/>
          </a:ln>
        </p:spPr>
        <p:txBody>
          <a:bodyPr anchorCtr="0" anchor="t" bIns="91425" lIns="91425" rIns="91425" tIns="91425">
            <a:noAutofit/>
          </a:bodyPr>
          <a:lstStyle/>
          <a:p>
            <a:pPr lvl="0" rtl="0">
              <a:spcBef>
                <a:spcPts val="0"/>
              </a:spcBef>
              <a:buNone/>
            </a:pPr>
            <a:r>
              <a:rPr lang="en" sz="1200"/>
              <a:t>Http Req</a:t>
            </a:r>
          </a:p>
        </p:txBody>
      </p:sp>
      <p:sp>
        <p:nvSpPr>
          <p:cNvPr id="86" name="Shape 86"/>
          <p:cNvSpPr txBox="1"/>
          <p:nvPr/>
        </p:nvSpPr>
        <p:spPr>
          <a:xfrm>
            <a:off x="4376475" y="2230550"/>
            <a:ext cx="977700" cy="336300"/>
          </a:xfrm>
          <a:prstGeom prst="rect">
            <a:avLst/>
          </a:prstGeom>
          <a:noFill/>
          <a:ln>
            <a:noFill/>
          </a:ln>
        </p:spPr>
        <p:txBody>
          <a:bodyPr anchorCtr="0" anchor="t" bIns="91425" lIns="91425" rIns="91425" tIns="91425">
            <a:noAutofit/>
          </a:bodyPr>
          <a:lstStyle/>
          <a:p>
            <a:pPr lvl="0" rtl="0">
              <a:spcBef>
                <a:spcPts val="0"/>
              </a:spcBef>
              <a:buNone/>
            </a:pPr>
            <a:r>
              <a:rPr lang="en" sz="1200"/>
              <a:t>Johnny 5</a:t>
            </a:r>
          </a:p>
        </p:txBody>
      </p:sp>
      <p:sp>
        <p:nvSpPr>
          <p:cNvPr id="87" name="Shape 87"/>
          <p:cNvSpPr txBox="1"/>
          <p:nvPr/>
        </p:nvSpPr>
        <p:spPr>
          <a:xfrm>
            <a:off x="5354175" y="1308300"/>
            <a:ext cx="701400" cy="336300"/>
          </a:xfrm>
          <a:prstGeom prst="rect">
            <a:avLst/>
          </a:prstGeom>
          <a:noFill/>
          <a:ln>
            <a:noFill/>
          </a:ln>
        </p:spPr>
        <p:txBody>
          <a:bodyPr anchorCtr="0" anchor="t" bIns="91425" lIns="91425" rIns="91425" tIns="91425">
            <a:noAutofit/>
          </a:bodyPr>
          <a:lstStyle/>
          <a:p>
            <a:pPr lvl="0" rtl="0">
              <a:spcBef>
                <a:spcPts val="0"/>
              </a:spcBef>
              <a:buNone/>
            </a:pPr>
            <a:r>
              <a:rPr lang="en" sz="1200"/>
              <a:t>PWM</a:t>
            </a:r>
          </a:p>
        </p:txBody>
      </p:sp>
      <p:sp>
        <p:nvSpPr>
          <p:cNvPr id="88" name="Shape 88"/>
          <p:cNvSpPr txBox="1"/>
          <p:nvPr/>
        </p:nvSpPr>
        <p:spPr>
          <a:xfrm>
            <a:off x="5354175" y="3462950"/>
            <a:ext cx="701400" cy="336300"/>
          </a:xfrm>
          <a:prstGeom prst="rect">
            <a:avLst/>
          </a:prstGeom>
          <a:noFill/>
          <a:ln>
            <a:noFill/>
          </a:ln>
        </p:spPr>
        <p:txBody>
          <a:bodyPr anchorCtr="0" anchor="t" bIns="91425" lIns="91425" rIns="91425" tIns="91425">
            <a:noAutofit/>
          </a:bodyPr>
          <a:lstStyle/>
          <a:p>
            <a:pPr lvl="0" rtl="0">
              <a:spcBef>
                <a:spcPts val="0"/>
              </a:spcBef>
              <a:buNone/>
            </a:pPr>
            <a:r>
              <a:rPr lang="en" sz="1200"/>
              <a:t>PWM</a:t>
            </a:r>
          </a:p>
        </p:txBody>
      </p:sp>
      <p:sp>
        <p:nvSpPr>
          <p:cNvPr id="89" name="Shape 89"/>
          <p:cNvSpPr/>
          <p:nvPr/>
        </p:nvSpPr>
        <p:spPr>
          <a:xfrm>
            <a:off x="2846000" y="4343450"/>
            <a:ext cx="1437600" cy="529500"/>
          </a:xfrm>
          <a:prstGeom prst="roundRect">
            <a:avLst>
              <a:gd fmla="val 16667" name="adj"/>
            </a:avLst>
          </a:prstGeom>
          <a:solidFill>
            <a:srgbClr val="FFE5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USB Battery</a:t>
            </a:r>
          </a:p>
        </p:txBody>
      </p:sp>
      <p:sp>
        <p:nvSpPr>
          <p:cNvPr id="90" name="Shape 90"/>
          <p:cNvSpPr txBox="1"/>
          <p:nvPr/>
        </p:nvSpPr>
        <p:spPr>
          <a:xfrm>
            <a:off x="4447775" y="2846750"/>
            <a:ext cx="977700" cy="336300"/>
          </a:xfrm>
          <a:prstGeom prst="rect">
            <a:avLst/>
          </a:prstGeom>
          <a:noFill/>
          <a:ln>
            <a:noFill/>
          </a:ln>
        </p:spPr>
        <p:txBody>
          <a:bodyPr anchorCtr="0" anchor="t" bIns="91425" lIns="91425" rIns="91425" tIns="91425">
            <a:noAutofit/>
          </a:bodyPr>
          <a:lstStyle/>
          <a:p>
            <a:pPr lvl="0" rtl="0">
              <a:spcBef>
                <a:spcPts val="0"/>
              </a:spcBef>
              <a:buNone/>
            </a:pPr>
            <a:r>
              <a:rPr lang="en" sz="1200"/>
              <a:t>USB</a:t>
            </a:r>
          </a:p>
        </p:txBody>
      </p:sp>
      <p:cxnSp>
        <p:nvCxnSpPr>
          <p:cNvPr id="91" name="Shape 91"/>
          <p:cNvCxnSpPr>
            <a:stCxn id="75" idx="2"/>
            <a:endCxn id="89" idx="0"/>
          </p:cNvCxnSpPr>
          <p:nvPr/>
        </p:nvCxnSpPr>
        <p:spPr>
          <a:xfrm>
            <a:off x="3564800" y="3442575"/>
            <a:ext cx="0" cy="900900"/>
          </a:xfrm>
          <a:prstGeom prst="straightConnector1">
            <a:avLst/>
          </a:prstGeom>
          <a:noFill/>
          <a:ln cap="flat" cmpd="sng" w="38100">
            <a:solidFill>
              <a:srgbClr val="FF0000"/>
            </a:solidFill>
            <a:prstDash val="solid"/>
            <a:round/>
            <a:headEnd len="lg" w="lg" type="none"/>
            <a:tailEnd len="lg" w="lg" type="none"/>
          </a:ln>
        </p:spPr>
      </p:cxnSp>
      <p:cxnSp>
        <p:nvCxnSpPr>
          <p:cNvPr id="92" name="Shape 92"/>
          <p:cNvCxnSpPr/>
          <p:nvPr/>
        </p:nvCxnSpPr>
        <p:spPr>
          <a:xfrm>
            <a:off x="3307525" y="3442575"/>
            <a:ext cx="0" cy="900900"/>
          </a:xfrm>
          <a:prstGeom prst="straightConnector1">
            <a:avLst/>
          </a:prstGeom>
          <a:noFill/>
          <a:ln cap="flat" cmpd="sng" w="38100">
            <a:solidFill>
              <a:srgbClr val="000000"/>
            </a:solidFill>
            <a:prstDash val="solid"/>
            <a:round/>
            <a:headEnd len="lg" w="lg" type="none"/>
            <a:tailEnd len="lg" w="lg"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190400"/>
            <a:ext cx="8520600" cy="572700"/>
          </a:xfrm>
          <a:prstGeom prst="rect">
            <a:avLst/>
          </a:prstGeom>
        </p:spPr>
        <p:txBody>
          <a:bodyPr anchorCtr="0" anchor="t" bIns="91425" lIns="91425" rIns="91425" tIns="91425">
            <a:noAutofit/>
          </a:bodyPr>
          <a:lstStyle/>
          <a:p>
            <a:pPr lvl="0" rtl="0">
              <a:spcBef>
                <a:spcPts val="0"/>
              </a:spcBef>
              <a:buNone/>
            </a:pPr>
            <a:r>
              <a:rPr lang="en"/>
              <a:t>System Block Diagram Breakdown (Servos)</a:t>
            </a:r>
          </a:p>
        </p:txBody>
      </p:sp>
      <p:sp>
        <p:nvSpPr>
          <p:cNvPr id="98" name="Shape 98"/>
          <p:cNvSpPr/>
          <p:nvPr/>
        </p:nvSpPr>
        <p:spPr>
          <a:xfrm>
            <a:off x="533675" y="2842100"/>
            <a:ext cx="977700" cy="977700"/>
          </a:xfrm>
          <a:prstGeom prst="ellipse">
            <a:avLst/>
          </a:prstGeom>
          <a:solidFill>
            <a:srgbClr val="A2CE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Front Servo</a:t>
            </a:r>
          </a:p>
        </p:txBody>
      </p:sp>
      <p:sp>
        <p:nvSpPr>
          <p:cNvPr id="99" name="Shape 99"/>
          <p:cNvSpPr/>
          <p:nvPr/>
        </p:nvSpPr>
        <p:spPr>
          <a:xfrm>
            <a:off x="6787000" y="2842100"/>
            <a:ext cx="977700" cy="977700"/>
          </a:xfrm>
          <a:prstGeom prst="ellipse">
            <a:avLst/>
          </a:prstGeom>
          <a:solidFill>
            <a:srgbClr val="A2CE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Back Servo</a:t>
            </a:r>
          </a:p>
        </p:txBody>
      </p:sp>
      <p:cxnSp>
        <p:nvCxnSpPr>
          <p:cNvPr id="100" name="Shape 100"/>
          <p:cNvCxnSpPr/>
          <p:nvPr/>
        </p:nvCxnSpPr>
        <p:spPr>
          <a:xfrm>
            <a:off x="7037950" y="2128700"/>
            <a:ext cx="20400" cy="1028700"/>
          </a:xfrm>
          <a:prstGeom prst="straightConnector1">
            <a:avLst/>
          </a:prstGeom>
          <a:noFill/>
          <a:ln cap="flat" cmpd="sng" w="38100">
            <a:solidFill>
              <a:srgbClr val="EFEFEF"/>
            </a:solidFill>
            <a:prstDash val="solid"/>
            <a:round/>
            <a:headEnd len="lg" w="lg" type="none"/>
            <a:tailEnd len="lg" w="lg" type="none"/>
          </a:ln>
        </p:spPr>
      </p:cxnSp>
      <p:cxnSp>
        <p:nvCxnSpPr>
          <p:cNvPr id="101" name="Shape 101"/>
          <p:cNvCxnSpPr/>
          <p:nvPr/>
        </p:nvCxnSpPr>
        <p:spPr>
          <a:xfrm flipH="1">
            <a:off x="753950" y="1619450"/>
            <a:ext cx="30300" cy="1335000"/>
          </a:xfrm>
          <a:prstGeom prst="straightConnector1">
            <a:avLst/>
          </a:prstGeom>
          <a:noFill/>
          <a:ln cap="flat" cmpd="sng" w="38100">
            <a:solidFill>
              <a:srgbClr val="EFEFEF"/>
            </a:solidFill>
            <a:prstDash val="solid"/>
            <a:round/>
            <a:headEnd len="lg" w="lg" type="none"/>
            <a:tailEnd len="lg" w="lg" type="none"/>
          </a:ln>
        </p:spPr>
      </p:cxnSp>
      <p:cxnSp>
        <p:nvCxnSpPr>
          <p:cNvPr id="102" name="Shape 102"/>
          <p:cNvCxnSpPr/>
          <p:nvPr/>
        </p:nvCxnSpPr>
        <p:spPr>
          <a:xfrm flipH="1">
            <a:off x="1016075" y="1914800"/>
            <a:ext cx="22800" cy="1043400"/>
          </a:xfrm>
          <a:prstGeom prst="straightConnector1">
            <a:avLst/>
          </a:prstGeom>
          <a:noFill/>
          <a:ln cap="flat" cmpd="sng" w="38100">
            <a:solidFill>
              <a:srgbClr val="000000"/>
            </a:solidFill>
            <a:prstDash val="solid"/>
            <a:round/>
            <a:headEnd len="lg" w="lg" type="none"/>
            <a:tailEnd len="lg" w="lg" type="none"/>
          </a:ln>
        </p:spPr>
      </p:cxnSp>
      <p:cxnSp>
        <p:nvCxnSpPr>
          <p:cNvPr id="103" name="Shape 103"/>
          <p:cNvCxnSpPr/>
          <p:nvPr/>
        </p:nvCxnSpPr>
        <p:spPr>
          <a:xfrm>
            <a:off x="7286050" y="2129300"/>
            <a:ext cx="27000" cy="1028100"/>
          </a:xfrm>
          <a:prstGeom prst="straightConnector1">
            <a:avLst/>
          </a:prstGeom>
          <a:noFill/>
          <a:ln cap="flat" cmpd="sng" w="38100">
            <a:solidFill>
              <a:srgbClr val="000000"/>
            </a:solidFill>
            <a:prstDash val="solid"/>
            <a:round/>
            <a:headEnd len="lg" w="lg" type="none"/>
            <a:tailEnd len="lg" w="lg" type="none"/>
          </a:ln>
        </p:spPr>
      </p:cxnSp>
      <p:cxnSp>
        <p:nvCxnSpPr>
          <p:cNvPr id="104" name="Shape 104"/>
          <p:cNvCxnSpPr/>
          <p:nvPr/>
        </p:nvCxnSpPr>
        <p:spPr>
          <a:xfrm rot="10800000">
            <a:off x="7516600" y="2098350"/>
            <a:ext cx="20400" cy="1089600"/>
          </a:xfrm>
          <a:prstGeom prst="straightConnector1">
            <a:avLst/>
          </a:prstGeom>
          <a:noFill/>
          <a:ln cap="flat" cmpd="sng" w="38100">
            <a:solidFill>
              <a:srgbClr val="FF0000"/>
            </a:solidFill>
            <a:prstDash val="solid"/>
            <a:round/>
            <a:headEnd len="lg" w="lg" type="none"/>
            <a:tailEnd len="lg" w="lg" type="none"/>
          </a:ln>
        </p:spPr>
      </p:cxnSp>
      <p:cxnSp>
        <p:nvCxnSpPr>
          <p:cNvPr id="105" name="Shape 105"/>
          <p:cNvCxnSpPr/>
          <p:nvPr/>
        </p:nvCxnSpPr>
        <p:spPr>
          <a:xfrm flipH="1" rot="10800000">
            <a:off x="1260550" y="2210100"/>
            <a:ext cx="33000" cy="778500"/>
          </a:xfrm>
          <a:prstGeom prst="straightConnector1">
            <a:avLst/>
          </a:prstGeom>
          <a:noFill/>
          <a:ln cap="flat" cmpd="sng" w="38100">
            <a:solidFill>
              <a:srgbClr val="FF0000"/>
            </a:solidFill>
            <a:prstDash val="solid"/>
            <a:round/>
            <a:headEnd len="lg" w="lg" type="none"/>
            <a:tailEnd len="lg" w="lg" type="none"/>
          </a:ln>
        </p:spPr>
      </p:cxnSp>
      <p:sp>
        <p:nvSpPr>
          <p:cNvPr id="106" name="Shape 106"/>
          <p:cNvSpPr/>
          <p:nvPr/>
        </p:nvSpPr>
        <p:spPr>
          <a:xfrm>
            <a:off x="6787000" y="1476650"/>
            <a:ext cx="977700" cy="651900"/>
          </a:xfrm>
          <a:prstGeom prst="roundRect">
            <a:avLst>
              <a:gd fmla="val 16667" name="adj"/>
            </a:avLst>
          </a:prstGeom>
          <a:solidFill>
            <a:srgbClr val="B4A7D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ESC</a:t>
            </a:r>
          </a:p>
        </p:txBody>
      </p:sp>
      <p:sp>
        <p:nvSpPr>
          <p:cNvPr id="107" name="Shape 107"/>
          <p:cNvSpPr/>
          <p:nvPr/>
        </p:nvSpPr>
        <p:spPr>
          <a:xfrm>
            <a:off x="3184725" y="1038900"/>
            <a:ext cx="1711100" cy="1741650"/>
          </a:xfrm>
          <a:prstGeom prst="flowChartProcess">
            <a:avLst/>
          </a:prstGeom>
          <a:solidFill>
            <a:srgbClr val="4855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Arduino Uno</a:t>
            </a:r>
          </a:p>
        </p:txBody>
      </p:sp>
      <p:sp>
        <p:nvSpPr>
          <p:cNvPr id="108" name="Shape 108"/>
          <p:cNvSpPr/>
          <p:nvPr/>
        </p:nvSpPr>
        <p:spPr>
          <a:xfrm>
            <a:off x="3380125" y="3524075"/>
            <a:ext cx="1437600" cy="529500"/>
          </a:xfrm>
          <a:prstGeom prst="roundRect">
            <a:avLst>
              <a:gd fmla="val 16667" name="adj"/>
            </a:avLst>
          </a:prstGeom>
          <a:solidFill>
            <a:srgbClr val="FFE5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NiCad Battery</a:t>
            </a:r>
          </a:p>
        </p:txBody>
      </p:sp>
      <p:cxnSp>
        <p:nvCxnSpPr>
          <p:cNvPr id="109" name="Shape 109"/>
          <p:cNvCxnSpPr/>
          <p:nvPr/>
        </p:nvCxnSpPr>
        <p:spPr>
          <a:xfrm>
            <a:off x="4817725" y="3804125"/>
            <a:ext cx="1323900" cy="5100"/>
          </a:xfrm>
          <a:prstGeom prst="straightConnector1">
            <a:avLst/>
          </a:prstGeom>
          <a:noFill/>
          <a:ln cap="flat" cmpd="sng" w="38100">
            <a:solidFill>
              <a:srgbClr val="FF0000"/>
            </a:solidFill>
            <a:prstDash val="solid"/>
            <a:round/>
            <a:headEnd len="lg" w="lg" type="none"/>
            <a:tailEnd len="lg" w="lg" type="none"/>
          </a:ln>
        </p:spPr>
      </p:cxnSp>
      <p:cxnSp>
        <p:nvCxnSpPr>
          <p:cNvPr id="110" name="Shape 110"/>
          <p:cNvCxnSpPr/>
          <p:nvPr/>
        </p:nvCxnSpPr>
        <p:spPr>
          <a:xfrm rot="10800000">
            <a:off x="6090700" y="1975925"/>
            <a:ext cx="20400" cy="1853700"/>
          </a:xfrm>
          <a:prstGeom prst="straightConnector1">
            <a:avLst/>
          </a:prstGeom>
          <a:noFill/>
          <a:ln cap="flat" cmpd="sng" w="38100">
            <a:solidFill>
              <a:srgbClr val="FF0000"/>
            </a:solidFill>
            <a:prstDash val="solid"/>
            <a:round/>
            <a:headEnd len="lg" w="lg" type="none"/>
            <a:tailEnd len="lg" w="lg" type="none"/>
          </a:ln>
        </p:spPr>
      </p:cxnSp>
      <p:cxnSp>
        <p:nvCxnSpPr>
          <p:cNvPr id="111" name="Shape 111"/>
          <p:cNvCxnSpPr/>
          <p:nvPr/>
        </p:nvCxnSpPr>
        <p:spPr>
          <a:xfrm flipH="1" rot="10800000">
            <a:off x="6089487" y="1986150"/>
            <a:ext cx="697500" cy="3900"/>
          </a:xfrm>
          <a:prstGeom prst="straightConnector1">
            <a:avLst/>
          </a:prstGeom>
          <a:noFill/>
          <a:ln cap="flat" cmpd="sng" w="38100">
            <a:solidFill>
              <a:srgbClr val="FF0000"/>
            </a:solidFill>
            <a:prstDash val="solid"/>
            <a:round/>
            <a:headEnd len="lg" w="lg" type="none"/>
            <a:tailEnd len="lg" w="lg" type="none"/>
          </a:ln>
        </p:spPr>
      </p:cxnSp>
      <p:cxnSp>
        <p:nvCxnSpPr>
          <p:cNvPr id="112" name="Shape 112"/>
          <p:cNvCxnSpPr/>
          <p:nvPr/>
        </p:nvCxnSpPr>
        <p:spPr>
          <a:xfrm>
            <a:off x="4549450" y="1543037"/>
            <a:ext cx="2261100" cy="0"/>
          </a:xfrm>
          <a:prstGeom prst="straightConnector1">
            <a:avLst/>
          </a:prstGeom>
          <a:noFill/>
          <a:ln cap="flat" cmpd="sng" w="38100">
            <a:solidFill>
              <a:srgbClr val="EFEFEF"/>
            </a:solidFill>
            <a:prstDash val="solid"/>
            <a:round/>
            <a:headEnd len="lg" w="lg" type="none"/>
            <a:tailEnd len="lg" w="lg" type="none"/>
          </a:ln>
        </p:spPr>
      </p:cxnSp>
      <p:cxnSp>
        <p:nvCxnSpPr>
          <p:cNvPr id="113" name="Shape 113"/>
          <p:cNvCxnSpPr>
            <a:stCxn id="106" idx="1"/>
          </p:cNvCxnSpPr>
          <p:nvPr/>
        </p:nvCxnSpPr>
        <p:spPr>
          <a:xfrm rot="10800000">
            <a:off x="4573000" y="1792700"/>
            <a:ext cx="2214000" cy="9900"/>
          </a:xfrm>
          <a:prstGeom prst="straightConnector1">
            <a:avLst/>
          </a:prstGeom>
          <a:noFill/>
          <a:ln cap="flat" cmpd="sng" w="38100">
            <a:solidFill>
              <a:srgbClr val="000000"/>
            </a:solidFill>
            <a:prstDash val="solid"/>
            <a:round/>
            <a:headEnd len="lg" w="lg" type="none"/>
            <a:tailEnd len="lg" w="lg" type="none"/>
          </a:ln>
        </p:spPr>
      </p:cxnSp>
      <p:cxnSp>
        <p:nvCxnSpPr>
          <p:cNvPr id="114" name="Shape 114"/>
          <p:cNvCxnSpPr/>
          <p:nvPr/>
        </p:nvCxnSpPr>
        <p:spPr>
          <a:xfrm flipH="1" rot="10800000">
            <a:off x="1273150" y="2169400"/>
            <a:ext cx="1925100" cy="20400"/>
          </a:xfrm>
          <a:prstGeom prst="straightConnector1">
            <a:avLst/>
          </a:prstGeom>
          <a:noFill/>
          <a:ln cap="flat" cmpd="sng" w="38100">
            <a:solidFill>
              <a:srgbClr val="FF0000"/>
            </a:solidFill>
            <a:prstDash val="solid"/>
            <a:round/>
            <a:headEnd len="lg" w="lg" type="none"/>
            <a:tailEnd len="lg" w="lg" type="none"/>
          </a:ln>
        </p:spPr>
      </p:cxnSp>
      <p:cxnSp>
        <p:nvCxnSpPr>
          <p:cNvPr id="115" name="Shape 115"/>
          <p:cNvCxnSpPr>
            <a:stCxn id="107" idx="1"/>
          </p:cNvCxnSpPr>
          <p:nvPr/>
        </p:nvCxnSpPr>
        <p:spPr>
          <a:xfrm flipH="1">
            <a:off x="1038825" y="1909725"/>
            <a:ext cx="2145900" cy="17400"/>
          </a:xfrm>
          <a:prstGeom prst="straightConnector1">
            <a:avLst/>
          </a:prstGeom>
          <a:noFill/>
          <a:ln cap="flat" cmpd="sng" w="38100">
            <a:solidFill>
              <a:srgbClr val="000000"/>
            </a:solidFill>
            <a:prstDash val="solid"/>
            <a:round/>
            <a:headEnd len="lg" w="lg" type="none"/>
            <a:tailEnd len="lg" w="lg" type="none"/>
          </a:ln>
        </p:spPr>
      </p:cxnSp>
      <p:cxnSp>
        <p:nvCxnSpPr>
          <p:cNvPr id="116" name="Shape 116"/>
          <p:cNvCxnSpPr/>
          <p:nvPr/>
        </p:nvCxnSpPr>
        <p:spPr>
          <a:xfrm flipH="1">
            <a:off x="774025" y="1599075"/>
            <a:ext cx="2505600" cy="28200"/>
          </a:xfrm>
          <a:prstGeom prst="straightConnector1">
            <a:avLst/>
          </a:prstGeom>
          <a:noFill/>
          <a:ln cap="flat" cmpd="sng" w="38100">
            <a:solidFill>
              <a:srgbClr val="EFEFEF"/>
            </a:solidFill>
            <a:prstDash val="solid"/>
            <a:round/>
            <a:headEnd len="lg" w="lg" type="none"/>
            <a:tailEnd len="lg" w="lg" type="none"/>
          </a:ln>
        </p:spPr>
      </p:cxnSp>
      <p:sp>
        <p:nvSpPr>
          <p:cNvPr id="117" name="Shape 117"/>
          <p:cNvSpPr txBox="1"/>
          <p:nvPr/>
        </p:nvSpPr>
        <p:spPr>
          <a:xfrm>
            <a:off x="6396250" y="779275"/>
            <a:ext cx="2261100" cy="747600"/>
          </a:xfrm>
          <a:prstGeom prst="rect">
            <a:avLst/>
          </a:prstGeom>
          <a:noFill/>
          <a:ln>
            <a:noFill/>
          </a:ln>
        </p:spPr>
        <p:txBody>
          <a:bodyPr anchorCtr="0" anchor="t" bIns="91425" lIns="91425" rIns="91425" tIns="91425">
            <a:noAutofit/>
          </a:bodyPr>
          <a:lstStyle/>
          <a:p>
            <a:pPr lvl="0">
              <a:spcBef>
                <a:spcPts val="0"/>
              </a:spcBef>
              <a:buNone/>
            </a:pPr>
            <a:r>
              <a:rPr lang="en"/>
              <a:t>ESC stands for Electronic speed controller. ESC regulates PWM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87900" y="445025"/>
            <a:ext cx="8520600" cy="572700"/>
          </a:xfrm>
          <a:prstGeom prst="rect">
            <a:avLst/>
          </a:prstGeom>
        </p:spPr>
        <p:txBody>
          <a:bodyPr anchorCtr="0" anchor="t" bIns="91425" lIns="91425" rIns="91425" tIns="91425">
            <a:noAutofit/>
          </a:bodyPr>
          <a:lstStyle/>
          <a:p>
            <a:pPr lvl="0" rtl="0">
              <a:spcBef>
                <a:spcPts val="0"/>
              </a:spcBef>
              <a:buNone/>
            </a:pPr>
            <a:r>
              <a:rPr lang="en"/>
              <a:t>Functional Requirements</a:t>
            </a:r>
          </a:p>
        </p:txBody>
      </p:sp>
      <p:sp>
        <p:nvSpPr>
          <p:cNvPr id="123" name="Shape 12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Ability to control RC car using an Android Device over WiFi.</a:t>
            </a:r>
          </a:p>
          <a:p>
            <a:pPr indent="-228600" lvl="0" marL="457200" rtl="0">
              <a:spcBef>
                <a:spcPts val="0"/>
              </a:spcBef>
            </a:pPr>
            <a:r>
              <a:rPr lang="en"/>
              <a:t>The Android application receives user inputs and converts them to http requests sent over the network.</a:t>
            </a:r>
          </a:p>
          <a:p>
            <a:pPr indent="-228600" lvl="0" marL="457200" rtl="0">
              <a:spcBef>
                <a:spcPts val="0"/>
              </a:spcBef>
            </a:pPr>
            <a:r>
              <a:rPr lang="en"/>
              <a:t>The Raspberry Pi uses a NodeJs server using Express.js to establish an easily routable network. The NodeJs server accepts those http requests and uses another Library called Johnny-Five to convert the JSON objects into Firmata.</a:t>
            </a:r>
          </a:p>
          <a:p>
            <a:pPr indent="-228600" lvl="0" marL="457200" rtl="0">
              <a:spcBef>
                <a:spcPts val="0"/>
              </a:spcBef>
            </a:pPr>
            <a:r>
              <a:rPr lang="en"/>
              <a:t>The Firmata is then sent to the Arduino Uno that interprets the Firmata and turns two servos using Pulse Width Modulation (PWM).</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Development Platform Description</a:t>
            </a:r>
          </a:p>
        </p:txBody>
      </p:sp>
      <p:sp>
        <p:nvSpPr>
          <p:cNvPr id="129" name="Shape 129"/>
          <p:cNvSpPr txBox="1"/>
          <p:nvPr>
            <p:ph idx="1" type="body"/>
          </p:nvPr>
        </p:nvSpPr>
        <p:spPr>
          <a:xfrm>
            <a:off x="311700" y="1152475"/>
            <a:ext cx="3526500" cy="3416400"/>
          </a:xfrm>
          <a:prstGeom prst="rect">
            <a:avLst/>
          </a:prstGeom>
        </p:spPr>
        <p:txBody>
          <a:bodyPr anchorCtr="0" anchor="t" bIns="91425" lIns="91425" rIns="91425" tIns="91425">
            <a:noAutofit/>
          </a:bodyPr>
          <a:lstStyle/>
          <a:p>
            <a:pPr lvl="0">
              <a:spcBef>
                <a:spcPts val="0"/>
              </a:spcBef>
              <a:buNone/>
            </a:pPr>
            <a:r>
              <a:rPr b="1" lang="en"/>
              <a:t>Android Tablet</a:t>
            </a:r>
          </a:p>
          <a:p>
            <a:pPr indent="-228600" lvl="0" marL="457200" rtl="0">
              <a:spcBef>
                <a:spcPts val="0"/>
              </a:spcBef>
            </a:pPr>
            <a:r>
              <a:rPr i="1" lang="en"/>
              <a:t>Nexus 7</a:t>
            </a:r>
          </a:p>
          <a:p>
            <a:pPr indent="-228600" lvl="0" marL="457200" rtl="0">
              <a:spcBef>
                <a:spcPts val="0"/>
              </a:spcBef>
            </a:pPr>
            <a:r>
              <a:rPr i="1" lang="en"/>
              <a:t>Android Studio</a:t>
            </a:r>
          </a:p>
          <a:p>
            <a:pPr indent="-228600" lvl="0" marL="457200">
              <a:spcBef>
                <a:spcPts val="0"/>
              </a:spcBef>
            </a:pPr>
            <a:r>
              <a:rPr i="1" lang="en"/>
              <a:t>Java</a:t>
            </a:r>
          </a:p>
          <a:p>
            <a:pPr lvl="0">
              <a:spcBef>
                <a:spcPts val="0"/>
              </a:spcBef>
              <a:buNone/>
            </a:pPr>
            <a:r>
              <a:rPr b="1" lang="en"/>
              <a:t>Raspberry Pi</a:t>
            </a:r>
          </a:p>
          <a:p>
            <a:pPr indent="-228600" lvl="0" marL="457200" rtl="0">
              <a:spcBef>
                <a:spcPts val="0"/>
              </a:spcBef>
            </a:pPr>
            <a:r>
              <a:rPr i="1" lang="en"/>
              <a:t>Raspbian Jessie</a:t>
            </a:r>
          </a:p>
          <a:p>
            <a:pPr indent="-228600" lvl="0" marL="457200" rtl="0">
              <a:spcBef>
                <a:spcPts val="0"/>
              </a:spcBef>
            </a:pPr>
            <a:r>
              <a:rPr i="1" lang="en"/>
              <a:t>Javascript</a:t>
            </a:r>
          </a:p>
          <a:p>
            <a:pPr indent="-228600" lvl="0" marL="457200" rtl="0">
              <a:spcBef>
                <a:spcPts val="0"/>
              </a:spcBef>
            </a:pPr>
            <a:r>
              <a:rPr i="1" lang="en"/>
              <a:t>Johnny-Five</a:t>
            </a:r>
          </a:p>
          <a:p>
            <a:pPr indent="-228600" lvl="0" marL="457200">
              <a:spcBef>
                <a:spcPts val="0"/>
              </a:spcBef>
            </a:pPr>
            <a:r>
              <a:rPr i="1" lang="en"/>
              <a:t>Express.js</a:t>
            </a:r>
          </a:p>
          <a:p>
            <a:pPr lvl="0">
              <a:spcBef>
                <a:spcPts val="0"/>
              </a:spcBef>
              <a:buNone/>
            </a:pPr>
            <a:r>
              <a:t/>
            </a:r>
            <a:endParaRPr/>
          </a:p>
        </p:txBody>
      </p:sp>
      <p:sp>
        <p:nvSpPr>
          <p:cNvPr id="130" name="Shape 130"/>
          <p:cNvSpPr txBox="1"/>
          <p:nvPr/>
        </p:nvSpPr>
        <p:spPr>
          <a:xfrm>
            <a:off x="4228600" y="1171525"/>
            <a:ext cx="4362600" cy="34140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b="1" lang="en" sz="1800">
                <a:solidFill>
                  <a:schemeClr val="dk2"/>
                </a:solidFill>
              </a:rPr>
              <a:t>Arduino</a:t>
            </a:r>
          </a:p>
          <a:p>
            <a:pPr indent="-342900" lvl="0" marL="457200" rtl="0">
              <a:lnSpc>
                <a:spcPct val="115000"/>
              </a:lnSpc>
              <a:spcBef>
                <a:spcPts val="0"/>
              </a:spcBef>
              <a:spcAft>
                <a:spcPts val="1600"/>
              </a:spcAft>
              <a:buClr>
                <a:schemeClr val="dk2"/>
              </a:buClr>
              <a:buSzPct val="100000"/>
              <a:buChar char="●"/>
            </a:pPr>
            <a:r>
              <a:rPr i="1" lang="en" sz="1800">
                <a:solidFill>
                  <a:schemeClr val="dk2"/>
                </a:solidFill>
              </a:rPr>
              <a:t>Firmata</a:t>
            </a:r>
          </a:p>
          <a:p>
            <a:pPr indent="-342900" lvl="0" marL="457200" rtl="0">
              <a:lnSpc>
                <a:spcPct val="115000"/>
              </a:lnSpc>
              <a:spcBef>
                <a:spcPts val="0"/>
              </a:spcBef>
              <a:spcAft>
                <a:spcPts val="1600"/>
              </a:spcAft>
              <a:buClr>
                <a:schemeClr val="dk2"/>
              </a:buClr>
              <a:buSzPct val="100000"/>
              <a:buChar char="●"/>
            </a:pPr>
            <a:r>
              <a:rPr i="1" lang="en" sz="1800">
                <a:solidFill>
                  <a:schemeClr val="dk2"/>
                </a:solidFill>
              </a:rPr>
              <a:t>C</a:t>
            </a:r>
          </a:p>
          <a:p>
            <a:pPr lvl="0" rtl="0">
              <a:lnSpc>
                <a:spcPct val="115000"/>
              </a:lnSpc>
              <a:spcBef>
                <a:spcPts val="0"/>
              </a:spcBef>
              <a:spcAft>
                <a:spcPts val="1600"/>
              </a:spcAft>
              <a:buNone/>
            </a:pPr>
            <a:r>
              <a:rPr b="1" lang="en" sz="1800">
                <a:solidFill>
                  <a:schemeClr val="dk2"/>
                </a:solidFill>
              </a:rPr>
              <a:t>RC Car Servo Motors</a:t>
            </a:r>
          </a:p>
          <a:p>
            <a:pPr lvl="0" rtl="0">
              <a:lnSpc>
                <a:spcPct val="115000"/>
              </a:lnSpc>
              <a:spcBef>
                <a:spcPts val="0"/>
              </a:spcBef>
              <a:spcAft>
                <a:spcPts val="1600"/>
              </a:spcAft>
              <a:buNone/>
            </a:pPr>
            <a:r>
              <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72425"/>
            <a:ext cx="8520600" cy="572700"/>
          </a:xfrm>
          <a:prstGeom prst="rect">
            <a:avLst/>
          </a:prstGeom>
        </p:spPr>
        <p:txBody>
          <a:bodyPr anchorCtr="0" anchor="t" bIns="91425" lIns="91425" rIns="91425" tIns="91425">
            <a:noAutofit/>
          </a:bodyPr>
          <a:lstStyle/>
          <a:p>
            <a:pPr lvl="0" rtl="0">
              <a:spcBef>
                <a:spcPts val="0"/>
              </a:spcBef>
              <a:buNone/>
            </a:pPr>
            <a:r>
              <a:rPr lang="en"/>
              <a:t>Control Flow Chart (Android)</a:t>
            </a:r>
          </a:p>
        </p:txBody>
      </p:sp>
      <p:sp>
        <p:nvSpPr>
          <p:cNvPr id="136" name="Shape 136"/>
          <p:cNvSpPr/>
          <p:nvPr/>
        </p:nvSpPr>
        <p:spPr>
          <a:xfrm>
            <a:off x="378025" y="2653100"/>
            <a:ext cx="3062400" cy="372900"/>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setOnCheckedChangeListener</a:t>
            </a:r>
          </a:p>
        </p:txBody>
      </p:sp>
      <p:sp>
        <p:nvSpPr>
          <p:cNvPr id="137" name="Shape 137"/>
          <p:cNvSpPr/>
          <p:nvPr/>
        </p:nvSpPr>
        <p:spPr>
          <a:xfrm>
            <a:off x="69875" y="4649525"/>
            <a:ext cx="1277700" cy="372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Send Speed Http</a:t>
            </a:r>
          </a:p>
        </p:txBody>
      </p:sp>
      <p:sp>
        <p:nvSpPr>
          <p:cNvPr id="138" name="Shape 138"/>
          <p:cNvSpPr/>
          <p:nvPr/>
        </p:nvSpPr>
        <p:spPr>
          <a:xfrm>
            <a:off x="2498625" y="3720875"/>
            <a:ext cx="1677600" cy="528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Clr>
                <a:schemeClr val="dk1"/>
              </a:buClr>
              <a:buSzPct val="91666"/>
              <a:buFont typeface="Arial"/>
              <a:buNone/>
            </a:pPr>
            <a:r>
              <a:rPr lang="en" sz="1200">
                <a:solidFill>
                  <a:schemeClr val="dk1"/>
                </a:solidFill>
              </a:rPr>
              <a:t>Forward/Reverse</a:t>
            </a:r>
          </a:p>
        </p:txBody>
      </p:sp>
      <p:sp>
        <p:nvSpPr>
          <p:cNvPr id="139" name="Shape 139"/>
          <p:cNvSpPr txBox="1"/>
          <p:nvPr/>
        </p:nvSpPr>
        <p:spPr>
          <a:xfrm>
            <a:off x="2394550" y="1094137"/>
            <a:ext cx="2064300" cy="325200"/>
          </a:xfrm>
          <a:prstGeom prst="rect">
            <a:avLst/>
          </a:prstGeom>
          <a:noFill/>
          <a:ln>
            <a:noFill/>
          </a:ln>
        </p:spPr>
        <p:txBody>
          <a:bodyPr anchorCtr="0" anchor="t" bIns="91425" lIns="91425" rIns="91425" tIns="91425">
            <a:noAutofit/>
          </a:bodyPr>
          <a:lstStyle/>
          <a:p>
            <a:pPr lvl="0" rtl="0">
              <a:spcBef>
                <a:spcPts val="0"/>
              </a:spcBef>
              <a:buNone/>
            </a:pPr>
            <a:r>
              <a:rPr lang="en"/>
              <a:t>If brake is on just keep checking itself</a:t>
            </a:r>
          </a:p>
        </p:txBody>
      </p:sp>
      <p:sp>
        <p:nvSpPr>
          <p:cNvPr id="140" name="Shape 140"/>
          <p:cNvSpPr/>
          <p:nvPr/>
        </p:nvSpPr>
        <p:spPr>
          <a:xfrm>
            <a:off x="1615600" y="1122025"/>
            <a:ext cx="488700" cy="4122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1" name="Shape 141"/>
          <p:cNvSpPr txBox="1"/>
          <p:nvPr/>
        </p:nvSpPr>
        <p:spPr>
          <a:xfrm>
            <a:off x="4980650" y="1871325"/>
            <a:ext cx="2495100" cy="845700"/>
          </a:xfrm>
          <a:prstGeom prst="rect">
            <a:avLst/>
          </a:prstGeom>
          <a:noFill/>
          <a:ln>
            <a:noFill/>
          </a:ln>
        </p:spPr>
        <p:txBody>
          <a:bodyPr anchorCtr="0" anchor="t" bIns="91425" lIns="91425" rIns="91425" tIns="91425">
            <a:noAutofit/>
          </a:bodyPr>
          <a:lstStyle/>
          <a:p>
            <a:pPr lvl="0" rtl="0">
              <a:spcBef>
                <a:spcPts val="0"/>
              </a:spcBef>
              <a:buNone/>
            </a:pPr>
            <a:r>
              <a:rPr lang="en"/>
              <a:t>User Inputs:</a:t>
            </a:r>
          </a:p>
          <a:p>
            <a:pPr lvl="0" rtl="0">
              <a:spcBef>
                <a:spcPts val="0"/>
              </a:spcBef>
              <a:buNone/>
            </a:pPr>
            <a:r>
              <a:rPr lang="en"/>
              <a:t>SeekBar: Speed</a:t>
            </a:r>
          </a:p>
          <a:p>
            <a:pPr lvl="0" rtl="0">
              <a:spcBef>
                <a:spcPts val="0"/>
              </a:spcBef>
              <a:buNone/>
            </a:pPr>
            <a:r>
              <a:rPr lang="en"/>
              <a:t>Button 1: Brake</a:t>
            </a:r>
          </a:p>
          <a:p>
            <a:pPr lvl="0" rtl="0">
              <a:spcBef>
                <a:spcPts val="0"/>
              </a:spcBef>
              <a:buNone/>
            </a:pPr>
            <a:r>
              <a:rPr lang="en"/>
              <a:t>Button 2: Forward/Reverse</a:t>
            </a:r>
          </a:p>
          <a:p>
            <a:pPr lvl="0" rtl="0">
              <a:spcBef>
                <a:spcPts val="0"/>
              </a:spcBef>
              <a:buNone/>
            </a:pPr>
            <a:r>
              <a:rPr lang="en"/>
              <a:t>Gyroscope: Turn Degree</a:t>
            </a:r>
          </a:p>
        </p:txBody>
      </p:sp>
      <p:sp>
        <p:nvSpPr>
          <p:cNvPr id="142" name="Shape 142"/>
          <p:cNvSpPr/>
          <p:nvPr/>
        </p:nvSpPr>
        <p:spPr>
          <a:xfrm>
            <a:off x="1291112" y="3720862"/>
            <a:ext cx="1171200" cy="528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Gyro Scope</a:t>
            </a:r>
          </a:p>
        </p:txBody>
      </p:sp>
      <p:sp>
        <p:nvSpPr>
          <p:cNvPr id="143" name="Shape 143"/>
          <p:cNvSpPr/>
          <p:nvPr/>
        </p:nvSpPr>
        <p:spPr>
          <a:xfrm>
            <a:off x="151400" y="3720875"/>
            <a:ext cx="1103400" cy="528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SeekBar</a:t>
            </a:r>
          </a:p>
        </p:txBody>
      </p:sp>
      <p:sp>
        <p:nvSpPr>
          <p:cNvPr id="144" name="Shape 144"/>
          <p:cNvSpPr/>
          <p:nvPr/>
        </p:nvSpPr>
        <p:spPr>
          <a:xfrm>
            <a:off x="1004950" y="1495750"/>
            <a:ext cx="1710000" cy="6732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Brake</a:t>
            </a:r>
          </a:p>
        </p:txBody>
      </p:sp>
      <p:sp>
        <p:nvSpPr>
          <p:cNvPr id="145" name="Shape 145"/>
          <p:cNvSpPr/>
          <p:nvPr/>
        </p:nvSpPr>
        <p:spPr>
          <a:xfrm rot="-5400000">
            <a:off x="742350" y="1645975"/>
            <a:ext cx="807900" cy="765600"/>
          </a:xfrm>
          <a:prstGeom prst="uturnArrow">
            <a:avLst>
              <a:gd fmla="val 22770" name="adj1"/>
              <a:gd fmla="val 23950" name="adj2"/>
              <a:gd fmla="val 25000" name="adj3"/>
              <a:gd fmla="val 43750" name="adj4"/>
              <a:gd fmla="val 34186" name="adj5"/>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6" name="Shape 146"/>
          <p:cNvSpPr/>
          <p:nvPr/>
        </p:nvSpPr>
        <p:spPr>
          <a:xfrm>
            <a:off x="1632375" y="3147375"/>
            <a:ext cx="488700" cy="4521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7" name="Shape 147"/>
          <p:cNvSpPr/>
          <p:nvPr/>
        </p:nvSpPr>
        <p:spPr>
          <a:xfrm>
            <a:off x="458750" y="4249175"/>
            <a:ext cx="488700" cy="3252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 name="Shape 148"/>
          <p:cNvSpPr/>
          <p:nvPr/>
        </p:nvSpPr>
        <p:spPr>
          <a:xfrm rot="-4223">
            <a:off x="1665020" y="4145178"/>
            <a:ext cx="488400" cy="4110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9" name="Shape 149"/>
          <p:cNvSpPr/>
          <p:nvPr/>
        </p:nvSpPr>
        <p:spPr>
          <a:xfrm>
            <a:off x="1615600" y="2168950"/>
            <a:ext cx="488700" cy="4521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0" name="Shape 150"/>
          <p:cNvSpPr/>
          <p:nvPr/>
        </p:nvSpPr>
        <p:spPr>
          <a:xfrm rot="-4223">
            <a:off x="3105549" y="4186875"/>
            <a:ext cx="488400" cy="3276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1" name="Shape 151"/>
          <p:cNvSpPr/>
          <p:nvPr/>
        </p:nvSpPr>
        <p:spPr>
          <a:xfrm>
            <a:off x="2710900" y="4661375"/>
            <a:ext cx="1277700" cy="372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Send Drive Direction http</a:t>
            </a:r>
          </a:p>
        </p:txBody>
      </p:sp>
      <p:sp>
        <p:nvSpPr>
          <p:cNvPr id="152" name="Shape 152"/>
          <p:cNvSpPr/>
          <p:nvPr/>
        </p:nvSpPr>
        <p:spPr>
          <a:xfrm>
            <a:off x="1390387" y="4661375"/>
            <a:ext cx="1277700" cy="372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Send Turn Direction http</a:t>
            </a:r>
          </a:p>
        </p:txBody>
      </p:sp>
      <p:sp>
        <p:nvSpPr>
          <p:cNvPr id="153" name="Shape 153"/>
          <p:cNvSpPr/>
          <p:nvPr/>
        </p:nvSpPr>
        <p:spPr>
          <a:xfrm>
            <a:off x="498050" y="683187"/>
            <a:ext cx="3062400" cy="372900"/>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User Physical Input on Android Device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98725"/>
            <a:ext cx="8520600" cy="572700"/>
          </a:xfrm>
          <a:prstGeom prst="rect">
            <a:avLst/>
          </a:prstGeom>
        </p:spPr>
        <p:txBody>
          <a:bodyPr anchorCtr="0" anchor="t" bIns="91425" lIns="91425" rIns="91425" tIns="91425">
            <a:noAutofit/>
          </a:bodyPr>
          <a:lstStyle/>
          <a:p>
            <a:pPr lvl="0" rtl="0">
              <a:spcBef>
                <a:spcPts val="0"/>
              </a:spcBef>
              <a:buNone/>
            </a:pPr>
            <a:r>
              <a:rPr lang="en"/>
              <a:t>Control Flow Chart (AndroidTablet.js)</a:t>
            </a:r>
          </a:p>
        </p:txBody>
      </p:sp>
      <p:sp>
        <p:nvSpPr>
          <p:cNvPr id="159" name="Shape 159"/>
          <p:cNvSpPr/>
          <p:nvPr/>
        </p:nvSpPr>
        <p:spPr>
          <a:xfrm>
            <a:off x="3253850" y="697900"/>
            <a:ext cx="1329000" cy="372900"/>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Http Request from Android</a:t>
            </a:r>
          </a:p>
        </p:txBody>
      </p:sp>
      <p:sp>
        <p:nvSpPr>
          <p:cNvPr id="160" name="Shape 160"/>
          <p:cNvSpPr/>
          <p:nvPr/>
        </p:nvSpPr>
        <p:spPr>
          <a:xfrm>
            <a:off x="590025" y="3952175"/>
            <a:ext cx="1367100" cy="84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Sends PWM to Arduino to change direction</a:t>
            </a:r>
          </a:p>
        </p:txBody>
      </p:sp>
      <p:sp>
        <p:nvSpPr>
          <p:cNvPr id="161" name="Shape 161"/>
          <p:cNvSpPr/>
          <p:nvPr/>
        </p:nvSpPr>
        <p:spPr>
          <a:xfrm>
            <a:off x="2703350" y="2466175"/>
            <a:ext cx="2430000" cy="8457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Changing Speed based on Seekbar http request</a:t>
            </a:r>
          </a:p>
        </p:txBody>
      </p:sp>
      <p:sp>
        <p:nvSpPr>
          <p:cNvPr id="162" name="Shape 162"/>
          <p:cNvSpPr txBox="1"/>
          <p:nvPr/>
        </p:nvSpPr>
        <p:spPr>
          <a:xfrm>
            <a:off x="681650" y="1360025"/>
            <a:ext cx="1089900" cy="162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63" name="Shape 163"/>
          <p:cNvSpPr txBox="1"/>
          <p:nvPr/>
        </p:nvSpPr>
        <p:spPr>
          <a:xfrm>
            <a:off x="681650" y="2086612"/>
            <a:ext cx="1089900" cy="162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64" name="Shape 164"/>
          <p:cNvSpPr txBox="1"/>
          <p:nvPr/>
        </p:nvSpPr>
        <p:spPr>
          <a:xfrm>
            <a:off x="6065150" y="807800"/>
            <a:ext cx="1690800" cy="845700"/>
          </a:xfrm>
          <a:prstGeom prst="rect">
            <a:avLst/>
          </a:prstGeom>
          <a:noFill/>
          <a:ln>
            <a:noFill/>
          </a:ln>
        </p:spPr>
        <p:txBody>
          <a:bodyPr anchorCtr="0" anchor="t" bIns="91425" lIns="91425" rIns="91425" tIns="91425">
            <a:noAutofit/>
          </a:bodyPr>
          <a:lstStyle/>
          <a:p>
            <a:pPr lvl="0" rtl="0">
              <a:spcBef>
                <a:spcPts val="0"/>
              </a:spcBef>
              <a:buNone/>
            </a:pPr>
            <a:r>
              <a:rPr lang="en"/>
              <a:t>Http Request:</a:t>
            </a:r>
          </a:p>
          <a:p>
            <a:pPr lvl="0" rtl="0">
              <a:spcBef>
                <a:spcPts val="0"/>
              </a:spcBef>
              <a:buNone/>
            </a:pPr>
            <a:r>
              <a:rPr lang="en"/>
              <a:t>‘Right’,’Left’,’</a:t>
            </a:r>
          </a:p>
          <a:p>
            <a:pPr lvl="0" rtl="0">
              <a:spcBef>
                <a:spcPts val="0"/>
              </a:spcBef>
              <a:buNone/>
            </a:pPr>
            <a:r>
              <a:rPr lang="en"/>
              <a:t>Forward’,’Reverse</a:t>
            </a:r>
          </a:p>
        </p:txBody>
      </p:sp>
      <p:sp>
        <p:nvSpPr>
          <p:cNvPr id="165" name="Shape 165"/>
          <p:cNvSpPr/>
          <p:nvPr/>
        </p:nvSpPr>
        <p:spPr>
          <a:xfrm>
            <a:off x="3673850" y="1097275"/>
            <a:ext cx="489000" cy="4329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6" name="Shape 166"/>
          <p:cNvSpPr/>
          <p:nvPr/>
        </p:nvSpPr>
        <p:spPr>
          <a:xfrm>
            <a:off x="3105650" y="1606375"/>
            <a:ext cx="1625400" cy="7074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Routing to correct Url</a:t>
            </a:r>
          </a:p>
        </p:txBody>
      </p:sp>
      <p:sp>
        <p:nvSpPr>
          <p:cNvPr id="167" name="Shape 167"/>
          <p:cNvSpPr/>
          <p:nvPr/>
        </p:nvSpPr>
        <p:spPr>
          <a:xfrm>
            <a:off x="5344400" y="2466175"/>
            <a:ext cx="2430000" cy="8457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Changing Turn based on Gyroscope http request</a:t>
            </a:r>
          </a:p>
        </p:txBody>
      </p:sp>
      <p:sp>
        <p:nvSpPr>
          <p:cNvPr id="168" name="Shape 168"/>
          <p:cNvSpPr/>
          <p:nvPr/>
        </p:nvSpPr>
        <p:spPr>
          <a:xfrm>
            <a:off x="135950" y="2466175"/>
            <a:ext cx="2430000" cy="8457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Changing Direction based on button http request</a:t>
            </a:r>
          </a:p>
        </p:txBody>
      </p:sp>
      <p:sp>
        <p:nvSpPr>
          <p:cNvPr id="169" name="Shape 169"/>
          <p:cNvSpPr/>
          <p:nvPr/>
        </p:nvSpPr>
        <p:spPr>
          <a:xfrm>
            <a:off x="3673850" y="2249225"/>
            <a:ext cx="489000" cy="2703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0" name="Shape 170"/>
          <p:cNvSpPr/>
          <p:nvPr/>
        </p:nvSpPr>
        <p:spPr>
          <a:xfrm rot="3765533">
            <a:off x="2191463" y="2021332"/>
            <a:ext cx="488927" cy="825437"/>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1" name="Shape 171"/>
          <p:cNvSpPr/>
          <p:nvPr/>
        </p:nvSpPr>
        <p:spPr>
          <a:xfrm rot="-3229985">
            <a:off x="5258190" y="2021298"/>
            <a:ext cx="489036" cy="825486"/>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2" name="Shape 172"/>
          <p:cNvSpPr/>
          <p:nvPr/>
        </p:nvSpPr>
        <p:spPr>
          <a:xfrm>
            <a:off x="6314900" y="3339375"/>
            <a:ext cx="489000" cy="4329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3" name="Shape 173"/>
          <p:cNvSpPr/>
          <p:nvPr/>
        </p:nvSpPr>
        <p:spPr>
          <a:xfrm>
            <a:off x="3673850" y="3366875"/>
            <a:ext cx="489000" cy="4329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4" name="Shape 174"/>
          <p:cNvSpPr/>
          <p:nvPr/>
        </p:nvSpPr>
        <p:spPr>
          <a:xfrm>
            <a:off x="1106450" y="3339375"/>
            <a:ext cx="489000" cy="4329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5" name="Shape 175"/>
          <p:cNvSpPr/>
          <p:nvPr/>
        </p:nvSpPr>
        <p:spPr>
          <a:xfrm>
            <a:off x="5879575" y="3952175"/>
            <a:ext cx="1367100" cy="812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Sends PWM to Arduino to change turn radius</a:t>
            </a:r>
          </a:p>
        </p:txBody>
      </p:sp>
      <p:sp>
        <p:nvSpPr>
          <p:cNvPr id="176" name="Shape 176"/>
          <p:cNvSpPr/>
          <p:nvPr/>
        </p:nvSpPr>
        <p:spPr>
          <a:xfrm>
            <a:off x="3234800" y="3952175"/>
            <a:ext cx="1367100" cy="812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Sends PWM to Arduino to change speed</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117525"/>
            <a:ext cx="8520600" cy="572700"/>
          </a:xfrm>
          <a:prstGeom prst="rect">
            <a:avLst/>
          </a:prstGeom>
        </p:spPr>
        <p:txBody>
          <a:bodyPr anchorCtr="0" anchor="t" bIns="91425" lIns="91425" rIns="91425" tIns="91425">
            <a:noAutofit/>
          </a:bodyPr>
          <a:lstStyle/>
          <a:p>
            <a:pPr lvl="0">
              <a:spcBef>
                <a:spcPts val="0"/>
              </a:spcBef>
              <a:buNone/>
            </a:pPr>
            <a:r>
              <a:rPr lang="en"/>
              <a:t>Sample Code</a:t>
            </a:r>
          </a:p>
        </p:txBody>
      </p:sp>
      <p:pic>
        <p:nvPicPr>
          <p:cNvPr id="182" name="Shape 182"/>
          <p:cNvPicPr preferRelativeResize="0"/>
          <p:nvPr/>
        </p:nvPicPr>
        <p:blipFill>
          <a:blip r:embed="rId3">
            <a:alphaModFix/>
          </a:blip>
          <a:stretch>
            <a:fillRect/>
          </a:stretch>
        </p:blipFill>
        <p:spPr>
          <a:xfrm>
            <a:off x="3100775" y="32789"/>
            <a:ext cx="5668139" cy="5077924"/>
          </a:xfrm>
          <a:prstGeom prst="rect">
            <a:avLst/>
          </a:prstGeom>
          <a:noFill/>
          <a:ln>
            <a:noFill/>
          </a:ln>
        </p:spPr>
      </p:pic>
      <p:sp>
        <p:nvSpPr>
          <p:cNvPr id="183" name="Shape 183"/>
          <p:cNvSpPr txBox="1"/>
          <p:nvPr/>
        </p:nvSpPr>
        <p:spPr>
          <a:xfrm>
            <a:off x="311700" y="1377700"/>
            <a:ext cx="2399400" cy="1880100"/>
          </a:xfrm>
          <a:prstGeom prst="rect">
            <a:avLst/>
          </a:prstGeom>
          <a:noFill/>
          <a:ln>
            <a:noFill/>
          </a:ln>
        </p:spPr>
        <p:txBody>
          <a:bodyPr anchorCtr="0" anchor="t" bIns="91425" lIns="91425" rIns="91425" tIns="91425">
            <a:noAutofit/>
          </a:bodyPr>
          <a:lstStyle/>
          <a:p>
            <a:pPr lvl="0">
              <a:spcBef>
                <a:spcPts val="0"/>
              </a:spcBef>
              <a:buNone/>
            </a:pPr>
            <a:r>
              <a:rPr lang="en"/>
              <a:t>Sample of Steering Logic in AndroidTablet.js</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