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8" r:id="rId4"/>
    <p:sldId id="285" r:id="rId5"/>
    <p:sldId id="262" r:id="rId6"/>
    <p:sldId id="286" r:id="rId7"/>
    <p:sldId id="259" r:id="rId8"/>
    <p:sldId id="287" r:id="rId9"/>
    <p:sldId id="283" r:id="rId10"/>
    <p:sldId id="266" r:id="rId11"/>
    <p:sldId id="267" r:id="rId12"/>
    <p:sldId id="268" r:id="rId13"/>
    <p:sldId id="284" r:id="rId14"/>
    <p:sldId id="288" r:id="rId15"/>
    <p:sldId id="289" r:id="rId16"/>
    <p:sldId id="290" r:id="rId17"/>
    <p:sldId id="270" r:id="rId18"/>
    <p:sldId id="275" r:id="rId19"/>
    <p:sldId id="291" r:id="rId20"/>
    <p:sldId id="274" r:id="rId21"/>
    <p:sldId id="292" r:id="rId22"/>
    <p:sldId id="293" r:id="rId23"/>
    <p:sldId id="303" r:id="rId24"/>
    <p:sldId id="296" r:id="rId25"/>
    <p:sldId id="294" r:id="rId26"/>
    <p:sldId id="297" r:id="rId27"/>
    <p:sldId id="298" r:id="rId28"/>
    <p:sldId id="299" r:id="rId29"/>
    <p:sldId id="273" r:id="rId30"/>
    <p:sldId id="300" r:id="rId31"/>
    <p:sldId id="301" r:id="rId32"/>
    <p:sldId id="302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43" autoAdjust="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1512-07F9-4AA6-A6C0-F365961E1117}" type="datetimeFigureOut">
              <a:rPr lang="es-SV" smtClean="0"/>
              <a:t>7/9/2018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A120-8FEE-4E3E-BC17-4A1370185FB6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202237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1512-07F9-4AA6-A6C0-F365961E1117}" type="datetimeFigureOut">
              <a:rPr lang="es-SV" smtClean="0"/>
              <a:t>7/9/2018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A120-8FEE-4E3E-BC17-4A1370185FB6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111087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1512-07F9-4AA6-A6C0-F365961E1117}" type="datetimeFigureOut">
              <a:rPr lang="es-SV" smtClean="0"/>
              <a:t>7/9/2018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A120-8FEE-4E3E-BC17-4A1370185FB6}" type="slidenum">
              <a:rPr lang="es-SV" smtClean="0"/>
              <a:t>‹Nº›</a:t>
            </a:fld>
            <a:endParaRPr lang="es-SV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4086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1512-07F9-4AA6-A6C0-F365961E1117}" type="datetimeFigureOut">
              <a:rPr lang="es-SV" smtClean="0"/>
              <a:t>7/9/2018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A120-8FEE-4E3E-BC17-4A1370185FB6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864174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1512-07F9-4AA6-A6C0-F365961E1117}" type="datetimeFigureOut">
              <a:rPr lang="es-SV" smtClean="0"/>
              <a:t>7/9/2018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A120-8FEE-4E3E-BC17-4A1370185FB6}" type="slidenum">
              <a:rPr lang="es-SV" smtClean="0"/>
              <a:t>‹Nº›</a:t>
            </a:fld>
            <a:endParaRPr lang="es-SV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6279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1512-07F9-4AA6-A6C0-F365961E1117}" type="datetimeFigureOut">
              <a:rPr lang="es-SV" smtClean="0"/>
              <a:t>7/9/2018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A120-8FEE-4E3E-BC17-4A1370185FB6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087732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1512-07F9-4AA6-A6C0-F365961E1117}" type="datetimeFigureOut">
              <a:rPr lang="es-SV" smtClean="0"/>
              <a:t>7/9/2018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A120-8FEE-4E3E-BC17-4A1370185FB6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92986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1512-07F9-4AA6-A6C0-F365961E1117}" type="datetimeFigureOut">
              <a:rPr lang="es-SV" smtClean="0"/>
              <a:t>7/9/2018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A120-8FEE-4E3E-BC17-4A1370185FB6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516733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1512-07F9-4AA6-A6C0-F365961E1117}" type="datetimeFigureOut">
              <a:rPr lang="es-SV" smtClean="0"/>
              <a:t>7/9/2018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A120-8FEE-4E3E-BC17-4A1370185FB6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260660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1512-07F9-4AA6-A6C0-F365961E1117}" type="datetimeFigureOut">
              <a:rPr lang="es-SV" smtClean="0"/>
              <a:t>7/9/2018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A120-8FEE-4E3E-BC17-4A1370185FB6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292054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1512-07F9-4AA6-A6C0-F365961E1117}" type="datetimeFigureOut">
              <a:rPr lang="es-SV" smtClean="0"/>
              <a:t>7/9/2018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A120-8FEE-4E3E-BC17-4A1370185FB6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43987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1512-07F9-4AA6-A6C0-F365961E1117}" type="datetimeFigureOut">
              <a:rPr lang="es-SV" smtClean="0"/>
              <a:t>7/9/2018</a:t>
            </a:fld>
            <a:endParaRPr lang="es-S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A120-8FEE-4E3E-BC17-4A1370185FB6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905888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1512-07F9-4AA6-A6C0-F365961E1117}" type="datetimeFigureOut">
              <a:rPr lang="es-SV" smtClean="0"/>
              <a:t>7/9/2018</a:t>
            </a:fld>
            <a:endParaRPr 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A120-8FEE-4E3E-BC17-4A1370185FB6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292220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1512-07F9-4AA6-A6C0-F365961E1117}" type="datetimeFigureOut">
              <a:rPr lang="es-SV" smtClean="0"/>
              <a:t>7/9/2018</a:t>
            </a:fld>
            <a:endParaRPr lang="es-S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A120-8FEE-4E3E-BC17-4A1370185FB6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05109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1512-07F9-4AA6-A6C0-F365961E1117}" type="datetimeFigureOut">
              <a:rPr lang="es-SV" smtClean="0"/>
              <a:t>7/9/2018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A120-8FEE-4E3E-BC17-4A1370185FB6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303510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A120-8FEE-4E3E-BC17-4A1370185FB6}" type="slidenum">
              <a:rPr lang="es-SV" smtClean="0"/>
              <a:t>‹Nº›</a:t>
            </a:fld>
            <a:endParaRPr lang="es-SV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1512-07F9-4AA6-A6C0-F365961E1117}" type="datetimeFigureOut">
              <a:rPr lang="es-SV" smtClean="0"/>
              <a:t>7/9/2018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28245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91512-07F9-4AA6-A6C0-F365961E1117}" type="datetimeFigureOut">
              <a:rPr lang="es-SV" smtClean="0"/>
              <a:t>7/9/2018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8A3A120-8FEE-4E3E-BC17-4A1370185FB6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92436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58735" y="1465603"/>
            <a:ext cx="8617728" cy="2487168"/>
          </a:xfrm>
        </p:spPr>
        <p:txBody>
          <a:bodyPr>
            <a:noAutofit/>
          </a:bodyPr>
          <a:lstStyle/>
          <a:p>
            <a:pPr algn="ctr"/>
            <a:r>
              <a:rPr lang="es-SV" sz="6500" dirty="0" smtClean="0"/>
              <a:t>Universidad Centroamericana</a:t>
            </a:r>
            <a:br>
              <a:rPr lang="es-SV" sz="6500" dirty="0" smtClean="0"/>
            </a:br>
            <a:r>
              <a:rPr lang="es-SV" sz="6500" dirty="0" smtClean="0"/>
              <a:t> José Simeón Cañas</a:t>
            </a:r>
            <a:endParaRPr lang="es-SV" sz="65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97280" y="4343400"/>
            <a:ext cx="10058400" cy="2169620"/>
          </a:xfrm>
        </p:spPr>
        <p:txBody>
          <a:bodyPr>
            <a:normAutofit lnSpcReduction="10000"/>
          </a:bodyPr>
          <a:lstStyle/>
          <a:p>
            <a:r>
              <a:rPr lang="es-SV" sz="2200" dirty="0" smtClean="0"/>
              <a:t>Autores: </a:t>
            </a:r>
          </a:p>
          <a:p>
            <a:r>
              <a:rPr lang="es-SV" sz="2200" dirty="0" smtClean="0"/>
              <a:t>René Edgardo Masin Núñez</a:t>
            </a:r>
          </a:p>
          <a:p>
            <a:r>
              <a:rPr lang="es-SV" sz="2200" dirty="0" smtClean="0"/>
              <a:t>César Elmer Pleítez Mejía</a:t>
            </a:r>
          </a:p>
          <a:p>
            <a:r>
              <a:rPr lang="es-SV" sz="2200" dirty="0" smtClean="0"/>
              <a:t>José Orlando Polanco Zelada</a:t>
            </a:r>
          </a:p>
          <a:p>
            <a:r>
              <a:rPr lang="es-SV" sz="2200" dirty="0" smtClean="0"/>
              <a:t>Jesús Alberto Rodríguez Martínez</a:t>
            </a:r>
          </a:p>
          <a:p>
            <a:endParaRPr lang="es-SV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2B77F88-651F-4C19-876B-52FFCA4F2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008" y="1856232"/>
            <a:ext cx="1257791" cy="170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11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63584" y="1155469"/>
            <a:ext cx="10058400" cy="440020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SV" sz="2200" dirty="0" smtClean="0">
                <a:solidFill>
                  <a:schemeClr val="accent2">
                    <a:lumMod val="50000"/>
                  </a:schemeClr>
                </a:solidFill>
              </a:rPr>
              <a:t>Obtención de requerimientos: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SV" sz="2000" dirty="0" smtClean="0"/>
              <a:t>Reuniones en MINSAL Y SEM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SV" sz="2000" dirty="0" smtClean="0"/>
              <a:t>Visitas de campo BOSEM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SV" sz="2000" dirty="0" smtClean="0"/>
              <a:t>Tecnologías a utilizar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SV" sz="2000" dirty="0" smtClean="0"/>
              <a:t>Características del módulo y aplicación web</a:t>
            </a:r>
          </a:p>
          <a:p>
            <a:pPr marL="457200" lvl="1" indent="0">
              <a:buNone/>
            </a:pPr>
            <a:endParaRPr lang="es-SV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SV" sz="2200" dirty="0" smtClean="0">
                <a:solidFill>
                  <a:schemeClr val="accent2">
                    <a:lumMod val="50000"/>
                  </a:schemeClr>
                </a:solidFill>
              </a:rPr>
              <a:t>Clasificación de los requerimientos: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SV" sz="2000" dirty="0" smtClean="0"/>
              <a:t>Funcionales									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SV" sz="2000" dirty="0" smtClean="0"/>
              <a:t>No funcionales</a:t>
            </a:r>
            <a:endParaRPr lang="es-SV" sz="2000" dirty="0"/>
          </a:p>
        </p:txBody>
      </p:sp>
    </p:spTree>
    <p:extLst>
      <p:ext uri="{BB962C8B-B14F-4D97-AF65-F5344CB8AC3E}">
        <p14:creationId xmlns:p14="http://schemas.microsoft.com/office/powerpoint/2010/main" val="1631682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77347" y="1628774"/>
            <a:ext cx="8596668" cy="3155849"/>
          </a:xfrm>
        </p:spPr>
        <p:txBody>
          <a:bodyPr>
            <a:noAutofit/>
          </a:bodyPr>
          <a:lstStyle/>
          <a:p>
            <a:r>
              <a:rPr lang="es-SV" sz="9600" dirty="0" smtClean="0"/>
              <a:t>APLICACIÓN WEB SICIA</a:t>
            </a:r>
            <a:endParaRPr lang="es-SV" sz="8800" dirty="0"/>
          </a:p>
        </p:txBody>
      </p:sp>
    </p:spTree>
    <p:extLst>
      <p:ext uri="{BB962C8B-B14F-4D97-AF65-F5344CB8AC3E}">
        <p14:creationId xmlns:p14="http://schemas.microsoft.com/office/powerpoint/2010/main" val="3003415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77334" y="581890"/>
            <a:ext cx="6097539" cy="1320800"/>
          </a:xfrm>
        </p:spPr>
        <p:txBody>
          <a:bodyPr/>
          <a:lstStyle/>
          <a:p>
            <a:pPr algn="ctr"/>
            <a:r>
              <a:rPr lang="es-SV" sz="4000" dirty="0" smtClean="0"/>
              <a:t>DISEÑO DE LA APLICACIÓN</a:t>
            </a:r>
            <a:endParaRPr lang="es-SV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SV" sz="2200" dirty="0" smtClean="0"/>
              <a:t>Se divide en 3 partes: </a:t>
            </a:r>
          </a:p>
          <a:p>
            <a:pPr marL="0" indent="0">
              <a:buNone/>
            </a:pPr>
            <a:endParaRPr lang="es-SV" sz="2200" dirty="0" smtClean="0"/>
          </a:p>
          <a:p>
            <a:r>
              <a:rPr lang="es-SV" sz="2200" dirty="0" smtClean="0"/>
              <a:t>1. Estructura de la aplicación (Interfaz gráfica)</a:t>
            </a:r>
          </a:p>
          <a:p>
            <a:endParaRPr lang="es-SV" sz="2200" dirty="0" smtClean="0"/>
          </a:p>
          <a:p>
            <a:r>
              <a:rPr lang="es-SV" sz="2200" dirty="0" smtClean="0"/>
              <a:t>2. Arquitectura de la aplicación </a:t>
            </a:r>
          </a:p>
          <a:p>
            <a:endParaRPr lang="es-SV" sz="2200" dirty="0" smtClean="0"/>
          </a:p>
          <a:p>
            <a:r>
              <a:rPr lang="es-SV" sz="2200" dirty="0" smtClean="0"/>
              <a:t>3. Back-</a:t>
            </a:r>
            <a:r>
              <a:rPr lang="es-SV" sz="2200" dirty="0" err="1" smtClean="0"/>
              <a:t>end</a:t>
            </a:r>
            <a:r>
              <a:rPr lang="es-SV" sz="2200" dirty="0" smtClean="0"/>
              <a:t> </a:t>
            </a:r>
            <a:endParaRPr lang="es-SV" sz="2200" dirty="0"/>
          </a:p>
        </p:txBody>
      </p:sp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733" y="3494915"/>
            <a:ext cx="5983188" cy="288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160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INTERFAZ GRÁFICA - SICIA</a:t>
            </a:r>
            <a:endParaRPr lang="es-419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1787"/>
            <a:ext cx="7643145" cy="3687286"/>
          </a:xfrm>
          <a:prstGeom prst="rect">
            <a:avLst/>
          </a:prstGeom>
        </p:spPr>
      </p:pic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7643145" y="1669350"/>
            <a:ext cx="3601624" cy="3880773"/>
          </a:xfrm>
        </p:spPr>
        <p:txBody>
          <a:bodyPr>
            <a:normAutofit/>
          </a:bodyPr>
          <a:lstStyle/>
          <a:p>
            <a:r>
              <a:rPr lang="es-419" sz="2200" dirty="0" smtClean="0"/>
              <a:t>Se baso en los colores del logo actual del MINSAL</a:t>
            </a:r>
          </a:p>
          <a:p>
            <a:pPr marL="0" indent="0">
              <a:buNone/>
            </a:pPr>
            <a:endParaRPr lang="es-419" sz="2200" dirty="0" smtClean="0"/>
          </a:p>
          <a:p>
            <a:r>
              <a:rPr lang="es-419" sz="2200" dirty="0" smtClean="0"/>
              <a:t>Para el diseño de la interfaz se uso JSF y </a:t>
            </a:r>
            <a:r>
              <a:rPr lang="es-419" sz="2200" dirty="0" err="1" smtClean="0"/>
              <a:t>PrimeFace</a:t>
            </a:r>
            <a:endParaRPr lang="es-419" sz="2200" dirty="0" smtClean="0"/>
          </a:p>
          <a:p>
            <a:endParaRPr lang="es-419" sz="2200" dirty="0" smtClean="0"/>
          </a:p>
          <a:p>
            <a:r>
              <a:rPr lang="es-419" sz="2200" dirty="0" err="1" smtClean="0"/>
              <a:t>Login</a:t>
            </a:r>
            <a:endParaRPr lang="es-419" sz="2200" dirty="0" smtClean="0"/>
          </a:p>
        </p:txBody>
      </p:sp>
    </p:spTree>
    <p:extLst>
      <p:ext uri="{BB962C8B-B14F-4D97-AF65-F5344CB8AC3E}">
        <p14:creationId xmlns:p14="http://schemas.microsoft.com/office/powerpoint/2010/main" val="2751265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ASIGNAR INVENTARIO</a:t>
            </a:r>
            <a:endParaRPr lang="es-419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270" y="1270000"/>
            <a:ext cx="11148380" cy="539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86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CONSULTAR INVENTARIO</a:t>
            </a:r>
            <a:endParaRPr lang="es-419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360" y="1270000"/>
            <a:ext cx="11230050" cy="543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893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CONSULTAR OPERACIONES</a:t>
            </a:r>
            <a:endParaRPr lang="es-419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536" y="1270000"/>
            <a:ext cx="11246118" cy="543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099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/>
              <a:t>2. Arquitectura de la aplicación SICIA</a:t>
            </a:r>
            <a:endParaRPr lang="es-SV" dirty="0"/>
          </a:p>
        </p:txBody>
      </p:sp>
      <p:sp>
        <p:nvSpPr>
          <p:cNvPr id="5" name="CuadroTexto 4"/>
          <p:cNvSpPr txBox="1"/>
          <p:nvPr/>
        </p:nvSpPr>
        <p:spPr>
          <a:xfrm>
            <a:off x="8059479" y="4040112"/>
            <a:ext cx="199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b="1" dirty="0">
                <a:solidFill>
                  <a:srgbClr val="004C52"/>
                </a:solidFill>
                <a:latin typeface="+mj-lt"/>
                <a:ea typeface="Karla" panose="020B0604020202020204" charset="0"/>
              </a:rPr>
              <a:t>Capa de datos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8059479" y="4409444"/>
            <a:ext cx="28994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SV" sz="1200" dirty="0">
                <a:solidFill>
                  <a:srgbClr val="004C52"/>
                </a:solidFill>
                <a:latin typeface="+mj-lt"/>
                <a:ea typeface="Karla" panose="020B0604020202020204" charset="0"/>
              </a:rPr>
              <a:t>Persistencia de </a:t>
            </a:r>
            <a:r>
              <a:rPr lang="es-SV" sz="1200" dirty="0" smtClean="0">
                <a:solidFill>
                  <a:srgbClr val="004C52"/>
                </a:solidFill>
                <a:latin typeface="+mj-lt"/>
                <a:ea typeface="Karla" panose="020B0604020202020204" charset="0"/>
              </a:rPr>
              <a:t>datos Hibernate</a:t>
            </a:r>
            <a:endParaRPr lang="es-SV" sz="1200" dirty="0">
              <a:solidFill>
                <a:srgbClr val="004C52"/>
              </a:solidFill>
              <a:latin typeface="+mj-lt"/>
              <a:ea typeface="Karla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SV" sz="1200" dirty="0">
                <a:solidFill>
                  <a:srgbClr val="004C52"/>
                </a:solidFill>
                <a:latin typeface="+mj-lt"/>
                <a:ea typeface="Karla" panose="020B0604020202020204" charset="0"/>
              </a:rPr>
              <a:t>Sistema gestor de base de </a:t>
            </a:r>
            <a:r>
              <a:rPr lang="es-SV" sz="1200" dirty="0" smtClean="0">
                <a:solidFill>
                  <a:srgbClr val="004C52"/>
                </a:solidFill>
                <a:latin typeface="+mj-lt"/>
                <a:ea typeface="Karla" panose="020B0604020202020204" charset="0"/>
              </a:rPr>
              <a:t>datos </a:t>
            </a:r>
            <a:r>
              <a:rPr lang="es-SV" sz="1200" dirty="0" err="1" smtClean="0">
                <a:solidFill>
                  <a:srgbClr val="004C52"/>
                </a:solidFill>
                <a:latin typeface="+mj-lt"/>
                <a:ea typeface="Karla" panose="020B0604020202020204" charset="0"/>
              </a:rPr>
              <a:t>PostgreSQL</a:t>
            </a:r>
            <a:endParaRPr lang="es-SV" sz="1200" dirty="0" smtClean="0">
              <a:solidFill>
                <a:srgbClr val="004C52"/>
              </a:solidFill>
              <a:latin typeface="+mj-lt"/>
              <a:ea typeface="Karla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SV" sz="1200" dirty="0">
              <a:solidFill>
                <a:srgbClr val="004C52"/>
              </a:solidFill>
              <a:latin typeface="+mj-lt"/>
              <a:ea typeface="Karla" panose="020B060402020202020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911058" y="4224778"/>
            <a:ext cx="199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b="1" dirty="0" smtClean="0">
                <a:solidFill>
                  <a:srgbClr val="004C52"/>
                </a:solidFill>
                <a:latin typeface="+mj-lt"/>
                <a:ea typeface="Karla" panose="020B0604020202020204" charset="0"/>
              </a:rPr>
              <a:t>Capa de negocio</a:t>
            </a:r>
            <a:endParaRPr lang="es-SV" b="1" dirty="0">
              <a:solidFill>
                <a:srgbClr val="004C52"/>
              </a:solidFill>
              <a:latin typeface="+mj-lt"/>
              <a:ea typeface="Karla" panose="020B060402020202020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861075" y="4627724"/>
            <a:ext cx="2500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SV" sz="1200" dirty="0" smtClean="0">
                <a:solidFill>
                  <a:srgbClr val="004C52"/>
                </a:solidFill>
                <a:latin typeface="+mj-lt"/>
                <a:ea typeface="Karla" panose="020B0604020202020204" charset="0"/>
              </a:rPr>
              <a:t>Lógica de la aplicación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SV" sz="1200" dirty="0" smtClean="0">
                <a:solidFill>
                  <a:srgbClr val="004C52"/>
                </a:solidFill>
                <a:latin typeface="+mj-lt"/>
                <a:ea typeface="Karla" panose="020B0604020202020204" charset="0"/>
              </a:rPr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SV" sz="1200" dirty="0" smtClean="0">
              <a:solidFill>
                <a:srgbClr val="004C52"/>
              </a:solidFill>
              <a:latin typeface="+mj-lt"/>
              <a:ea typeface="Karla" panose="020B060402020202020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564651" y="4224778"/>
            <a:ext cx="2603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b="1" dirty="0" smtClean="0">
                <a:solidFill>
                  <a:srgbClr val="004C52"/>
                </a:solidFill>
                <a:latin typeface="+mj-lt"/>
                <a:ea typeface="Karla" panose="020B0604020202020204" charset="0"/>
              </a:rPr>
              <a:t>Capa de presentación</a:t>
            </a:r>
            <a:endParaRPr lang="es-SV" b="1" dirty="0">
              <a:solidFill>
                <a:srgbClr val="004C52"/>
              </a:solidFill>
              <a:latin typeface="+mj-lt"/>
              <a:ea typeface="Karla" panose="020B060402020202020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1668423" y="4627724"/>
            <a:ext cx="2500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SV" sz="1200" dirty="0" smtClean="0">
                <a:solidFill>
                  <a:srgbClr val="004C52"/>
                </a:solidFill>
                <a:latin typeface="+mj-lt"/>
                <a:ea typeface="Karla" panose="020B0604020202020204" charset="0"/>
              </a:rPr>
              <a:t>Interfaz gráfica</a:t>
            </a:r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5021" y="2138514"/>
            <a:ext cx="1281921" cy="1771870"/>
          </a:xfrm>
          <a:prstGeom prst="rect">
            <a:avLst/>
          </a:prstGeom>
        </p:spPr>
      </p:pic>
      <p:sp>
        <p:nvSpPr>
          <p:cNvPr id="15" name="Flecha izquierda y derecha 14"/>
          <p:cNvSpPr/>
          <p:nvPr/>
        </p:nvSpPr>
        <p:spPr>
          <a:xfrm>
            <a:off x="6904065" y="3131127"/>
            <a:ext cx="1155414" cy="5541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115" y="2696374"/>
            <a:ext cx="2642743" cy="1214010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2371" y="2651414"/>
            <a:ext cx="1618680" cy="1214010"/>
          </a:xfrm>
          <a:prstGeom prst="rect">
            <a:avLst/>
          </a:prstGeom>
        </p:spPr>
      </p:pic>
      <p:sp>
        <p:nvSpPr>
          <p:cNvPr id="19" name="Flecha izquierda y derecha 18"/>
          <p:cNvSpPr/>
          <p:nvPr/>
        </p:nvSpPr>
        <p:spPr>
          <a:xfrm>
            <a:off x="4046957" y="3131127"/>
            <a:ext cx="1155414" cy="5541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137226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77335" y="1261473"/>
            <a:ext cx="9949101" cy="3807012"/>
          </a:xfrm>
        </p:spPr>
        <p:txBody>
          <a:bodyPr>
            <a:noAutofit/>
          </a:bodyPr>
          <a:lstStyle/>
          <a:p>
            <a:r>
              <a:rPr lang="es-SV" sz="7200" dirty="0" smtClean="0"/>
              <a:t>MÓDULO DE CONTROL DE INVENTARIO DE AMBULANCIA</a:t>
            </a:r>
            <a:endParaRPr lang="es-SV" sz="7200" dirty="0"/>
          </a:p>
        </p:txBody>
      </p:sp>
    </p:spTree>
    <p:extLst>
      <p:ext uri="{BB962C8B-B14F-4D97-AF65-F5344CB8AC3E}">
        <p14:creationId xmlns:p14="http://schemas.microsoft.com/office/powerpoint/2010/main" val="1794116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419" sz="11500" dirty="0" smtClean="0"/>
              <a:t>ANÁLISIS</a:t>
            </a:r>
            <a:endParaRPr lang="es-419" sz="11500" dirty="0"/>
          </a:p>
        </p:txBody>
      </p:sp>
    </p:spTree>
    <p:extLst>
      <p:ext uri="{BB962C8B-B14F-4D97-AF65-F5344CB8AC3E}">
        <p14:creationId xmlns:p14="http://schemas.microsoft.com/office/powerpoint/2010/main" val="1971961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982980" y="1429603"/>
            <a:ext cx="10058400" cy="4719737"/>
          </a:xfrm>
        </p:spPr>
        <p:txBody>
          <a:bodyPr>
            <a:normAutofit/>
          </a:bodyPr>
          <a:lstStyle/>
          <a:p>
            <a:pPr algn="ctr"/>
            <a:r>
              <a:rPr lang="es-SV" dirty="0" smtClean="0"/>
              <a:t>EXTENSIÓN DE APLICACIÓN PARA </a:t>
            </a:r>
            <a:br>
              <a:rPr lang="es-SV" dirty="0" smtClean="0"/>
            </a:br>
            <a:r>
              <a:rPr lang="es-SV" dirty="0" smtClean="0"/>
              <a:t>DISPOSITIVOS MÓVILES SISTEMA DE </a:t>
            </a:r>
            <a:br>
              <a:rPr lang="es-SV" dirty="0" smtClean="0"/>
            </a:br>
            <a:r>
              <a:rPr lang="es-SV" dirty="0" smtClean="0"/>
              <a:t>ATENCIÓN PRE HOSPITALARIA Y CONTROL</a:t>
            </a:r>
            <a:br>
              <a:rPr lang="es-SV" dirty="0" smtClean="0"/>
            </a:br>
            <a:r>
              <a:rPr lang="es-SV" dirty="0" smtClean="0"/>
              <a:t> DE AMBULANCIAS DEL SISTEMA DE EMERGENCIAS MEDICAS 132, PARA LA </a:t>
            </a:r>
            <a:br>
              <a:rPr lang="es-SV" dirty="0" smtClean="0"/>
            </a:br>
            <a:r>
              <a:rPr lang="es-SV" dirty="0" smtClean="0"/>
              <a:t>GESTIÓN DE INSUMOS Y MEDICAMENTOS EN AMBULANCIAS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031642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/>
              <a:t>DISEÑO DEL MÓDULO </a:t>
            </a:r>
            <a:endParaRPr lang="es-SV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SV" sz="2200" dirty="0"/>
              <a:t>Se divide en </a:t>
            </a:r>
            <a:r>
              <a:rPr lang="es-SV" sz="2200" dirty="0" smtClean="0"/>
              <a:t>3 </a:t>
            </a:r>
            <a:r>
              <a:rPr lang="es-SV" sz="2200" dirty="0"/>
              <a:t>partes: </a:t>
            </a:r>
            <a:endParaRPr lang="es-SV" sz="2200" dirty="0" smtClean="0"/>
          </a:p>
          <a:p>
            <a:pPr marL="0" indent="0">
              <a:buNone/>
            </a:pPr>
            <a:endParaRPr lang="es-SV" sz="2200" dirty="0"/>
          </a:p>
          <a:p>
            <a:r>
              <a:rPr lang="es-SV" sz="2200" dirty="0"/>
              <a:t>1. </a:t>
            </a:r>
            <a:r>
              <a:rPr lang="es-SV" sz="2200" dirty="0" smtClean="0"/>
              <a:t>Interfaz gráfica (UI Android)</a:t>
            </a:r>
          </a:p>
          <a:p>
            <a:pPr marL="0" indent="0">
              <a:buNone/>
            </a:pPr>
            <a:endParaRPr lang="es-SV" sz="2200" dirty="0"/>
          </a:p>
          <a:p>
            <a:r>
              <a:rPr lang="es-SV" sz="2200" dirty="0"/>
              <a:t>2. </a:t>
            </a:r>
            <a:r>
              <a:rPr lang="es-SV" sz="2200" dirty="0" smtClean="0"/>
              <a:t>Estructura del módulo </a:t>
            </a:r>
          </a:p>
          <a:p>
            <a:endParaRPr lang="es-SV" sz="2200" dirty="0" smtClean="0"/>
          </a:p>
          <a:p>
            <a:r>
              <a:rPr lang="es-SV" sz="2200" dirty="0" smtClean="0"/>
              <a:t>3. Back-</a:t>
            </a:r>
            <a:r>
              <a:rPr lang="es-SV" sz="2200" dirty="0" err="1" smtClean="0"/>
              <a:t>end</a:t>
            </a:r>
            <a:endParaRPr lang="es-SV" sz="2200" dirty="0"/>
          </a:p>
          <a:p>
            <a:endParaRPr lang="es-SV" sz="2200" dirty="0"/>
          </a:p>
        </p:txBody>
      </p:sp>
      <p:pic>
        <p:nvPicPr>
          <p:cNvPr id="4106" name="Picture 10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493" y="1764145"/>
            <a:ext cx="3734380" cy="3734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518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INTERFAZ GRÁFICA - MÓDULO</a:t>
            </a:r>
            <a:endParaRPr lang="es-419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7473190" y="1770033"/>
            <a:ext cx="3601624" cy="3880773"/>
          </a:xfrm>
        </p:spPr>
        <p:txBody>
          <a:bodyPr>
            <a:noAutofit/>
          </a:bodyPr>
          <a:lstStyle/>
          <a:p>
            <a:r>
              <a:rPr lang="es-419" sz="2200" dirty="0" smtClean="0"/>
              <a:t>Diseño del módulo se baso en la aplicación SAPHCA.</a:t>
            </a:r>
          </a:p>
          <a:p>
            <a:pPr marL="0" indent="0">
              <a:buNone/>
            </a:pPr>
            <a:endParaRPr lang="es-419" sz="2200" dirty="0"/>
          </a:p>
          <a:p>
            <a:r>
              <a:rPr lang="es-419" sz="2200" dirty="0" smtClean="0"/>
              <a:t>No se utilizo ninguna librería gráfica adicional.</a:t>
            </a:r>
          </a:p>
          <a:p>
            <a:endParaRPr lang="es-419" sz="2200" dirty="0" smtClean="0"/>
          </a:p>
          <a:p>
            <a:r>
              <a:rPr lang="es-419" sz="2200" dirty="0" smtClean="0"/>
              <a:t>Se personalizaron algunos componentes.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" y="1450184"/>
            <a:ext cx="6683693" cy="479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141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CONSULTA DE INVENTARIO</a:t>
            </a:r>
            <a:endParaRPr lang="es-419" dirty="0"/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0983" y="1270000"/>
            <a:ext cx="8474508" cy="530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483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CONSULTA DE INVENTARIO</a:t>
            </a:r>
            <a:endParaRPr lang="es-419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457" y="1175256"/>
            <a:ext cx="8981556" cy="5613472"/>
          </a:xfrm>
        </p:spPr>
      </p:pic>
    </p:spTree>
    <p:extLst>
      <p:ext uri="{BB962C8B-B14F-4D97-AF65-F5344CB8AC3E}">
        <p14:creationId xmlns:p14="http://schemas.microsoft.com/office/powerpoint/2010/main" val="3977014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CONSUMO DE INVENTARIO</a:t>
            </a:r>
            <a:endParaRPr lang="es-419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857" y="1270000"/>
            <a:ext cx="8862434" cy="5539021"/>
          </a:xfrm>
        </p:spPr>
      </p:pic>
    </p:spTree>
    <p:extLst>
      <p:ext uri="{BB962C8B-B14F-4D97-AF65-F5344CB8AC3E}">
        <p14:creationId xmlns:p14="http://schemas.microsoft.com/office/powerpoint/2010/main" val="2584523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AJUSTE DE INVENTARIO</a:t>
            </a:r>
            <a:endParaRPr lang="es-419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57" y="1270000"/>
            <a:ext cx="8823736" cy="5514832"/>
          </a:xfrm>
        </p:spPr>
      </p:pic>
    </p:spTree>
    <p:extLst>
      <p:ext uri="{BB962C8B-B14F-4D97-AF65-F5344CB8AC3E}">
        <p14:creationId xmlns:p14="http://schemas.microsoft.com/office/powerpoint/2010/main" val="2731890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/>
              <a:t>2. ESTRUCTURA DEL MÓDULO </a:t>
            </a:r>
            <a:endParaRPr lang="es-SV" dirty="0"/>
          </a:p>
        </p:txBody>
      </p:sp>
      <p:sp>
        <p:nvSpPr>
          <p:cNvPr id="5" name="CuadroTexto 4"/>
          <p:cNvSpPr txBox="1"/>
          <p:nvPr/>
        </p:nvSpPr>
        <p:spPr>
          <a:xfrm>
            <a:off x="1273079" y="4479207"/>
            <a:ext cx="199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b="1" dirty="0" smtClean="0">
                <a:solidFill>
                  <a:srgbClr val="004C52"/>
                </a:solidFill>
                <a:latin typeface="+mj-lt"/>
                <a:ea typeface="Karla" panose="020B0604020202020204" charset="0"/>
              </a:rPr>
              <a:t>Modelo de BD</a:t>
            </a:r>
            <a:endParaRPr lang="es-SV" b="1" dirty="0">
              <a:solidFill>
                <a:srgbClr val="004C52"/>
              </a:solidFill>
              <a:latin typeface="+mj-lt"/>
              <a:ea typeface="Karla" panose="020B060402020202020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273079" y="4848539"/>
            <a:ext cx="2500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SV" sz="1200" dirty="0" err="1" smtClean="0">
                <a:solidFill>
                  <a:srgbClr val="004C52"/>
                </a:solidFill>
                <a:latin typeface="+mj-lt"/>
                <a:ea typeface="Karla" panose="020B0604020202020204" charset="0"/>
              </a:rPr>
              <a:t>SQLite</a:t>
            </a:r>
            <a:endParaRPr lang="es-SV" sz="1200" dirty="0" smtClean="0">
              <a:solidFill>
                <a:srgbClr val="004C52"/>
              </a:solidFill>
              <a:latin typeface="+mj-lt"/>
              <a:ea typeface="Karla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SV" sz="1200" dirty="0" smtClean="0">
                <a:solidFill>
                  <a:srgbClr val="004C52"/>
                </a:solidFill>
                <a:latin typeface="+mj-lt"/>
                <a:ea typeface="Karla" panose="020B0604020202020204" charset="0"/>
              </a:rPr>
              <a:t>Clases</a:t>
            </a:r>
            <a:endParaRPr lang="es-SV" sz="1200" dirty="0">
              <a:solidFill>
                <a:srgbClr val="004C52"/>
              </a:solidFill>
              <a:latin typeface="+mj-lt"/>
              <a:ea typeface="Karla" panose="020B060402020202020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8162374" y="4479207"/>
            <a:ext cx="22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b="1" dirty="0" err="1" smtClean="0">
                <a:solidFill>
                  <a:srgbClr val="004C52"/>
                </a:solidFill>
                <a:latin typeface="+mj-lt"/>
                <a:ea typeface="Karla" panose="020B0604020202020204" charset="0"/>
              </a:rPr>
              <a:t>WebService</a:t>
            </a:r>
            <a:r>
              <a:rPr lang="es-SV" b="1" dirty="0" smtClean="0">
                <a:solidFill>
                  <a:srgbClr val="004C52"/>
                </a:solidFill>
                <a:latin typeface="+mj-lt"/>
                <a:ea typeface="Karla" panose="020B0604020202020204" charset="0"/>
              </a:rPr>
              <a:t> SICIA</a:t>
            </a:r>
            <a:endParaRPr lang="es-SV" b="1" dirty="0">
              <a:solidFill>
                <a:srgbClr val="004C52"/>
              </a:solidFill>
              <a:latin typeface="+mj-lt"/>
              <a:ea typeface="Karla" panose="020B060402020202020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8069243" y="4961186"/>
            <a:ext cx="1857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SV" sz="1200" dirty="0" smtClean="0">
                <a:solidFill>
                  <a:srgbClr val="004C52"/>
                </a:solidFill>
                <a:latin typeface="+mj-lt"/>
                <a:ea typeface="Karla" panose="020B0604020202020204" charset="0"/>
              </a:rPr>
              <a:t>REST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SV" sz="1200" dirty="0" smtClean="0">
              <a:solidFill>
                <a:srgbClr val="004C52"/>
              </a:solidFill>
              <a:latin typeface="+mj-lt"/>
              <a:ea typeface="Karla" panose="020B060402020202020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434585" y="2065616"/>
            <a:ext cx="2603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b="1" dirty="0" smtClean="0">
                <a:solidFill>
                  <a:srgbClr val="004C52"/>
                </a:solidFill>
                <a:latin typeface="+mj-lt"/>
                <a:ea typeface="Karla" panose="020B0604020202020204" charset="0"/>
              </a:rPr>
              <a:t>Interfaz gráfica</a:t>
            </a:r>
            <a:endParaRPr lang="es-SV" b="1" dirty="0">
              <a:solidFill>
                <a:srgbClr val="004C52"/>
              </a:solidFill>
              <a:latin typeface="+mj-lt"/>
              <a:ea typeface="Karla" panose="020B060402020202020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4766973" y="2468562"/>
            <a:ext cx="2500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SV" sz="1200" dirty="0" smtClean="0">
                <a:solidFill>
                  <a:srgbClr val="004C52"/>
                </a:solidFill>
                <a:latin typeface="+mj-lt"/>
                <a:ea typeface="Karla" panose="020B0604020202020204" charset="0"/>
              </a:rPr>
              <a:t>XML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4673524" y="4937390"/>
            <a:ext cx="199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b="1" dirty="0" smtClean="0">
                <a:solidFill>
                  <a:srgbClr val="004C52"/>
                </a:solidFill>
                <a:latin typeface="+mj-lt"/>
                <a:ea typeface="Karla" panose="020B0604020202020204" charset="0"/>
              </a:rPr>
              <a:t>Controlador</a:t>
            </a:r>
            <a:endParaRPr lang="es-SV" b="1" dirty="0">
              <a:solidFill>
                <a:srgbClr val="004C52"/>
              </a:solidFill>
              <a:latin typeface="+mj-lt"/>
              <a:ea typeface="Karla" panose="020B060402020202020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4585121" y="5340336"/>
            <a:ext cx="2500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SV" sz="1200" dirty="0" smtClean="0">
                <a:solidFill>
                  <a:srgbClr val="004C52"/>
                </a:solidFill>
                <a:latin typeface="+mj-lt"/>
                <a:ea typeface="Karla" panose="020B0604020202020204" charset="0"/>
              </a:rPr>
              <a:t>Lógica de la aplicación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SV" sz="1200" dirty="0" smtClean="0">
                <a:solidFill>
                  <a:srgbClr val="004C52"/>
                </a:solidFill>
                <a:latin typeface="+mj-lt"/>
                <a:ea typeface="Karla" panose="020B0604020202020204" charset="0"/>
              </a:rPr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SV" sz="1200" dirty="0" err="1" smtClean="0">
                <a:solidFill>
                  <a:srgbClr val="004C52"/>
                </a:solidFill>
                <a:latin typeface="+mj-lt"/>
                <a:ea typeface="Karla" panose="020B0604020202020204" charset="0"/>
              </a:rPr>
              <a:t>Graddle</a:t>
            </a:r>
            <a:endParaRPr lang="es-SV" sz="1200" dirty="0" smtClean="0">
              <a:solidFill>
                <a:srgbClr val="004C52"/>
              </a:solidFill>
              <a:latin typeface="+mj-lt"/>
              <a:ea typeface="Karla" panose="020B0604020202020204" charset="0"/>
            </a:endParaRPr>
          </a:p>
          <a:p>
            <a:endParaRPr lang="es-SV" sz="1200" dirty="0" smtClean="0">
              <a:solidFill>
                <a:srgbClr val="004C52"/>
              </a:solidFill>
              <a:latin typeface="+mj-lt"/>
              <a:ea typeface="Karla" panose="020B0604020202020204" charset="0"/>
            </a:endParaRPr>
          </a:p>
        </p:txBody>
      </p:sp>
      <p:sp>
        <p:nvSpPr>
          <p:cNvPr id="4" name="Flecha derecha 3"/>
          <p:cNvSpPr/>
          <p:nvPr/>
        </p:nvSpPr>
        <p:spPr>
          <a:xfrm rot="5400000">
            <a:off x="5623539" y="3110731"/>
            <a:ext cx="1008671" cy="585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5" name="Flecha derecha 14"/>
          <p:cNvSpPr/>
          <p:nvPr/>
        </p:nvSpPr>
        <p:spPr>
          <a:xfrm>
            <a:off x="6910117" y="4344297"/>
            <a:ext cx="1008671" cy="504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POST</a:t>
            </a:r>
            <a:endParaRPr lang="es-419" dirty="0"/>
          </a:p>
        </p:txBody>
      </p:sp>
      <p:sp>
        <p:nvSpPr>
          <p:cNvPr id="7" name="Flecha izquierda 6"/>
          <p:cNvSpPr/>
          <p:nvPr/>
        </p:nvSpPr>
        <p:spPr>
          <a:xfrm>
            <a:off x="6859889" y="4765717"/>
            <a:ext cx="1008672" cy="5444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 err="1" smtClean="0"/>
              <a:t>JSON</a:t>
            </a:r>
            <a:endParaRPr lang="es-SV" dirty="0"/>
          </a:p>
        </p:txBody>
      </p:sp>
      <p:sp>
        <p:nvSpPr>
          <p:cNvPr id="20" name="Flecha derecha 19"/>
          <p:cNvSpPr/>
          <p:nvPr/>
        </p:nvSpPr>
        <p:spPr>
          <a:xfrm rot="16200000">
            <a:off x="4873043" y="3119669"/>
            <a:ext cx="1008671" cy="585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9" name="Flecha derecha 28"/>
          <p:cNvSpPr/>
          <p:nvPr/>
        </p:nvSpPr>
        <p:spPr>
          <a:xfrm>
            <a:off x="3282638" y="4415941"/>
            <a:ext cx="1008671" cy="504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30" name="Flecha derecha 29"/>
          <p:cNvSpPr/>
          <p:nvPr/>
        </p:nvSpPr>
        <p:spPr>
          <a:xfrm rot="10800000">
            <a:off x="3294063" y="4919631"/>
            <a:ext cx="1008671" cy="4982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pic>
        <p:nvPicPr>
          <p:cNvPr id="5122" name="Picture 2" descr="Image result for xml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378" y="1264453"/>
            <a:ext cx="776706" cy="776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SQLit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939" y="3885257"/>
            <a:ext cx="1252036" cy="59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mage result for REST AP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1634" y="3549656"/>
            <a:ext cx="1091536" cy="87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Image result for android grad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477" y="4350120"/>
            <a:ext cx="1333212" cy="581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612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sz="8000" dirty="0" smtClean="0"/>
              <a:t>BACK-END</a:t>
            </a:r>
            <a:endParaRPr lang="es-419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76887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Comunicación entre aplicaciones y persistencia de datos</a:t>
            </a:r>
            <a:endParaRPr lang="es-419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677334" y="2631643"/>
            <a:ext cx="8596668" cy="3880773"/>
          </a:xfrm>
        </p:spPr>
        <p:txBody>
          <a:bodyPr/>
          <a:lstStyle/>
          <a:p>
            <a:r>
              <a:rPr lang="es-419" dirty="0" smtClean="0"/>
              <a:t>Web </a:t>
            </a:r>
            <a:r>
              <a:rPr lang="es-419" dirty="0" err="1" smtClean="0"/>
              <a:t>Service</a:t>
            </a:r>
            <a:endParaRPr lang="es-419" dirty="0" smtClean="0"/>
          </a:p>
          <a:p>
            <a:endParaRPr lang="es-419" dirty="0"/>
          </a:p>
          <a:p>
            <a:r>
              <a:rPr lang="es-419" dirty="0" smtClean="0"/>
              <a:t>API REST</a:t>
            </a:r>
          </a:p>
          <a:p>
            <a:endParaRPr lang="es-419" dirty="0"/>
          </a:p>
          <a:p>
            <a:r>
              <a:rPr lang="es-419" dirty="0" smtClean="0"/>
              <a:t>Persistencia de datos</a:t>
            </a:r>
          </a:p>
          <a:p>
            <a:endParaRPr lang="es-419" dirty="0" smtClean="0"/>
          </a:p>
          <a:p>
            <a:endParaRPr lang="es-419" dirty="0"/>
          </a:p>
        </p:txBody>
      </p:sp>
      <p:pic>
        <p:nvPicPr>
          <p:cNvPr id="6146" name="Picture 2" descr="Image result for web servic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430" y="2363210"/>
            <a:ext cx="4286250" cy="25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309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/>
              <a:t>Base de datos</a:t>
            </a:r>
            <a:endParaRPr lang="es-SV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SV" dirty="0" smtClean="0"/>
              <a:t>Toda la información que se maneja en la aplicación está organizada en estructuras de datos denominadas tablas. </a:t>
            </a:r>
          </a:p>
          <a:p>
            <a:endParaRPr lang="es-SV" dirty="0"/>
          </a:p>
          <a:p>
            <a:r>
              <a:rPr lang="es-SV" dirty="0" smtClean="0"/>
              <a:t>“</a:t>
            </a:r>
            <a:r>
              <a:rPr lang="es-SV" dirty="0" err="1" smtClean="0"/>
              <a:t>ctl_medicamento</a:t>
            </a:r>
            <a:r>
              <a:rPr lang="es-SV" dirty="0" smtClean="0"/>
              <a:t>”</a:t>
            </a:r>
          </a:p>
          <a:p>
            <a:r>
              <a:rPr lang="es-SV" dirty="0" smtClean="0"/>
              <a:t>“</a:t>
            </a:r>
            <a:r>
              <a:rPr lang="es-SV" dirty="0" err="1" smtClean="0"/>
              <a:t>detalle_inventario</a:t>
            </a:r>
            <a:r>
              <a:rPr lang="es-SV" dirty="0" smtClean="0"/>
              <a:t>”</a:t>
            </a:r>
          </a:p>
          <a:p>
            <a:r>
              <a:rPr lang="es-SV" dirty="0" smtClean="0"/>
              <a:t>“</a:t>
            </a:r>
            <a:r>
              <a:rPr lang="es-SV" dirty="0" err="1" smtClean="0"/>
              <a:t>operacion</a:t>
            </a:r>
            <a:r>
              <a:rPr lang="es-SV" dirty="0" smtClean="0"/>
              <a:t>”</a:t>
            </a:r>
          </a:p>
          <a:p>
            <a:r>
              <a:rPr lang="es-SV" dirty="0" smtClean="0"/>
              <a:t>“inventario”</a:t>
            </a:r>
          </a:p>
          <a:p>
            <a:r>
              <a:rPr lang="es-SV" dirty="0" smtClean="0"/>
              <a:t>“</a:t>
            </a:r>
            <a:r>
              <a:rPr lang="es-SV" dirty="0" err="1" smtClean="0"/>
              <a:t>ctl_ambulancia</a:t>
            </a:r>
            <a:r>
              <a:rPr lang="es-SV" dirty="0" smtClean="0"/>
              <a:t>”</a:t>
            </a:r>
          </a:p>
          <a:p>
            <a:r>
              <a:rPr lang="es-SV" dirty="0" smtClean="0"/>
              <a:t>“</a:t>
            </a:r>
            <a:r>
              <a:rPr lang="es-SV" dirty="0" err="1" smtClean="0"/>
              <a:t>ctl_usuarios</a:t>
            </a:r>
            <a:r>
              <a:rPr lang="es-SV" dirty="0" smtClean="0"/>
              <a:t>”</a:t>
            </a:r>
          </a:p>
          <a:p>
            <a:pPr marL="0" indent="0">
              <a:buNone/>
            </a:pP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4248112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SV" sz="9600" dirty="0" smtClean="0"/>
              <a:t>INTRODUCCIÓN</a:t>
            </a:r>
            <a:endParaRPr lang="es-SV" sz="96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05888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Pruebas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sz="2000" dirty="0" smtClean="0"/>
              <a:t>Se realizaron pruebas para verificar el funcionamiento de la aplicación y del módulo en conjunto.</a:t>
            </a:r>
          </a:p>
          <a:p>
            <a:endParaRPr lang="es-419" sz="2000" dirty="0"/>
          </a:p>
          <a:p>
            <a:r>
              <a:rPr lang="es-419" sz="2000" dirty="0" smtClean="0"/>
              <a:t>Se emulo dispositivos Android y también se utilizaron dispositivos físicos con el fin de garantizar el cumplimiento de los requerimientos establecidos previamente.</a:t>
            </a:r>
          </a:p>
          <a:p>
            <a:endParaRPr lang="es-419" dirty="0"/>
          </a:p>
        </p:txBody>
      </p:sp>
      <p:pic>
        <p:nvPicPr>
          <p:cNvPr id="7170" name="Picture 2" descr="Image result for unit test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988" y="4397140"/>
            <a:ext cx="3983758" cy="2240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01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419" sz="8800" dirty="0" smtClean="0"/>
              <a:t>DEMOSTRACIÓN</a:t>
            </a:r>
            <a:r>
              <a:rPr lang="es-419" sz="6000" dirty="0" smtClean="0"/>
              <a:t> </a:t>
            </a:r>
            <a:endParaRPr lang="es-419" sz="6000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525345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64026" y="2092038"/>
            <a:ext cx="8596668" cy="2906466"/>
          </a:xfrm>
        </p:spPr>
        <p:txBody>
          <a:bodyPr>
            <a:noAutofit/>
          </a:bodyPr>
          <a:lstStyle/>
          <a:p>
            <a:pPr algn="ctr"/>
            <a:r>
              <a:rPr lang="es-419" sz="9600" dirty="0" smtClean="0"/>
              <a:t>GRACIAS POR SU ATENCIÓN</a:t>
            </a:r>
            <a:endParaRPr lang="es-419" sz="9600" dirty="0"/>
          </a:p>
        </p:txBody>
      </p:sp>
    </p:spTree>
    <p:extLst>
      <p:ext uri="{BB962C8B-B14F-4D97-AF65-F5344CB8AC3E}">
        <p14:creationId xmlns:p14="http://schemas.microsoft.com/office/powerpoint/2010/main" val="4288623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5" y="248318"/>
            <a:ext cx="8596668" cy="1826581"/>
          </a:xfrm>
        </p:spPr>
        <p:txBody>
          <a:bodyPr/>
          <a:lstStyle/>
          <a:p>
            <a:r>
              <a:rPr lang="es-419" dirty="0" smtClean="0"/>
              <a:t>INTRODUCCIÓN</a:t>
            </a:r>
            <a:endParaRPr lang="es-419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77335" y="2509736"/>
            <a:ext cx="8596668" cy="2878112"/>
          </a:xfrm>
        </p:spPr>
        <p:txBody>
          <a:bodyPr/>
          <a:lstStyle/>
          <a:p>
            <a:r>
              <a:rPr lang="es-419" sz="2200" dirty="0" smtClean="0"/>
              <a:t>¿En que consiste en el proyecto?</a:t>
            </a:r>
          </a:p>
          <a:p>
            <a:endParaRPr lang="es-419" sz="2200" dirty="0" smtClean="0"/>
          </a:p>
          <a:p>
            <a:r>
              <a:rPr lang="es-419" sz="2200" dirty="0" smtClean="0"/>
              <a:t>Finalidad del proyecto</a:t>
            </a:r>
          </a:p>
          <a:p>
            <a:endParaRPr lang="es-419" sz="2200" dirty="0" smtClean="0"/>
          </a:p>
          <a:p>
            <a:r>
              <a:rPr lang="es-419" sz="2200" dirty="0"/>
              <a:t>¿</a:t>
            </a:r>
            <a:r>
              <a:rPr lang="es-419" sz="2200" dirty="0" smtClean="0"/>
              <a:t>Quienes harán uso del proyecto?</a:t>
            </a:r>
          </a:p>
          <a:p>
            <a:endParaRPr lang="es-419" dirty="0" smtClean="0"/>
          </a:p>
          <a:p>
            <a:endParaRPr lang="es-419" dirty="0"/>
          </a:p>
        </p:txBody>
      </p:sp>
      <p:pic>
        <p:nvPicPr>
          <p:cNvPr id="1026" name="Picture 2" descr="Image result for signos de pregunta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214" y="1845394"/>
            <a:ext cx="3363846" cy="33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938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sz="9600" dirty="0" smtClean="0"/>
              <a:t>ANTECEDENTES</a:t>
            </a:r>
            <a:r>
              <a:rPr lang="es-SV" dirty="0" smtClean="0"/>
              <a:t> </a:t>
            </a:r>
            <a:endParaRPr lang="es-SV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1416090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APLICACIÓN SAPCHA</a:t>
            </a:r>
            <a:endParaRPr lang="es-419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0377" y="1270000"/>
            <a:ext cx="8726776" cy="542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30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SV" sz="8000" dirty="0" smtClean="0"/>
              <a:t>OBJETIVOS DEL PROYECTO</a:t>
            </a:r>
            <a:endParaRPr lang="es-SV" sz="8000" dirty="0"/>
          </a:p>
        </p:txBody>
      </p:sp>
      <p:sp>
        <p:nvSpPr>
          <p:cNvPr id="2" name="Marcador de contenid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003650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OBJETIVO GENERAL</a:t>
            </a:r>
            <a:endParaRPr lang="es-419" dirty="0"/>
          </a:p>
        </p:txBody>
      </p:sp>
      <p:sp>
        <p:nvSpPr>
          <p:cNvPr id="9" name="Marcador de contenido 8"/>
          <p:cNvSpPr>
            <a:spLocks noGrp="1"/>
          </p:cNvSpPr>
          <p:nvPr>
            <p:ph sz="half" idx="1"/>
          </p:nvPr>
        </p:nvSpPr>
        <p:spPr>
          <a:xfrm>
            <a:off x="1025236" y="1568741"/>
            <a:ext cx="8248766" cy="1183695"/>
          </a:xfrm>
        </p:spPr>
        <p:txBody>
          <a:bodyPr/>
          <a:lstStyle/>
          <a:p>
            <a:r>
              <a:rPr lang="es-419" dirty="0" smtClean="0"/>
              <a:t>Desarrollar un módulo para la aplicación móvil SAPHCA</a:t>
            </a:r>
            <a:endParaRPr lang="es-419" dirty="0"/>
          </a:p>
        </p:txBody>
      </p:sp>
      <p:sp>
        <p:nvSpPr>
          <p:cNvPr id="10" name="Marcador de contenido 9"/>
          <p:cNvSpPr>
            <a:spLocks noGrp="1"/>
          </p:cNvSpPr>
          <p:nvPr>
            <p:ph sz="half" idx="2"/>
          </p:nvPr>
        </p:nvSpPr>
        <p:spPr>
          <a:xfrm>
            <a:off x="1025236" y="3553690"/>
            <a:ext cx="8248766" cy="1669474"/>
          </a:xfrm>
        </p:spPr>
        <p:txBody>
          <a:bodyPr/>
          <a:lstStyle/>
          <a:p>
            <a:r>
              <a:rPr lang="es-419" dirty="0" smtClean="0"/>
              <a:t>Conocer y analizar</a:t>
            </a:r>
          </a:p>
          <a:p>
            <a:r>
              <a:rPr lang="es-419" dirty="0" smtClean="0"/>
              <a:t>Adquirir los conocimientos necesarios</a:t>
            </a:r>
          </a:p>
          <a:p>
            <a:r>
              <a:rPr lang="es-419" dirty="0" smtClean="0"/>
              <a:t>Conocer el estado actual y funcionamiento de la aplicación</a:t>
            </a:r>
          </a:p>
          <a:p>
            <a:r>
              <a:rPr lang="es-419" dirty="0" smtClean="0"/>
              <a:t>Establecer requerimientos</a:t>
            </a:r>
          </a:p>
          <a:p>
            <a:endParaRPr lang="es-419" dirty="0"/>
          </a:p>
        </p:txBody>
      </p:sp>
      <p:sp>
        <p:nvSpPr>
          <p:cNvPr id="8" name="Título 5"/>
          <p:cNvSpPr txBox="1">
            <a:spLocks/>
          </p:cNvSpPr>
          <p:nvPr/>
        </p:nvSpPr>
        <p:spPr>
          <a:xfrm>
            <a:off x="677334" y="242223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419" dirty="0" smtClean="0"/>
              <a:t>OBJETIVOS ESPECIFICOS</a:t>
            </a:r>
            <a:endParaRPr lang="es-419" dirty="0"/>
          </a:p>
        </p:txBody>
      </p:sp>
      <p:pic>
        <p:nvPicPr>
          <p:cNvPr id="2050" name="Picture 2" descr="Image result for right check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400" y="1930400"/>
            <a:ext cx="2476790" cy="2476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674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419" sz="11500" dirty="0" smtClean="0"/>
              <a:t>ANÁLISIS</a:t>
            </a:r>
            <a:endParaRPr lang="es-419" sz="115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951111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813</TotalTime>
  <Words>404</Words>
  <Application>Microsoft Office PowerPoint</Application>
  <PresentationFormat>Panorámica</PresentationFormat>
  <Paragraphs>117</Paragraphs>
  <Slides>32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8" baseType="lpstr">
      <vt:lpstr>Arial</vt:lpstr>
      <vt:lpstr>Karla</vt:lpstr>
      <vt:lpstr>Trebuchet MS</vt:lpstr>
      <vt:lpstr>Wingdings</vt:lpstr>
      <vt:lpstr>Wingdings 3</vt:lpstr>
      <vt:lpstr>Faceta</vt:lpstr>
      <vt:lpstr>Universidad Centroamericana  José Simeón Cañas</vt:lpstr>
      <vt:lpstr>EXTENSIÓN DE APLICACIÓN PARA  DISPOSITIVOS MÓVILES SISTEMA DE  ATENCIÓN PRE HOSPITALARIA Y CONTROL  DE AMBULANCIAS DEL SISTEMA DE EMERGENCIAS MEDICAS 132, PARA LA  GESTIÓN DE INSUMOS Y MEDICAMENTOS EN AMBULANCIAS</vt:lpstr>
      <vt:lpstr>INTRODUCCIÓN</vt:lpstr>
      <vt:lpstr>INTRODUCCIÓN</vt:lpstr>
      <vt:lpstr>ANTECEDENTES </vt:lpstr>
      <vt:lpstr>APLICACIÓN SAPCHA</vt:lpstr>
      <vt:lpstr>OBJETIVOS DEL PROYECTO</vt:lpstr>
      <vt:lpstr>OBJETIVO GENERAL</vt:lpstr>
      <vt:lpstr>ANÁLISIS</vt:lpstr>
      <vt:lpstr>Presentación de PowerPoint</vt:lpstr>
      <vt:lpstr>APLICACIÓN WEB SICIA</vt:lpstr>
      <vt:lpstr>DISEÑO DE LA APLICACIÓN</vt:lpstr>
      <vt:lpstr>INTERFAZ GRÁFICA - SICIA</vt:lpstr>
      <vt:lpstr>ASIGNAR INVENTARIO</vt:lpstr>
      <vt:lpstr>CONSULTAR INVENTARIO</vt:lpstr>
      <vt:lpstr>CONSULTAR OPERACIONES</vt:lpstr>
      <vt:lpstr>2. Arquitectura de la aplicación SICIA</vt:lpstr>
      <vt:lpstr>MÓDULO DE CONTROL DE INVENTARIO DE AMBULANCIA</vt:lpstr>
      <vt:lpstr>ANÁLISIS</vt:lpstr>
      <vt:lpstr>DISEÑO DEL MÓDULO </vt:lpstr>
      <vt:lpstr>INTERFAZ GRÁFICA - MÓDULO</vt:lpstr>
      <vt:lpstr>CONSULTA DE INVENTARIO</vt:lpstr>
      <vt:lpstr>CONSULTA DE INVENTARIO</vt:lpstr>
      <vt:lpstr>CONSUMO DE INVENTARIO</vt:lpstr>
      <vt:lpstr>AJUSTE DE INVENTARIO</vt:lpstr>
      <vt:lpstr>2. ESTRUCTURA DEL MÓDULO </vt:lpstr>
      <vt:lpstr>BACK-END</vt:lpstr>
      <vt:lpstr>Comunicación entre aplicaciones y persistencia de datos</vt:lpstr>
      <vt:lpstr>Base de datos</vt:lpstr>
      <vt:lpstr>Pruebas</vt:lpstr>
      <vt:lpstr>DEMOSTRACIÓN </vt:lpstr>
      <vt:lpstr>GRACIAS POR SU ATENCIÓN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Centroamericana  José Simeón Cañas</dc:title>
  <dc:creator>ctkrecords</dc:creator>
  <cp:lastModifiedBy>Emerson Vanegas</cp:lastModifiedBy>
  <cp:revision>81</cp:revision>
  <dcterms:created xsi:type="dcterms:W3CDTF">2018-09-05T17:16:03Z</dcterms:created>
  <dcterms:modified xsi:type="dcterms:W3CDTF">2018-09-07T10:32:55Z</dcterms:modified>
</cp:coreProperties>
</file>