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8" r:id="rId5"/>
    <p:sldId id="256" r:id="rId6"/>
    <p:sldId id="257" r:id="rId7"/>
  </p:sldIdLst>
  <p:sldSz cx="9144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4" autoAdjust="0"/>
    <p:restoredTop sz="94641" autoAdjust="0"/>
  </p:normalViewPr>
  <p:slideViewPr>
    <p:cSldViewPr>
      <p:cViewPr>
        <p:scale>
          <a:sx n="100" d="100"/>
          <a:sy n="100" d="100"/>
        </p:scale>
        <p:origin x="486" y="-72"/>
      </p:cViewPr>
      <p:guideLst>
        <p:guide orient="horz" pos="57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137"/>
            <a:ext cx="77724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2372"/>
            <a:ext cx="20574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2372"/>
            <a:ext cx="60198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1737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239"/>
            <a:ext cx="77724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267204"/>
            <a:ext cx="40386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267204"/>
            <a:ext cx="40386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3635"/>
            <a:ext cx="4040188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667"/>
            <a:ext cx="4040188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4093635"/>
            <a:ext cx="4041775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5799667"/>
            <a:ext cx="4041775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72813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138"/>
            <a:ext cx="511175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3826938"/>
            <a:ext cx="3008313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4067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1"/>
            <a:ext cx="54864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2368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4"/>
            <a:ext cx="822960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6950271"/>
            <a:ext cx="2133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EA87-FB8E-447B-B534-548CA7D1A87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6950271"/>
            <a:ext cx="2895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6950271"/>
            <a:ext cx="2133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1521142" y="238508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744980" y="236220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524000" y="457200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754689" y="465764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968049" y="236220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65960" y="458144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965960" y="686744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524000" y="686744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524000" y="915344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189029" y="236220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186940" y="694364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965960" y="915344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186940" y="457200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186940" y="915344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744980" y="687070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744980" y="920750"/>
            <a:ext cx="203651" cy="2124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1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1732413" y="1308886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Q</a:t>
            </a:r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503813" y="1537486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80569" y="131697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512242" y="131697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11905" y="178699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85289" y="178699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964122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723647" y="26670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745488" y="2454584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971803" y="22178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503476" y="2217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03139" y="2687904"/>
            <a:ext cx="195558" cy="19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976523" y="26879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757363" y="336624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005519" y="344716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537192" y="344716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36855" y="81472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010239" y="81472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535655" y="1350769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7165" y="1749710"/>
            <a:ext cx="141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&lt;256 Yes!</a:t>
            </a:r>
          </a:p>
          <a:p>
            <a:r>
              <a:rPr lang="en-US" sz="1200" b="1" dirty="0" smtClean="0">
                <a:solidFill>
                  <a:schemeClr val="accent6"/>
                </a:solidFill>
              </a:rPr>
              <a:t>update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top </a:t>
            </a:r>
            <a:r>
              <a:rPr lang="en-US" sz="1200" dirty="0" err="1" smtClean="0"/>
              <a:t>cmp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r>
              <a:rPr lang="en-US" sz="1200" dirty="0" err="1"/>
              <a:t>h</a:t>
            </a:r>
            <a:r>
              <a:rPr lang="en-US" sz="1200" dirty="0" err="1" smtClean="0"/>
              <a:t>ist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[0].size = 1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1990684" y="337239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762084" y="314379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533484" y="337239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762084" y="360099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010240" y="315189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541913" y="3151891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014960" y="3621903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89205" y="3381375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721738" y="2209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489749" y="24365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524000" y="247363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66963" y="137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[0].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372901" y="228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94676" y="318964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252 </a:t>
            </a:r>
            <a:r>
              <a:rPr lang="en-US" sz="1200" dirty="0" smtClean="0"/>
              <a:t> </a:t>
            </a:r>
            <a:r>
              <a:rPr lang="en-US" altLang="zh-TW" sz="1200" b="1" dirty="0"/>
              <a:t>(0,2) </a:t>
            </a:r>
            <a:r>
              <a:rPr lang="en-US" altLang="zh-TW" sz="1200" b="1" dirty="0" smtClean="0"/>
              <a:t>252</a:t>
            </a:r>
            <a:endParaRPr lang="en-US" sz="1200" b="1" dirty="0" smtClean="0"/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06" name="Rectangle 158"/>
          <p:cNvSpPr/>
          <p:nvPr/>
        </p:nvSpPr>
        <p:spPr>
          <a:xfrm>
            <a:off x="1551143" y="362098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71625" y="365187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142"/>
          <p:cNvSpPr/>
          <p:nvPr/>
        </p:nvSpPr>
        <p:spPr>
          <a:xfrm>
            <a:off x="1757363" y="55245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252" name="Rectangle 137"/>
          <p:cNvSpPr/>
          <p:nvPr/>
        </p:nvSpPr>
        <p:spPr>
          <a:xfrm>
            <a:off x="2015044" y="58284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315" name="Rectangle 140"/>
          <p:cNvSpPr/>
          <p:nvPr/>
        </p:nvSpPr>
        <p:spPr>
          <a:xfrm>
            <a:off x="1771650" y="81915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317" name="Rectangle 142"/>
          <p:cNvSpPr/>
          <p:nvPr/>
        </p:nvSpPr>
        <p:spPr>
          <a:xfrm>
            <a:off x="1733550" y="1537318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8" name="Rectangle 137"/>
          <p:cNvSpPr/>
          <p:nvPr/>
        </p:nvSpPr>
        <p:spPr>
          <a:xfrm>
            <a:off x="1981706" y="1548659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9" name="Rectangle 140"/>
          <p:cNvSpPr/>
          <p:nvPr/>
        </p:nvSpPr>
        <p:spPr>
          <a:xfrm>
            <a:off x="1747837" y="1794493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5" name="Rectangle 154"/>
          <p:cNvSpPr/>
          <p:nvPr/>
        </p:nvSpPr>
        <p:spPr>
          <a:xfrm>
            <a:off x="1981200" y="42608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6" name="Rectangle 155"/>
          <p:cNvSpPr/>
          <p:nvPr/>
        </p:nvSpPr>
        <p:spPr>
          <a:xfrm>
            <a:off x="1752600" y="40322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7" name="Rectangle 156"/>
          <p:cNvSpPr/>
          <p:nvPr/>
        </p:nvSpPr>
        <p:spPr>
          <a:xfrm>
            <a:off x="1524000" y="42608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8" name="Rectangle 157"/>
          <p:cNvSpPr/>
          <p:nvPr/>
        </p:nvSpPr>
        <p:spPr>
          <a:xfrm>
            <a:off x="1752600" y="44894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2" name="Rectangle 150"/>
          <p:cNvSpPr/>
          <p:nvPr/>
        </p:nvSpPr>
        <p:spPr>
          <a:xfrm>
            <a:off x="2000756" y="4040317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3" name="Rectangle 151"/>
          <p:cNvSpPr/>
          <p:nvPr/>
        </p:nvSpPr>
        <p:spPr>
          <a:xfrm>
            <a:off x="1532429" y="4040317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4" name="Rectangle 153"/>
          <p:cNvSpPr/>
          <p:nvPr/>
        </p:nvSpPr>
        <p:spPr>
          <a:xfrm>
            <a:off x="2005476" y="4510329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9" name="Rectangle 158"/>
          <p:cNvSpPr/>
          <p:nvPr/>
        </p:nvSpPr>
        <p:spPr>
          <a:xfrm>
            <a:off x="1779721" y="4269801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30" name="TextBox 191"/>
          <p:cNvSpPr txBox="1"/>
          <p:nvPr/>
        </p:nvSpPr>
        <p:spPr>
          <a:xfrm>
            <a:off x="2385192" y="4078069"/>
            <a:ext cx="296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252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252 </a:t>
            </a:r>
            <a:r>
              <a:rPr lang="en-US" altLang="zh-TW" sz="1200" b="1" dirty="0" smtClean="0"/>
              <a:t>(1,2) 252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31" name="Rectangle 158"/>
          <p:cNvSpPr/>
          <p:nvPr/>
        </p:nvSpPr>
        <p:spPr>
          <a:xfrm>
            <a:off x="1541659" y="4509408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2" name="Rectangle 159"/>
          <p:cNvSpPr/>
          <p:nvPr/>
        </p:nvSpPr>
        <p:spPr>
          <a:xfrm>
            <a:off x="1800225" y="45339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3" name="Rectangle 154"/>
          <p:cNvSpPr/>
          <p:nvPr/>
        </p:nvSpPr>
        <p:spPr>
          <a:xfrm>
            <a:off x="1981200" y="5181600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4" name="Rectangle 155"/>
          <p:cNvSpPr/>
          <p:nvPr/>
        </p:nvSpPr>
        <p:spPr>
          <a:xfrm>
            <a:off x="1752600" y="4953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5" name="Rectangle 156"/>
          <p:cNvSpPr/>
          <p:nvPr/>
        </p:nvSpPr>
        <p:spPr>
          <a:xfrm>
            <a:off x="1524000" y="51816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6" name="Rectangle 157"/>
          <p:cNvSpPr/>
          <p:nvPr/>
        </p:nvSpPr>
        <p:spPr>
          <a:xfrm>
            <a:off x="1752600" y="5410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7" name="Rectangle 150"/>
          <p:cNvSpPr/>
          <p:nvPr/>
        </p:nvSpPr>
        <p:spPr>
          <a:xfrm>
            <a:off x="2000756" y="49610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8" name="Rectangle 151"/>
          <p:cNvSpPr/>
          <p:nvPr/>
        </p:nvSpPr>
        <p:spPr>
          <a:xfrm>
            <a:off x="1532429" y="4961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Rectangle 153"/>
          <p:cNvSpPr/>
          <p:nvPr/>
        </p:nvSpPr>
        <p:spPr>
          <a:xfrm>
            <a:off x="2005476" y="54311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0" name="Rectangle 158"/>
          <p:cNvSpPr/>
          <p:nvPr/>
        </p:nvSpPr>
        <p:spPr>
          <a:xfrm>
            <a:off x="1779721" y="51905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41" name="Rectangle 158"/>
          <p:cNvSpPr/>
          <p:nvPr/>
        </p:nvSpPr>
        <p:spPr>
          <a:xfrm>
            <a:off x="1541659" y="54301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2" name="Rectangle 159"/>
          <p:cNvSpPr/>
          <p:nvPr/>
        </p:nvSpPr>
        <p:spPr>
          <a:xfrm>
            <a:off x="2019300" y="54578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3" name="TextBox 191"/>
          <p:cNvSpPr txBox="1"/>
          <p:nvPr/>
        </p:nvSpPr>
        <p:spPr>
          <a:xfrm>
            <a:off x="2362200" y="4992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b="1" dirty="0" smtClean="0">
                <a:solidFill>
                  <a:schemeClr val="accent6"/>
                </a:solidFill>
              </a:rPr>
              <a:t>253</a:t>
            </a:r>
            <a:r>
              <a:rPr lang="en-US" altLang="zh-TW" sz="1200" dirty="0" smtClean="0"/>
              <a:t>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252 (1,2) 252</a:t>
            </a:r>
            <a:r>
              <a:rPr lang="en-US" altLang="zh-TW" sz="1200" b="1" dirty="0" smtClean="0"/>
              <a:t> 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" name="向左箭號 2"/>
          <p:cNvSpPr/>
          <p:nvPr/>
        </p:nvSpPr>
        <p:spPr>
          <a:xfrm>
            <a:off x="4381500" y="1407499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Rectangle 143"/>
          <p:cNvSpPr/>
          <p:nvPr/>
        </p:nvSpPr>
        <p:spPr>
          <a:xfrm>
            <a:off x="1528763" y="565224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45" name="TextBox 147"/>
          <p:cNvSpPr txBox="1"/>
          <p:nvPr/>
        </p:nvSpPr>
        <p:spPr>
          <a:xfrm>
            <a:off x="152400" y="4495800"/>
            <a:ext cx="141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253</a:t>
            </a:r>
            <a:r>
              <a:rPr lang="en-US" sz="1200" dirty="0" smtClean="0"/>
              <a:t>&lt;254 Yes!</a:t>
            </a:r>
          </a:p>
          <a:p>
            <a:r>
              <a:rPr lang="en-US" sz="1200" b="1" dirty="0" smtClean="0">
                <a:solidFill>
                  <a:schemeClr val="accent6"/>
                </a:solidFill>
              </a:rPr>
              <a:t>update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top </a:t>
            </a:r>
            <a:r>
              <a:rPr lang="en-US" sz="1200" dirty="0" err="1" smtClean="0"/>
              <a:t>cmp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252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[1].size = 2</a:t>
            </a:r>
            <a:endParaRPr lang="en-US" sz="1200" dirty="0"/>
          </a:p>
        </p:txBody>
      </p:sp>
      <p:sp>
        <p:nvSpPr>
          <p:cNvPr id="146" name="Rectangle 154"/>
          <p:cNvSpPr/>
          <p:nvPr/>
        </p:nvSpPr>
        <p:spPr>
          <a:xfrm>
            <a:off x="1981200" y="6096000"/>
            <a:ext cx="228600" cy="22860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9" name="Rectangle 155"/>
          <p:cNvSpPr/>
          <p:nvPr/>
        </p:nvSpPr>
        <p:spPr>
          <a:xfrm>
            <a:off x="1752600" y="58674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0" name="Rectangle 156"/>
          <p:cNvSpPr/>
          <p:nvPr/>
        </p:nvSpPr>
        <p:spPr>
          <a:xfrm>
            <a:off x="1524000" y="6096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3" name="Rectangle 157"/>
          <p:cNvSpPr/>
          <p:nvPr/>
        </p:nvSpPr>
        <p:spPr>
          <a:xfrm>
            <a:off x="1752600" y="6324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1" name="Rectangle 150"/>
          <p:cNvSpPr/>
          <p:nvPr/>
        </p:nvSpPr>
        <p:spPr>
          <a:xfrm>
            <a:off x="2000756" y="58754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2" name="Rectangle 151"/>
          <p:cNvSpPr/>
          <p:nvPr/>
        </p:nvSpPr>
        <p:spPr>
          <a:xfrm>
            <a:off x="1532429" y="58754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Rectangle 153"/>
          <p:cNvSpPr/>
          <p:nvPr/>
        </p:nvSpPr>
        <p:spPr>
          <a:xfrm>
            <a:off x="2005476" y="63455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4" name="Rectangle 158"/>
          <p:cNvSpPr/>
          <p:nvPr/>
        </p:nvSpPr>
        <p:spPr>
          <a:xfrm>
            <a:off x="1779721" y="61049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65" name="Rectangle 158"/>
          <p:cNvSpPr/>
          <p:nvPr/>
        </p:nvSpPr>
        <p:spPr>
          <a:xfrm>
            <a:off x="1541659" y="63445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6" name="Rectangle 159"/>
          <p:cNvSpPr/>
          <p:nvPr/>
        </p:nvSpPr>
        <p:spPr>
          <a:xfrm>
            <a:off x="2017572" y="6126892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TextBox 191"/>
          <p:cNvSpPr txBox="1"/>
          <p:nvPr/>
        </p:nvSpPr>
        <p:spPr>
          <a:xfrm>
            <a:off x="2362200" y="57912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cmp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[2].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val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= 252  </a:t>
            </a:r>
            <a:r>
              <a:rPr lang="en-US" altLang="zh-TW" sz="1200" b="1" dirty="0" smtClean="0"/>
              <a:t>(2,1) 252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[1</a:t>
            </a:r>
            <a:r>
              <a:rPr lang="en-US" altLang="zh-TW" sz="1200" dirty="0"/>
              <a:t>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253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252 (1,2) 252 </a:t>
            </a:r>
            <a:endParaRPr lang="en-US" altLang="zh-TW" sz="1200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168" name="Rectangle 154"/>
          <p:cNvSpPr/>
          <p:nvPr/>
        </p:nvSpPr>
        <p:spPr>
          <a:xfrm>
            <a:off x="1981200" y="7010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9" name="Rectangle 155"/>
          <p:cNvSpPr/>
          <p:nvPr/>
        </p:nvSpPr>
        <p:spPr>
          <a:xfrm>
            <a:off x="1752600" y="6781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0" name="Rectangle 156"/>
          <p:cNvSpPr/>
          <p:nvPr/>
        </p:nvSpPr>
        <p:spPr>
          <a:xfrm>
            <a:off x="1524000" y="70104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1" name="Rectangle 157"/>
          <p:cNvSpPr/>
          <p:nvPr/>
        </p:nvSpPr>
        <p:spPr>
          <a:xfrm>
            <a:off x="1752600" y="7239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5" name="Rectangle 150"/>
          <p:cNvSpPr/>
          <p:nvPr/>
        </p:nvSpPr>
        <p:spPr>
          <a:xfrm>
            <a:off x="2000756" y="67898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6" name="Rectangle 151"/>
          <p:cNvSpPr/>
          <p:nvPr/>
        </p:nvSpPr>
        <p:spPr>
          <a:xfrm>
            <a:off x="1532429" y="6789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53"/>
          <p:cNvSpPr/>
          <p:nvPr/>
        </p:nvSpPr>
        <p:spPr>
          <a:xfrm>
            <a:off x="2005476" y="72599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8" name="Rectangle 158"/>
          <p:cNvSpPr/>
          <p:nvPr/>
        </p:nvSpPr>
        <p:spPr>
          <a:xfrm>
            <a:off x="1779721" y="70193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79" name="Rectangle 158"/>
          <p:cNvSpPr/>
          <p:nvPr/>
        </p:nvSpPr>
        <p:spPr>
          <a:xfrm>
            <a:off x="1541659" y="72589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0" name="Rectangle 159"/>
          <p:cNvSpPr/>
          <p:nvPr/>
        </p:nvSpPr>
        <p:spPr>
          <a:xfrm>
            <a:off x="2019300" y="68199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TextBox 191"/>
          <p:cNvSpPr txBox="1"/>
          <p:nvPr/>
        </p:nvSpPr>
        <p:spPr>
          <a:xfrm>
            <a:off x="2362200" y="6705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[2].</a:t>
            </a:r>
            <a:r>
              <a:rPr lang="en-US" altLang="zh-TW" sz="1200" dirty="0" err="1" smtClean="0"/>
              <a:t>val</a:t>
            </a:r>
            <a:r>
              <a:rPr lang="en-US" altLang="zh-TW" sz="1200" dirty="0" smtClean="0"/>
              <a:t> = 252  (2,1) 252 </a:t>
            </a:r>
            <a:r>
              <a:rPr lang="en-US" altLang="zh-TW" sz="1200" b="1" dirty="0" smtClean="0"/>
              <a:t>(2,0) 252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[1</a:t>
            </a:r>
            <a:r>
              <a:rPr lang="en-US" altLang="zh-TW" sz="1200" dirty="0"/>
              <a:t>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253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252 (1,2) 252</a:t>
            </a:r>
            <a:endParaRPr lang="en-US" altLang="zh-TW" sz="1200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182" name="Rectangle 154"/>
          <p:cNvSpPr/>
          <p:nvPr/>
        </p:nvSpPr>
        <p:spPr>
          <a:xfrm>
            <a:off x="1981200" y="79248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Rectangle 155"/>
          <p:cNvSpPr/>
          <p:nvPr/>
        </p:nvSpPr>
        <p:spPr>
          <a:xfrm>
            <a:off x="1752600" y="7696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4" name="Rectangle 156"/>
          <p:cNvSpPr/>
          <p:nvPr/>
        </p:nvSpPr>
        <p:spPr>
          <a:xfrm>
            <a:off x="1524000" y="7924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5" name="Rectangle 157"/>
          <p:cNvSpPr/>
          <p:nvPr/>
        </p:nvSpPr>
        <p:spPr>
          <a:xfrm>
            <a:off x="1752600" y="8153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6" name="Rectangle 150"/>
          <p:cNvSpPr/>
          <p:nvPr/>
        </p:nvSpPr>
        <p:spPr>
          <a:xfrm>
            <a:off x="2000756" y="7704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7" name="Rectangle 151"/>
          <p:cNvSpPr/>
          <p:nvPr/>
        </p:nvSpPr>
        <p:spPr>
          <a:xfrm>
            <a:off x="1532429" y="7704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Rectangle 153"/>
          <p:cNvSpPr/>
          <p:nvPr/>
        </p:nvSpPr>
        <p:spPr>
          <a:xfrm>
            <a:off x="2005476" y="81743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0" name="Rectangle 158"/>
          <p:cNvSpPr/>
          <p:nvPr/>
        </p:nvSpPr>
        <p:spPr>
          <a:xfrm>
            <a:off x="1779721" y="79337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93" name="Rectangle 158"/>
          <p:cNvSpPr/>
          <p:nvPr/>
        </p:nvSpPr>
        <p:spPr>
          <a:xfrm>
            <a:off x="1541659" y="81733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4" name="Rectangle 159"/>
          <p:cNvSpPr/>
          <p:nvPr/>
        </p:nvSpPr>
        <p:spPr>
          <a:xfrm>
            <a:off x="2032000" y="82042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TextBox 276"/>
          <p:cNvSpPr txBox="1"/>
          <p:nvPr/>
        </p:nvSpPr>
        <p:spPr>
          <a:xfrm>
            <a:off x="155651" y="7246203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253&lt;253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c2 c1 as c1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[2].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252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[2].size = 2</a:t>
            </a:r>
            <a:endParaRPr lang="en-US" sz="1200" dirty="0"/>
          </a:p>
        </p:txBody>
      </p:sp>
      <p:sp>
        <p:nvSpPr>
          <p:cNvPr id="196" name="TextBox 191"/>
          <p:cNvSpPr txBox="1"/>
          <p:nvPr/>
        </p:nvSpPr>
        <p:spPr>
          <a:xfrm>
            <a:off x="2362200" y="76962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[1</a:t>
            </a:r>
            <a:r>
              <a:rPr lang="en-US" altLang="zh-TW" sz="1200" b="1" dirty="0">
                <a:solidFill>
                  <a:schemeClr val="accent1"/>
                </a:solidFill>
              </a:rPr>
              <a:t>].</a:t>
            </a:r>
            <a:r>
              <a:rPr lang="en-US" altLang="zh-TW" sz="1200" b="1" dirty="0" err="1">
                <a:solidFill>
                  <a:schemeClr val="accent1"/>
                </a:solidFill>
              </a:rPr>
              <a:t>val</a:t>
            </a:r>
            <a:r>
              <a:rPr lang="en-US" altLang="zh-TW" sz="1200" b="1" dirty="0">
                <a:solidFill>
                  <a:schemeClr val="accent1"/>
                </a:solidFill>
              </a:rPr>
              <a:t> =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253  (2,1) 252 </a:t>
            </a:r>
            <a:r>
              <a:rPr lang="en-US" altLang="zh-TW" sz="1200" b="1" dirty="0">
                <a:solidFill>
                  <a:schemeClr val="accent1"/>
                </a:solidFill>
              </a:rPr>
              <a:t>(2,0)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252</a:t>
            </a:r>
            <a:r>
              <a:rPr lang="en-US" altLang="zh-TW" sz="1200" b="1" dirty="0">
                <a:solidFill>
                  <a:schemeClr val="accent1"/>
                </a:solidFill>
              </a:rPr>
              <a:t> (0,2) 252 (1,2) 252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1200" b="1" dirty="0" smtClean="0"/>
              <a:t>(2,2) 253</a:t>
            </a:r>
            <a:r>
              <a:rPr lang="en-US" altLang="zh-TW" sz="1200" dirty="0" smtClean="0"/>
              <a:t> </a:t>
            </a:r>
            <a:endParaRPr lang="en-US" altLang="zh-TW" sz="1200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220" name="Rectangle 154"/>
          <p:cNvSpPr/>
          <p:nvPr/>
        </p:nvSpPr>
        <p:spPr>
          <a:xfrm>
            <a:off x="1981200" y="8839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1" name="Rectangle 155"/>
          <p:cNvSpPr/>
          <p:nvPr/>
        </p:nvSpPr>
        <p:spPr>
          <a:xfrm>
            <a:off x="1752600" y="86106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2" name="Rectangle 156"/>
          <p:cNvSpPr/>
          <p:nvPr/>
        </p:nvSpPr>
        <p:spPr>
          <a:xfrm>
            <a:off x="1524000" y="8839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3" name="Rectangle 157"/>
          <p:cNvSpPr/>
          <p:nvPr/>
        </p:nvSpPr>
        <p:spPr>
          <a:xfrm>
            <a:off x="1752600" y="90678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4" name="Rectangle 150"/>
          <p:cNvSpPr/>
          <p:nvPr/>
        </p:nvSpPr>
        <p:spPr>
          <a:xfrm>
            <a:off x="2000756" y="86186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5" name="Rectangle 151"/>
          <p:cNvSpPr/>
          <p:nvPr/>
        </p:nvSpPr>
        <p:spPr>
          <a:xfrm>
            <a:off x="1532429" y="86186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6" name="Rectangle 153"/>
          <p:cNvSpPr/>
          <p:nvPr/>
        </p:nvSpPr>
        <p:spPr>
          <a:xfrm>
            <a:off x="2005476" y="90887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7" name="Rectangle 158"/>
          <p:cNvSpPr/>
          <p:nvPr/>
        </p:nvSpPr>
        <p:spPr>
          <a:xfrm>
            <a:off x="1779721" y="88481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28" name="Rectangle 158"/>
          <p:cNvSpPr/>
          <p:nvPr/>
        </p:nvSpPr>
        <p:spPr>
          <a:xfrm>
            <a:off x="1541659" y="90877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9" name="Rectangle 159"/>
          <p:cNvSpPr/>
          <p:nvPr/>
        </p:nvSpPr>
        <p:spPr>
          <a:xfrm>
            <a:off x="1549400" y="887842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TextBox 191"/>
          <p:cNvSpPr txBox="1"/>
          <p:nvPr/>
        </p:nvSpPr>
        <p:spPr>
          <a:xfrm>
            <a:off x="2362200" y="8610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[0].</a:t>
            </a:r>
            <a:r>
              <a:rPr lang="en-US" altLang="zh-TW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 = 254  (</a:t>
            </a:r>
            <a:r>
              <a:rPr lang="en-US" altLang="zh-TW" sz="1200" b="1" dirty="0">
                <a:solidFill>
                  <a:schemeClr val="accent1"/>
                </a:solidFill>
              </a:rPr>
              <a:t>2,1) 252 (2,0) 252 (0,2) 252 (1,2)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252 (2,2) 253 (0,0) 253 </a:t>
            </a:r>
            <a:r>
              <a:rPr lang="en-US" altLang="zh-TW" sz="1200" b="1" dirty="0" smtClean="0"/>
              <a:t>(0,1) 254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231" name="TextBox 276"/>
          <p:cNvSpPr txBox="1"/>
          <p:nvPr/>
        </p:nvSpPr>
        <p:spPr>
          <a:xfrm>
            <a:off x="152400" y="8153400"/>
            <a:ext cx="129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[3].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[3].size = </a:t>
            </a:r>
            <a:r>
              <a:rPr lang="en-US" sz="1200" dirty="0"/>
              <a:t>5</a:t>
            </a:r>
          </a:p>
        </p:txBody>
      </p:sp>
      <p:sp>
        <p:nvSpPr>
          <p:cNvPr id="232" name="Rectangle 154"/>
          <p:cNvSpPr/>
          <p:nvPr/>
        </p:nvSpPr>
        <p:spPr>
          <a:xfrm>
            <a:off x="1981200" y="9753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3" name="Rectangle 155"/>
          <p:cNvSpPr/>
          <p:nvPr/>
        </p:nvSpPr>
        <p:spPr>
          <a:xfrm>
            <a:off x="1752600" y="9525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4" name="Rectangle 156"/>
          <p:cNvSpPr/>
          <p:nvPr/>
        </p:nvSpPr>
        <p:spPr>
          <a:xfrm>
            <a:off x="1524000" y="9753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5" name="Rectangle 157"/>
          <p:cNvSpPr/>
          <p:nvPr/>
        </p:nvSpPr>
        <p:spPr>
          <a:xfrm>
            <a:off x="1752600" y="9982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6" name="Rectangle 150"/>
          <p:cNvSpPr/>
          <p:nvPr/>
        </p:nvSpPr>
        <p:spPr>
          <a:xfrm>
            <a:off x="2000756" y="9533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7" name="Rectangle 151"/>
          <p:cNvSpPr/>
          <p:nvPr/>
        </p:nvSpPr>
        <p:spPr>
          <a:xfrm>
            <a:off x="1532429" y="9533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Rectangle 153"/>
          <p:cNvSpPr/>
          <p:nvPr/>
        </p:nvSpPr>
        <p:spPr>
          <a:xfrm>
            <a:off x="2005476" y="100031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Rectangle 158"/>
          <p:cNvSpPr/>
          <p:nvPr/>
        </p:nvSpPr>
        <p:spPr>
          <a:xfrm>
            <a:off x="1779721" y="97625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40" name="Rectangle 158"/>
          <p:cNvSpPr/>
          <p:nvPr/>
        </p:nvSpPr>
        <p:spPr>
          <a:xfrm>
            <a:off x="1541659" y="100021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1" name="Rectangle 159"/>
          <p:cNvSpPr/>
          <p:nvPr/>
        </p:nvSpPr>
        <p:spPr>
          <a:xfrm>
            <a:off x="1803400" y="979282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TextBox 191"/>
          <p:cNvSpPr txBox="1"/>
          <p:nvPr/>
        </p:nvSpPr>
        <p:spPr>
          <a:xfrm>
            <a:off x="2362200" y="95967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(2,1) 252 (2,0) 252 (0,2) 252 (1,2) 252 (2,2) 253 (0,0) 253 (0,1) 254 </a:t>
            </a:r>
            <a:r>
              <a:rPr lang="en-US" altLang="zh-TW" sz="1200" b="1" dirty="0" smtClean="0"/>
              <a:t>(1,1) 254</a:t>
            </a:r>
            <a:r>
              <a:rPr lang="en-US" altLang="zh-TW" sz="1200" dirty="0" smtClean="0"/>
              <a:t> 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243" name="Rectangle 154"/>
          <p:cNvSpPr/>
          <p:nvPr/>
        </p:nvSpPr>
        <p:spPr>
          <a:xfrm>
            <a:off x="1981200" y="10668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4" name="Rectangle 155"/>
          <p:cNvSpPr/>
          <p:nvPr/>
        </p:nvSpPr>
        <p:spPr>
          <a:xfrm>
            <a:off x="1752600" y="104394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5" name="Rectangle 156"/>
          <p:cNvSpPr/>
          <p:nvPr/>
        </p:nvSpPr>
        <p:spPr>
          <a:xfrm>
            <a:off x="1524000" y="10668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6" name="Rectangle 157"/>
          <p:cNvSpPr/>
          <p:nvPr/>
        </p:nvSpPr>
        <p:spPr>
          <a:xfrm>
            <a:off x="1752600" y="10896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7" name="Rectangle 150"/>
          <p:cNvSpPr/>
          <p:nvPr/>
        </p:nvSpPr>
        <p:spPr>
          <a:xfrm>
            <a:off x="2000756" y="104474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8" name="Rectangle 151"/>
          <p:cNvSpPr/>
          <p:nvPr/>
        </p:nvSpPr>
        <p:spPr>
          <a:xfrm>
            <a:off x="1532429" y="104474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Rectangle 153"/>
          <p:cNvSpPr/>
          <p:nvPr/>
        </p:nvSpPr>
        <p:spPr>
          <a:xfrm>
            <a:off x="2005476" y="109175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0" name="Rectangle 158"/>
          <p:cNvSpPr/>
          <p:nvPr/>
        </p:nvSpPr>
        <p:spPr>
          <a:xfrm>
            <a:off x="1779721" y="10676976"/>
            <a:ext cx="195558" cy="196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251" name="Rectangle 158"/>
          <p:cNvSpPr/>
          <p:nvPr/>
        </p:nvSpPr>
        <p:spPr>
          <a:xfrm>
            <a:off x="1541659" y="109165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3" name="Rectangle 159"/>
          <p:cNvSpPr/>
          <p:nvPr/>
        </p:nvSpPr>
        <p:spPr>
          <a:xfrm>
            <a:off x="1803400" y="104775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TextBox 191"/>
          <p:cNvSpPr txBox="1"/>
          <p:nvPr/>
        </p:nvSpPr>
        <p:spPr>
          <a:xfrm>
            <a:off x="2362200" y="10511135"/>
            <a:ext cx="666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[0].</a:t>
            </a:r>
            <a:r>
              <a:rPr lang="en-US" altLang="zh-TW" sz="1200" dirty="0" err="1" smtClean="0"/>
              <a:t>val</a:t>
            </a:r>
            <a:r>
              <a:rPr lang="en-US" altLang="zh-TW" sz="1200" dirty="0" smtClean="0"/>
              <a:t> = 254  (2,1) 252 (2,0) 252 (0,2) 252 (1,2) 252 (2,2) 253 (0,0) 253 (0,1) 254 (1,1) 254 </a:t>
            </a:r>
            <a:r>
              <a:rPr lang="en-US" altLang="zh-TW" sz="1200" b="1" dirty="0" smtClean="0"/>
              <a:t>(1,0) 254</a:t>
            </a:r>
            <a:r>
              <a:rPr lang="en-US" altLang="zh-TW" sz="1200" dirty="0" smtClean="0"/>
              <a:t> 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[-1].</a:t>
            </a:r>
            <a:r>
              <a:rPr lang="en-US" altLang="zh-TW" sz="1200" dirty="0" err="1" smtClean="0"/>
              <a:t>val</a:t>
            </a:r>
            <a:r>
              <a:rPr lang="en-US" altLang="zh-TW" sz="1200" dirty="0" smtClean="0"/>
              <a:t> = 256</a:t>
            </a:r>
            <a:endParaRPr lang="en-US" altLang="zh-TW" sz="1200" dirty="0"/>
          </a:p>
        </p:txBody>
      </p:sp>
      <p:sp>
        <p:nvSpPr>
          <p:cNvPr id="255" name="Rectangle 154"/>
          <p:cNvSpPr/>
          <p:nvPr/>
        </p:nvSpPr>
        <p:spPr>
          <a:xfrm>
            <a:off x="1981200" y="11582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6" name="Rectangle 155"/>
          <p:cNvSpPr/>
          <p:nvPr/>
        </p:nvSpPr>
        <p:spPr>
          <a:xfrm>
            <a:off x="1752600" y="113538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7" name="Rectangle 156"/>
          <p:cNvSpPr/>
          <p:nvPr/>
        </p:nvSpPr>
        <p:spPr>
          <a:xfrm>
            <a:off x="1524000" y="11582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8" name="Rectangle 157"/>
          <p:cNvSpPr/>
          <p:nvPr/>
        </p:nvSpPr>
        <p:spPr>
          <a:xfrm>
            <a:off x="1752600" y="11811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9" name="Rectangle 150"/>
          <p:cNvSpPr/>
          <p:nvPr/>
        </p:nvSpPr>
        <p:spPr>
          <a:xfrm>
            <a:off x="2000756" y="11361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0" name="Rectangle 151"/>
          <p:cNvSpPr/>
          <p:nvPr/>
        </p:nvSpPr>
        <p:spPr>
          <a:xfrm>
            <a:off x="1532429" y="11361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1" name="Rectangle 153"/>
          <p:cNvSpPr/>
          <p:nvPr/>
        </p:nvSpPr>
        <p:spPr>
          <a:xfrm>
            <a:off x="2005476" y="118319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2" name="Rectangle 158"/>
          <p:cNvSpPr/>
          <p:nvPr/>
        </p:nvSpPr>
        <p:spPr>
          <a:xfrm>
            <a:off x="1779721" y="11591376"/>
            <a:ext cx="195558" cy="196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263" name="Rectangle 158"/>
          <p:cNvSpPr/>
          <p:nvPr/>
        </p:nvSpPr>
        <p:spPr>
          <a:xfrm>
            <a:off x="1541659" y="118309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5" name="TextBox 191"/>
          <p:cNvSpPr txBox="1"/>
          <p:nvPr/>
        </p:nvSpPr>
        <p:spPr>
          <a:xfrm>
            <a:off x="2362200" y="11425535"/>
            <a:ext cx="666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(2,1) 252 (2,0) 252 (0,2) 252 (1,2) 252 (2,2) 253 (0,0) 253 (0,1) 254 (1,1) 254 (1,0) 254 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266" name="向左箭號 265"/>
          <p:cNvSpPr/>
          <p:nvPr/>
        </p:nvSpPr>
        <p:spPr>
          <a:xfrm>
            <a:off x="4953000" y="4132846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向左箭號 266"/>
          <p:cNvSpPr/>
          <p:nvPr/>
        </p:nvSpPr>
        <p:spPr>
          <a:xfrm>
            <a:off x="4991100" y="6716197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向左箭號 267"/>
          <p:cNvSpPr/>
          <p:nvPr/>
        </p:nvSpPr>
        <p:spPr>
          <a:xfrm>
            <a:off x="6705600" y="7739070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向左箭號 268"/>
          <p:cNvSpPr/>
          <p:nvPr/>
        </p:nvSpPr>
        <p:spPr>
          <a:xfrm>
            <a:off x="8915400" y="11448962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4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503813" y="1308886"/>
            <a:ext cx="685800" cy="685800"/>
            <a:chOff x="1752600" y="1371600"/>
            <a:chExt cx="685800" cy="6858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b="1" dirty="0" smtClean="0">
                    <a:solidFill>
                      <a:schemeClr val="tx1"/>
                    </a:solidFill>
                  </a:rPr>
                  <a:t>1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Q2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997384" y="1616384"/>
                <a:ext cx="195558" cy="1962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3139" y="2217892"/>
            <a:ext cx="689583" cy="677708"/>
            <a:chOff x="1760692" y="1379692"/>
            <a:chExt cx="689583" cy="677708"/>
          </a:xfrm>
        </p:grpSpPr>
        <p:grpSp>
          <p:nvGrpSpPr>
            <p:cNvPr id="128" name="Group 127"/>
            <p:cNvGrpSpPr/>
            <p:nvPr/>
          </p:nvGrpSpPr>
          <p:grpSpPr>
            <a:xfrm>
              <a:off x="1981200" y="1600200"/>
              <a:ext cx="469075" cy="457200"/>
              <a:chOff x="1981200" y="1600200"/>
              <a:chExt cx="469075" cy="4572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221675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003041" y="1616384"/>
                <a:ext cx="195558" cy="1962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528763" y="336624"/>
            <a:ext cx="685800" cy="685800"/>
            <a:chOff x="1752600" y="1371600"/>
            <a:chExt cx="685800" cy="685800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997384" y="1616384"/>
                <a:ext cx="195558" cy="1962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253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535655" y="1350769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7165" y="1749710"/>
            <a:ext cx="141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&lt;256 Yes!</a:t>
            </a:r>
          </a:p>
          <a:p>
            <a:r>
              <a:rPr lang="en-US" sz="1200" b="1" dirty="0" smtClean="0">
                <a:solidFill>
                  <a:schemeClr val="accent6"/>
                </a:solidFill>
              </a:rPr>
              <a:t>update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top </a:t>
            </a:r>
            <a:r>
              <a:rPr lang="en-US" sz="1200" dirty="0" err="1" smtClean="0"/>
              <a:t>cmp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r>
              <a:rPr lang="en-US" sz="1200" dirty="0" err="1"/>
              <a:t>h</a:t>
            </a:r>
            <a:r>
              <a:rPr lang="en-US" sz="1200" dirty="0" err="1" smtClean="0"/>
              <a:t>ist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[0].size = 1</a:t>
            </a:r>
            <a:endParaRPr lang="en-US" sz="12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1533484" y="3143799"/>
            <a:ext cx="685800" cy="685800"/>
            <a:chOff x="1752600" y="1371600"/>
            <a:chExt cx="685800" cy="6858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Q3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Q4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789205" y="338710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809139" y="341217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1528763" y="4038600"/>
            <a:ext cx="685800" cy="685800"/>
            <a:chOff x="1752600" y="1371600"/>
            <a:chExt cx="685800" cy="685800"/>
          </a:xfrm>
        </p:grpSpPr>
        <p:grpSp>
          <p:nvGrpSpPr>
            <p:cNvPr id="162" name="Group 161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Q4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3" name="Rectangle 162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1784484" y="42819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721738" y="2209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489749" y="24365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528763" y="2466459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52400" y="3564576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[1].size = 1</a:t>
            </a:r>
            <a:endParaRPr lang="en-US" sz="12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528763" y="4953000"/>
            <a:ext cx="685800" cy="685800"/>
            <a:chOff x="1752600" y="1371600"/>
            <a:chExt cx="685800" cy="685800"/>
          </a:xfrm>
        </p:grpSpPr>
        <p:grpSp>
          <p:nvGrpSpPr>
            <p:cNvPr id="177" name="Group 176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1784484" y="51963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783989" y="45314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009323" y="5441375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033588" y="5467351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66963" y="137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[0].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366963" y="418653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sz="1200" b="1" dirty="0" smtClean="0">
                <a:solidFill>
                  <a:schemeClr val="accent1"/>
                </a:solidFill>
              </a:rPr>
              <a:t>[0].</a:t>
            </a:r>
            <a:r>
              <a:rPr lang="en-US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sz="1200" b="1" dirty="0" smtClean="0">
                <a:solidFill>
                  <a:schemeClr val="accent1"/>
                </a:solidFill>
              </a:rPr>
              <a:t> = 254  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(</a:t>
            </a:r>
            <a:r>
              <a:rPr lang="en-US" altLang="zh-TW" sz="1200" b="1" dirty="0">
                <a:solidFill>
                  <a:schemeClr val="accent1"/>
                </a:solidFill>
              </a:rPr>
              <a:t>1,1)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253 </a:t>
            </a:r>
            <a:r>
              <a:rPr lang="en-US" sz="1200" b="1" dirty="0" smtClean="0">
                <a:solidFill>
                  <a:schemeClr val="accent1"/>
                </a:solidFill>
              </a:rPr>
              <a:t>(0,0) 253  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372901" y="228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94676" y="318964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</a:t>
            </a:r>
            <a:r>
              <a:rPr lang="en-US" sz="1200" dirty="0" smtClean="0"/>
              <a:t>   </a:t>
            </a:r>
            <a:r>
              <a:rPr lang="en-US" sz="1200" b="1" dirty="0" smtClean="0"/>
              <a:t>(1,1)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2395663" y="4992470"/>
            <a:ext cx="2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(2,2) 253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 smtClean="0"/>
              <a:t>(</a:t>
            </a:r>
            <a:r>
              <a:rPr lang="en-US" altLang="zh-TW" sz="1200" dirty="0"/>
              <a:t>1,1) 253 (0,0) 253 </a:t>
            </a:r>
            <a:endParaRPr lang="en-US" sz="1200" dirty="0" smtClean="0"/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528763" y="5867400"/>
            <a:ext cx="685800" cy="685800"/>
            <a:chOff x="1752600" y="1371600"/>
            <a:chExt cx="685800" cy="685800"/>
          </a:xfrm>
        </p:grpSpPr>
        <p:grpSp>
          <p:nvGrpSpPr>
            <p:cNvPr id="195" name="Group 194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Q4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1784484" y="61107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009323" y="63557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792288" y="63722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65383" y="5410200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[2].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[2].size = 2</a:t>
            </a:r>
            <a:endParaRPr lang="en-US" sz="1200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1528763" y="6781800"/>
            <a:ext cx="685800" cy="685800"/>
            <a:chOff x="1752600" y="1371600"/>
            <a:chExt cx="685800" cy="685800"/>
          </a:xfrm>
        </p:grpSpPr>
        <p:grpSp>
          <p:nvGrpSpPr>
            <p:cNvPr id="209" name="Group 208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1784484" y="70251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009323" y="72701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395663" y="5943600"/>
            <a:ext cx="3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sz="1200" b="1" dirty="0" smtClean="0">
                <a:solidFill>
                  <a:schemeClr val="accent1"/>
                </a:solidFill>
              </a:rPr>
              <a:t>[0].</a:t>
            </a:r>
            <a:r>
              <a:rPr lang="en-US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sz="1200" b="1" dirty="0" smtClean="0">
                <a:solidFill>
                  <a:schemeClr val="accent1"/>
                </a:solidFill>
              </a:rPr>
              <a:t> = 254  (1,1) 253</a:t>
            </a:r>
            <a:r>
              <a:rPr lang="en-US" altLang="zh-TW" sz="1200" b="1" dirty="0">
                <a:solidFill>
                  <a:schemeClr val="accent1"/>
                </a:solidFill>
              </a:rPr>
              <a:t> (0,0)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253</a:t>
            </a:r>
            <a:r>
              <a:rPr lang="en-US" sz="1200" b="1" dirty="0" smtClean="0">
                <a:solidFill>
                  <a:schemeClr val="accent1"/>
                </a:solidFill>
              </a:rPr>
              <a:t> (2,2)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21" name="Rectangle 220"/>
          <p:cNvSpPr/>
          <p:nvPr/>
        </p:nvSpPr>
        <p:spPr>
          <a:xfrm>
            <a:off x="1541841" y="725805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566863" y="72866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386013" y="6781800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(0,2) 253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(0,0) 253 (2,2)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7163" y="7093803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[3].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[3].size = 3</a:t>
            </a:r>
            <a:endParaRPr lang="en-US" sz="1200" dirty="0"/>
          </a:p>
        </p:txBody>
      </p:sp>
      <p:grpSp>
        <p:nvGrpSpPr>
          <p:cNvPr id="224" name="Group 223"/>
          <p:cNvGrpSpPr/>
          <p:nvPr/>
        </p:nvGrpSpPr>
        <p:grpSpPr>
          <a:xfrm>
            <a:off x="1528763" y="7696200"/>
            <a:ext cx="685800" cy="685800"/>
            <a:chOff x="1752600" y="1371600"/>
            <a:chExt cx="685800" cy="685800"/>
          </a:xfrm>
        </p:grpSpPr>
        <p:grpSp>
          <p:nvGrpSpPr>
            <p:cNvPr id="225" name="Group 224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6" name="Rectangle 225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784484" y="79395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009323" y="81845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92288" y="81915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395663" y="7772400"/>
            <a:ext cx="4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sz="1200" b="1" dirty="0" smtClean="0">
                <a:solidFill>
                  <a:schemeClr val="accent1"/>
                </a:solidFill>
              </a:rPr>
              <a:t>[0].</a:t>
            </a:r>
            <a:r>
              <a:rPr lang="en-US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sz="1200" b="1" dirty="0" smtClean="0">
                <a:solidFill>
                  <a:schemeClr val="accent1"/>
                </a:solidFill>
              </a:rPr>
              <a:t> = 254  </a:t>
            </a:r>
            <a:r>
              <a:rPr lang="en-US" altLang="zh-TW" sz="1200" b="1" dirty="0">
                <a:solidFill>
                  <a:schemeClr val="accent1"/>
                </a:solidFill>
              </a:rPr>
              <a:t>(1,1) 253 (0,0) 253 (2,2) 253</a:t>
            </a:r>
            <a:r>
              <a:rPr lang="en-US" sz="1200" b="1" dirty="0" smtClean="0">
                <a:solidFill>
                  <a:schemeClr val="accent1"/>
                </a:solidFill>
              </a:rPr>
              <a:t> (0,2) 253 </a:t>
            </a:r>
            <a:r>
              <a:rPr lang="en-US" sz="1200" b="1" dirty="0" smtClean="0"/>
              <a:t>(1,2)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237" name="Group 236"/>
          <p:cNvGrpSpPr/>
          <p:nvPr/>
        </p:nvGrpSpPr>
        <p:grpSpPr>
          <a:xfrm>
            <a:off x="1528763" y="8610600"/>
            <a:ext cx="685800" cy="685800"/>
            <a:chOff x="1752600" y="1371600"/>
            <a:chExt cx="685800" cy="685800"/>
          </a:xfrm>
        </p:grpSpPr>
        <p:grpSp>
          <p:nvGrpSpPr>
            <p:cNvPr id="238" name="Group 237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Q3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" name="Rectangle 238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784484" y="88539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009323" y="90989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024063" y="88773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395663" y="8686800"/>
            <a:ext cx="4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altLang="zh-TW" sz="1200" dirty="0"/>
              <a:t>254  (1,1) 253 (0,0) 253 (2,2) 253 (0,2) 253 (1,2)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1528763" y="9525000"/>
            <a:ext cx="685800" cy="685800"/>
            <a:chOff x="1752600" y="1371600"/>
            <a:chExt cx="685800" cy="685800"/>
          </a:xfrm>
        </p:grpSpPr>
        <p:grpSp>
          <p:nvGrpSpPr>
            <p:cNvPr id="251" name="Group 250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9" name="Rectangle 258"/>
          <p:cNvSpPr/>
          <p:nvPr/>
        </p:nvSpPr>
        <p:spPr>
          <a:xfrm>
            <a:off x="1784484" y="97683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009323" y="100133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395663" y="9601200"/>
            <a:ext cx="4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(2,0) 253</a:t>
            </a:r>
            <a:endParaRPr lang="en-US" sz="1200" dirty="0" smtClean="0"/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(0,0) 253 (2,2) 253 (0,2) 253 (1,2)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63" name="Rectangle 262"/>
          <p:cNvSpPr/>
          <p:nvPr/>
        </p:nvSpPr>
        <p:spPr>
          <a:xfrm>
            <a:off x="2014538" y="953831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043113" y="95631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528763" y="10439400"/>
            <a:ext cx="685800" cy="685800"/>
            <a:chOff x="1752600" y="1371600"/>
            <a:chExt cx="685800" cy="685800"/>
          </a:xfrm>
        </p:grpSpPr>
        <p:grpSp>
          <p:nvGrpSpPr>
            <p:cNvPr id="265" name="Group 264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" name="Rectangle 265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3" name="Rectangle 272"/>
          <p:cNvSpPr/>
          <p:nvPr/>
        </p:nvSpPr>
        <p:spPr>
          <a:xfrm>
            <a:off x="1784484" y="106827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009323" y="109277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024063" y="107156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395537" y="10515600"/>
            <a:ext cx="59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sz="1200" b="1" dirty="0" smtClean="0">
                <a:solidFill>
                  <a:schemeClr val="accent1"/>
                </a:solidFill>
              </a:rPr>
              <a:t>[0].</a:t>
            </a:r>
            <a:r>
              <a:rPr lang="en-US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sz="1200" b="1" dirty="0" smtClean="0">
                <a:solidFill>
                  <a:schemeClr val="accent1"/>
                </a:solidFill>
              </a:rPr>
              <a:t> = 254   </a:t>
            </a:r>
            <a:r>
              <a:rPr lang="en-US" altLang="zh-TW" sz="1200" b="1" dirty="0">
                <a:solidFill>
                  <a:schemeClr val="accent1"/>
                </a:solidFill>
              </a:rPr>
              <a:t>(1,1) 253 (0,0) 253 (2,2) 253 (0,2) 253 (1,2)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254</a:t>
            </a:r>
            <a:r>
              <a:rPr lang="en-US" sz="1200" b="1" dirty="0" smtClean="0">
                <a:solidFill>
                  <a:schemeClr val="accent1"/>
                </a:solidFill>
              </a:rPr>
              <a:t> (2,0) 253 </a:t>
            </a:r>
            <a:r>
              <a:rPr lang="en-US" sz="1200" b="1" dirty="0" smtClean="0"/>
              <a:t>(2,1)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60414" y="9989403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dirty="0" smtClean="0"/>
              <a:t>merge 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[4].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[4].size = 5</a:t>
            </a:r>
            <a:endParaRPr lang="en-US" sz="1200" dirty="0"/>
          </a:p>
        </p:txBody>
      </p:sp>
      <p:grpSp>
        <p:nvGrpSpPr>
          <p:cNvPr id="278" name="Group 277"/>
          <p:cNvGrpSpPr/>
          <p:nvPr/>
        </p:nvGrpSpPr>
        <p:grpSpPr>
          <a:xfrm>
            <a:off x="1528763" y="11353800"/>
            <a:ext cx="685800" cy="685800"/>
            <a:chOff x="1752600" y="1371600"/>
            <a:chExt cx="685800" cy="685800"/>
          </a:xfrm>
        </p:grpSpPr>
        <p:grpSp>
          <p:nvGrpSpPr>
            <p:cNvPr id="279" name="Group 278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0" name="Rectangle 279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7" name="Rectangle 286"/>
          <p:cNvSpPr/>
          <p:nvPr/>
        </p:nvSpPr>
        <p:spPr>
          <a:xfrm>
            <a:off x="1784484" y="115971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09323" y="118421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576388" y="116300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395537" y="11430000"/>
            <a:ext cx="652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</a:t>
            </a:r>
            <a:r>
              <a:rPr lang="en-US" sz="1200" dirty="0" smtClean="0"/>
              <a:t>(0,0) 253 (2,2) 253 (0,2) 253 (1,2) 254 (2,0) 253 (2,1) 254 </a:t>
            </a:r>
            <a:r>
              <a:rPr lang="en-US" sz="1200" b="1" dirty="0" smtClean="0"/>
              <a:t>(0,1)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1528763" y="12268200"/>
            <a:ext cx="685800" cy="685800"/>
            <a:chOff x="1752600" y="1371600"/>
            <a:chExt cx="685800" cy="6858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" name="Rectangle 292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0" name="Rectangle 299"/>
          <p:cNvSpPr/>
          <p:nvPr/>
        </p:nvSpPr>
        <p:spPr>
          <a:xfrm>
            <a:off x="1784484" y="125115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2009323" y="127565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795463" y="123158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395537" y="12344400"/>
            <a:ext cx="660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</a:t>
            </a:r>
            <a:r>
              <a:rPr lang="en-US" sz="1200" dirty="0" smtClean="0"/>
              <a:t>(0,0) 253 (2,2) 253 (0,2) 253 (1,2) 254 (2,0) 253 (2,1) 254 (0,1) 254 </a:t>
            </a:r>
            <a:r>
              <a:rPr lang="en-US" sz="1200" b="1" dirty="0" smtClean="0"/>
              <a:t>(1,0)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1528763" y="13182600"/>
            <a:ext cx="685800" cy="685800"/>
            <a:chOff x="1752600" y="1371600"/>
            <a:chExt cx="685800" cy="685800"/>
          </a:xfrm>
        </p:grpSpPr>
        <p:grpSp>
          <p:nvGrpSpPr>
            <p:cNvPr id="305" name="Group 304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6" name="Rectangle 305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1784484" y="134259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009323" y="136709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395537" y="13258800"/>
            <a:ext cx="660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</a:t>
            </a:r>
            <a:r>
              <a:rPr lang="en-US" sz="1200" dirty="0" smtClean="0"/>
              <a:t>(0,0) 253 (2,2) 253 (0,2) 253 (1,2) 254 (2,0) 253 (2,1) 254 (0,1) 254 (1,0)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06" name="向左箭號 205"/>
          <p:cNvSpPr/>
          <p:nvPr/>
        </p:nvSpPr>
        <p:spPr>
          <a:xfrm>
            <a:off x="4381500" y="1407499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向左箭號 211"/>
          <p:cNvSpPr/>
          <p:nvPr/>
        </p:nvSpPr>
        <p:spPr>
          <a:xfrm>
            <a:off x="4419600" y="3204770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向左箭號 251"/>
          <p:cNvSpPr/>
          <p:nvPr/>
        </p:nvSpPr>
        <p:spPr>
          <a:xfrm>
            <a:off x="4462463" y="5007174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5" name="向左箭號 314"/>
          <p:cNvSpPr/>
          <p:nvPr/>
        </p:nvSpPr>
        <p:spPr>
          <a:xfrm>
            <a:off x="4451577" y="6784305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向左箭號 316"/>
          <p:cNvSpPr/>
          <p:nvPr/>
        </p:nvSpPr>
        <p:spPr>
          <a:xfrm>
            <a:off x="4478792" y="9601200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向左箭號 317"/>
          <p:cNvSpPr/>
          <p:nvPr/>
        </p:nvSpPr>
        <p:spPr>
          <a:xfrm>
            <a:off x="9029700" y="13282227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503813" y="1308886"/>
            <a:ext cx="677034" cy="674336"/>
            <a:chOff x="1752600" y="1371600"/>
            <a:chExt cx="677034" cy="674336"/>
          </a:xfrm>
        </p:grpSpPr>
        <p:grpSp>
          <p:nvGrpSpPr>
            <p:cNvPr id="117" name="Group 116"/>
            <p:cNvGrpSpPr/>
            <p:nvPr/>
          </p:nvGrpSpPr>
          <p:grpSpPr>
            <a:xfrm>
              <a:off x="1752600" y="1371600"/>
              <a:ext cx="457200" cy="457200"/>
              <a:chOff x="1752600" y="1371600"/>
              <a:chExt cx="457200" cy="4572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b="1" dirty="0" smtClean="0">
                    <a:solidFill>
                      <a:schemeClr val="tx1"/>
                    </a:solidFill>
                  </a:rPr>
                  <a:t>1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Q2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3139" y="2217892"/>
            <a:ext cx="689583" cy="677708"/>
            <a:chOff x="1760692" y="1379692"/>
            <a:chExt cx="689583" cy="677708"/>
          </a:xfrm>
        </p:grpSpPr>
        <p:grpSp>
          <p:nvGrpSpPr>
            <p:cNvPr id="128" name="Group 127"/>
            <p:cNvGrpSpPr/>
            <p:nvPr/>
          </p:nvGrpSpPr>
          <p:grpSpPr>
            <a:xfrm>
              <a:off x="1981200" y="1600200"/>
              <a:ext cx="469075" cy="457200"/>
              <a:chOff x="1981200" y="1600200"/>
              <a:chExt cx="469075" cy="4572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221675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003041" y="1616384"/>
                <a:ext cx="195558" cy="1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Q2</a:t>
                </a: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528763" y="336624"/>
            <a:ext cx="677034" cy="674336"/>
            <a:chOff x="1752600" y="1371600"/>
            <a:chExt cx="677034" cy="674336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52600" y="1371600"/>
              <a:ext cx="457200" cy="457200"/>
              <a:chOff x="1752600" y="1371600"/>
              <a:chExt cx="457200" cy="4572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535655" y="1350769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7165" y="1749710"/>
            <a:ext cx="141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&lt;256 Yes!</a:t>
            </a:r>
          </a:p>
          <a:p>
            <a:r>
              <a:rPr lang="en-US" sz="1200" b="1" dirty="0" smtClean="0">
                <a:solidFill>
                  <a:schemeClr val="accent6"/>
                </a:solidFill>
              </a:rPr>
              <a:t>update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top </a:t>
            </a:r>
            <a:r>
              <a:rPr lang="en-US" sz="1200" dirty="0" err="1" smtClean="0"/>
              <a:t>cmp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r>
              <a:rPr lang="en-US" sz="1200" dirty="0" err="1"/>
              <a:t>h</a:t>
            </a:r>
            <a:r>
              <a:rPr lang="en-US" sz="1200" dirty="0" err="1" smtClean="0"/>
              <a:t>ist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[0].size = 1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1990684" y="337239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762084" y="314379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533484" y="337239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762084" y="360099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010240" y="315189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541913" y="3151891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014960" y="3621903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89205" y="3381375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721738" y="2209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489749" y="24365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524000" y="247363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66963" y="137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[0].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372901" y="228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94676" y="318964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</a:t>
            </a:r>
            <a:r>
              <a:rPr lang="en-US" sz="1200" dirty="0" smtClean="0"/>
              <a:t> </a:t>
            </a:r>
            <a:r>
              <a:rPr lang="en-US" altLang="zh-TW" sz="1200" b="1" dirty="0"/>
              <a:t>(0,2) 253</a:t>
            </a:r>
            <a:endParaRPr lang="en-US" sz="1200" b="1" dirty="0" smtClean="0"/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06" name="Rectangle 158"/>
          <p:cNvSpPr/>
          <p:nvPr/>
        </p:nvSpPr>
        <p:spPr>
          <a:xfrm>
            <a:off x="1551143" y="362098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71625" y="365187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142"/>
          <p:cNvSpPr/>
          <p:nvPr/>
        </p:nvSpPr>
        <p:spPr>
          <a:xfrm>
            <a:off x="1757363" y="55245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252" name="Rectangle 137"/>
          <p:cNvSpPr/>
          <p:nvPr/>
        </p:nvSpPr>
        <p:spPr>
          <a:xfrm>
            <a:off x="2015044" y="58284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315" name="Rectangle 140"/>
          <p:cNvSpPr/>
          <p:nvPr/>
        </p:nvSpPr>
        <p:spPr>
          <a:xfrm>
            <a:off x="1771650" y="81915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317" name="Rectangle 142"/>
          <p:cNvSpPr/>
          <p:nvPr/>
        </p:nvSpPr>
        <p:spPr>
          <a:xfrm>
            <a:off x="1733550" y="1537318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8" name="Rectangle 137"/>
          <p:cNvSpPr/>
          <p:nvPr/>
        </p:nvSpPr>
        <p:spPr>
          <a:xfrm>
            <a:off x="1981706" y="1548659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9" name="Rectangle 140"/>
          <p:cNvSpPr/>
          <p:nvPr/>
        </p:nvSpPr>
        <p:spPr>
          <a:xfrm>
            <a:off x="1747837" y="1794493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5" name="Rectangle 154"/>
          <p:cNvSpPr/>
          <p:nvPr/>
        </p:nvSpPr>
        <p:spPr>
          <a:xfrm>
            <a:off x="1981200" y="42608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6" name="Rectangle 155"/>
          <p:cNvSpPr/>
          <p:nvPr/>
        </p:nvSpPr>
        <p:spPr>
          <a:xfrm>
            <a:off x="1752600" y="40322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7" name="Rectangle 156"/>
          <p:cNvSpPr/>
          <p:nvPr/>
        </p:nvSpPr>
        <p:spPr>
          <a:xfrm>
            <a:off x="1524000" y="42608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8" name="Rectangle 157"/>
          <p:cNvSpPr/>
          <p:nvPr/>
        </p:nvSpPr>
        <p:spPr>
          <a:xfrm>
            <a:off x="1752600" y="44894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2" name="Rectangle 150"/>
          <p:cNvSpPr/>
          <p:nvPr/>
        </p:nvSpPr>
        <p:spPr>
          <a:xfrm>
            <a:off x="2000756" y="4040317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3" name="Rectangle 151"/>
          <p:cNvSpPr/>
          <p:nvPr/>
        </p:nvSpPr>
        <p:spPr>
          <a:xfrm>
            <a:off x="1532429" y="4040317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4" name="Rectangle 153"/>
          <p:cNvSpPr/>
          <p:nvPr/>
        </p:nvSpPr>
        <p:spPr>
          <a:xfrm>
            <a:off x="2005476" y="4510329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9" name="Rectangle 158"/>
          <p:cNvSpPr/>
          <p:nvPr/>
        </p:nvSpPr>
        <p:spPr>
          <a:xfrm>
            <a:off x="1779721" y="4269801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30" name="TextBox 191"/>
          <p:cNvSpPr txBox="1"/>
          <p:nvPr/>
        </p:nvSpPr>
        <p:spPr>
          <a:xfrm>
            <a:off x="2385192" y="4078069"/>
            <a:ext cx="296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253  (0,2) </a:t>
            </a:r>
            <a:r>
              <a:rPr lang="en-US" altLang="zh-TW" sz="1200" dirty="0" smtClean="0"/>
              <a:t>253 </a:t>
            </a:r>
            <a:r>
              <a:rPr lang="en-US" altLang="zh-TW" sz="1200" b="1" dirty="0" smtClean="0"/>
              <a:t>(1,2) 253 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31" name="Rectangle 158"/>
          <p:cNvSpPr/>
          <p:nvPr/>
        </p:nvSpPr>
        <p:spPr>
          <a:xfrm>
            <a:off x="1541659" y="4509408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2" name="Rectangle 159"/>
          <p:cNvSpPr/>
          <p:nvPr/>
        </p:nvSpPr>
        <p:spPr>
          <a:xfrm>
            <a:off x="1800225" y="45339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3" name="Rectangle 154"/>
          <p:cNvSpPr/>
          <p:nvPr/>
        </p:nvSpPr>
        <p:spPr>
          <a:xfrm>
            <a:off x="1981200" y="51816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4" name="Rectangle 155"/>
          <p:cNvSpPr/>
          <p:nvPr/>
        </p:nvSpPr>
        <p:spPr>
          <a:xfrm>
            <a:off x="1752600" y="4953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5" name="Rectangle 156"/>
          <p:cNvSpPr/>
          <p:nvPr/>
        </p:nvSpPr>
        <p:spPr>
          <a:xfrm>
            <a:off x="1524000" y="51816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6" name="Rectangle 157"/>
          <p:cNvSpPr/>
          <p:nvPr/>
        </p:nvSpPr>
        <p:spPr>
          <a:xfrm>
            <a:off x="1752600" y="5410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7" name="Rectangle 150"/>
          <p:cNvSpPr/>
          <p:nvPr/>
        </p:nvSpPr>
        <p:spPr>
          <a:xfrm>
            <a:off x="2000756" y="49610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8" name="Rectangle 151"/>
          <p:cNvSpPr/>
          <p:nvPr/>
        </p:nvSpPr>
        <p:spPr>
          <a:xfrm>
            <a:off x="1532429" y="4961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Rectangle 153"/>
          <p:cNvSpPr/>
          <p:nvPr/>
        </p:nvSpPr>
        <p:spPr>
          <a:xfrm>
            <a:off x="2005476" y="54311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0" name="Rectangle 158"/>
          <p:cNvSpPr/>
          <p:nvPr/>
        </p:nvSpPr>
        <p:spPr>
          <a:xfrm>
            <a:off x="1779721" y="51905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41" name="Rectangle 158"/>
          <p:cNvSpPr/>
          <p:nvPr/>
        </p:nvSpPr>
        <p:spPr>
          <a:xfrm>
            <a:off x="1541659" y="54301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2" name="Rectangle 159"/>
          <p:cNvSpPr/>
          <p:nvPr/>
        </p:nvSpPr>
        <p:spPr>
          <a:xfrm>
            <a:off x="2028784" y="54578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3" name="TextBox 191"/>
          <p:cNvSpPr txBox="1"/>
          <p:nvPr/>
        </p:nvSpPr>
        <p:spPr>
          <a:xfrm>
            <a:off x="2362200" y="4992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253  (0,2) </a:t>
            </a:r>
            <a:r>
              <a:rPr lang="en-US" altLang="zh-TW" sz="1200" dirty="0" smtClean="0"/>
              <a:t>253 (1,2) 253 </a:t>
            </a:r>
            <a:r>
              <a:rPr lang="en-US" altLang="zh-TW" sz="1200" b="1" dirty="0" smtClean="0"/>
              <a:t>(2,2) 253 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44" name="Rectangle 154"/>
          <p:cNvSpPr/>
          <p:nvPr/>
        </p:nvSpPr>
        <p:spPr>
          <a:xfrm>
            <a:off x="1981200" y="60198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5" name="Rectangle 155"/>
          <p:cNvSpPr/>
          <p:nvPr/>
        </p:nvSpPr>
        <p:spPr>
          <a:xfrm>
            <a:off x="1752600" y="5791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6" name="Rectangle 156"/>
          <p:cNvSpPr/>
          <p:nvPr/>
        </p:nvSpPr>
        <p:spPr>
          <a:xfrm>
            <a:off x="1524000" y="6019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7" name="Rectangle 157"/>
          <p:cNvSpPr/>
          <p:nvPr/>
        </p:nvSpPr>
        <p:spPr>
          <a:xfrm>
            <a:off x="1752600" y="6248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8" name="Rectangle 150"/>
          <p:cNvSpPr/>
          <p:nvPr/>
        </p:nvSpPr>
        <p:spPr>
          <a:xfrm>
            <a:off x="2000756" y="57992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9" name="Rectangle 151"/>
          <p:cNvSpPr/>
          <p:nvPr/>
        </p:nvSpPr>
        <p:spPr>
          <a:xfrm>
            <a:off x="1532429" y="5799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0" name="Rectangle 153"/>
          <p:cNvSpPr/>
          <p:nvPr/>
        </p:nvSpPr>
        <p:spPr>
          <a:xfrm>
            <a:off x="2005476" y="62693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1" name="Rectangle 158"/>
          <p:cNvSpPr/>
          <p:nvPr/>
        </p:nvSpPr>
        <p:spPr>
          <a:xfrm>
            <a:off x="1779721" y="60287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52" name="Rectangle 158"/>
          <p:cNvSpPr/>
          <p:nvPr/>
        </p:nvSpPr>
        <p:spPr>
          <a:xfrm>
            <a:off x="1541659" y="62683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3" name="Rectangle 159"/>
          <p:cNvSpPr/>
          <p:nvPr/>
        </p:nvSpPr>
        <p:spPr>
          <a:xfrm>
            <a:off x="2019259" y="60579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4" name="TextBox 191"/>
          <p:cNvSpPr txBox="1"/>
          <p:nvPr/>
        </p:nvSpPr>
        <p:spPr>
          <a:xfrm>
            <a:off x="2362200" y="58306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253  (0,2) </a:t>
            </a:r>
            <a:r>
              <a:rPr lang="en-US" altLang="zh-TW" sz="1200" dirty="0" smtClean="0"/>
              <a:t>253 (1,2) 253 (2,2) 253 </a:t>
            </a:r>
            <a:r>
              <a:rPr lang="en-US" altLang="zh-TW" sz="1200" b="1" dirty="0" smtClean="0"/>
              <a:t>(2,1) 253</a:t>
            </a:r>
            <a:r>
              <a:rPr lang="en-US" altLang="zh-TW" sz="1200" dirty="0" smtClean="0"/>
              <a:t> </a:t>
            </a:r>
            <a:endParaRPr lang="en-US" altLang="zh-TW" sz="1200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55" name="Rectangle 154"/>
          <p:cNvSpPr/>
          <p:nvPr/>
        </p:nvSpPr>
        <p:spPr>
          <a:xfrm>
            <a:off x="1981200" y="6858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6" name="Rectangle 155"/>
          <p:cNvSpPr/>
          <p:nvPr/>
        </p:nvSpPr>
        <p:spPr>
          <a:xfrm>
            <a:off x="1752600" y="66294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7" name="Rectangle 156"/>
          <p:cNvSpPr/>
          <p:nvPr/>
        </p:nvSpPr>
        <p:spPr>
          <a:xfrm>
            <a:off x="1524000" y="6858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8" name="Rectangle 157"/>
          <p:cNvSpPr/>
          <p:nvPr/>
        </p:nvSpPr>
        <p:spPr>
          <a:xfrm>
            <a:off x="1752600" y="7086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9" name="Rectangle 150"/>
          <p:cNvSpPr/>
          <p:nvPr/>
        </p:nvSpPr>
        <p:spPr>
          <a:xfrm>
            <a:off x="2000756" y="66374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0" name="Rectangle 151"/>
          <p:cNvSpPr/>
          <p:nvPr/>
        </p:nvSpPr>
        <p:spPr>
          <a:xfrm>
            <a:off x="1532429" y="66374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1" name="Rectangle 153"/>
          <p:cNvSpPr/>
          <p:nvPr/>
        </p:nvSpPr>
        <p:spPr>
          <a:xfrm>
            <a:off x="2005476" y="71075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2" name="Rectangle 158"/>
          <p:cNvSpPr/>
          <p:nvPr/>
        </p:nvSpPr>
        <p:spPr>
          <a:xfrm>
            <a:off x="1779721" y="68669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63" name="Rectangle 158"/>
          <p:cNvSpPr/>
          <p:nvPr/>
        </p:nvSpPr>
        <p:spPr>
          <a:xfrm>
            <a:off x="1541659" y="71065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4" name="Rectangle 159"/>
          <p:cNvSpPr/>
          <p:nvPr/>
        </p:nvSpPr>
        <p:spPr>
          <a:xfrm>
            <a:off x="2019259" y="665797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5" name="TextBox 191"/>
          <p:cNvSpPr txBox="1"/>
          <p:nvPr/>
        </p:nvSpPr>
        <p:spPr>
          <a:xfrm>
            <a:off x="2362200" y="66688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253  (0,2) </a:t>
            </a:r>
            <a:r>
              <a:rPr lang="en-US" altLang="zh-TW" sz="1200" dirty="0" smtClean="0"/>
              <a:t>253 (1,2) 253 (2,2) 253 (2,1) 253 </a:t>
            </a:r>
            <a:r>
              <a:rPr lang="en-US" altLang="zh-TW" sz="1200" b="1" dirty="0" smtClean="0"/>
              <a:t>(2,0) 253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66" name="Rectangle 154"/>
          <p:cNvSpPr/>
          <p:nvPr/>
        </p:nvSpPr>
        <p:spPr>
          <a:xfrm>
            <a:off x="1981200" y="7696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7" name="Rectangle 155"/>
          <p:cNvSpPr/>
          <p:nvPr/>
        </p:nvSpPr>
        <p:spPr>
          <a:xfrm>
            <a:off x="1752600" y="74676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8" name="Rectangle 156"/>
          <p:cNvSpPr/>
          <p:nvPr/>
        </p:nvSpPr>
        <p:spPr>
          <a:xfrm>
            <a:off x="1524000" y="7696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9" name="Rectangle 157"/>
          <p:cNvSpPr/>
          <p:nvPr/>
        </p:nvSpPr>
        <p:spPr>
          <a:xfrm>
            <a:off x="1752600" y="79248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0" name="Rectangle 150"/>
          <p:cNvSpPr/>
          <p:nvPr/>
        </p:nvSpPr>
        <p:spPr>
          <a:xfrm>
            <a:off x="2000756" y="74756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1" name="Rectangle 151"/>
          <p:cNvSpPr/>
          <p:nvPr/>
        </p:nvSpPr>
        <p:spPr>
          <a:xfrm>
            <a:off x="1532429" y="74756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Rectangle 153"/>
          <p:cNvSpPr/>
          <p:nvPr/>
        </p:nvSpPr>
        <p:spPr>
          <a:xfrm>
            <a:off x="2005476" y="79457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3" name="Rectangle 158"/>
          <p:cNvSpPr/>
          <p:nvPr/>
        </p:nvSpPr>
        <p:spPr>
          <a:xfrm>
            <a:off x="1779721" y="77051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74" name="Rectangle 158"/>
          <p:cNvSpPr/>
          <p:nvPr/>
        </p:nvSpPr>
        <p:spPr>
          <a:xfrm>
            <a:off x="1541659" y="79447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5" name="Rectangle 159"/>
          <p:cNvSpPr/>
          <p:nvPr/>
        </p:nvSpPr>
        <p:spPr>
          <a:xfrm>
            <a:off x="1552575" y="77438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276"/>
          <p:cNvSpPr txBox="1"/>
          <p:nvPr/>
        </p:nvSpPr>
        <p:spPr>
          <a:xfrm>
            <a:off x="131839" y="7060193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[1].size = 5</a:t>
            </a:r>
            <a:endParaRPr lang="en-US" sz="1200" dirty="0"/>
          </a:p>
        </p:txBody>
      </p:sp>
      <p:sp>
        <p:nvSpPr>
          <p:cNvPr id="377" name="TextBox 191"/>
          <p:cNvSpPr txBox="1"/>
          <p:nvPr/>
        </p:nvSpPr>
        <p:spPr>
          <a:xfrm>
            <a:off x="2362200" y="750706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[0].</a:t>
            </a:r>
            <a:r>
              <a:rPr lang="en-US" altLang="zh-TW" sz="1200" b="1" dirty="0" err="1">
                <a:solidFill>
                  <a:schemeClr val="accent1"/>
                </a:solidFill>
              </a:rPr>
              <a:t>val</a:t>
            </a:r>
            <a:r>
              <a:rPr lang="en-US" altLang="zh-TW" sz="1200" b="1" dirty="0">
                <a:solidFill>
                  <a:schemeClr val="accent1"/>
                </a:solidFill>
              </a:rPr>
              <a:t> =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254  </a:t>
            </a:r>
            <a:r>
              <a:rPr lang="en-US" altLang="zh-TW" sz="1200" b="1" dirty="0">
                <a:solidFill>
                  <a:schemeClr val="accent1"/>
                </a:solidFill>
              </a:rPr>
              <a:t>(0,2)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253 (1,2) 253 (2,2) 253 (2,1) 253 (2,0) 253 (0,0) 253 </a:t>
            </a:r>
            <a:r>
              <a:rPr lang="en-US" altLang="zh-TW" sz="1200" b="1" dirty="0" smtClean="0"/>
              <a:t>(0,1) 254</a:t>
            </a:r>
            <a:endParaRPr lang="en-US" altLang="zh-TW" sz="1200" b="1" dirty="0">
              <a:solidFill>
                <a:schemeClr val="accent1"/>
              </a:solidFill>
            </a:endParaRP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78" name="Rectangle 154"/>
          <p:cNvSpPr/>
          <p:nvPr/>
        </p:nvSpPr>
        <p:spPr>
          <a:xfrm>
            <a:off x="1981200" y="8534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9" name="Rectangle 155"/>
          <p:cNvSpPr/>
          <p:nvPr/>
        </p:nvSpPr>
        <p:spPr>
          <a:xfrm>
            <a:off x="1752600" y="8305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0" name="Rectangle 156"/>
          <p:cNvSpPr/>
          <p:nvPr/>
        </p:nvSpPr>
        <p:spPr>
          <a:xfrm>
            <a:off x="1524000" y="8534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1" name="Rectangle 157"/>
          <p:cNvSpPr/>
          <p:nvPr/>
        </p:nvSpPr>
        <p:spPr>
          <a:xfrm>
            <a:off x="1752600" y="8763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2" name="Rectangle 150"/>
          <p:cNvSpPr/>
          <p:nvPr/>
        </p:nvSpPr>
        <p:spPr>
          <a:xfrm>
            <a:off x="2000756" y="8313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3" name="Rectangle 151"/>
          <p:cNvSpPr/>
          <p:nvPr/>
        </p:nvSpPr>
        <p:spPr>
          <a:xfrm>
            <a:off x="1532429" y="8313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4" name="Rectangle 153"/>
          <p:cNvSpPr/>
          <p:nvPr/>
        </p:nvSpPr>
        <p:spPr>
          <a:xfrm>
            <a:off x="2005476" y="87839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5" name="Rectangle 158"/>
          <p:cNvSpPr/>
          <p:nvPr/>
        </p:nvSpPr>
        <p:spPr>
          <a:xfrm>
            <a:off x="1779721" y="85433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86" name="Rectangle 158"/>
          <p:cNvSpPr/>
          <p:nvPr/>
        </p:nvSpPr>
        <p:spPr>
          <a:xfrm>
            <a:off x="1541659" y="87829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7" name="Rectangle 159"/>
          <p:cNvSpPr/>
          <p:nvPr/>
        </p:nvSpPr>
        <p:spPr>
          <a:xfrm>
            <a:off x="1800225" y="85725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8" name="TextBox 191"/>
          <p:cNvSpPr txBox="1"/>
          <p:nvPr/>
        </p:nvSpPr>
        <p:spPr>
          <a:xfrm>
            <a:off x="2362199" y="8377535"/>
            <a:ext cx="663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254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253 (1,2) 253 (2,2) 253 (2,1) 253 (2,0) 253 (0,0) 253 (0,1) 254 </a:t>
            </a:r>
            <a:r>
              <a:rPr lang="en-US" altLang="zh-TW" sz="1200" b="1" dirty="0" smtClean="0"/>
              <a:t>(1,1) 254</a:t>
            </a:r>
            <a:endParaRPr lang="en-US" altLang="zh-TW" sz="1200" b="1" dirty="0"/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89" name="Rectangle 154"/>
          <p:cNvSpPr/>
          <p:nvPr/>
        </p:nvSpPr>
        <p:spPr>
          <a:xfrm>
            <a:off x="1981200" y="9372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0" name="Rectangle 155"/>
          <p:cNvSpPr/>
          <p:nvPr/>
        </p:nvSpPr>
        <p:spPr>
          <a:xfrm>
            <a:off x="1752600" y="9144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1" name="Rectangle 156"/>
          <p:cNvSpPr/>
          <p:nvPr/>
        </p:nvSpPr>
        <p:spPr>
          <a:xfrm>
            <a:off x="1524000" y="9372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2" name="Rectangle 157"/>
          <p:cNvSpPr/>
          <p:nvPr/>
        </p:nvSpPr>
        <p:spPr>
          <a:xfrm>
            <a:off x="1752600" y="9601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3" name="Rectangle 150"/>
          <p:cNvSpPr/>
          <p:nvPr/>
        </p:nvSpPr>
        <p:spPr>
          <a:xfrm>
            <a:off x="2000756" y="9152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4" name="Rectangle 151"/>
          <p:cNvSpPr/>
          <p:nvPr/>
        </p:nvSpPr>
        <p:spPr>
          <a:xfrm>
            <a:off x="1532429" y="9152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153"/>
          <p:cNvSpPr/>
          <p:nvPr/>
        </p:nvSpPr>
        <p:spPr>
          <a:xfrm>
            <a:off x="2005476" y="96221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6" name="Rectangle 158"/>
          <p:cNvSpPr/>
          <p:nvPr/>
        </p:nvSpPr>
        <p:spPr>
          <a:xfrm>
            <a:off x="1779721" y="9381576"/>
            <a:ext cx="195558" cy="196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397" name="Rectangle 158"/>
          <p:cNvSpPr/>
          <p:nvPr/>
        </p:nvSpPr>
        <p:spPr>
          <a:xfrm>
            <a:off x="1541659" y="96211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8" name="Rectangle 159"/>
          <p:cNvSpPr/>
          <p:nvPr/>
        </p:nvSpPr>
        <p:spPr>
          <a:xfrm>
            <a:off x="1800225" y="91821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TextBox 191"/>
          <p:cNvSpPr txBox="1"/>
          <p:nvPr/>
        </p:nvSpPr>
        <p:spPr>
          <a:xfrm>
            <a:off x="2362200" y="9220200"/>
            <a:ext cx="663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254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253 (1,2) 253 (2,2) 253 (2,1) 253 (2,0) 253 (0,0) 253 (0,1) 254 (1,1) 254 </a:t>
            </a:r>
            <a:r>
              <a:rPr lang="en-US" altLang="zh-TW" sz="1200" b="1" dirty="0" smtClean="0"/>
              <a:t>(1,0) 254</a:t>
            </a:r>
            <a:endParaRPr lang="en-US" altLang="zh-TW" sz="1200" b="1" dirty="0"/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400" name="Rectangle 154"/>
          <p:cNvSpPr/>
          <p:nvPr/>
        </p:nvSpPr>
        <p:spPr>
          <a:xfrm>
            <a:off x="1976437" y="102108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1" name="Rectangle 155"/>
          <p:cNvSpPr/>
          <p:nvPr/>
        </p:nvSpPr>
        <p:spPr>
          <a:xfrm>
            <a:off x="1747837" y="99822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2" name="Rectangle 156"/>
          <p:cNvSpPr/>
          <p:nvPr/>
        </p:nvSpPr>
        <p:spPr>
          <a:xfrm>
            <a:off x="1519237" y="102108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3" name="Rectangle 157"/>
          <p:cNvSpPr/>
          <p:nvPr/>
        </p:nvSpPr>
        <p:spPr>
          <a:xfrm>
            <a:off x="1747837" y="10439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4" name="Rectangle 150"/>
          <p:cNvSpPr/>
          <p:nvPr/>
        </p:nvSpPr>
        <p:spPr>
          <a:xfrm>
            <a:off x="1995993" y="9990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5" name="Rectangle 151"/>
          <p:cNvSpPr/>
          <p:nvPr/>
        </p:nvSpPr>
        <p:spPr>
          <a:xfrm>
            <a:off x="1527666" y="9990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Rectangle 153"/>
          <p:cNvSpPr/>
          <p:nvPr/>
        </p:nvSpPr>
        <p:spPr>
          <a:xfrm>
            <a:off x="2000713" y="104603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7" name="Rectangle 158"/>
          <p:cNvSpPr/>
          <p:nvPr/>
        </p:nvSpPr>
        <p:spPr>
          <a:xfrm>
            <a:off x="1774958" y="10219776"/>
            <a:ext cx="195558" cy="196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408" name="Rectangle 158"/>
          <p:cNvSpPr/>
          <p:nvPr/>
        </p:nvSpPr>
        <p:spPr>
          <a:xfrm>
            <a:off x="1536896" y="104593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0" name="TextBox 191"/>
          <p:cNvSpPr txBox="1"/>
          <p:nvPr/>
        </p:nvSpPr>
        <p:spPr>
          <a:xfrm>
            <a:off x="2357437" y="10058400"/>
            <a:ext cx="663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254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253 (1,2) 253 (2,2) 253 (2,1) 253 (2,0) 253 (0,0) 253 (0,1) 254 (1,1) 254 (1,0) 254</a:t>
            </a:r>
            <a:endParaRPr lang="en-US" altLang="zh-TW" sz="1200" dirty="0"/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" name="向左箭號 2"/>
          <p:cNvSpPr/>
          <p:nvPr/>
        </p:nvSpPr>
        <p:spPr>
          <a:xfrm>
            <a:off x="4381500" y="1407499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1" name="向左箭號 410"/>
          <p:cNvSpPr/>
          <p:nvPr/>
        </p:nvSpPr>
        <p:spPr>
          <a:xfrm>
            <a:off x="6705600" y="6706672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向左箭號 411"/>
          <p:cNvSpPr/>
          <p:nvPr/>
        </p:nvSpPr>
        <p:spPr>
          <a:xfrm>
            <a:off x="8982529" y="10058400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56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-5486400"/>
            <a:ext cx="16002000" cy="266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49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929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18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1600</Words>
  <Application>Microsoft Office PowerPoint</Application>
  <PresentationFormat>Custom</PresentationFormat>
  <Paragraphs>300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Chung-Ta Ku</dc:creator>
  <cp:lastModifiedBy>Chung-Ta Ku</cp:lastModifiedBy>
  <cp:revision>33</cp:revision>
  <dcterms:created xsi:type="dcterms:W3CDTF">2013-01-16T15:54:14Z</dcterms:created>
  <dcterms:modified xsi:type="dcterms:W3CDTF">2013-01-24T16:39:11Z</dcterms:modified>
</cp:coreProperties>
</file>