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1203fd08f5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1203fd08f5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1203fd08f5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1203fd08f5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1203fd08f5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1203fd08f5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1203fd08f5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1203fd08f5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1203fd08f5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1203fd08f5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203fd08f5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203fd08f5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203fd08f5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203fd08f5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203fd08f5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1203fd08f5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203fd08f5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1203fd08f5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203fd08f5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1203fd08f5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1203fd08f5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1203fd08f5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203fd08f5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1203fd08f5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203fd08f5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1203fd08f5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energy.ca.gov/data-reports/energy-almanac/california-electricity-data/california-energy-storage-system-survey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hyperlink" Target="https://www.swca.com/news/2022/07/regulatory-alert-california-steps-in-to-streamline-approvals-for-renewable-energy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California Energy Storage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Modeling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311700" y="45400"/>
            <a:ext cx="4260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Lead-Lag Relationships</a:t>
            </a:r>
            <a:endParaRPr/>
          </a:p>
        </p:txBody>
      </p:sp>
      <p:sp>
        <p:nvSpPr>
          <p:cNvPr id="157" name="Google Shape;157;p22"/>
          <p:cNvSpPr txBox="1"/>
          <p:nvPr>
            <p:ph idx="1" type="body"/>
          </p:nvPr>
        </p:nvSpPr>
        <p:spPr>
          <a:xfrm>
            <a:off x="311700" y="926275"/>
            <a:ext cx="2808000" cy="40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To make this more concrete, notice the nameplate capacity acceleration trends of the zip codes </a:t>
            </a:r>
            <a:r>
              <a:rPr b="1" i="1" lang="en" sz="1400">
                <a:solidFill>
                  <a:srgbClr val="6AA84F"/>
                </a:solidFill>
              </a:rPr>
              <a:t>95356</a:t>
            </a:r>
            <a:r>
              <a:rPr i="1" lang="en" sz="1400"/>
              <a:t> and </a:t>
            </a:r>
            <a:r>
              <a:rPr b="1" i="1" lang="en" sz="1400">
                <a:solidFill>
                  <a:srgbClr val="FF9900"/>
                </a:solidFill>
              </a:rPr>
              <a:t>95355</a:t>
            </a:r>
            <a:r>
              <a:rPr i="1" lang="en" sz="1400"/>
              <a:t>, of which at certain points, the acceleration of </a:t>
            </a:r>
            <a:r>
              <a:rPr b="1" i="1" lang="en" sz="1400">
                <a:solidFill>
                  <a:srgbClr val="6AA84F"/>
                </a:solidFill>
              </a:rPr>
              <a:t>95356</a:t>
            </a:r>
            <a:r>
              <a:rPr i="1" lang="en" sz="1400"/>
              <a:t> seems to lead </a:t>
            </a:r>
            <a:r>
              <a:rPr b="1" i="1" lang="en" sz="1400">
                <a:solidFill>
                  <a:srgbClr val="FF9900"/>
                </a:solidFill>
              </a:rPr>
              <a:t>95355</a:t>
            </a:r>
            <a:r>
              <a:rPr b="1" i="1" lang="en" sz="1400"/>
              <a:t>.</a:t>
            </a:r>
            <a:endParaRPr i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400"/>
              <a:t>The way to look for this, is to use convolution of the portion of the reference signal in question, and find high overlaps.</a:t>
            </a:r>
            <a:endParaRPr i="1"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400">
                <a:solidFill>
                  <a:schemeClr val="accent4"/>
                </a:solidFill>
              </a:rPr>
              <a:t>This was the problem I was most excited about working out, but fell short by several steps along the way.</a:t>
            </a:r>
            <a:endParaRPr i="1" sz="1400">
              <a:solidFill>
                <a:schemeClr val="accent4"/>
              </a:solidFill>
            </a:endParaRPr>
          </a:p>
        </p:txBody>
      </p:sp>
      <p:grpSp>
        <p:nvGrpSpPr>
          <p:cNvPr id="158" name="Google Shape;158;p22"/>
          <p:cNvGrpSpPr/>
          <p:nvPr/>
        </p:nvGrpSpPr>
        <p:grpSpPr>
          <a:xfrm>
            <a:off x="3240875" y="1151925"/>
            <a:ext cx="5719500" cy="3642727"/>
            <a:chOff x="3240875" y="1151925"/>
            <a:chExt cx="5719500" cy="3642727"/>
          </a:xfrm>
        </p:grpSpPr>
        <p:pic>
          <p:nvPicPr>
            <p:cNvPr id="159" name="Google Shape;159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40875" y="1151925"/>
              <a:ext cx="5719500" cy="36427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" name="Google Shape;160;p22"/>
            <p:cNvSpPr/>
            <p:nvPr/>
          </p:nvSpPr>
          <p:spPr>
            <a:xfrm>
              <a:off x="4071075" y="3196475"/>
              <a:ext cx="1874100" cy="989100"/>
            </a:xfrm>
            <a:prstGeom prst="roundRect">
              <a:avLst>
                <a:gd fmla="val 16667" name="adj"/>
              </a:avLst>
            </a:prstGeom>
            <a:solidFill>
              <a:srgbClr val="7890CD">
                <a:alpha val="29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Similarity Matrices</a:t>
            </a:r>
            <a:endParaRPr/>
          </a:p>
        </p:txBody>
      </p:sp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inner product of the capacity acceleration is computed between all pairs (m, n) from the defined set.  From which an angle is computed.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Accelerations </a:t>
            </a:r>
            <a:r>
              <a:rPr i="1" lang="en" sz="1400"/>
              <a:t>a</a:t>
            </a:r>
            <a:r>
              <a:rPr baseline="-25000" i="1" lang="en" sz="1400"/>
              <a:t>m</a:t>
            </a:r>
            <a:r>
              <a:rPr i="1" lang="en" sz="1400"/>
              <a:t>(t) </a:t>
            </a:r>
            <a:r>
              <a:rPr lang="en" sz="1400"/>
              <a:t>and </a:t>
            </a:r>
            <a:r>
              <a:rPr i="1" lang="en" sz="1400"/>
              <a:t>a</a:t>
            </a:r>
            <a:r>
              <a:rPr baseline="-25000" i="1" lang="en" sz="1400"/>
              <a:t>n</a:t>
            </a:r>
            <a:r>
              <a:rPr i="1" lang="en" sz="1400"/>
              <a:t>(t)</a:t>
            </a:r>
            <a:r>
              <a:rPr lang="en" sz="1400"/>
              <a:t> which are trend with each other will tend toward similarity values of 1.0, whereas those that trend against each other will tend toward similarity values of -1.0.</a:t>
            </a:r>
            <a:endParaRPr sz="1400"/>
          </a:p>
        </p:txBody>
      </p:sp>
      <p:grpSp>
        <p:nvGrpSpPr>
          <p:cNvPr id="167" name="Google Shape;167;p23"/>
          <p:cNvGrpSpPr/>
          <p:nvPr/>
        </p:nvGrpSpPr>
        <p:grpSpPr>
          <a:xfrm>
            <a:off x="3272168" y="416471"/>
            <a:ext cx="5265815" cy="4574507"/>
            <a:chOff x="3272100" y="152400"/>
            <a:chExt cx="5542963" cy="4838700"/>
          </a:xfrm>
        </p:grpSpPr>
        <p:pic>
          <p:nvPicPr>
            <p:cNvPr id="168" name="Google Shape;168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72100" y="152400"/>
              <a:ext cx="5542963" cy="4838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9" name="Google Shape;169;p23"/>
            <p:cNvSpPr/>
            <p:nvPr/>
          </p:nvSpPr>
          <p:spPr>
            <a:xfrm>
              <a:off x="3571292" y="2394762"/>
              <a:ext cx="4169400" cy="281100"/>
            </a:xfrm>
            <a:prstGeom prst="roundRect">
              <a:avLst>
                <a:gd fmla="val 16667" name="adj"/>
              </a:avLst>
            </a:prstGeom>
            <a:solidFill>
              <a:srgbClr val="FF3333">
                <a:alpha val="19550"/>
              </a:srgbClr>
            </a:solidFill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0" name="Google Shape;170;p23"/>
          <p:cNvSpPr txBox="1"/>
          <p:nvPr/>
        </p:nvSpPr>
        <p:spPr>
          <a:xfrm>
            <a:off x="7602900" y="260300"/>
            <a:ext cx="15411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correlated</a:t>
            </a:r>
            <a:endParaRPr i="1" sz="16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7602900" y="4712850"/>
            <a:ext cx="15411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anti-</a:t>
            </a:r>
            <a:r>
              <a:rPr i="1" lang="en" sz="16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correlated</a:t>
            </a:r>
            <a:endParaRPr i="1" sz="16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2" name="Google Shape;172;p23"/>
          <p:cNvCxnSpPr>
            <a:stCxn id="171" idx="0"/>
          </p:cNvCxnSpPr>
          <p:nvPr/>
        </p:nvCxnSpPr>
        <p:spPr>
          <a:xfrm rot="10800000">
            <a:off x="6517950" y="2748750"/>
            <a:ext cx="1855500" cy="1964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23"/>
          <p:cNvCxnSpPr>
            <a:stCxn id="170" idx="2"/>
          </p:cNvCxnSpPr>
          <p:nvPr/>
        </p:nvCxnSpPr>
        <p:spPr>
          <a:xfrm flipH="1">
            <a:off x="3779550" y="645500"/>
            <a:ext cx="4593900" cy="1978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Similarity Matrices</a:t>
            </a:r>
            <a:endParaRPr/>
          </a:p>
        </p:txBody>
      </p:sp>
      <p:pic>
        <p:nvPicPr>
          <p:cNvPr id="179" name="Google Shape;17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0750" y="610375"/>
            <a:ext cx="4648050" cy="4057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114" y="277350"/>
            <a:ext cx="4189636" cy="365732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4"/>
          <p:cNvSpPr/>
          <p:nvPr/>
        </p:nvSpPr>
        <p:spPr>
          <a:xfrm>
            <a:off x="963826" y="2869587"/>
            <a:ext cx="285600" cy="265800"/>
          </a:xfrm>
          <a:prstGeom prst="roundRect">
            <a:avLst>
              <a:gd fmla="val 16667" name="adj"/>
            </a:avLst>
          </a:prstGeom>
          <a:solidFill>
            <a:srgbClr val="FF3333">
              <a:alpha val="19550"/>
            </a:srgbClr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311700" y="13912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Capacity of Source</a:t>
            </a:r>
            <a:endParaRPr/>
          </a:p>
        </p:txBody>
      </p:sp>
      <p:sp>
        <p:nvSpPr>
          <p:cNvPr id="187" name="Google Shape;187;p25"/>
          <p:cNvSpPr txBox="1"/>
          <p:nvPr>
            <p:ph idx="1" type="body"/>
          </p:nvPr>
        </p:nvSpPr>
        <p:spPr>
          <a:xfrm>
            <a:off x="311700" y="1020375"/>
            <a:ext cx="2808000" cy="3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will be an imperfect measure, but for any given pair of capacity groups (i.e. Solar by zip code) with a </a:t>
            </a:r>
            <a:r>
              <a:rPr b="1" i="1" lang="en"/>
              <a:t>high similarity coefficient</a:t>
            </a:r>
            <a:r>
              <a:rPr lang="en"/>
              <a:t>, the general trend in the cumulative capacity of the </a:t>
            </a:r>
            <a:r>
              <a:rPr lang="en"/>
              <a:t>unknown</a:t>
            </a:r>
            <a:r>
              <a:rPr lang="en"/>
              <a:t> sample may be recovered.</a:t>
            </a:r>
            <a:br>
              <a:rPr lang="en"/>
            </a:br>
            <a:br>
              <a:rPr lang="en"/>
            </a:br>
            <a:r>
              <a:rPr lang="en"/>
              <a:t>In the figure to the right, a high similarity score was found for two zip codes with correlated Solar capacity growth.  With ignorance to the back half of the data, the capacity can be </a:t>
            </a:r>
            <a:r>
              <a:rPr b="1" i="1" lang="en">
                <a:solidFill>
                  <a:schemeClr val="accent4"/>
                </a:solidFill>
              </a:rPr>
              <a:t>roughly</a:t>
            </a:r>
            <a:r>
              <a:rPr lang="en"/>
              <a:t> recovered.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n">
                <a:solidFill>
                  <a:schemeClr val="accent4"/>
                </a:solidFill>
              </a:rPr>
              <a:t>NOTE</a:t>
            </a:r>
            <a:r>
              <a:rPr lang="en">
                <a:solidFill>
                  <a:schemeClr val="accent4"/>
                </a:solidFill>
              </a:rPr>
              <a:t>: There is a known error with how the acceleration and error propagation is being </a:t>
            </a:r>
            <a:r>
              <a:rPr lang="en">
                <a:solidFill>
                  <a:schemeClr val="accent4"/>
                </a:solidFill>
              </a:rPr>
              <a:t>backfilled</a:t>
            </a:r>
            <a:r>
              <a:rPr lang="en">
                <a:solidFill>
                  <a:schemeClr val="accent4"/>
                </a:solidFill>
              </a:rPr>
              <a:t> into the cumulative capacity, driving the </a:t>
            </a:r>
            <a:r>
              <a:rPr lang="en">
                <a:solidFill>
                  <a:schemeClr val="accent4"/>
                </a:solidFill>
              </a:rPr>
              <a:t>difference between the true and predicted capacity curves.</a:t>
            </a:r>
            <a:endParaRPr>
              <a:solidFill>
                <a:schemeClr val="accent4"/>
              </a:solidFill>
            </a:endParaRPr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8400" y="939425"/>
            <a:ext cx="5719500" cy="338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25"/>
          <p:cNvCxnSpPr>
            <a:stCxn id="190" idx="0"/>
          </p:cNvCxnSpPr>
          <p:nvPr/>
        </p:nvCxnSpPr>
        <p:spPr>
          <a:xfrm flipH="1" rot="10800000">
            <a:off x="7168625" y="2717500"/>
            <a:ext cx="984000" cy="17388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25"/>
          <p:cNvSpPr txBox="1"/>
          <p:nvPr/>
        </p:nvSpPr>
        <p:spPr>
          <a:xfrm>
            <a:off x="5320475" y="4456300"/>
            <a:ext cx="36963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Expected error bounds grow </a:t>
            </a:r>
            <a:r>
              <a:rPr lang="en" sz="15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with</a:t>
            </a:r>
            <a:r>
              <a:rPr lang="en" sz="15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time.</a:t>
            </a:r>
            <a:endParaRPr sz="15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Exposition for the Data Analysis to Follow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b="5019" l="9652" r="2039" t="5028"/>
          <a:stretch/>
        </p:blipFill>
        <p:spPr>
          <a:xfrm>
            <a:off x="5008150" y="395650"/>
            <a:ext cx="3748299" cy="435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975"/>
            <a:ext cx="3999900" cy="37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Key Columns</a:t>
            </a:r>
            <a:r>
              <a:rPr lang="en"/>
              <a:t>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❖"/>
            </a:pPr>
            <a:r>
              <a:rPr b="1" lang="en"/>
              <a:t>Approval Date</a:t>
            </a:r>
            <a:r>
              <a:rPr lang="en"/>
              <a:t>: Date of regulatory approval.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❖"/>
            </a:pPr>
            <a:r>
              <a:rPr b="1" lang="en"/>
              <a:t>Nameplate Capacity</a:t>
            </a:r>
            <a:r>
              <a:rPr lang="en"/>
              <a:t>: The nominal capacity of the storage asset.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❖"/>
            </a:pPr>
            <a:r>
              <a:rPr b="1" lang="en"/>
              <a:t>Fuel Types</a:t>
            </a:r>
            <a:r>
              <a:rPr lang="en"/>
              <a:t>: List of energy sources which fall under the approval and capacity.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❖"/>
            </a:pPr>
            <a:r>
              <a:rPr b="1" lang="en"/>
              <a:t>CAISO Flag</a:t>
            </a:r>
            <a:r>
              <a:rPr lang="en"/>
              <a:t>: Indicates if the facility is within CAISO’s regulatory control.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200"/>
              </a:spcAft>
              <a:buSzPts val="1400"/>
              <a:buChar char="❖"/>
            </a:pPr>
            <a:r>
              <a:rPr b="1" lang="en"/>
              <a:t>Facility </a:t>
            </a:r>
            <a:r>
              <a:rPr b="1" lang="en"/>
              <a:t>Zip Code</a:t>
            </a:r>
            <a:r>
              <a:rPr b="1" lang="en"/>
              <a:t> / City / County</a:t>
            </a:r>
            <a:r>
              <a:rPr lang="en"/>
              <a:t>: Various geographic indicators of each approved source.</a:t>
            </a:r>
            <a:endParaRPr/>
          </a:p>
        </p:txBody>
      </p:sp>
      <p:sp>
        <p:nvSpPr>
          <p:cNvPr id="100" name="Google Shape;100;p15"/>
          <p:cNvSpPr txBox="1"/>
          <p:nvPr>
            <p:ph idx="2" type="body"/>
          </p:nvPr>
        </p:nvSpPr>
        <p:spPr>
          <a:xfrm>
            <a:off x="4832400" y="1229975"/>
            <a:ext cx="3999900" cy="37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dataset is fundamentally time-series data, where each entry corresponds to an addition of capacity from a set of approved energy sources (fuel types).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time-series structure emerges when the data is grouped by attributes such as location, utility, or sector.</a:t>
            </a:r>
            <a:br>
              <a:rPr lang="en"/>
            </a:br>
            <a:br>
              <a:rPr lang="en"/>
            </a:br>
            <a:r>
              <a:rPr lang="en"/>
              <a:t>More </a:t>
            </a:r>
            <a:r>
              <a:rPr lang="en" u="sng">
                <a:solidFill>
                  <a:schemeClr val="hlink"/>
                </a:solidFill>
                <a:hlinkClick r:id="rId3"/>
              </a:rPr>
              <a:t>information</a:t>
            </a:r>
            <a:r>
              <a:rPr lang="en"/>
              <a:t> on the California Energy Storage System Survey.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Fuel Type Combinations</a:t>
            </a:r>
            <a:endParaRPr/>
          </a:p>
        </p:txBody>
      </p:sp>
      <p:grpSp>
        <p:nvGrpSpPr>
          <p:cNvPr id="106" name="Google Shape;106;p16"/>
          <p:cNvGrpSpPr/>
          <p:nvPr/>
        </p:nvGrpSpPr>
        <p:grpSpPr>
          <a:xfrm>
            <a:off x="152400" y="1170200"/>
            <a:ext cx="5087583" cy="3820900"/>
            <a:chOff x="152400" y="1170200"/>
            <a:chExt cx="5087583" cy="3820900"/>
          </a:xfrm>
        </p:grpSpPr>
        <p:pic>
          <p:nvPicPr>
            <p:cNvPr id="107" name="Google Shape;107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400" y="1170200"/>
              <a:ext cx="5087583" cy="38209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08" name="Google Shape;108;p16"/>
            <p:cNvSpPr txBox="1"/>
            <p:nvPr/>
          </p:nvSpPr>
          <p:spPr>
            <a:xfrm>
              <a:off x="2762950" y="1190737"/>
              <a:ext cx="1749300" cy="56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Exclusive Pairs</a:t>
              </a:r>
              <a:endParaRPr b="1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" name="Google Shape;109;p16"/>
          <p:cNvGrpSpPr/>
          <p:nvPr/>
        </p:nvGrpSpPr>
        <p:grpSpPr>
          <a:xfrm>
            <a:off x="5392383" y="1170200"/>
            <a:ext cx="3599217" cy="2703101"/>
            <a:chOff x="5392383" y="1170200"/>
            <a:chExt cx="3599217" cy="2703101"/>
          </a:xfrm>
        </p:grpSpPr>
        <p:pic>
          <p:nvPicPr>
            <p:cNvPr id="110" name="Google Shape;110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392383" y="1170200"/>
              <a:ext cx="3599217" cy="2703101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11" name="Google Shape;111;p16"/>
            <p:cNvSpPr txBox="1"/>
            <p:nvPr/>
          </p:nvSpPr>
          <p:spPr>
            <a:xfrm>
              <a:off x="7087213" y="1201436"/>
              <a:ext cx="1474800" cy="38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In</a:t>
              </a: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clusive Pairs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2" name="Google Shape;112;p16"/>
          <p:cNvSpPr txBox="1"/>
          <p:nvPr>
            <p:ph idx="4294967295" type="body"/>
          </p:nvPr>
        </p:nvSpPr>
        <p:spPr>
          <a:xfrm>
            <a:off x="5392375" y="4025700"/>
            <a:ext cx="35991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400"/>
              <a:t>Exclusive pairs</a:t>
            </a:r>
            <a:r>
              <a:rPr lang="en" sz="1400"/>
              <a:t> show two fuel types used alone, with diagonal elements showing fuel types unpaired.  </a:t>
            </a:r>
            <a:r>
              <a:rPr b="1" i="1" lang="en" sz="1400"/>
              <a:t>Inclusive pairs</a:t>
            </a:r>
            <a:r>
              <a:rPr lang="en" sz="1400"/>
              <a:t> include additional types with each pair element. 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311700" y="410000"/>
            <a:ext cx="39999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Geographic Arrangement of Energy Storage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311700" y="1652100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zip code of each entry, along with libraries such as </a:t>
            </a:r>
            <a:r>
              <a:rPr i="1" lang="en" sz="1600"/>
              <a:t>pgeocode</a:t>
            </a:r>
            <a:r>
              <a:rPr lang="en" sz="1600"/>
              <a:t> allows us to map each entry to a geographic location.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In this case, the data is narrowed to the </a:t>
            </a:r>
            <a:r>
              <a:rPr i="1" lang="en" sz="1600"/>
              <a:t>Residential</a:t>
            </a:r>
            <a:r>
              <a:rPr lang="en" sz="1600"/>
              <a:t> data and grouped by city, from which the </a:t>
            </a:r>
            <a:r>
              <a:rPr lang="en" sz="1600"/>
              <a:t>five</a:t>
            </a:r>
            <a:r>
              <a:rPr lang="en" sz="1600"/>
              <a:t> highest cities by net capacity are shown here.  The light blue, small data points indicate the full data set by unique zip code.</a:t>
            </a:r>
            <a:endParaRPr sz="1600"/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6400" y="240275"/>
            <a:ext cx="4167500" cy="475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Cumulative Capacity Series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311700" y="1229975"/>
            <a:ext cx="2895300" cy="3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nameplate capacity at a given timestamp (not shown here) represents </a:t>
            </a:r>
            <a:r>
              <a:rPr lang="en"/>
              <a:t>individual</a:t>
            </a:r>
            <a:r>
              <a:rPr lang="en"/>
              <a:t> contributions to the capacity of a system (city, count, zip code).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cumulative capacity</a:t>
            </a:r>
            <a:r>
              <a:rPr lang="en"/>
              <a:t> (top) is the increased total capacity up to that point in time.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</a:t>
            </a:r>
            <a:r>
              <a:rPr b="1" lang="en"/>
              <a:t>approval rate</a:t>
            </a:r>
            <a:r>
              <a:rPr lang="en"/>
              <a:t> (bottom), take </a:t>
            </a:r>
            <a:r>
              <a:rPr lang="en"/>
              <a:t>monthly</a:t>
            </a:r>
            <a:r>
              <a:rPr lang="en"/>
              <a:t> here, indicates the number of approvals of that system.</a:t>
            </a:r>
            <a:endParaRPr/>
          </a:p>
        </p:txBody>
      </p:sp>
      <p:grpSp>
        <p:nvGrpSpPr>
          <p:cNvPr id="126" name="Google Shape;126;p18"/>
          <p:cNvGrpSpPr/>
          <p:nvPr/>
        </p:nvGrpSpPr>
        <p:grpSpPr>
          <a:xfrm>
            <a:off x="3435925" y="410000"/>
            <a:ext cx="5585399" cy="4598176"/>
            <a:chOff x="3435925" y="410000"/>
            <a:chExt cx="5585399" cy="4598176"/>
          </a:xfrm>
        </p:grpSpPr>
        <p:pic>
          <p:nvPicPr>
            <p:cNvPr id="127" name="Google Shape;127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35925" y="1229976"/>
              <a:ext cx="5585399" cy="37782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18"/>
            <p:cNvSpPr/>
            <p:nvPr/>
          </p:nvSpPr>
          <p:spPr>
            <a:xfrm>
              <a:off x="7371650" y="1322325"/>
              <a:ext cx="426900" cy="3384000"/>
            </a:xfrm>
            <a:prstGeom prst="roundRect">
              <a:avLst>
                <a:gd fmla="val 16667" name="adj"/>
              </a:avLst>
            </a:prstGeom>
            <a:solidFill>
              <a:srgbClr val="7890CD">
                <a:alpha val="29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" name="Google Shape;129;p18"/>
            <p:cNvSpPr txBox="1"/>
            <p:nvPr/>
          </p:nvSpPr>
          <p:spPr>
            <a:xfrm>
              <a:off x="6346100" y="410000"/>
              <a:ext cx="2478000" cy="76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On June 30, 2022, Governor Gavin Newsom signed </a:t>
              </a:r>
              <a:r>
                <a:rPr lang="en" sz="1200" u="sng">
                  <a:solidFill>
                    <a:schemeClr val="hlink"/>
                  </a:solidFill>
                  <a:latin typeface="Roboto"/>
                  <a:ea typeface="Roboto"/>
                  <a:cs typeface="Roboto"/>
                  <a:sym typeface="Roboto"/>
                  <a:hlinkClick r:id="rId4"/>
                </a:rPr>
                <a:t>Assembly Bill (AB) 205</a:t>
              </a: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 into law.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Energy Capacity Growth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311700" y="454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Capacity Growth</a:t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311700" y="926275"/>
            <a:ext cx="2929200" cy="40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8"/>
              <a:t>The capacity (cumulative capacity) for a given source </a:t>
            </a:r>
            <a:r>
              <a:rPr i="1" lang="en" sz="1508"/>
              <a:t>n</a:t>
            </a:r>
            <a:r>
              <a:rPr lang="en" sz="1508"/>
              <a:t> (fuel, location) is a function of time</a:t>
            </a:r>
            <a:endParaRPr sz="150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8"/>
              <a:t>a</a:t>
            </a:r>
            <a:r>
              <a:rPr lang="en" sz="1508"/>
              <a:t>nd the acceleration is the function of how that capacity growth changes over time.  It is the change in the slope of the curve is</a:t>
            </a:r>
            <a:endParaRPr sz="150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8"/>
              <a:t>The peaks in acceleration correspond to bends in the capacity curve.</a:t>
            </a:r>
            <a:endParaRPr sz="1508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c_n(t)&#10;%02f29a7e-75bd-4e97-b9df-f3b9d4acfe4f"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8525" y="1818139"/>
            <a:ext cx="51435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_n(t) = \frac{d^2c_n(t)}{dt^2}&#10;%25b19fb8-b3e2-4ebf-bcfc-339ff57c38a5" id="142" name="Google Shape;14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600" y="3373475"/>
            <a:ext cx="1498200" cy="364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" name="Google Shape;143;p20"/>
          <p:cNvGrpSpPr/>
          <p:nvPr/>
        </p:nvGrpSpPr>
        <p:grpSpPr>
          <a:xfrm>
            <a:off x="3303347" y="1151925"/>
            <a:ext cx="5719500" cy="3642727"/>
            <a:chOff x="3303347" y="1151925"/>
            <a:chExt cx="5719500" cy="3642727"/>
          </a:xfrm>
        </p:grpSpPr>
        <p:pic>
          <p:nvPicPr>
            <p:cNvPr id="144" name="Google Shape;144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303347" y="1151925"/>
              <a:ext cx="5719500" cy="36427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Google Shape;145;p20"/>
            <p:cNvSpPr/>
            <p:nvPr/>
          </p:nvSpPr>
          <p:spPr>
            <a:xfrm>
              <a:off x="7475772" y="1280675"/>
              <a:ext cx="426900" cy="3186000"/>
            </a:xfrm>
            <a:prstGeom prst="roundRect">
              <a:avLst>
                <a:gd fmla="val 16667" name="adj"/>
              </a:avLst>
            </a:prstGeom>
            <a:solidFill>
              <a:srgbClr val="7890CD">
                <a:alpha val="29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and Predictions</a:t>
            </a:r>
            <a:endParaRPr/>
          </a:p>
        </p:txBody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311700" y="1229875"/>
            <a:ext cx="6279000" cy="3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For a set of systems (e.g., by city, county, or zipcode) of a given fuel type or combination:</a:t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600"/>
              <a:buChar char="❖"/>
            </a:pPr>
            <a:r>
              <a:rPr b="1" i="1" lang="en" sz="1600"/>
              <a:t>Lead-Lag Relationships</a:t>
            </a:r>
            <a:r>
              <a:rPr lang="en" sz="1600"/>
              <a:t>: Are the growth rates of some systems consistently leading or lagging behind others in the group? </a:t>
            </a:r>
            <a:r>
              <a:rPr b="1" i="1" lang="en" sz="1600"/>
              <a:t>Can an increase in growth rate in one system reliably predict a future increase in another?</a:t>
            </a:r>
            <a:endParaRPr b="1" i="1" sz="1600"/>
          </a:p>
          <a:p>
            <a:pPr indent="-3302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600"/>
              <a:buChar char="❖"/>
            </a:pPr>
            <a:r>
              <a:rPr b="1" i="1" lang="en" sz="1600"/>
              <a:t>Correlated Acceleration</a:t>
            </a:r>
            <a:r>
              <a:rPr lang="en" sz="1600"/>
              <a:t>: Are there identifiable subsets of systems with correlated acceleration patterns? </a:t>
            </a:r>
            <a:r>
              <a:rPr b="1" i="1" lang="en" sz="1600"/>
              <a:t>Does an increase in capacity growth rate in one system indicate a similar trend (or opposing trend) in another at the same time?</a:t>
            </a:r>
            <a:endParaRPr b="1" i="1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