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.fntdata"/><Relationship Id="rId10" Type="http://schemas.openxmlformats.org/officeDocument/2006/relationships/font" Target="fonts/Roboto-regular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12e84f1fde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12e84f1fde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12e84f1fde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12e84f1fde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12e84f1fde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12e84f1fde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en.wikipedia.org/wiki/Multivariate_normal_distribution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Steel Industry Data Exploration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Quick EDA and Model </a:t>
            </a:r>
            <a:r>
              <a:rPr lang="en"/>
              <a:t>Building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Time-Series - Full Data Set</a:t>
            </a:r>
            <a:endParaRPr/>
          </a:p>
        </p:txBody>
      </p:sp>
      <p:sp>
        <p:nvSpPr>
          <p:cNvPr id="92" name="Google Shape;92;p14"/>
          <p:cNvSpPr txBox="1"/>
          <p:nvPr/>
        </p:nvSpPr>
        <p:spPr>
          <a:xfrm>
            <a:off x="224900" y="1240525"/>
            <a:ext cx="3438600" cy="37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 comprehensive time-series analysis covers the entire observation period, with a detailed view of 2018 segmented into two-week intervals, alternating with data gaps.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The units provided in the data set are units of energy (kWh and kVarh), from which the power is simply given from </a:t>
            </a: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dividing</a:t>
            </a: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by the integrated time of each measurement.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8450" y="1216325"/>
            <a:ext cx="4943850" cy="3820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Series - One Week</a:t>
            </a:r>
            <a:endParaRPr/>
          </a:p>
        </p:txBody>
      </p:sp>
      <p:sp>
        <p:nvSpPr>
          <p:cNvPr id="99" name="Google Shape;99;p15"/>
          <p:cNvSpPr txBox="1"/>
          <p:nvPr/>
        </p:nvSpPr>
        <p:spPr>
          <a:xfrm>
            <a:off x="224900" y="1240525"/>
            <a:ext cx="3438600" cy="37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Focusing on the week of February 2, 2018, clear correlations emerge between real energy usage, reactive energy lagging, and </a:t>
            </a: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</a:t>
            </a:r>
            <a:r>
              <a:rPr baseline="-25000"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emissions.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This motivates further examination of CO</a:t>
            </a:r>
            <a:r>
              <a:rPr baseline="-25000"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emissions</a:t>
            </a: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in the space of Real Vs. Reactive Lagging Energy…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8450" y="1216325"/>
            <a:ext cx="4943850" cy="3820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5"/>
          <p:cNvSpPr/>
          <p:nvPr/>
        </p:nvSpPr>
        <p:spPr>
          <a:xfrm>
            <a:off x="5223300" y="1886200"/>
            <a:ext cx="261300" cy="2865600"/>
          </a:xfrm>
          <a:prstGeom prst="roundRect">
            <a:avLst>
              <a:gd fmla="val 16667" name="adj"/>
            </a:avLst>
          </a:prstGeom>
          <a:solidFill>
            <a:srgbClr val="FF0000">
              <a:alpha val="19550"/>
            </a:srgbClr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CO</a:t>
            </a:r>
            <a:r>
              <a:rPr baseline="-25000" lang="en"/>
              <a:t>2</a:t>
            </a:r>
            <a:r>
              <a:rPr lang="en"/>
              <a:t> </a:t>
            </a:r>
            <a:r>
              <a:rPr lang="en"/>
              <a:t>Emissions from Power</a:t>
            </a:r>
            <a:endParaRPr/>
          </a:p>
        </p:txBody>
      </p:sp>
      <p:sp>
        <p:nvSpPr>
          <p:cNvPr id="107" name="Google Shape;107;p16"/>
          <p:cNvSpPr txBox="1"/>
          <p:nvPr/>
        </p:nvSpPr>
        <p:spPr>
          <a:xfrm>
            <a:off x="224900" y="1240525"/>
            <a:ext cx="3438600" cy="37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While other 2d spaces were also explored, the space of real vs. reactive lagging energies did prove to be the most revealing of the distribution of CO</a:t>
            </a:r>
            <a:r>
              <a:rPr baseline="-25000"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emission</a:t>
            </a: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★"/>
            </a:pPr>
            <a:r>
              <a:rPr b="1"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The CO</a:t>
            </a:r>
            <a:r>
              <a:rPr b="1" baseline="-25000"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="1"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emission may potentially be modeled as a function by the real power P and the reactive lagging power Q</a:t>
            </a:r>
            <a:r>
              <a:rPr b="1" baseline="-25000"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</a:t>
            </a:r>
            <a:r>
              <a:rPr b="1"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b="1"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At a first glance, the data seem to reflect a </a:t>
            </a:r>
            <a:r>
              <a:rPr lang="en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Bivariate Gaussian distribution</a:t>
            </a: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, though there is certainly more structure.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8450" y="1216325"/>
            <a:ext cx="4943849" cy="382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6"/>
          <p:cNvPicPr preferRelativeResize="0"/>
          <p:nvPr/>
        </p:nvPicPr>
        <p:blipFill rotWithShape="1">
          <a:blip r:embed="rId5">
            <a:alphaModFix/>
          </a:blip>
          <a:srcRect b="36265" l="0" r="0" t="0"/>
          <a:stretch/>
        </p:blipFill>
        <p:spPr>
          <a:xfrm>
            <a:off x="1257325" y="3619800"/>
            <a:ext cx="1373750" cy="131332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6"/>
          <p:cNvSpPr txBox="1"/>
          <p:nvPr/>
        </p:nvSpPr>
        <p:spPr>
          <a:xfrm>
            <a:off x="1257325" y="4620925"/>
            <a:ext cx="13737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</a:t>
            </a:r>
            <a:r>
              <a:rPr b="1" i="1" lang="en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rom Wikipedia</a:t>
            </a:r>
            <a:endParaRPr b="1" i="1"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