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37B2-F3E6-4771-8720-2E942ED0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FE705-4C86-4F02-905D-10BBB718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09F0-5F35-46BD-B9C5-C4656935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B4AF-601D-41D4-ADC0-BD9DACBD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73E5-7C7D-4E77-95F9-FCCEA260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5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0A7D-16B9-43BB-B9A1-D59BFE9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38BAA-7128-45D2-8269-0AD42761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FB4B-5E87-4EBB-8AEB-9B936F13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DF71-A779-4481-9DF9-E8314F0E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62D8-2934-4372-82E9-6FAFC353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7A69D-C28E-4730-A6DE-E3565E019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204EE-2C5E-481B-95FE-440B6720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0DA0-035B-42AE-82DA-48D5E968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F67C-D164-403B-BD25-79AE2CE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B460-262B-41CD-8924-318CF165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35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92D4-6197-492B-B4B3-431A349F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1764-BA3B-4745-B2E5-6871D583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4505-E30A-40BE-A9E4-1830446F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ECCB-E3F4-4BE9-A9C6-CF32167D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91EE-3F81-4ADD-A5B2-6EA8860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3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EDD3-FB5B-4BCA-B2B8-23EBA1CE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B4B4-0F1B-4BEE-9A4C-E06E225C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2709-DFF5-46A3-A7C0-CC81A062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526B-A867-4DC0-943A-E300373B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B6D1-B65F-4CD4-BB7C-4E67870C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8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BF4E-9C35-4D3E-B49E-FA7C4109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8452-13D7-45EA-BB6F-928EF65EF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136EF-EF40-4FD0-A434-D65827B3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886B-3B93-4D0F-9530-8710D18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2E7D-714C-4176-BFE1-A9E3DD3A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0A2D-326D-41E7-BDD7-2BABDE74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37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C4EA-19D4-4F06-9216-50D5E717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D991-AF65-406F-AF96-1582B4FE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3B5A-0C67-4FAD-8C3D-F55FD71F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F03A-E0E5-4BAC-954A-2FCDBCBD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D1617-5619-47B6-96A2-9D24C6AD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7EA01-D26A-4909-9959-E0B63F35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87173-BD62-49B6-97BB-9E1E92F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D39F2-EF1C-4FB9-B37A-A70A9CCB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C0D4-79D9-4A7E-9FB5-29373BA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4656F-E53E-4D35-803B-50E3C31B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14BB6-7C77-4B2D-A71A-796AF5BD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42DD-E635-47A6-86A7-6E062691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4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6C204-2B96-41EC-ACF4-F36129E5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7FCB8-FF71-4C93-9DF5-4CFD1F2F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683D-8AC1-4C4E-BD57-BDD5CC3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6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9F61-F838-4612-9637-590AE44C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4D3C-D3CF-47A9-A008-7630B6EA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FA2FD-E3D7-4403-81BA-CB649CE8C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4CC91-C334-4438-B3CB-18EEFC43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248F-A5B5-47B0-8C71-C3C61CA7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5CC5-66C0-4751-AC75-32F462CB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88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8C23-31D2-493A-A5D1-12F27204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783AA-CDBB-4B0E-9AC5-85665E0A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485B-29B6-4876-9C45-58F15E8E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3C443-EA39-495A-B608-1DF16120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56EB6-5402-4A1B-BF94-D261EFB7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5B045-BEC0-4990-B9D3-99E3D6AB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0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74FD5-EFC0-4FBA-8BB7-9A137F59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D5EE-86E3-4A10-B044-992CB2FD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2667-B031-4E04-8D4E-4BDCB8EC5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414B-1C94-4F65-926F-A87CD920BDDC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6D67-DF95-4C21-B07D-5FD47F1EA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9790-2D93-49FC-A191-45F43DEC4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485CC-9945-4FAE-8C51-EDDE71B441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6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8487FC-68ED-425A-8EA1-9BA55FF84F0A}"/>
              </a:ext>
            </a:extLst>
          </p:cNvPr>
          <p:cNvSpPr/>
          <p:nvPr/>
        </p:nvSpPr>
        <p:spPr>
          <a:xfrm>
            <a:off x="570308" y="950554"/>
            <a:ext cx="10879922" cy="413695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C770F-AD54-4542-81C5-618E0D1DC264}"/>
              </a:ext>
            </a:extLst>
          </p:cNvPr>
          <p:cNvSpPr/>
          <p:nvPr/>
        </p:nvSpPr>
        <p:spPr>
          <a:xfrm>
            <a:off x="3179461" y="2732551"/>
            <a:ext cx="7154855" cy="211096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5521DA-E7B8-428E-842C-1EE7CCDDC14E}"/>
              </a:ext>
            </a:extLst>
          </p:cNvPr>
          <p:cNvSpPr/>
          <p:nvPr/>
        </p:nvSpPr>
        <p:spPr>
          <a:xfrm>
            <a:off x="963878" y="1281718"/>
            <a:ext cx="2306973" cy="1761688"/>
          </a:xfrm>
          <a:custGeom>
            <a:avLst/>
            <a:gdLst>
              <a:gd name="connsiteX0" fmla="*/ 58723 w 2281806"/>
              <a:gd name="connsiteY0" fmla="*/ 0 h 1803633"/>
              <a:gd name="connsiteX1" fmla="*/ 914400 w 2281806"/>
              <a:gd name="connsiteY1" fmla="*/ 83890 h 1803633"/>
              <a:gd name="connsiteX2" fmla="*/ 1853967 w 2281806"/>
              <a:gd name="connsiteY2" fmla="*/ 436227 h 1803633"/>
              <a:gd name="connsiteX3" fmla="*/ 2223083 w 2281806"/>
              <a:gd name="connsiteY3" fmla="*/ 1065402 h 1803633"/>
              <a:gd name="connsiteX4" fmla="*/ 2281806 w 2281806"/>
              <a:gd name="connsiteY4" fmla="*/ 1803633 h 1803633"/>
              <a:gd name="connsiteX5" fmla="*/ 1803633 w 2281806"/>
              <a:gd name="connsiteY5" fmla="*/ 1560352 h 1803633"/>
              <a:gd name="connsiteX6" fmla="*/ 1031846 w 2281806"/>
              <a:gd name="connsiteY6" fmla="*/ 947956 h 1803633"/>
              <a:gd name="connsiteX7" fmla="*/ 0 w 2281806"/>
              <a:gd name="connsiteY7" fmla="*/ 989901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806" h="1803633">
                <a:moveTo>
                  <a:pt x="58723" y="0"/>
                </a:moveTo>
                <a:lnTo>
                  <a:pt x="914400" y="83890"/>
                </a:lnTo>
                <a:lnTo>
                  <a:pt x="1853967" y="436227"/>
                </a:lnTo>
                <a:lnTo>
                  <a:pt x="2223083" y="1065402"/>
                </a:lnTo>
                <a:lnTo>
                  <a:pt x="2281806" y="1803633"/>
                </a:lnTo>
                <a:lnTo>
                  <a:pt x="1803633" y="1560352"/>
                </a:lnTo>
                <a:lnTo>
                  <a:pt x="1031846" y="947956"/>
                </a:lnTo>
                <a:lnTo>
                  <a:pt x="0" y="989901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D8532-6C21-4F10-A6CB-A3A39F6C259E}"/>
              </a:ext>
            </a:extLst>
          </p:cNvPr>
          <p:cNvSpPr txBox="1"/>
          <p:nvPr/>
        </p:nvSpPr>
        <p:spPr>
          <a:xfrm>
            <a:off x="6010269" y="5222273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4ED6E-542F-42E2-AC98-0ACEBE13B591}"/>
              </a:ext>
            </a:extLst>
          </p:cNvPr>
          <p:cNvSpPr txBox="1"/>
          <p:nvPr/>
        </p:nvSpPr>
        <p:spPr>
          <a:xfrm rot="16200000">
            <a:off x="-617541" y="2816887"/>
            <a:ext cx="20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Population size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297F9E-AEBB-496A-9C0C-6EFEFC7FBFF2}"/>
              </a:ext>
            </a:extLst>
          </p:cNvPr>
          <p:cNvSpPr/>
          <p:nvPr/>
        </p:nvSpPr>
        <p:spPr>
          <a:xfrm>
            <a:off x="949197" y="1560267"/>
            <a:ext cx="2177485" cy="1297497"/>
          </a:xfrm>
          <a:custGeom>
            <a:avLst/>
            <a:gdLst>
              <a:gd name="connsiteX0" fmla="*/ 58723 w 2281806"/>
              <a:gd name="connsiteY0" fmla="*/ 0 h 1803633"/>
              <a:gd name="connsiteX1" fmla="*/ 914400 w 2281806"/>
              <a:gd name="connsiteY1" fmla="*/ 83890 h 1803633"/>
              <a:gd name="connsiteX2" fmla="*/ 1853967 w 2281806"/>
              <a:gd name="connsiteY2" fmla="*/ 436227 h 1803633"/>
              <a:gd name="connsiteX3" fmla="*/ 2223083 w 2281806"/>
              <a:gd name="connsiteY3" fmla="*/ 1065402 h 1803633"/>
              <a:gd name="connsiteX4" fmla="*/ 2281806 w 2281806"/>
              <a:gd name="connsiteY4" fmla="*/ 1803633 h 1803633"/>
              <a:gd name="connsiteX5" fmla="*/ 1803633 w 2281806"/>
              <a:gd name="connsiteY5" fmla="*/ 1560352 h 1803633"/>
              <a:gd name="connsiteX6" fmla="*/ 1031846 w 2281806"/>
              <a:gd name="connsiteY6" fmla="*/ 947956 h 1803633"/>
              <a:gd name="connsiteX7" fmla="*/ 0 w 2281806"/>
              <a:gd name="connsiteY7" fmla="*/ 989901 h 1803633"/>
              <a:gd name="connsiteX0" fmla="*/ 58723 w 3019248"/>
              <a:gd name="connsiteY0" fmla="*/ 0 h 2925168"/>
              <a:gd name="connsiteX1" fmla="*/ 914400 w 3019248"/>
              <a:gd name="connsiteY1" fmla="*/ 83890 h 2925168"/>
              <a:gd name="connsiteX2" fmla="*/ 1853967 w 3019248"/>
              <a:gd name="connsiteY2" fmla="*/ 436227 h 2925168"/>
              <a:gd name="connsiteX3" fmla="*/ 2223083 w 3019248"/>
              <a:gd name="connsiteY3" fmla="*/ 1065402 h 2925168"/>
              <a:gd name="connsiteX4" fmla="*/ 3019248 w 3019248"/>
              <a:gd name="connsiteY4" fmla="*/ 2925168 h 2925168"/>
              <a:gd name="connsiteX5" fmla="*/ 1803633 w 3019248"/>
              <a:gd name="connsiteY5" fmla="*/ 1560352 h 2925168"/>
              <a:gd name="connsiteX6" fmla="*/ 1031846 w 3019248"/>
              <a:gd name="connsiteY6" fmla="*/ 947956 h 2925168"/>
              <a:gd name="connsiteX7" fmla="*/ 0 w 3019248"/>
              <a:gd name="connsiteY7" fmla="*/ 989901 h 2925168"/>
              <a:gd name="connsiteX0" fmla="*/ 58723 w 3019248"/>
              <a:gd name="connsiteY0" fmla="*/ 0 h 2925168"/>
              <a:gd name="connsiteX1" fmla="*/ 914400 w 3019248"/>
              <a:gd name="connsiteY1" fmla="*/ 83890 h 2925168"/>
              <a:gd name="connsiteX2" fmla="*/ 1853967 w 3019248"/>
              <a:gd name="connsiteY2" fmla="*/ 436227 h 2925168"/>
              <a:gd name="connsiteX3" fmla="*/ 2223083 w 3019248"/>
              <a:gd name="connsiteY3" fmla="*/ 1065402 h 2925168"/>
              <a:gd name="connsiteX4" fmla="*/ 3019248 w 3019248"/>
              <a:gd name="connsiteY4" fmla="*/ 2925168 h 2925168"/>
              <a:gd name="connsiteX5" fmla="*/ 1842444 w 3019248"/>
              <a:gd name="connsiteY5" fmla="*/ 979556 h 2925168"/>
              <a:gd name="connsiteX6" fmla="*/ 1031846 w 3019248"/>
              <a:gd name="connsiteY6" fmla="*/ 947956 h 2925168"/>
              <a:gd name="connsiteX7" fmla="*/ 0 w 3019248"/>
              <a:gd name="connsiteY7" fmla="*/ 989901 h 2925168"/>
              <a:gd name="connsiteX0" fmla="*/ 58723 w 3019248"/>
              <a:gd name="connsiteY0" fmla="*/ 0 h 2925168"/>
              <a:gd name="connsiteX1" fmla="*/ 888523 w 3019248"/>
              <a:gd name="connsiteY1" fmla="*/ 244110 h 2925168"/>
              <a:gd name="connsiteX2" fmla="*/ 1853967 w 3019248"/>
              <a:gd name="connsiteY2" fmla="*/ 436227 h 2925168"/>
              <a:gd name="connsiteX3" fmla="*/ 2223083 w 3019248"/>
              <a:gd name="connsiteY3" fmla="*/ 1065402 h 2925168"/>
              <a:gd name="connsiteX4" fmla="*/ 3019248 w 3019248"/>
              <a:gd name="connsiteY4" fmla="*/ 2925168 h 2925168"/>
              <a:gd name="connsiteX5" fmla="*/ 1842444 w 3019248"/>
              <a:gd name="connsiteY5" fmla="*/ 979556 h 2925168"/>
              <a:gd name="connsiteX6" fmla="*/ 1031846 w 3019248"/>
              <a:gd name="connsiteY6" fmla="*/ 947956 h 2925168"/>
              <a:gd name="connsiteX7" fmla="*/ 0 w 3019248"/>
              <a:gd name="connsiteY7" fmla="*/ 989901 h 2925168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223083 w 3019248"/>
              <a:gd name="connsiteY3" fmla="*/ 925209 h 2784975"/>
              <a:gd name="connsiteX4" fmla="*/ 3019248 w 3019248"/>
              <a:gd name="connsiteY4" fmla="*/ 2784975 h 2784975"/>
              <a:gd name="connsiteX5" fmla="*/ 1842444 w 3019248"/>
              <a:gd name="connsiteY5" fmla="*/ 839363 h 2784975"/>
              <a:gd name="connsiteX6" fmla="*/ 1031846 w 3019248"/>
              <a:gd name="connsiteY6" fmla="*/ 807763 h 2784975"/>
              <a:gd name="connsiteX7" fmla="*/ 0 w 3019248"/>
              <a:gd name="connsiteY7" fmla="*/ 849708 h 2784975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417147 w 3019248"/>
              <a:gd name="connsiteY3" fmla="*/ 865126 h 2784975"/>
              <a:gd name="connsiteX4" fmla="*/ 3019248 w 3019248"/>
              <a:gd name="connsiteY4" fmla="*/ 2784975 h 2784975"/>
              <a:gd name="connsiteX5" fmla="*/ 1842444 w 3019248"/>
              <a:gd name="connsiteY5" fmla="*/ 839363 h 2784975"/>
              <a:gd name="connsiteX6" fmla="*/ 1031846 w 3019248"/>
              <a:gd name="connsiteY6" fmla="*/ 807763 h 2784975"/>
              <a:gd name="connsiteX7" fmla="*/ 0 w 3019248"/>
              <a:gd name="connsiteY7" fmla="*/ 849708 h 2784975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417147 w 3019248"/>
              <a:gd name="connsiteY3" fmla="*/ 865126 h 2784975"/>
              <a:gd name="connsiteX4" fmla="*/ 3019248 w 3019248"/>
              <a:gd name="connsiteY4" fmla="*/ 2784975 h 2784975"/>
              <a:gd name="connsiteX5" fmla="*/ 2371083 w 3019248"/>
              <a:gd name="connsiteY5" fmla="*/ 1717948 h 2784975"/>
              <a:gd name="connsiteX6" fmla="*/ 1842444 w 3019248"/>
              <a:gd name="connsiteY6" fmla="*/ 839363 h 2784975"/>
              <a:gd name="connsiteX7" fmla="*/ 1031846 w 3019248"/>
              <a:gd name="connsiteY7" fmla="*/ 807763 h 2784975"/>
              <a:gd name="connsiteX8" fmla="*/ 0 w 3019248"/>
              <a:gd name="connsiteY8" fmla="*/ 849708 h 2784975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417147 w 3019248"/>
              <a:gd name="connsiteY3" fmla="*/ 865126 h 2784975"/>
              <a:gd name="connsiteX4" fmla="*/ 3019248 w 3019248"/>
              <a:gd name="connsiteY4" fmla="*/ 2784975 h 2784975"/>
              <a:gd name="connsiteX5" fmla="*/ 2319332 w 3019248"/>
              <a:gd name="connsiteY5" fmla="*/ 1758005 h 2784975"/>
              <a:gd name="connsiteX6" fmla="*/ 1842444 w 3019248"/>
              <a:gd name="connsiteY6" fmla="*/ 839363 h 2784975"/>
              <a:gd name="connsiteX7" fmla="*/ 1031846 w 3019248"/>
              <a:gd name="connsiteY7" fmla="*/ 807763 h 2784975"/>
              <a:gd name="connsiteX8" fmla="*/ 0 w 3019248"/>
              <a:gd name="connsiteY8" fmla="*/ 849708 h 27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9248" h="2784975">
                <a:moveTo>
                  <a:pt x="58723" y="0"/>
                </a:moveTo>
                <a:lnTo>
                  <a:pt x="888523" y="103917"/>
                </a:lnTo>
                <a:lnTo>
                  <a:pt x="1853967" y="296034"/>
                </a:lnTo>
                <a:lnTo>
                  <a:pt x="2417147" y="865126"/>
                </a:lnTo>
                <a:lnTo>
                  <a:pt x="3019248" y="2784975"/>
                </a:lnTo>
                <a:lnTo>
                  <a:pt x="2319332" y="1758005"/>
                </a:lnTo>
                <a:lnTo>
                  <a:pt x="1842444" y="839363"/>
                </a:lnTo>
                <a:lnTo>
                  <a:pt x="1031846" y="807763"/>
                </a:lnTo>
                <a:lnTo>
                  <a:pt x="0" y="849708"/>
                </a:lnTo>
              </a:path>
            </a:pathLst>
          </a:custGeom>
          <a:solidFill>
            <a:schemeClr val="accent6">
              <a:lumMod val="75000"/>
              <a:alpha val="4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7196A-B9A1-416C-9E71-7F87D86295CD}"/>
              </a:ext>
            </a:extLst>
          </p:cNvPr>
          <p:cNvCxnSpPr/>
          <p:nvPr/>
        </p:nvCxnSpPr>
        <p:spPr>
          <a:xfrm flipH="1">
            <a:off x="2752531" y="1903445"/>
            <a:ext cx="118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699FCE-E9A6-42F6-9F92-D31381622790}"/>
              </a:ext>
            </a:extLst>
          </p:cNvPr>
          <p:cNvSpPr txBox="1"/>
          <p:nvPr/>
        </p:nvSpPr>
        <p:spPr>
          <a:xfrm>
            <a:off x="3851788" y="1709556"/>
            <a:ext cx="275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 Loss of species-linked cultural practice begins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0C0A43-4474-4B93-BB2C-933A1B97E80D}"/>
              </a:ext>
            </a:extLst>
          </p:cNvPr>
          <p:cNvGrpSpPr/>
          <p:nvPr/>
        </p:nvGrpSpPr>
        <p:grpSpPr>
          <a:xfrm>
            <a:off x="3487894" y="2991458"/>
            <a:ext cx="5898702" cy="1092491"/>
            <a:chOff x="3487894" y="2991458"/>
            <a:chExt cx="5898702" cy="109249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673DAB-6A05-4A66-B5B6-54F43B5F53E5}"/>
                </a:ext>
              </a:extLst>
            </p:cNvPr>
            <p:cNvCxnSpPr/>
            <p:nvPr/>
          </p:nvCxnSpPr>
          <p:spPr>
            <a:xfrm flipH="1">
              <a:off x="3487894" y="3203510"/>
              <a:ext cx="118498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10066B-CABC-4F0C-881D-04B452F88710}"/>
                </a:ext>
              </a:extLst>
            </p:cNvPr>
            <p:cNvSpPr txBox="1"/>
            <p:nvPr/>
          </p:nvSpPr>
          <p:spPr>
            <a:xfrm>
              <a:off x="4690855" y="2991458"/>
              <a:ext cx="2213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>
                      <a:lumMod val="50000"/>
                    </a:schemeClr>
                  </a:solidFill>
                </a:rPr>
                <a:t>Species of concern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89795D-BAE0-4CA8-A79A-8F79A82A602C}"/>
                </a:ext>
              </a:extLst>
            </p:cNvPr>
            <p:cNvCxnSpPr/>
            <p:nvPr/>
          </p:nvCxnSpPr>
          <p:spPr>
            <a:xfrm flipH="1">
              <a:off x="4825282" y="3916574"/>
              <a:ext cx="118498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CC0226-A9C1-494E-84A9-D6AEAB75DAB0}"/>
                </a:ext>
              </a:extLst>
            </p:cNvPr>
            <p:cNvSpPr txBox="1"/>
            <p:nvPr/>
          </p:nvSpPr>
          <p:spPr>
            <a:xfrm>
              <a:off x="5898046" y="3714617"/>
              <a:ext cx="13911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>
                      <a:lumMod val="50000"/>
                    </a:schemeClr>
                  </a:solidFill>
                </a:rPr>
                <a:t>Endangered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C1E3C-D705-4FBC-809C-181D576EB265}"/>
                </a:ext>
              </a:extLst>
            </p:cNvPr>
            <p:cNvSpPr txBox="1"/>
            <p:nvPr/>
          </p:nvSpPr>
          <p:spPr>
            <a:xfrm>
              <a:off x="7635283" y="3105834"/>
              <a:ext cx="17513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>
                      <a:lumMod val="50000"/>
                    </a:schemeClr>
                  </a:solidFill>
                </a:rPr>
                <a:t>Legal/regulatory recovery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C338A4-283A-4623-962A-53320D6E0480}"/>
                </a:ext>
              </a:extLst>
            </p:cNvPr>
            <p:cNvCxnSpPr>
              <a:cxnSpLocks/>
            </p:cNvCxnSpPr>
            <p:nvPr/>
          </p:nvCxnSpPr>
          <p:spPr>
            <a:xfrm>
              <a:off x="8775241" y="3572842"/>
              <a:ext cx="61135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1CAAF7-4A2E-401B-8082-765AFB4C92E2}"/>
              </a:ext>
            </a:extLst>
          </p:cNvPr>
          <p:cNvSpPr txBox="1"/>
          <p:nvPr/>
        </p:nvSpPr>
        <p:spPr>
          <a:xfrm>
            <a:off x="7604378" y="1190968"/>
            <a:ext cx="28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Culturally-defined recovery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C4A8EE-5E5F-47C9-959C-9DDF06F05C98}"/>
              </a:ext>
            </a:extLst>
          </p:cNvPr>
          <p:cNvCxnSpPr>
            <a:cxnSpLocks/>
          </p:cNvCxnSpPr>
          <p:nvPr/>
        </p:nvCxnSpPr>
        <p:spPr>
          <a:xfrm>
            <a:off x="10289911" y="1402135"/>
            <a:ext cx="61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080308-AD98-4ACC-8C15-F85889AA66DF}"/>
              </a:ext>
            </a:extLst>
          </p:cNvPr>
          <p:cNvSpPr txBox="1"/>
          <p:nvPr/>
        </p:nvSpPr>
        <p:spPr>
          <a:xfrm>
            <a:off x="710480" y="5755447"/>
            <a:ext cx="4523992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Focus of non-indigenous policy, funding, and actions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93E73-E28A-4DDA-8477-BF1D60EE4D71}"/>
              </a:ext>
            </a:extLst>
          </p:cNvPr>
          <p:cNvSpPr txBox="1"/>
          <p:nvPr/>
        </p:nvSpPr>
        <p:spPr>
          <a:xfrm>
            <a:off x="710481" y="6110618"/>
            <a:ext cx="45239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1"/>
                </a:solidFill>
              </a:rPr>
              <a:t>Indigenous-led impacts and restoration targets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012EF0-5086-4274-B6B1-13D4DA221E04}"/>
              </a:ext>
            </a:extLst>
          </p:cNvPr>
          <p:cNvSpPr/>
          <p:nvPr/>
        </p:nvSpPr>
        <p:spPr>
          <a:xfrm>
            <a:off x="949197" y="1221858"/>
            <a:ext cx="10275143" cy="3398655"/>
          </a:xfrm>
          <a:custGeom>
            <a:avLst/>
            <a:gdLst>
              <a:gd name="connsiteX0" fmla="*/ 0 w 6132352"/>
              <a:gd name="connsiteY0" fmla="*/ 0 h 2827809"/>
              <a:gd name="connsiteX1" fmla="*/ 1308683 w 6132352"/>
              <a:gd name="connsiteY1" fmla="*/ 100668 h 2827809"/>
              <a:gd name="connsiteX2" fmla="*/ 2072081 w 6132352"/>
              <a:gd name="connsiteY2" fmla="*/ 1065402 h 2827809"/>
              <a:gd name="connsiteX3" fmla="*/ 2835479 w 6132352"/>
              <a:gd name="connsiteY3" fmla="*/ 1937857 h 2827809"/>
              <a:gd name="connsiteX4" fmla="*/ 3707934 w 6132352"/>
              <a:gd name="connsiteY4" fmla="*/ 2197916 h 2827809"/>
              <a:gd name="connsiteX5" fmla="*/ 4781725 w 6132352"/>
              <a:gd name="connsiteY5" fmla="*/ 2667699 h 2827809"/>
              <a:gd name="connsiteX6" fmla="*/ 5469622 w 6132352"/>
              <a:gd name="connsiteY6" fmla="*/ 2743200 h 2827809"/>
              <a:gd name="connsiteX7" fmla="*/ 6006517 w 6132352"/>
              <a:gd name="connsiteY7" fmla="*/ 2827090 h 2827809"/>
              <a:gd name="connsiteX8" fmla="*/ 6132352 w 6132352"/>
              <a:gd name="connsiteY8" fmla="*/ 2776756 h 2827809"/>
              <a:gd name="connsiteX0" fmla="*/ 0 w 6990768"/>
              <a:gd name="connsiteY0" fmla="*/ 0 h 2827197"/>
              <a:gd name="connsiteX1" fmla="*/ 1308683 w 6990768"/>
              <a:gd name="connsiteY1" fmla="*/ 100668 h 2827197"/>
              <a:gd name="connsiteX2" fmla="*/ 2072081 w 6990768"/>
              <a:gd name="connsiteY2" fmla="*/ 1065402 h 2827197"/>
              <a:gd name="connsiteX3" fmla="*/ 2835479 w 6990768"/>
              <a:gd name="connsiteY3" fmla="*/ 1937857 h 2827197"/>
              <a:gd name="connsiteX4" fmla="*/ 3707934 w 6990768"/>
              <a:gd name="connsiteY4" fmla="*/ 2197916 h 2827197"/>
              <a:gd name="connsiteX5" fmla="*/ 4781725 w 6990768"/>
              <a:gd name="connsiteY5" fmla="*/ 2667699 h 2827197"/>
              <a:gd name="connsiteX6" fmla="*/ 5469622 w 6990768"/>
              <a:gd name="connsiteY6" fmla="*/ 2743200 h 2827197"/>
              <a:gd name="connsiteX7" fmla="*/ 6006517 w 6990768"/>
              <a:gd name="connsiteY7" fmla="*/ 2827090 h 2827197"/>
              <a:gd name="connsiteX8" fmla="*/ 6990768 w 6990768"/>
              <a:gd name="connsiteY8" fmla="*/ 2590144 h 2827197"/>
              <a:gd name="connsiteX0" fmla="*/ 0 w 9705976"/>
              <a:gd name="connsiteY0" fmla="*/ 0 h 2827099"/>
              <a:gd name="connsiteX1" fmla="*/ 1308683 w 9705976"/>
              <a:gd name="connsiteY1" fmla="*/ 100668 h 2827099"/>
              <a:gd name="connsiteX2" fmla="*/ 2072081 w 9705976"/>
              <a:gd name="connsiteY2" fmla="*/ 1065402 h 2827099"/>
              <a:gd name="connsiteX3" fmla="*/ 2835479 w 9705976"/>
              <a:gd name="connsiteY3" fmla="*/ 1937857 h 2827099"/>
              <a:gd name="connsiteX4" fmla="*/ 3707934 w 9705976"/>
              <a:gd name="connsiteY4" fmla="*/ 2197916 h 2827099"/>
              <a:gd name="connsiteX5" fmla="*/ 4781725 w 9705976"/>
              <a:gd name="connsiteY5" fmla="*/ 2667699 h 2827099"/>
              <a:gd name="connsiteX6" fmla="*/ 5469622 w 9705976"/>
              <a:gd name="connsiteY6" fmla="*/ 2743200 h 2827099"/>
              <a:gd name="connsiteX7" fmla="*/ 6006517 w 9705976"/>
              <a:gd name="connsiteY7" fmla="*/ 2827090 h 2827099"/>
              <a:gd name="connsiteX8" fmla="*/ 9705976 w 9705976"/>
              <a:gd name="connsiteY8" fmla="*/ 257491 h 2827099"/>
              <a:gd name="connsiteX0" fmla="*/ 0 w 9705976"/>
              <a:gd name="connsiteY0" fmla="*/ 0 h 2891035"/>
              <a:gd name="connsiteX1" fmla="*/ 1308683 w 9705976"/>
              <a:gd name="connsiteY1" fmla="*/ 100668 h 2891035"/>
              <a:gd name="connsiteX2" fmla="*/ 2072081 w 9705976"/>
              <a:gd name="connsiteY2" fmla="*/ 1065402 h 2891035"/>
              <a:gd name="connsiteX3" fmla="*/ 2835479 w 9705976"/>
              <a:gd name="connsiteY3" fmla="*/ 1937857 h 2891035"/>
              <a:gd name="connsiteX4" fmla="*/ 3707934 w 9705976"/>
              <a:gd name="connsiteY4" fmla="*/ 2197916 h 2891035"/>
              <a:gd name="connsiteX5" fmla="*/ 4781725 w 9705976"/>
              <a:gd name="connsiteY5" fmla="*/ 2667699 h 2891035"/>
              <a:gd name="connsiteX6" fmla="*/ 5469622 w 9705976"/>
              <a:gd name="connsiteY6" fmla="*/ 2743200 h 2891035"/>
              <a:gd name="connsiteX7" fmla="*/ 6006517 w 9705976"/>
              <a:gd name="connsiteY7" fmla="*/ 2827090 h 2891035"/>
              <a:gd name="connsiteX8" fmla="*/ 7690950 w 9705976"/>
              <a:gd name="connsiteY8" fmla="*/ 1704187 h 2891035"/>
              <a:gd name="connsiteX9" fmla="*/ 9705976 w 9705976"/>
              <a:gd name="connsiteY9" fmla="*/ 257491 h 2891035"/>
              <a:gd name="connsiteX0" fmla="*/ 0 w 9705976"/>
              <a:gd name="connsiteY0" fmla="*/ 0 h 2891035"/>
              <a:gd name="connsiteX1" fmla="*/ 1308683 w 9705976"/>
              <a:gd name="connsiteY1" fmla="*/ 100668 h 2891035"/>
              <a:gd name="connsiteX2" fmla="*/ 2072081 w 9705976"/>
              <a:gd name="connsiteY2" fmla="*/ 1065402 h 2891035"/>
              <a:gd name="connsiteX3" fmla="*/ 2835479 w 9705976"/>
              <a:gd name="connsiteY3" fmla="*/ 1937857 h 2891035"/>
              <a:gd name="connsiteX4" fmla="*/ 3707934 w 9705976"/>
              <a:gd name="connsiteY4" fmla="*/ 2197916 h 2891035"/>
              <a:gd name="connsiteX5" fmla="*/ 4781725 w 9705976"/>
              <a:gd name="connsiteY5" fmla="*/ 2667699 h 2891035"/>
              <a:gd name="connsiteX6" fmla="*/ 5469622 w 9705976"/>
              <a:gd name="connsiteY6" fmla="*/ 2743200 h 2891035"/>
              <a:gd name="connsiteX7" fmla="*/ 6006517 w 9705976"/>
              <a:gd name="connsiteY7" fmla="*/ 2827090 h 2891035"/>
              <a:gd name="connsiteX8" fmla="*/ 8185473 w 9705976"/>
              <a:gd name="connsiteY8" fmla="*/ 2264024 h 2891035"/>
              <a:gd name="connsiteX9" fmla="*/ 9705976 w 9705976"/>
              <a:gd name="connsiteY9" fmla="*/ 257491 h 2891035"/>
              <a:gd name="connsiteX0" fmla="*/ 0 w 10275143"/>
              <a:gd name="connsiteY0" fmla="*/ 507620 h 3398655"/>
              <a:gd name="connsiteX1" fmla="*/ 1308683 w 10275143"/>
              <a:gd name="connsiteY1" fmla="*/ 608288 h 3398655"/>
              <a:gd name="connsiteX2" fmla="*/ 2072081 w 10275143"/>
              <a:gd name="connsiteY2" fmla="*/ 1573022 h 3398655"/>
              <a:gd name="connsiteX3" fmla="*/ 2835479 w 10275143"/>
              <a:gd name="connsiteY3" fmla="*/ 2445477 h 3398655"/>
              <a:gd name="connsiteX4" fmla="*/ 3707934 w 10275143"/>
              <a:gd name="connsiteY4" fmla="*/ 2705536 h 3398655"/>
              <a:gd name="connsiteX5" fmla="*/ 4781725 w 10275143"/>
              <a:gd name="connsiteY5" fmla="*/ 3175319 h 3398655"/>
              <a:gd name="connsiteX6" fmla="*/ 5469622 w 10275143"/>
              <a:gd name="connsiteY6" fmla="*/ 3250820 h 3398655"/>
              <a:gd name="connsiteX7" fmla="*/ 6006517 w 10275143"/>
              <a:gd name="connsiteY7" fmla="*/ 3334710 h 3398655"/>
              <a:gd name="connsiteX8" fmla="*/ 8185473 w 10275143"/>
              <a:gd name="connsiteY8" fmla="*/ 2771644 h 3398655"/>
              <a:gd name="connsiteX9" fmla="*/ 10275143 w 10275143"/>
              <a:gd name="connsiteY9" fmla="*/ 0 h 339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75143" h="3398655">
                <a:moveTo>
                  <a:pt x="0" y="507620"/>
                </a:moveTo>
                <a:lnTo>
                  <a:pt x="1308683" y="608288"/>
                </a:lnTo>
                <a:cubicBezTo>
                  <a:pt x="1654030" y="785855"/>
                  <a:pt x="1817615" y="1266824"/>
                  <a:pt x="2072081" y="1573022"/>
                </a:cubicBezTo>
                <a:cubicBezTo>
                  <a:pt x="2326547" y="1879220"/>
                  <a:pt x="2562837" y="2256725"/>
                  <a:pt x="2835479" y="2445477"/>
                </a:cubicBezTo>
                <a:cubicBezTo>
                  <a:pt x="3108121" y="2634229"/>
                  <a:pt x="3383560" y="2583896"/>
                  <a:pt x="3707934" y="2705536"/>
                </a:cubicBezTo>
                <a:cubicBezTo>
                  <a:pt x="4032308" y="2827176"/>
                  <a:pt x="4488110" y="3084438"/>
                  <a:pt x="4781725" y="3175319"/>
                </a:cubicBezTo>
                <a:cubicBezTo>
                  <a:pt x="5075340" y="3266200"/>
                  <a:pt x="5265490" y="3224255"/>
                  <a:pt x="5469622" y="3250820"/>
                </a:cubicBezTo>
                <a:cubicBezTo>
                  <a:pt x="5673754" y="3277385"/>
                  <a:pt x="5636296" y="3507879"/>
                  <a:pt x="6006517" y="3334710"/>
                </a:cubicBezTo>
                <a:cubicBezTo>
                  <a:pt x="6376738" y="3161541"/>
                  <a:pt x="7568897" y="3199910"/>
                  <a:pt x="8185473" y="2771644"/>
                </a:cubicBezTo>
                <a:cubicBezTo>
                  <a:pt x="8802049" y="2343378"/>
                  <a:pt x="9939305" y="241116"/>
                  <a:pt x="10275143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D81E5-862F-4AED-8824-A793BF83285D}"/>
              </a:ext>
            </a:extLst>
          </p:cNvPr>
          <p:cNvCxnSpPr/>
          <p:nvPr/>
        </p:nvCxnSpPr>
        <p:spPr>
          <a:xfrm>
            <a:off x="710480" y="950554"/>
            <a:ext cx="0" cy="413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BAC335-7334-4CF3-B402-1819B0BF74AA}"/>
              </a:ext>
            </a:extLst>
          </p:cNvPr>
          <p:cNvCxnSpPr>
            <a:cxnSpLocks/>
          </p:cNvCxnSpPr>
          <p:nvPr/>
        </p:nvCxnSpPr>
        <p:spPr>
          <a:xfrm flipH="1">
            <a:off x="695856" y="5087509"/>
            <a:ext cx="10361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5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B1252C-C78D-2B44-4925-9D9CC3BDDEEF}"/>
              </a:ext>
            </a:extLst>
          </p:cNvPr>
          <p:cNvSpPr/>
          <p:nvPr/>
        </p:nvSpPr>
        <p:spPr>
          <a:xfrm>
            <a:off x="490336" y="1829998"/>
            <a:ext cx="10984556" cy="339865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badi MT Condensed Light" panose="020B03060301010101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C770F-AD54-4542-81C5-618E0D1DC264}"/>
              </a:ext>
            </a:extLst>
          </p:cNvPr>
          <p:cNvSpPr/>
          <p:nvPr/>
        </p:nvSpPr>
        <p:spPr>
          <a:xfrm>
            <a:off x="2822713" y="3401604"/>
            <a:ext cx="6967329" cy="173571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badi MT Condensed Light" panose="020B0306030101010103" pitchFamily="34" charset="77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5521DA-E7B8-428E-842C-1EE7CCDDC14E}"/>
              </a:ext>
            </a:extLst>
          </p:cNvPr>
          <p:cNvSpPr/>
          <p:nvPr/>
        </p:nvSpPr>
        <p:spPr>
          <a:xfrm>
            <a:off x="843606" y="1221858"/>
            <a:ext cx="2283077" cy="1635906"/>
          </a:xfrm>
          <a:custGeom>
            <a:avLst/>
            <a:gdLst>
              <a:gd name="connsiteX0" fmla="*/ 58723 w 2281806"/>
              <a:gd name="connsiteY0" fmla="*/ 0 h 1803633"/>
              <a:gd name="connsiteX1" fmla="*/ 914400 w 2281806"/>
              <a:gd name="connsiteY1" fmla="*/ 83890 h 1803633"/>
              <a:gd name="connsiteX2" fmla="*/ 1853967 w 2281806"/>
              <a:gd name="connsiteY2" fmla="*/ 436227 h 1803633"/>
              <a:gd name="connsiteX3" fmla="*/ 2223083 w 2281806"/>
              <a:gd name="connsiteY3" fmla="*/ 1065402 h 1803633"/>
              <a:gd name="connsiteX4" fmla="*/ 2281806 w 2281806"/>
              <a:gd name="connsiteY4" fmla="*/ 1803633 h 1803633"/>
              <a:gd name="connsiteX5" fmla="*/ 1803633 w 2281806"/>
              <a:gd name="connsiteY5" fmla="*/ 1560352 h 1803633"/>
              <a:gd name="connsiteX6" fmla="*/ 1031846 w 2281806"/>
              <a:gd name="connsiteY6" fmla="*/ 947956 h 1803633"/>
              <a:gd name="connsiteX7" fmla="*/ 0 w 2281806"/>
              <a:gd name="connsiteY7" fmla="*/ 989901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806" h="1803633">
                <a:moveTo>
                  <a:pt x="58723" y="0"/>
                </a:moveTo>
                <a:lnTo>
                  <a:pt x="914400" y="83890"/>
                </a:lnTo>
                <a:lnTo>
                  <a:pt x="1853967" y="436227"/>
                </a:lnTo>
                <a:lnTo>
                  <a:pt x="2223083" y="1065402"/>
                </a:lnTo>
                <a:lnTo>
                  <a:pt x="2281806" y="1803633"/>
                </a:lnTo>
                <a:lnTo>
                  <a:pt x="1803633" y="1560352"/>
                </a:lnTo>
                <a:lnTo>
                  <a:pt x="1031846" y="947956"/>
                </a:lnTo>
                <a:lnTo>
                  <a:pt x="0" y="989901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badi MT Condensed Light" panose="020B03060301010101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4ED6E-542F-42E2-AC98-0ACEBE13B591}"/>
              </a:ext>
            </a:extLst>
          </p:cNvPr>
          <p:cNvSpPr txBox="1"/>
          <p:nvPr/>
        </p:nvSpPr>
        <p:spPr>
          <a:xfrm rot="16200000">
            <a:off x="-617541" y="2816887"/>
            <a:ext cx="201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badi MT Condensed Light" panose="020B0306030101010103" pitchFamily="34" charset="77"/>
              </a:rPr>
              <a:t>Population size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297F9E-AEBB-496A-9C0C-6EFEFC7FBFF2}"/>
              </a:ext>
            </a:extLst>
          </p:cNvPr>
          <p:cNvSpPr/>
          <p:nvPr/>
        </p:nvSpPr>
        <p:spPr>
          <a:xfrm rot="171839">
            <a:off x="847063" y="1560300"/>
            <a:ext cx="2279620" cy="1297464"/>
          </a:xfrm>
          <a:custGeom>
            <a:avLst/>
            <a:gdLst>
              <a:gd name="connsiteX0" fmla="*/ 58723 w 2281806"/>
              <a:gd name="connsiteY0" fmla="*/ 0 h 1803633"/>
              <a:gd name="connsiteX1" fmla="*/ 914400 w 2281806"/>
              <a:gd name="connsiteY1" fmla="*/ 83890 h 1803633"/>
              <a:gd name="connsiteX2" fmla="*/ 1853967 w 2281806"/>
              <a:gd name="connsiteY2" fmla="*/ 436227 h 1803633"/>
              <a:gd name="connsiteX3" fmla="*/ 2223083 w 2281806"/>
              <a:gd name="connsiteY3" fmla="*/ 1065402 h 1803633"/>
              <a:gd name="connsiteX4" fmla="*/ 2281806 w 2281806"/>
              <a:gd name="connsiteY4" fmla="*/ 1803633 h 1803633"/>
              <a:gd name="connsiteX5" fmla="*/ 1803633 w 2281806"/>
              <a:gd name="connsiteY5" fmla="*/ 1560352 h 1803633"/>
              <a:gd name="connsiteX6" fmla="*/ 1031846 w 2281806"/>
              <a:gd name="connsiteY6" fmla="*/ 947956 h 1803633"/>
              <a:gd name="connsiteX7" fmla="*/ 0 w 2281806"/>
              <a:gd name="connsiteY7" fmla="*/ 989901 h 1803633"/>
              <a:gd name="connsiteX0" fmla="*/ 58723 w 3019248"/>
              <a:gd name="connsiteY0" fmla="*/ 0 h 2925168"/>
              <a:gd name="connsiteX1" fmla="*/ 914400 w 3019248"/>
              <a:gd name="connsiteY1" fmla="*/ 83890 h 2925168"/>
              <a:gd name="connsiteX2" fmla="*/ 1853967 w 3019248"/>
              <a:gd name="connsiteY2" fmla="*/ 436227 h 2925168"/>
              <a:gd name="connsiteX3" fmla="*/ 2223083 w 3019248"/>
              <a:gd name="connsiteY3" fmla="*/ 1065402 h 2925168"/>
              <a:gd name="connsiteX4" fmla="*/ 3019248 w 3019248"/>
              <a:gd name="connsiteY4" fmla="*/ 2925168 h 2925168"/>
              <a:gd name="connsiteX5" fmla="*/ 1803633 w 3019248"/>
              <a:gd name="connsiteY5" fmla="*/ 1560352 h 2925168"/>
              <a:gd name="connsiteX6" fmla="*/ 1031846 w 3019248"/>
              <a:gd name="connsiteY6" fmla="*/ 947956 h 2925168"/>
              <a:gd name="connsiteX7" fmla="*/ 0 w 3019248"/>
              <a:gd name="connsiteY7" fmla="*/ 989901 h 2925168"/>
              <a:gd name="connsiteX0" fmla="*/ 58723 w 3019248"/>
              <a:gd name="connsiteY0" fmla="*/ 0 h 2925168"/>
              <a:gd name="connsiteX1" fmla="*/ 914400 w 3019248"/>
              <a:gd name="connsiteY1" fmla="*/ 83890 h 2925168"/>
              <a:gd name="connsiteX2" fmla="*/ 1853967 w 3019248"/>
              <a:gd name="connsiteY2" fmla="*/ 436227 h 2925168"/>
              <a:gd name="connsiteX3" fmla="*/ 2223083 w 3019248"/>
              <a:gd name="connsiteY3" fmla="*/ 1065402 h 2925168"/>
              <a:gd name="connsiteX4" fmla="*/ 3019248 w 3019248"/>
              <a:gd name="connsiteY4" fmla="*/ 2925168 h 2925168"/>
              <a:gd name="connsiteX5" fmla="*/ 1842444 w 3019248"/>
              <a:gd name="connsiteY5" fmla="*/ 979556 h 2925168"/>
              <a:gd name="connsiteX6" fmla="*/ 1031846 w 3019248"/>
              <a:gd name="connsiteY6" fmla="*/ 947956 h 2925168"/>
              <a:gd name="connsiteX7" fmla="*/ 0 w 3019248"/>
              <a:gd name="connsiteY7" fmla="*/ 989901 h 2925168"/>
              <a:gd name="connsiteX0" fmla="*/ 58723 w 3019248"/>
              <a:gd name="connsiteY0" fmla="*/ 0 h 2925168"/>
              <a:gd name="connsiteX1" fmla="*/ 888523 w 3019248"/>
              <a:gd name="connsiteY1" fmla="*/ 244110 h 2925168"/>
              <a:gd name="connsiteX2" fmla="*/ 1853967 w 3019248"/>
              <a:gd name="connsiteY2" fmla="*/ 436227 h 2925168"/>
              <a:gd name="connsiteX3" fmla="*/ 2223083 w 3019248"/>
              <a:gd name="connsiteY3" fmla="*/ 1065402 h 2925168"/>
              <a:gd name="connsiteX4" fmla="*/ 3019248 w 3019248"/>
              <a:gd name="connsiteY4" fmla="*/ 2925168 h 2925168"/>
              <a:gd name="connsiteX5" fmla="*/ 1842444 w 3019248"/>
              <a:gd name="connsiteY5" fmla="*/ 979556 h 2925168"/>
              <a:gd name="connsiteX6" fmla="*/ 1031846 w 3019248"/>
              <a:gd name="connsiteY6" fmla="*/ 947956 h 2925168"/>
              <a:gd name="connsiteX7" fmla="*/ 0 w 3019248"/>
              <a:gd name="connsiteY7" fmla="*/ 989901 h 2925168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223083 w 3019248"/>
              <a:gd name="connsiteY3" fmla="*/ 925209 h 2784975"/>
              <a:gd name="connsiteX4" fmla="*/ 3019248 w 3019248"/>
              <a:gd name="connsiteY4" fmla="*/ 2784975 h 2784975"/>
              <a:gd name="connsiteX5" fmla="*/ 1842444 w 3019248"/>
              <a:gd name="connsiteY5" fmla="*/ 839363 h 2784975"/>
              <a:gd name="connsiteX6" fmla="*/ 1031846 w 3019248"/>
              <a:gd name="connsiteY6" fmla="*/ 807763 h 2784975"/>
              <a:gd name="connsiteX7" fmla="*/ 0 w 3019248"/>
              <a:gd name="connsiteY7" fmla="*/ 849708 h 2784975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417147 w 3019248"/>
              <a:gd name="connsiteY3" fmla="*/ 865126 h 2784975"/>
              <a:gd name="connsiteX4" fmla="*/ 3019248 w 3019248"/>
              <a:gd name="connsiteY4" fmla="*/ 2784975 h 2784975"/>
              <a:gd name="connsiteX5" fmla="*/ 1842444 w 3019248"/>
              <a:gd name="connsiteY5" fmla="*/ 839363 h 2784975"/>
              <a:gd name="connsiteX6" fmla="*/ 1031846 w 3019248"/>
              <a:gd name="connsiteY6" fmla="*/ 807763 h 2784975"/>
              <a:gd name="connsiteX7" fmla="*/ 0 w 3019248"/>
              <a:gd name="connsiteY7" fmla="*/ 849708 h 2784975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417147 w 3019248"/>
              <a:gd name="connsiteY3" fmla="*/ 865126 h 2784975"/>
              <a:gd name="connsiteX4" fmla="*/ 3019248 w 3019248"/>
              <a:gd name="connsiteY4" fmla="*/ 2784975 h 2784975"/>
              <a:gd name="connsiteX5" fmla="*/ 2371083 w 3019248"/>
              <a:gd name="connsiteY5" fmla="*/ 1717948 h 2784975"/>
              <a:gd name="connsiteX6" fmla="*/ 1842444 w 3019248"/>
              <a:gd name="connsiteY6" fmla="*/ 839363 h 2784975"/>
              <a:gd name="connsiteX7" fmla="*/ 1031846 w 3019248"/>
              <a:gd name="connsiteY7" fmla="*/ 807763 h 2784975"/>
              <a:gd name="connsiteX8" fmla="*/ 0 w 3019248"/>
              <a:gd name="connsiteY8" fmla="*/ 849708 h 2784975"/>
              <a:gd name="connsiteX0" fmla="*/ 58723 w 3019248"/>
              <a:gd name="connsiteY0" fmla="*/ 0 h 2784975"/>
              <a:gd name="connsiteX1" fmla="*/ 888523 w 3019248"/>
              <a:gd name="connsiteY1" fmla="*/ 103917 h 2784975"/>
              <a:gd name="connsiteX2" fmla="*/ 1853967 w 3019248"/>
              <a:gd name="connsiteY2" fmla="*/ 296034 h 2784975"/>
              <a:gd name="connsiteX3" fmla="*/ 2417147 w 3019248"/>
              <a:gd name="connsiteY3" fmla="*/ 865126 h 2784975"/>
              <a:gd name="connsiteX4" fmla="*/ 3019248 w 3019248"/>
              <a:gd name="connsiteY4" fmla="*/ 2784975 h 2784975"/>
              <a:gd name="connsiteX5" fmla="*/ 2319332 w 3019248"/>
              <a:gd name="connsiteY5" fmla="*/ 1758005 h 2784975"/>
              <a:gd name="connsiteX6" fmla="*/ 1842444 w 3019248"/>
              <a:gd name="connsiteY6" fmla="*/ 839363 h 2784975"/>
              <a:gd name="connsiteX7" fmla="*/ 1031846 w 3019248"/>
              <a:gd name="connsiteY7" fmla="*/ 807763 h 2784975"/>
              <a:gd name="connsiteX8" fmla="*/ 0 w 3019248"/>
              <a:gd name="connsiteY8" fmla="*/ 849708 h 278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9248" h="2784975">
                <a:moveTo>
                  <a:pt x="58723" y="0"/>
                </a:moveTo>
                <a:lnTo>
                  <a:pt x="888523" y="103917"/>
                </a:lnTo>
                <a:lnTo>
                  <a:pt x="1853967" y="296034"/>
                </a:lnTo>
                <a:lnTo>
                  <a:pt x="2417147" y="865126"/>
                </a:lnTo>
                <a:lnTo>
                  <a:pt x="3019248" y="2784975"/>
                </a:lnTo>
                <a:lnTo>
                  <a:pt x="2319332" y="1758005"/>
                </a:lnTo>
                <a:lnTo>
                  <a:pt x="1842444" y="839363"/>
                </a:lnTo>
                <a:lnTo>
                  <a:pt x="1031846" y="807763"/>
                </a:lnTo>
                <a:lnTo>
                  <a:pt x="0" y="849708"/>
                </a:lnTo>
              </a:path>
            </a:pathLst>
          </a:custGeom>
          <a:solidFill>
            <a:schemeClr val="accent6">
              <a:lumMod val="75000"/>
              <a:alpha val="4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badi MT Condensed Light" panose="020B0306030101010103" pitchFamily="34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7196A-B9A1-416C-9E71-7F87D86295CD}"/>
              </a:ext>
            </a:extLst>
          </p:cNvPr>
          <p:cNvCxnSpPr>
            <a:cxnSpLocks/>
          </p:cNvCxnSpPr>
          <p:nvPr/>
        </p:nvCxnSpPr>
        <p:spPr>
          <a:xfrm flipH="1">
            <a:off x="2752531" y="1903445"/>
            <a:ext cx="109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699FCE-E9A6-42F6-9F92-D31381622790}"/>
              </a:ext>
            </a:extLst>
          </p:cNvPr>
          <p:cNvSpPr txBox="1"/>
          <p:nvPr/>
        </p:nvSpPr>
        <p:spPr>
          <a:xfrm>
            <a:off x="3851788" y="1709556"/>
            <a:ext cx="275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badi MT Condensed Light" panose="020B0306030101010103" pitchFamily="34" charset="77"/>
              </a:rPr>
              <a:t> Loss of species-linked cultural practice begins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0C0A43-4474-4B93-BB2C-933A1B97E80D}"/>
              </a:ext>
            </a:extLst>
          </p:cNvPr>
          <p:cNvGrpSpPr/>
          <p:nvPr/>
        </p:nvGrpSpPr>
        <p:grpSpPr>
          <a:xfrm>
            <a:off x="3884915" y="3261421"/>
            <a:ext cx="5406358" cy="1108886"/>
            <a:chOff x="3884915" y="3261421"/>
            <a:chExt cx="5406358" cy="110888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673DAB-6A05-4A66-B5B6-54F43B5F5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4915" y="3693625"/>
              <a:ext cx="105905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10066B-CABC-4F0C-881D-04B452F88710}"/>
                </a:ext>
              </a:extLst>
            </p:cNvPr>
            <p:cNvSpPr txBox="1"/>
            <p:nvPr/>
          </p:nvSpPr>
          <p:spPr>
            <a:xfrm>
              <a:off x="5087876" y="3481573"/>
              <a:ext cx="2213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>
                      <a:lumMod val="50000"/>
                    </a:schemeClr>
                  </a:solidFill>
                  <a:latin typeface="Abadi MT Condensed Light" panose="020B0306030101010103" pitchFamily="34" charset="77"/>
                </a:rPr>
                <a:t>Species of concern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89795D-BAE0-4CA8-A79A-8F79A82A60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98" y="4202932"/>
              <a:ext cx="96724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CC0226-A9C1-494E-84A9-D6AEAB75DAB0}"/>
                </a:ext>
              </a:extLst>
            </p:cNvPr>
            <p:cNvSpPr txBox="1"/>
            <p:nvPr/>
          </p:nvSpPr>
          <p:spPr>
            <a:xfrm>
              <a:off x="6520562" y="4000975"/>
              <a:ext cx="13911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>
                      <a:lumMod val="50000"/>
                    </a:schemeClr>
                  </a:solidFill>
                  <a:latin typeface="Abadi MT Condensed Light" panose="020B0306030101010103" pitchFamily="34" charset="77"/>
                </a:rPr>
                <a:t>Endangered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C1E3C-D705-4FBC-809C-181D576EB265}"/>
                </a:ext>
              </a:extLst>
            </p:cNvPr>
            <p:cNvSpPr txBox="1"/>
            <p:nvPr/>
          </p:nvSpPr>
          <p:spPr>
            <a:xfrm>
              <a:off x="7539960" y="3261421"/>
              <a:ext cx="17513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>
                      <a:lumMod val="50000"/>
                    </a:schemeClr>
                  </a:solidFill>
                  <a:latin typeface="Abadi MT Condensed Light" panose="020B0306030101010103" pitchFamily="34" charset="77"/>
                </a:rPr>
                <a:t>Legal/regulatory recovery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C338A4-283A-4623-962A-53320D6E0480}"/>
                </a:ext>
              </a:extLst>
            </p:cNvPr>
            <p:cNvCxnSpPr>
              <a:cxnSpLocks/>
            </p:cNvCxnSpPr>
            <p:nvPr/>
          </p:nvCxnSpPr>
          <p:spPr>
            <a:xfrm>
              <a:off x="8679918" y="3728429"/>
              <a:ext cx="61135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1CAAF7-4A2E-401B-8082-765AFB4C92E2}"/>
              </a:ext>
            </a:extLst>
          </p:cNvPr>
          <p:cNvSpPr txBox="1"/>
          <p:nvPr/>
        </p:nvSpPr>
        <p:spPr>
          <a:xfrm>
            <a:off x="7296250" y="1681337"/>
            <a:ext cx="26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badi MT Condensed Light" panose="020B0306030101010103" pitchFamily="34" charset="77"/>
              </a:rPr>
              <a:t>Culturally-meaningful recovery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C4A8EE-5E5F-47C9-959C-9DDF06F05C98}"/>
              </a:ext>
            </a:extLst>
          </p:cNvPr>
          <p:cNvCxnSpPr>
            <a:cxnSpLocks/>
          </p:cNvCxnSpPr>
          <p:nvPr/>
        </p:nvCxnSpPr>
        <p:spPr>
          <a:xfrm>
            <a:off x="10030988" y="1890196"/>
            <a:ext cx="61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080308-AD98-4ACC-8C15-F85889AA66DF}"/>
              </a:ext>
            </a:extLst>
          </p:cNvPr>
          <p:cNvSpPr txBox="1"/>
          <p:nvPr/>
        </p:nvSpPr>
        <p:spPr>
          <a:xfrm>
            <a:off x="4331616" y="4972540"/>
            <a:ext cx="4523992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CA" sz="1400" dirty="0">
              <a:latin typeface="Abadi MT Condensed Light" panose="020B0306030101010103" pitchFamily="34" charset="77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012EF0-5086-4274-B6B1-13D4DA221E04}"/>
              </a:ext>
            </a:extLst>
          </p:cNvPr>
          <p:cNvSpPr/>
          <p:nvPr/>
        </p:nvSpPr>
        <p:spPr>
          <a:xfrm>
            <a:off x="949197" y="1221858"/>
            <a:ext cx="10275143" cy="3398655"/>
          </a:xfrm>
          <a:custGeom>
            <a:avLst/>
            <a:gdLst>
              <a:gd name="connsiteX0" fmla="*/ 0 w 6132352"/>
              <a:gd name="connsiteY0" fmla="*/ 0 h 2827809"/>
              <a:gd name="connsiteX1" fmla="*/ 1308683 w 6132352"/>
              <a:gd name="connsiteY1" fmla="*/ 100668 h 2827809"/>
              <a:gd name="connsiteX2" fmla="*/ 2072081 w 6132352"/>
              <a:gd name="connsiteY2" fmla="*/ 1065402 h 2827809"/>
              <a:gd name="connsiteX3" fmla="*/ 2835479 w 6132352"/>
              <a:gd name="connsiteY3" fmla="*/ 1937857 h 2827809"/>
              <a:gd name="connsiteX4" fmla="*/ 3707934 w 6132352"/>
              <a:gd name="connsiteY4" fmla="*/ 2197916 h 2827809"/>
              <a:gd name="connsiteX5" fmla="*/ 4781725 w 6132352"/>
              <a:gd name="connsiteY5" fmla="*/ 2667699 h 2827809"/>
              <a:gd name="connsiteX6" fmla="*/ 5469622 w 6132352"/>
              <a:gd name="connsiteY6" fmla="*/ 2743200 h 2827809"/>
              <a:gd name="connsiteX7" fmla="*/ 6006517 w 6132352"/>
              <a:gd name="connsiteY7" fmla="*/ 2827090 h 2827809"/>
              <a:gd name="connsiteX8" fmla="*/ 6132352 w 6132352"/>
              <a:gd name="connsiteY8" fmla="*/ 2776756 h 2827809"/>
              <a:gd name="connsiteX0" fmla="*/ 0 w 6990768"/>
              <a:gd name="connsiteY0" fmla="*/ 0 h 2827197"/>
              <a:gd name="connsiteX1" fmla="*/ 1308683 w 6990768"/>
              <a:gd name="connsiteY1" fmla="*/ 100668 h 2827197"/>
              <a:gd name="connsiteX2" fmla="*/ 2072081 w 6990768"/>
              <a:gd name="connsiteY2" fmla="*/ 1065402 h 2827197"/>
              <a:gd name="connsiteX3" fmla="*/ 2835479 w 6990768"/>
              <a:gd name="connsiteY3" fmla="*/ 1937857 h 2827197"/>
              <a:gd name="connsiteX4" fmla="*/ 3707934 w 6990768"/>
              <a:gd name="connsiteY4" fmla="*/ 2197916 h 2827197"/>
              <a:gd name="connsiteX5" fmla="*/ 4781725 w 6990768"/>
              <a:gd name="connsiteY5" fmla="*/ 2667699 h 2827197"/>
              <a:gd name="connsiteX6" fmla="*/ 5469622 w 6990768"/>
              <a:gd name="connsiteY6" fmla="*/ 2743200 h 2827197"/>
              <a:gd name="connsiteX7" fmla="*/ 6006517 w 6990768"/>
              <a:gd name="connsiteY7" fmla="*/ 2827090 h 2827197"/>
              <a:gd name="connsiteX8" fmla="*/ 6990768 w 6990768"/>
              <a:gd name="connsiteY8" fmla="*/ 2590144 h 2827197"/>
              <a:gd name="connsiteX0" fmla="*/ 0 w 9705976"/>
              <a:gd name="connsiteY0" fmla="*/ 0 h 2827099"/>
              <a:gd name="connsiteX1" fmla="*/ 1308683 w 9705976"/>
              <a:gd name="connsiteY1" fmla="*/ 100668 h 2827099"/>
              <a:gd name="connsiteX2" fmla="*/ 2072081 w 9705976"/>
              <a:gd name="connsiteY2" fmla="*/ 1065402 h 2827099"/>
              <a:gd name="connsiteX3" fmla="*/ 2835479 w 9705976"/>
              <a:gd name="connsiteY3" fmla="*/ 1937857 h 2827099"/>
              <a:gd name="connsiteX4" fmla="*/ 3707934 w 9705976"/>
              <a:gd name="connsiteY4" fmla="*/ 2197916 h 2827099"/>
              <a:gd name="connsiteX5" fmla="*/ 4781725 w 9705976"/>
              <a:gd name="connsiteY5" fmla="*/ 2667699 h 2827099"/>
              <a:gd name="connsiteX6" fmla="*/ 5469622 w 9705976"/>
              <a:gd name="connsiteY6" fmla="*/ 2743200 h 2827099"/>
              <a:gd name="connsiteX7" fmla="*/ 6006517 w 9705976"/>
              <a:gd name="connsiteY7" fmla="*/ 2827090 h 2827099"/>
              <a:gd name="connsiteX8" fmla="*/ 9705976 w 9705976"/>
              <a:gd name="connsiteY8" fmla="*/ 257491 h 2827099"/>
              <a:gd name="connsiteX0" fmla="*/ 0 w 9705976"/>
              <a:gd name="connsiteY0" fmla="*/ 0 h 2891035"/>
              <a:gd name="connsiteX1" fmla="*/ 1308683 w 9705976"/>
              <a:gd name="connsiteY1" fmla="*/ 100668 h 2891035"/>
              <a:gd name="connsiteX2" fmla="*/ 2072081 w 9705976"/>
              <a:gd name="connsiteY2" fmla="*/ 1065402 h 2891035"/>
              <a:gd name="connsiteX3" fmla="*/ 2835479 w 9705976"/>
              <a:gd name="connsiteY3" fmla="*/ 1937857 h 2891035"/>
              <a:gd name="connsiteX4" fmla="*/ 3707934 w 9705976"/>
              <a:gd name="connsiteY4" fmla="*/ 2197916 h 2891035"/>
              <a:gd name="connsiteX5" fmla="*/ 4781725 w 9705976"/>
              <a:gd name="connsiteY5" fmla="*/ 2667699 h 2891035"/>
              <a:gd name="connsiteX6" fmla="*/ 5469622 w 9705976"/>
              <a:gd name="connsiteY6" fmla="*/ 2743200 h 2891035"/>
              <a:gd name="connsiteX7" fmla="*/ 6006517 w 9705976"/>
              <a:gd name="connsiteY7" fmla="*/ 2827090 h 2891035"/>
              <a:gd name="connsiteX8" fmla="*/ 7690950 w 9705976"/>
              <a:gd name="connsiteY8" fmla="*/ 1704187 h 2891035"/>
              <a:gd name="connsiteX9" fmla="*/ 9705976 w 9705976"/>
              <a:gd name="connsiteY9" fmla="*/ 257491 h 2891035"/>
              <a:gd name="connsiteX0" fmla="*/ 0 w 9705976"/>
              <a:gd name="connsiteY0" fmla="*/ 0 h 2891035"/>
              <a:gd name="connsiteX1" fmla="*/ 1308683 w 9705976"/>
              <a:gd name="connsiteY1" fmla="*/ 100668 h 2891035"/>
              <a:gd name="connsiteX2" fmla="*/ 2072081 w 9705976"/>
              <a:gd name="connsiteY2" fmla="*/ 1065402 h 2891035"/>
              <a:gd name="connsiteX3" fmla="*/ 2835479 w 9705976"/>
              <a:gd name="connsiteY3" fmla="*/ 1937857 h 2891035"/>
              <a:gd name="connsiteX4" fmla="*/ 3707934 w 9705976"/>
              <a:gd name="connsiteY4" fmla="*/ 2197916 h 2891035"/>
              <a:gd name="connsiteX5" fmla="*/ 4781725 w 9705976"/>
              <a:gd name="connsiteY5" fmla="*/ 2667699 h 2891035"/>
              <a:gd name="connsiteX6" fmla="*/ 5469622 w 9705976"/>
              <a:gd name="connsiteY6" fmla="*/ 2743200 h 2891035"/>
              <a:gd name="connsiteX7" fmla="*/ 6006517 w 9705976"/>
              <a:gd name="connsiteY7" fmla="*/ 2827090 h 2891035"/>
              <a:gd name="connsiteX8" fmla="*/ 8185473 w 9705976"/>
              <a:gd name="connsiteY8" fmla="*/ 2264024 h 2891035"/>
              <a:gd name="connsiteX9" fmla="*/ 9705976 w 9705976"/>
              <a:gd name="connsiteY9" fmla="*/ 257491 h 2891035"/>
              <a:gd name="connsiteX0" fmla="*/ 0 w 10275143"/>
              <a:gd name="connsiteY0" fmla="*/ 507620 h 3398655"/>
              <a:gd name="connsiteX1" fmla="*/ 1308683 w 10275143"/>
              <a:gd name="connsiteY1" fmla="*/ 608288 h 3398655"/>
              <a:gd name="connsiteX2" fmla="*/ 2072081 w 10275143"/>
              <a:gd name="connsiteY2" fmla="*/ 1573022 h 3398655"/>
              <a:gd name="connsiteX3" fmla="*/ 2835479 w 10275143"/>
              <a:gd name="connsiteY3" fmla="*/ 2445477 h 3398655"/>
              <a:gd name="connsiteX4" fmla="*/ 3707934 w 10275143"/>
              <a:gd name="connsiteY4" fmla="*/ 2705536 h 3398655"/>
              <a:gd name="connsiteX5" fmla="*/ 4781725 w 10275143"/>
              <a:gd name="connsiteY5" fmla="*/ 3175319 h 3398655"/>
              <a:gd name="connsiteX6" fmla="*/ 5469622 w 10275143"/>
              <a:gd name="connsiteY6" fmla="*/ 3250820 h 3398655"/>
              <a:gd name="connsiteX7" fmla="*/ 6006517 w 10275143"/>
              <a:gd name="connsiteY7" fmla="*/ 3334710 h 3398655"/>
              <a:gd name="connsiteX8" fmla="*/ 8185473 w 10275143"/>
              <a:gd name="connsiteY8" fmla="*/ 2771644 h 3398655"/>
              <a:gd name="connsiteX9" fmla="*/ 10275143 w 10275143"/>
              <a:gd name="connsiteY9" fmla="*/ 0 h 339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75143" h="3398655">
                <a:moveTo>
                  <a:pt x="0" y="507620"/>
                </a:moveTo>
                <a:lnTo>
                  <a:pt x="1308683" y="608288"/>
                </a:lnTo>
                <a:cubicBezTo>
                  <a:pt x="1654030" y="785855"/>
                  <a:pt x="1817615" y="1266824"/>
                  <a:pt x="2072081" y="1573022"/>
                </a:cubicBezTo>
                <a:cubicBezTo>
                  <a:pt x="2326547" y="1879220"/>
                  <a:pt x="2562837" y="2256725"/>
                  <a:pt x="2835479" y="2445477"/>
                </a:cubicBezTo>
                <a:cubicBezTo>
                  <a:pt x="3108121" y="2634229"/>
                  <a:pt x="3383560" y="2583896"/>
                  <a:pt x="3707934" y="2705536"/>
                </a:cubicBezTo>
                <a:cubicBezTo>
                  <a:pt x="4032308" y="2827176"/>
                  <a:pt x="4488110" y="3084438"/>
                  <a:pt x="4781725" y="3175319"/>
                </a:cubicBezTo>
                <a:cubicBezTo>
                  <a:pt x="5075340" y="3266200"/>
                  <a:pt x="5265490" y="3224255"/>
                  <a:pt x="5469622" y="3250820"/>
                </a:cubicBezTo>
                <a:cubicBezTo>
                  <a:pt x="5673754" y="3277385"/>
                  <a:pt x="5636296" y="3507879"/>
                  <a:pt x="6006517" y="3334710"/>
                </a:cubicBezTo>
                <a:cubicBezTo>
                  <a:pt x="6376738" y="3161541"/>
                  <a:pt x="7568897" y="3199910"/>
                  <a:pt x="8185473" y="2771644"/>
                </a:cubicBezTo>
                <a:cubicBezTo>
                  <a:pt x="8802049" y="2343378"/>
                  <a:pt x="9939305" y="241116"/>
                  <a:pt x="10275143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badi MT Condensed Light" panose="020B0306030101010103" pitchFamily="34" charset="7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D81E5-862F-4AED-8824-A793BF83285D}"/>
              </a:ext>
            </a:extLst>
          </p:cNvPr>
          <p:cNvCxnSpPr>
            <a:cxnSpLocks/>
          </p:cNvCxnSpPr>
          <p:nvPr/>
        </p:nvCxnSpPr>
        <p:spPr>
          <a:xfrm>
            <a:off x="710480" y="950554"/>
            <a:ext cx="0" cy="4021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BAC335-7334-4CF3-B402-1819B0BF74AA}"/>
              </a:ext>
            </a:extLst>
          </p:cNvPr>
          <p:cNvCxnSpPr>
            <a:cxnSpLocks/>
          </p:cNvCxnSpPr>
          <p:nvPr/>
        </p:nvCxnSpPr>
        <p:spPr>
          <a:xfrm flipH="1">
            <a:off x="710480" y="4972540"/>
            <a:ext cx="10361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0D8532-6C21-4F10-A6CB-A3A39F6C259E}"/>
              </a:ext>
            </a:extLst>
          </p:cNvPr>
          <p:cNvSpPr txBox="1"/>
          <p:nvPr/>
        </p:nvSpPr>
        <p:spPr>
          <a:xfrm>
            <a:off x="6147252" y="5095266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badi MT Condensed Light" panose="020B0306030101010103" pitchFamily="34" charset="77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B4CCF-3F83-B22A-BA43-227B5E769A71}"/>
              </a:ext>
            </a:extLst>
          </p:cNvPr>
          <p:cNvSpPr txBox="1"/>
          <p:nvPr/>
        </p:nvSpPr>
        <p:spPr>
          <a:xfrm>
            <a:off x="799365" y="2484753"/>
            <a:ext cx="217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</a:rPr>
              <a:t>Infringed Treaty/Rights and Title Zone:</a:t>
            </a:r>
          </a:p>
          <a:p>
            <a:r>
              <a:rPr lang="en-CA" sz="18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</a:rPr>
              <a:t>Focus of 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</a:rPr>
              <a:t>I</a:t>
            </a:r>
            <a:r>
              <a:rPr lang="en-CA" sz="1800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</a:rPr>
              <a:t>ndigenous Peoples and binding agreements with Countries, often not honoured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B5F6-395C-EC7C-9295-28B3AE7DCCF0}"/>
              </a:ext>
            </a:extLst>
          </p:cNvPr>
          <p:cNvSpPr txBox="1"/>
          <p:nvPr/>
        </p:nvSpPr>
        <p:spPr>
          <a:xfrm>
            <a:off x="3090014" y="3977128"/>
            <a:ext cx="28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2">
                    <a:lumMod val="75000"/>
                  </a:schemeClr>
                </a:solidFill>
                <a:latin typeface="Abadi MT Condensed Light" panose="020B0306030101010103" pitchFamily="34" charset="77"/>
              </a:rPr>
              <a:t>Species at Risk Zone: </a:t>
            </a:r>
          </a:p>
          <a:p>
            <a:r>
              <a:rPr lang="en-CA" sz="1800" dirty="0">
                <a:solidFill>
                  <a:schemeClr val="accent2">
                    <a:lumMod val="75000"/>
                  </a:schemeClr>
                </a:solidFill>
                <a:latin typeface="Abadi MT Condensed Light" panose="020B0306030101010103" pitchFamily="34" charset="77"/>
              </a:rPr>
              <a:t>Focus of government policy, funding, and actions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89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 F</dc:creator>
  <cp:lastModifiedBy>Clayton Lamb</cp:lastModifiedBy>
  <cp:revision>12</cp:revision>
  <dcterms:created xsi:type="dcterms:W3CDTF">2021-05-11T18:00:22Z</dcterms:created>
  <dcterms:modified xsi:type="dcterms:W3CDTF">2022-11-24T16:22:11Z</dcterms:modified>
</cp:coreProperties>
</file>