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A99D-073B-2368-35AE-913404AF9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78153-0EA5-0BE3-D279-8768EDB01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5463B-DFFA-9B18-4DBF-DEE264B98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F7E-7DAD-D04E-9AD4-C6BDB0D654B4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00B56-7DC9-334B-B0AA-182C5E39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2E68F-CE7F-7931-4B43-4CFB3708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CC7A-DCEA-B344-951C-2A7FBC76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3C6D-0BA1-0337-B95D-A9EB0032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BA229-5AF2-96DB-8287-86635FBE3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07CA4-BF4F-1059-AC5D-55E42789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F7E-7DAD-D04E-9AD4-C6BDB0D654B4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114FB-B6DA-A652-BEFE-25798F97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BB35C-1090-203A-E21E-7C0EC03D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CC7A-DCEA-B344-951C-2A7FBC76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4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7D7FAC-EF97-8F73-ECC4-D220049FE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1FE23-783E-CAD9-69DF-7BD244E54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4EEDA-5CC0-4089-26A9-3C26F1FE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F7E-7DAD-D04E-9AD4-C6BDB0D654B4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387B1-3155-6A09-6C9F-649069327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34872-1B6C-2ADC-F394-39EFC1FA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CC7A-DCEA-B344-951C-2A7FBC76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0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7F7B-A777-3149-783F-F264C8CB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BFAA5-87B8-6346-9E62-2E8D6DBA5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81248-9AB6-9656-A071-C26E663C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F7E-7DAD-D04E-9AD4-C6BDB0D654B4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17E80-4137-8AC2-8B11-D9E3F307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DAAC2-775E-554E-7B34-40713045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CC7A-DCEA-B344-951C-2A7FBC76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1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2BB7-C7C4-0E6C-FDFA-6C3BC8BD9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92E33-56DF-5DAB-75CC-3E951DE16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96F40-1CB1-16D0-4028-066D87D9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F7E-7DAD-D04E-9AD4-C6BDB0D654B4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55EE5-AAB6-6D16-EB32-C6E05F3D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475E4-2D48-6E65-C862-34E8B05B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CC7A-DCEA-B344-951C-2A7FBC76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0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30B8-39C4-15B1-394D-2172229A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C008D-2A93-D225-73A8-4F785A0CA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878D1-8327-B29C-7785-FC8AB14FF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2BD3D-3A14-3018-6F42-5E938D5A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F7E-7DAD-D04E-9AD4-C6BDB0D654B4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199F1-FD96-0516-3484-7389067F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CF96C-0639-FF2B-282F-661CBBFF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CC7A-DCEA-B344-951C-2A7FBC76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5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B740-0A00-77A0-7B2F-C82954A1D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2E01E-4158-D448-71C1-4AFB131CA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635DA-1E7A-BB6B-21BF-DA98413D2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78045-26A9-C24E-E818-42967B798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B536D-D5C7-386A-0C9A-C788BE5D8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B0A8C2-C762-2EBB-8A5B-EFB596D66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F7E-7DAD-D04E-9AD4-C6BDB0D654B4}" type="datetimeFigureOut">
              <a:rPr lang="en-US" smtClean="0"/>
              <a:t>1/2/24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41340-CD84-EE11-4A82-5FD91B06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1461B-BF57-26C2-A365-82A5A006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CC7A-DCEA-B344-951C-2A7FBC76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4ED18-461F-A468-379D-81F7B601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8DCC0-C86F-D3EE-6C0A-45F40946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F7E-7DAD-D04E-9AD4-C6BDB0D654B4}" type="datetimeFigureOut">
              <a:rPr lang="en-US" smtClean="0"/>
              <a:t>1/2/24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7BC25-98AD-A100-C1B4-1ABCF563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026D7-E03F-4C5E-4E22-1824E20C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CC7A-DCEA-B344-951C-2A7FBC76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0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DD615-ABDC-F7C9-3BE9-CEFA4B76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F7E-7DAD-D04E-9AD4-C6BDB0D654B4}" type="datetimeFigureOut">
              <a:rPr lang="en-US" smtClean="0"/>
              <a:t>1/2/24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E6B6C-9D78-9F63-111E-EED8E688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FC80B-F148-DCC0-0A48-7ED24FC8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CC7A-DCEA-B344-951C-2A7FBC76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5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A14B-B2CF-6122-B917-7E87B0379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BEA41-B50D-92C0-2860-B1C14014C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25835-2EA5-2249-C4CA-FA536A962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002B5-BF11-AA76-0372-E5E8D889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F7E-7DAD-D04E-9AD4-C6BDB0D654B4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7ECFF-D877-618B-CF12-DBF54DA25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06553-4E7C-050C-12A5-2EE74A6D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CC7A-DCEA-B344-951C-2A7FBC76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6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AE95-72F2-62A9-8209-0859D5F40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095194-6D53-7BFB-06B7-66A81D940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11E10-9374-A083-5E7A-F630C49DB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BF218-9408-E4AC-4FD3-C8228AE62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F7E-7DAD-D04E-9AD4-C6BDB0D654B4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C3DF8-45D8-9E07-863E-575A1C25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09C14-0133-CB0B-15A2-615D7781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CC7A-DCEA-B344-951C-2A7FBC76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4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60F76-F3D1-7185-5219-002EE01FB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868DD-9B71-FA54-2728-983F515B5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CF26-4390-1372-3373-D41F84B33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96F7E-7DAD-D04E-9AD4-C6BDB0D654B4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34E6A-7E31-D361-1183-82B52671C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35566-F8BC-237A-889B-FB4E43BDF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7CC7A-DCEA-B344-951C-2A7FBC76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3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DA27C75-AD1B-CDD7-FD9B-3525B439148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258470" y="4322278"/>
            <a:ext cx="4578780" cy="1679128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835C669-1AB1-3CB2-D366-E184CF332A6A}"/>
              </a:ext>
            </a:extLst>
          </p:cNvPr>
          <p:cNvSpPr txBox="1"/>
          <p:nvPr/>
        </p:nvSpPr>
        <p:spPr>
          <a:xfrm>
            <a:off x="4761186" y="6001406"/>
            <a:ext cx="2152128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Caribou demography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EF24B-834E-8E29-FAB0-80C7B557BFE4}"/>
              </a:ext>
            </a:extLst>
          </p:cNvPr>
          <p:cNvSpPr txBox="1"/>
          <p:nvPr/>
        </p:nvSpPr>
        <p:spPr>
          <a:xfrm>
            <a:off x="8688014" y="3821130"/>
            <a:ext cx="13835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Primary Prey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21564-0609-9859-BEA3-FA16EAA75741}"/>
              </a:ext>
            </a:extLst>
          </p:cNvPr>
          <p:cNvSpPr txBox="1"/>
          <p:nvPr/>
        </p:nvSpPr>
        <p:spPr>
          <a:xfrm>
            <a:off x="8229640" y="4771840"/>
            <a:ext cx="10886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Predators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D1F03-8CF8-0A8D-7666-94EA01445E36}"/>
              </a:ext>
            </a:extLst>
          </p:cNvPr>
          <p:cNvSpPr txBox="1"/>
          <p:nvPr/>
        </p:nvSpPr>
        <p:spPr>
          <a:xfrm>
            <a:off x="8188587" y="2647341"/>
            <a:ext cx="2053126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Habitat Productivity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71637-BCFC-84BA-CCC6-2EEF65CF8CA1}"/>
              </a:ext>
            </a:extLst>
          </p:cNvPr>
          <p:cNvSpPr txBox="1"/>
          <p:nvPr/>
        </p:nvSpPr>
        <p:spPr>
          <a:xfrm>
            <a:off x="9621808" y="1625260"/>
            <a:ext cx="1318508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Polygonal disturbance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28D9A4-DD32-C823-C419-FB858CBA9549}"/>
              </a:ext>
            </a:extLst>
          </p:cNvPr>
          <p:cNvSpPr txBox="1"/>
          <p:nvPr/>
        </p:nvSpPr>
        <p:spPr>
          <a:xfrm>
            <a:off x="5541260" y="1350929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Climate Change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8127C-A48B-8086-1F9F-47C83A610BEE}"/>
              </a:ext>
            </a:extLst>
          </p:cNvPr>
          <p:cNvSpPr txBox="1"/>
          <p:nvPr/>
        </p:nvSpPr>
        <p:spPr>
          <a:xfrm>
            <a:off x="3235983" y="3932363"/>
            <a:ext cx="91096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Access to food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182827-550A-91F6-4E86-9F74D25FBBD6}"/>
              </a:ext>
            </a:extLst>
          </p:cNvPr>
          <p:cNvSpPr txBox="1"/>
          <p:nvPr/>
        </p:nvSpPr>
        <p:spPr>
          <a:xfrm>
            <a:off x="3235983" y="2520616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Rain on snow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1180FD-E63F-3618-3A86-41FF1F7A7DA4}"/>
              </a:ext>
            </a:extLst>
          </p:cNvPr>
          <p:cNvSpPr txBox="1"/>
          <p:nvPr/>
        </p:nvSpPr>
        <p:spPr>
          <a:xfrm>
            <a:off x="4972297" y="2454877"/>
            <a:ext cx="984535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Winter Severity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3AFB6C-EC4D-3064-647C-AFCC9024465E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5996741" y="1997260"/>
            <a:ext cx="3218409" cy="65008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E73242-8458-C349-986D-50E16F1602B6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9215150" y="2271591"/>
            <a:ext cx="1065912" cy="37575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5FE794-E23A-270F-A8FE-E6CD7F244ED7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9215150" y="3016673"/>
            <a:ext cx="164656" cy="804457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FD6086-6BC1-46E4-055C-17910D0C728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8773956" y="4190462"/>
            <a:ext cx="605850" cy="58137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AB299B-60A1-F23A-5C04-8BE35D0B5F5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5837250" y="5141172"/>
            <a:ext cx="2936706" cy="86023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F86E72-1D60-3509-E429-5F21961B060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5464565" y="1997260"/>
            <a:ext cx="532176" cy="4576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78D2B3-8CC1-9CF3-E42E-02094B0063B4}"/>
              </a:ext>
            </a:extLst>
          </p:cNvPr>
          <p:cNvCxnSpPr>
            <a:cxnSpLocks/>
            <a:stCxn id="9" idx="1"/>
            <a:endCxn id="12" idx="0"/>
          </p:cNvCxnSpPr>
          <p:nvPr/>
        </p:nvCxnSpPr>
        <p:spPr>
          <a:xfrm flipH="1">
            <a:off x="3691464" y="1674095"/>
            <a:ext cx="1849796" cy="84652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AE154B-BCD1-39C1-D23A-52BF5D8452F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5464565" y="3101208"/>
            <a:ext cx="3915241" cy="71992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9615E4-1E99-6232-3920-5979AD3F0AC8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3691464" y="3166947"/>
            <a:ext cx="0" cy="76541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DFB7D9-D0B0-DF01-C812-3FB538DAB38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691464" y="4578694"/>
            <a:ext cx="2145786" cy="142271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B9AF28C-1DC5-CD3F-E33C-A00B74837B18}"/>
              </a:ext>
            </a:extLst>
          </p:cNvPr>
          <p:cNvSpPr/>
          <p:nvPr/>
        </p:nvSpPr>
        <p:spPr>
          <a:xfrm>
            <a:off x="304529" y="2059881"/>
            <a:ext cx="4082509" cy="322092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0317D7-1E9D-B6A5-8EA4-F9DFB94D3F20}"/>
              </a:ext>
            </a:extLst>
          </p:cNvPr>
          <p:cNvSpPr txBox="1"/>
          <p:nvPr/>
        </p:nvSpPr>
        <p:spPr>
          <a:xfrm>
            <a:off x="7855269" y="5788294"/>
            <a:ext cx="434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Disturbance-mediated apparent competition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A7429-8B88-5DF0-237E-50580858DDA9}"/>
              </a:ext>
            </a:extLst>
          </p:cNvPr>
          <p:cNvSpPr/>
          <p:nvPr/>
        </p:nvSpPr>
        <p:spPr>
          <a:xfrm>
            <a:off x="8079967" y="3534807"/>
            <a:ext cx="3309217" cy="17545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8C2271-D3DF-E901-81F2-410F514F7358}"/>
              </a:ext>
            </a:extLst>
          </p:cNvPr>
          <p:cNvSpPr txBox="1"/>
          <p:nvPr/>
        </p:nvSpPr>
        <p:spPr>
          <a:xfrm>
            <a:off x="9318271" y="5229180"/>
            <a:ext cx="222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Apparent competition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BB3675-9A38-8C7F-C4ED-F2670B31F265}"/>
              </a:ext>
            </a:extLst>
          </p:cNvPr>
          <p:cNvCxnSpPr>
            <a:cxnSpLocks/>
          </p:cNvCxnSpPr>
          <p:nvPr/>
        </p:nvCxnSpPr>
        <p:spPr>
          <a:xfrm flipV="1">
            <a:off x="178946" y="284661"/>
            <a:ext cx="698078" cy="426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D4F0D0A-495B-4C76-3C48-DD7117298D2C}"/>
              </a:ext>
            </a:extLst>
          </p:cNvPr>
          <p:cNvCxnSpPr>
            <a:cxnSpLocks/>
          </p:cNvCxnSpPr>
          <p:nvPr/>
        </p:nvCxnSpPr>
        <p:spPr>
          <a:xfrm flipV="1">
            <a:off x="178946" y="758938"/>
            <a:ext cx="698078" cy="42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73C141E-842C-0F81-286E-3C90E4B011A2}"/>
              </a:ext>
            </a:extLst>
          </p:cNvPr>
          <p:cNvCxnSpPr>
            <a:cxnSpLocks/>
          </p:cNvCxnSpPr>
          <p:nvPr/>
        </p:nvCxnSpPr>
        <p:spPr>
          <a:xfrm flipV="1">
            <a:off x="178946" y="1185098"/>
            <a:ext cx="698078" cy="4263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40DDC0-9719-FBE9-2149-10BE14122001}"/>
              </a:ext>
            </a:extLst>
          </p:cNvPr>
          <p:cNvSpPr txBox="1"/>
          <p:nvPr/>
        </p:nvSpPr>
        <p:spPr>
          <a:xfrm>
            <a:off x="971617" y="99995"/>
            <a:ext cx="149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 effect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BF5122-AFD8-6571-AAD8-F2E9D9C7FDBC}"/>
              </a:ext>
            </a:extLst>
          </p:cNvPr>
          <p:cNvSpPr txBox="1"/>
          <p:nvPr/>
        </p:nvSpPr>
        <p:spPr>
          <a:xfrm>
            <a:off x="971617" y="584614"/>
            <a:ext cx="15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 effect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F98E32-E66C-80C0-4317-E41C5F2EB637}"/>
              </a:ext>
            </a:extLst>
          </p:cNvPr>
          <p:cNvSpPr txBox="1"/>
          <p:nvPr/>
        </p:nvSpPr>
        <p:spPr>
          <a:xfrm>
            <a:off x="964808" y="977847"/>
            <a:ext cx="4492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Won’t be directly measured due to no data</a:t>
            </a:r>
          </a:p>
          <a:p>
            <a:r>
              <a:rPr lang="en-US" dirty="0"/>
              <a:t>Connections will skip from last measured data</a:t>
            </a:r>
          </a:p>
          <a:p>
            <a:r>
              <a:rPr lang="en-US" dirty="0"/>
              <a:t>Straight to caribou demography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BA71DE-E12D-0057-1891-53FD00865303}"/>
              </a:ext>
            </a:extLst>
          </p:cNvPr>
          <p:cNvSpPr txBox="1"/>
          <p:nvPr/>
        </p:nvSpPr>
        <p:spPr>
          <a:xfrm>
            <a:off x="5128202" y="4210927"/>
            <a:ext cx="147373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Predator movement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E0F7A3-441E-7FD2-BF2D-FAD86841B598}"/>
              </a:ext>
            </a:extLst>
          </p:cNvPr>
          <p:cNvCxnSpPr>
            <a:cxnSpLocks/>
            <a:stCxn id="12" idx="2"/>
            <a:endCxn id="47" idx="0"/>
          </p:cNvCxnSpPr>
          <p:nvPr/>
        </p:nvCxnSpPr>
        <p:spPr>
          <a:xfrm>
            <a:off x="3691464" y="3166947"/>
            <a:ext cx="2173605" cy="104398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B89B174-82DD-9F69-E648-730D89390F91}"/>
              </a:ext>
            </a:extLst>
          </p:cNvPr>
          <p:cNvCxnSpPr>
            <a:cxnSpLocks/>
            <a:stCxn id="47" idx="3"/>
            <a:endCxn id="6" idx="0"/>
          </p:cNvCxnSpPr>
          <p:nvPr/>
        </p:nvCxnSpPr>
        <p:spPr>
          <a:xfrm>
            <a:off x="6601936" y="4534093"/>
            <a:ext cx="2172020" cy="237747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F460996-E905-0F23-E0D5-F017F004F510}"/>
              </a:ext>
            </a:extLst>
          </p:cNvPr>
          <p:cNvSpPr txBox="1"/>
          <p:nvPr/>
        </p:nvSpPr>
        <p:spPr>
          <a:xfrm>
            <a:off x="2904016" y="108177"/>
            <a:ext cx="184731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1E91E1-0AE1-F8CD-6896-BA7DAD6D06CD}"/>
              </a:ext>
            </a:extLst>
          </p:cNvPr>
          <p:cNvSpPr txBox="1"/>
          <p:nvPr/>
        </p:nvSpPr>
        <p:spPr>
          <a:xfrm>
            <a:off x="3235983" y="98809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 data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D386E2-E428-740F-0B42-EA1FA294E4C4}"/>
              </a:ext>
            </a:extLst>
          </p:cNvPr>
          <p:cNvSpPr txBox="1"/>
          <p:nvPr/>
        </p:nvSpPr>
        <p:spPr>
          <a:xfrm>
            <a:off x="2898122" y="584614"/>
            <a:ext cx="184731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FFC8C9-C82C-2AA8-255F-DA316D2ADC49}"/>
              </a:ext>
            </a:extLst>
          </p:cNvPr>
          <p:cNvSpPr txBox="1"/>
          <p:nvPr/>
        </p:nvSpPr>
        <p:spPr>
          <a:xfrm>
            <a:off x="3230089" y="575246"/>
            <a:ext cx="92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data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ACCFA1A-CF22-5CE3-C30A-9E2C0FA943C3}"/>
              </a:ext>
            </a:extLst>
          </p:cNvPr>
          <p:cNvSpPr/>
          <p:nvPr/>
        </p:nvSpPr>
        <p:spPr>
          <a:xfrm>
            <a:off x="-2261401" y="2529984"/>
            <a:ext cx="1570522" cy="380544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646AD1-C3B0-CB48-0497-3287E17452E3}"/>
              </a:ext>
            </a:extLst>
          </p:cNvPr>
          <p:cNvSpPr txBox="1"/>
          <p:nvPr/>
        </p:nvSpPr>
        <p:spPr>
          <a:xfrm>
            <a:off x="2095173" y="2512147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Spring onset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2734F3-CE72-8201-AC95-4B801A84805F}"/>
              </a:ext>
            </a:extLst>
          </p:cNvPr>
          <p:cNvSpPr txBox="1"/>
          <p:nvPr/>
        </p:nvSpPr>
        <p:spPr>
          <a:xfrm>
            <a:off x="744040" y="2520615"/>
            <a:ext cx="1144161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Summer drought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A7EA35A-0D2E-63B6-2E02-CD591B6A0379}"/>
              </a:ext>
            </a:extLst>
          </p:cNvPr>
          <p:cNvCxnSpPr>
            <a:cxnSpLocks/>
            <a:stCxn id="9" idx="1"/>
            <a:endCxn id="72" idx="0"/>
          </p:cNvCxnSpPr>
          <p:nvPr/>
        </p:nvCxnSpPr>
        <p:spPr>
          <a:xfrm flipH="1">
            <a:off x="2550654" y="1674095"/>
            <a:ext cx="2990606" cy="83805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953DA3C-FFF1-70EB-F45A-A4FDF1D6E6BF}"/>
              </a:ext>
            </a:extLst>
          </p:cNvPr>
          <p:cNvCxnSpPr>
            <a:cxnSpLocks/>
            <a:stCxn id="9" idx="1"/>
            <a:endCxn id="73" idx="0"/>
          </p:cNvCxnSpPr>
          <p:nvPr/>
        </p:nvCxnSpPr>
        <p:spPr>
          <a:xfrm flipH="1">
            <a:off x="1316121" y="1674095"/>
            <a:ext cx="4225139" cy="84652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A8CE9DA-275D-226A-C73A-67F37FE2CF32}"/>
              </a:ext>
            </a:extLst>
          </p:cNvPr>
          <p:cNvSpPr txBox="1"/>
          <p:nvPr/>
        </p:nvSpPr>
        <p:spPr>
          <a:xfrm>
            <a:off x="1938452" y="3943327"/>
            <a:ext cx="109872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Calving mismatch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760BD25-5421-2EA9-F2E1-23BA39C96233}"/>
              </a:ext>
            </a:extLst>
          </p:cNvPr>
          <p:cNvSpPr txBox="1"/>
          <p:nvPr/>
        </p:nvSpPr>
        <p:spPr>
          <a:xfrm>
            <a:off x="681535" y="3943327"/>
            <a:ext cx="109872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Forage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69141F-A5CA-8253-7AD6-34E17A464B9A}"/>
              </a:ext>
            </a:extLst>
          </p:cNvPr>
          <p:cNvCxnSpPr>
            <a:cxnSpLocks/>
          </p:cNvCxnSpPr>
          <p:nvPr/>
        </p:nvCxnSpPr>
        <p:spPr>
          <a:xfrm>
            <a:off x="2526711" y="3193764"/>
            <a:ext cx="0" cy="765416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8A13D86-8084-36C3-7803-DA8242D351F9}"/>
              </a:ext>
            </a:extLst>
          </p:cNvPr>
          <p:cNvCxnSpPr>
            <a:cxnSpLocks/>
          </p:cNvCxnSpPr>
          <p:nvPr/>
        </p:nvCxnSpPr>
        <p:spPr>
          <a:xfrm>
            <a:off x="1294072" y="3187742"/>
            <a:ext cx="0" cy="76541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6342CB9-6AC0-B9B8-AC4C-46102294496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995429" y="4591181"/>
            <a:ext cx="2841821" cy="141022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E22EFDE-1849-55A7-C2C4-B8E33C1C6266}"/>
              </a:ext>
            </a:extLst>
          </p:cNvPr>
          <p:cNvSpPr/>
          <p:nvPr/>
        </p:nvSpPr>
        <p:spPr>
          <a:xfrm>
            <a:off x="8052147" y="2447388"/>
            <a:ext cx="3977283" cy="333067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E20AD5E-62F9-B28A-E508-BC0337F44BB8}"/>
              </a:ext>
            </a:extLst>
          </p:cNvPr>
          <p:cNvSpPr txBox="1"/>
          <p:nvPr/>
        </p:nvSpPr>
        <p:spPr>
          <a:xfrm>
            <a:off x="315155" y="4857258"/>
            <a:ext cx="224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Direct weather effects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646AF8D-AEF9-0A4C-7FAC-D8ABB56EBF03}"/>
              </a:ext>
            </a:extLst>
          </p:cNvPr>
          <p:cNvSpPr txBox="1"/>
          <p:nvPr/>
        </p:nvSpPr>
        <p:spPr>
          <a:xfrm>
            <a:off x="6634367" y="1050745"/>
            <a:ext cx="1289087" cy="646331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Linear disturbance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6E8B5F6-1D01-81A1-73E5-5C99B6151C13}"/>
              </a:ext>
            </a:extLst>
          </p:cNvPr>
          <p:cNvCxnSpPr>
            <a:cxnSpLocks/>
            <a:stCxn id="88" idx="2"/>
            <a:endCxn id="47" idx="0"/>
          </p:cNvCxnSpPr>
          <p:nvPr/>
        </p:nvCxnSpPr>
        <p:spPr>
          <a:xfrm flipH="1">
            <a:off x="5865069" y="1697076"/>
            <a:ext cx="1413842" cy="2513851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487867B-4717-5C92-67A2-072C1C2DE39A}"/>
              </a:ext>
            </a:extLst>
          </p:cNvPr>
          <p:cNvSpPr txBox="1"/>
          <p:nvPr/>
        </p:nvSpPr>
        <p:spPr>
          <a:xfrm>
            <a:off x="7118929" y="179258"/>
            <a:ext cx="1320735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Disturbance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8CC748C-7802-F714-E82D-6D9DA6EF392C}"/>
              </a:ext>
            </a:extLst>
          </p:cNvPr>
          <p:cNvCxnSpPr>
            <a:cxnSpLocks/>
            <a:stCxn id="109" idx="2"/>
            <a:endCxn id="8" idx="0"/>
          </p:cNvCxnSpPr>
          <p:nvPr/>
        </p:nvCxnSpPr>
        <p:spPr>
          <a:xfrm>
            <a:off x="7779297" y="548590"/>
            <a:ext cx="2501765" cy="107667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4C215B3-F044-3B54-E548-E4500283EBF3}"/>
              </a:ext>
            </a:extLst>
          </p:cNvPr>
          <p:cNvCxnSpPr>
            <a:cxnSpLocks/>
            <a:stCxn id="109" idx="2"/>
            <a:endCxn id="88" idx="0"/>
          </p:cNvCxnSpPr>
          <p:nvPr/>
        </p:nvCxnSpPr>
        <p:spPr>
          <a:xfrm flipH="1">
            <a:off x="7278911" y="548590"/>
            <a:ext cx="500386" cy="50215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454E423-E7D0-8D1D-F8AE-B4C149C9D4A5}"/>
              </a:ext>
            </a:extLst>
          </p:cNvPr>
          <p:cNvCxnSpPr>
            <a:cxnSpLocks/>
            <a:stCxn id="8" idx="1"/>
            <a:endCxn id="88" idx="3"/>
          </p:cNvCxnSpPr>
          <p:nvPr/>
        </p:nvCxnSpPr>
        <p:spPr>
          <a:xfrm flipH="1" flipV="1">
            <a:off x="7923454" y="1373911"/>
            <a:ext cx="1698354" cy="57451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17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35C669-1AB1-3CB2-D366-E184CF332A6A}"/>
              </a:ext>
            </a:extLst>
          </p:cNvPr>
          <p:cNvSpPr txBox="1"/>
          <p:nvPr/>
        </p:nvSpPr>
        <p:spPr>
          <a:xfrm>
            <a:off x="4761186" y="6001406"/>
            <a:ext cx="2152128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Caribou demography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EF24B-834E-8E29-FAB0-80C7B557BFE4}"/>
              </a:ext>
            </a:extLst>
          </p:cNvPr>
          <p:cNvSpPr txBox="1"/>
          <p:nvPr/>
        </p:nvSpPr>
        <p:spPr>
          <a:xfrm>
            <a:off x="8688014" y="3821130"/>
            <a:ext cx="13835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Primary Prey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21564-0609-9859-BEA3-FA16EAA75741}"/>
              </a:ext>
            </a:extLst>
          </p:cNvPr>
          <p:cNvSpPr txBox="1"/>
          <p:nvPr/>
        </p:nvSpPr>
        <p:spPr>
          <a:xfrm>
            <a:off x="8229640" y="4771840"/>
            <a:ext cx="10886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Predators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D1F03-8CF8-0A8D-7666-94EA01445E36}"/>
              </a:ext>
            </a:extLst>
          </p:cNvPr>
          <p:cNvSpPr txBox="1"/>
          <p:nvPr/>
        </p:nvSpPr>
        <p:spPr>
          <a:xfrm>
            <a:off x="8188587" y="2647341"/>
            <a:ext cx="2053126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Habitat Productivity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71637-BCFC-84BA-CCC6-2EEF65CF8CA1}"/>
              </a:ext>
            </a:extLst>
          </p:cNvPr>
          <p:cNvSpPr txBox="1"/>
          <p:nvPr/>
        </p:nvSpPr>
        <p:spPr>
          <a:xfrm>
            <a:off x="9621808" y="1625260"/>
            <a:ext cx="1318508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Polygonal disturbance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28D9A4-DD32-C823-C419-FB858CBA9549}"/>
              </a:ext>
            </a:extLst>
          </p:cNvPr>
          <p:cNvSpPr txBox="1"/>
          <p:nvPr/>
        </p:nvSpPr>
        <p:spPr>
          <a:xfrm>
            <a:off x="5541260" y="1350929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Climate Change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8127C-A48B-8086-1F9F-47C83A610BEE}"/>
              </a:ext>
            </a:extLst>
          </p:cNvPr>
          <p:cNvSpPr txBox="1"/>
          <p:nvPr/>
        </p:nvSpPr>
        <p:spPr>
          <a:xfrm>
            <a:off x="3235983" y="3932363"/>
            <a:ext cx="91096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Access to food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182827-550A-91F6-4E86-9F74D25FBBD6}"/>
              </a:ext>
            </a:extLst>
          </p:cNvPr>
          <p:cNvSpPr txBox="1"/>
          <p:nvPr/>
        </p:nvSpPr>
        <p:spPr>
          <a:xfrm>
            <a:off x="3235983" y="2520616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Rain on snow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1180FD-E63F-3618-3A86-41FF1F7A7DA4}"/>
              </a:ext>
            </a:extLst>
          </p:cNvPr>
          <p:cNvSpPr txBox="1"/>
          <p:nvPr/>
        </p:nvSpPr>
        <p:spPr>
          <a:xfrm>
            <a:off x="4972297" y="2454877"/>
            <a:ext cx="984535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Winter Severity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3AFB6C-EC4D-3064-647C-AFCC9024465E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5996741" y="1997260"/>
            <a:ext cx="3218409" cy="65008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E73242-8458-C349-986D-50E16F1602B6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9215150" y="2271591"/>
            <a:ext cx="1065912" cy="37575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5FE794-E23A-270F-A8FE-E6CD7F244ED7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9215150" y="3016673"/>
            <a:ext cx="164656" cy="804457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FD6086-6BC1-46E4-055C-17910D0C728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8773956" y="4190462"/>
            <a:ext cx="605850" cy="58137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AB299B-60A1-F23A-5C04-8BE35D0B5F5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5837250" y="5141172"/>
            <a:ext cx="2936706" cy="86023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F86E72-1D60-3509-E429-5F21961B060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5464565" y="1997260"/>
            <a:ext cx="532176" cy="4576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78D2B3-8CC1-9CF3-E42E-02094B0063B4}"/>
              </a:ext>
            </a:extLst>
          </p:cNvPr>
          <p:cNvCxnSpPr>
            <a:cxnSpLocks/>
            <a:stCxn id="9" idx="1"/>
            <a:endCxn id="12" idx="0"/>
          </p:cNvCxnSpPr>
          <p:nvPr/>
        </p:nvCxnSpPr>
        <p:spPr>
          <a:xfrm flipH="1">
            <a:off x="3691464" y="1674095"/>
            <a:ext cx="1849796" cy="84652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AE154B-BCD1-39C1-D23A-52BF5D8452F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5464565" y="3101208"/>
            <a:ext cx="3915241" cy="71992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9615E4-1E99-6232-3920-5979AD3F0AC8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3691464" y="3166947"/>
            <a:ext cx="0" cy="76541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DFB7D9-D0B0-DF01-C812-3FB538DAB38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691464" y="4578694"/>
            <a:ext cx="2145786" cy="142271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B9AF28C-1DC5-CD3F-E33C-A00B74837B18}"/>
              </a:ext>
            </a:extLst>
          </p:cNvPr>
          <p:cNvSpPr/>
          <p:nvPr/>
        </p:nvSpPr>
        <p:spPr>
          <a:xfrm>
            <a:off x="304529" y="2059881"/>
            <a:ext cx="4082509" cy="322092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0317D7-1E9D-B6A5-8EA4-F9DFB94D3F20}"/>
              </a:ext>
            </a:extLst>
          </p:cNvPr>
          <p:cNvSpPr txBox="1"/>
          <p:nvPr/>
        </p:nvSpPr>
        <p:spPr>
          <a:xfrm>
            <a:off x="7855269" y="5788294"/>
            <a:ext cx="434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Disturbance-mediated apparent competition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A7429-8B88-5DF0-237E-50580858DDA9}"/>
              </a:ext>
            </a:extLst>
          </p:cNvPr>
          <p:cNvSpPr/>
          <p:nvPr/>
        </p:nvSpPr>
        <p:spPr>
          <a:xfrm>
            <a:off x="8079967" y="3534807"/>
            <a:ext cx="3309217" cy="17545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8C2271-D3DF-E901-81F2-410F514F7358}"/>
              </a:ext>
            </a:extLst>
          </p:cNvPr>
          <p:cNvSpPr txBox="1"/>
          <p:nvPr/>
        </p:nvSpPr>
        <p:spPr>
          <a:xfrm>
            <a:off x="9318271" y="5229180"/>
            <a:ext cx="222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Apparent competition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BA71DE-E12D-0057-1891-53FD00865303}"/>
              </a:ext>
            </a:extLst>
          </p:cNvPr>
          <p:cNvSpPr txBox="1"/>
          <p:nvPr/>
        </p:nvSpPr>
        <p:spPr>
          <a:xfrm>
            <a:off x="5128202" y="4210927"/>
            <a:ext cx="147373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Predator movement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E0F7A3-441E-7FD2-BF2D-FAD86841B598}"/>
              </a:ext>
            </a:extLst>
          </p:cNvPr>
          <p:cNvCxnSpPr>
            <a:cxnSpLocks/>
            <a:stCxn id="12" idx="2"/>
            <a:endCxn id="47" idx="0"/>
          </p:cNvCxnSpPr>
          <p:nvPr/>
        </p:nvCxnSpPr>
        <p:spPr>
          <a:xfrm>
            <a:off x="3691464" y="3166947"/>
            <a:ext cx="2173605" cy="104398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B89B174-82DD-9F69-E648-730D89390F91}"/>
              </a:ext>
            </a:extLst>
          </p:cNvPr>
          <p:cNvCxnSpPr>
            <a:cxnSpLocks/>
            <a:stCxn id="47" idx="3"/>
            <a:endCxn id="6" idx="0"/>
          </p:cNvCxnSpPr>
          <p:nvPr/>
        </p:nvCxnSpPr>
        <p:spPr>
          <a:xfrm>
            <a:off x="6601936" y="4534093"/>
            <a:ext cx="2172020" cy="237747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2ACCFA1A-CF22-5CE3-C30A-9E2C0FA943C3}"/>
              </a:ext>
            </a:extLst>
          </p:cNvPr>
          <p:cNvSpPr/>
          <p:nvPr/>
        </p:nvSpPr>
        <p:spPr>
          <a:xfrm>
            <a:off x="-2261401" y="2529984"/>
            <a:ext cx="1570522" cy="380544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646AD1-C3B0-CB48-0497-3287E17452E3}"/>
              </a:ext>
            </a:extLst>
          </p:cNvPr>
          <p:cNvSpPr txBox="1"/>
          <p:nvPr/>
        </p:nvSpPr>
        <p:spPr>
          <a:xfrm>
            <a:off x="2095173" y="2512147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Spring onset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2734F3-CE72-8201-AC95-4B801A84805F}"/>
              </a:ext>
            </a:extLst>
          </p:cNvPr>
          <p:cNvSpPr txBox="1"/>
          <p:nvPr/>
        </p:nvSpPr>
        <p:spPr>
          <a:xfrm>
            <a:off x="744040" y="2520615"/>
            <a:ext cx="1144161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Summer drought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A7EA35A-0D2E-63B6-2E02-CD591B6A0379}"/>
              </a:ext>
            </a:extLst>
          </p:cNvPr>
          <p:cNvCxnSpPr>
            <a:cxnSpLocks/>
            <a:stCxn id="9" idx="1"/>
            <a:endCxn id="72" idx="0"/>
          </p:cNvCxnSpPr>
          <p:nvPr/>
        </p:nvCxnSpPr>
        <p:spPr>
          <a:xfrm flipH="1">
            <a:off x="2550654" y="1674095"/>
            <a:ext cx="2990606" cy="83805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953DA3C-FFF1-70EB-F45A-A4FDF1D6E6BF}"/>
              </a:ext>
            </a:extLst>
          </p:cNvPr>
          <p:cNvCxnSpPr>
            <a:cxnSpLocks/>
            <a:stCxn id="9" idx="1"/>
            <a:endCxn id="73" idx="0"/>
          </p:cNvCxnSpPr>
          <p:nvPr/>
        </p:nvCxnSpPr>
        <p:spPr>
          <a:xfrm flipH="1">
            <a:off x="1316121" y="1674095"/>
            <a:ext cx="4225139" cy="84652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A8CE9DA-275D-226A-C73A-67F37FE2CF32}"/>
              </a:ext>
            </a:extLst>
          </p:cNvPr>
          <p:cNvSpPr txBox="1"/>
          <p:nvPr/>
        </p:nvSpPr>
        <p:spPr>
          <a:xfrm>
            <a:off x="1938452" y="3943327"/>
            <a:ext cx="109872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Calving mismatch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760BD25-5421-2EA9-F2E1-23BA39C96233}"/>
              </a:ext>
            </a:extLst>
          </p:cNvPr>
          <p:cNvSpPr txBox="1"/>
          <p:nvPr/>
        </p:nvSpPr>
        <p:spPr>
          <a:xfrm>
            <a:off x="681535" y="3943327"/>
            <a:ext cx="109872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Forage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69141F-A5CA-8253-7AD6-34E17A464B9A}"/>
              </a:ext>
            </a:extLst>
          </p:cNvPr>
          <p:cNvCxnSpPr>
            <a:cxnSpLocks/>
          </p:cNvCxnSpPr>
          <p:nvPr/>
        </p:nvCxnSpPr>
        <p:spPr>
          <a:xfrm>
            <a:off x="2526711" y="3193764"/>
            <a:ext cx="0" cy="765416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8A13D86-8084-36C3-7803-DA8242D351F9}"/>
              </a:ext>
            </a:extLst>
          </p:cNvPr>
          <p:cNvCxnSpPr>
            <a:cxnSpLocks/>
          </p:cNvCxnSpPr>
          <p:nvPr/>
        </p:nvCxnSpPr>
        <p:spPr>
          <a:xfrm>
            <a:off x="1294072" y="3187742"/>
            <a:ext cx="0" cy="76541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DA27C75-AD1B-CDD7-FD9B-3525B439148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258470" y="4322278"/>
            <a:ext cx="4578780" cy="1679128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6342CB9-6AC0-B9B8-AC4C-46102294496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995429" y="4591181"/>
            <a:ext cx="2841821" cy="141022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E22EFDE-1849-55A7-C2C4-B8E33C1C6266}"/>
              </a:ext>
            </a:extLst>
          </p:cNvPr>
          <p:cNvSpPr/>
          <p:nvPr/>
        </p:nvSpPr>
        <p:spPr>
          <a:xfrm>
            <a:off x="8052147" y="2447388"/>
            <a:ext cx="3977283" cy="333067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E20AD5E-62F9-B28A-E508-BC0337F44BB8}"/>
              </a:ext>
            </a:extLst>
          </p:cNvPr>
          <p:cNvSpPr txBox="1"/>
          <p:nvPr/>
        </p:nvSpPr>
        <p:spPr>
          <a:xfrm>
            <a:off x="315155" y="4857258"/>
            <a:ext cx="224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Direct weather effects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646AF8D-AEF9-0A4C-7FAC-D8ABB56EBF03}"/>
              </a:ext>
            </a:extLst>
          </p:cNvPr>
          <p:cNvSpPr txBox="1"/>
          <p:nvPr/>
        </p:nvSpPr>
        <p:spPr>
          <a:xfrm>
            <a:off x="6634367" y="1050745"/>
            <a:ext cx="1289087" cy="646331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Linear disturbance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6E8B5F6-1D01-81A1-73E5-5C99B6151C13}"/>
              </a:ext>
            </a:extLst>
          </p:cNvPr>
          <p:cNvCxnSpPr>
            <a:cxnSpLocks/>
            <a:stCxn id="88" idx="2"/>
            <a:endCxn id="47" idx="0"/>
          </p:cNvCxnSpPr>
          <p:nvPr/>
        </p:nvCxnSpPr>
        <p:spPr>
          <a:xfrm flipH="1">
            <a:off x="5865069" y="1697076"/>
            <a:ext cx="1413842" cy="2513851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487867B-4717-5C92-67A2-072C1C2DE39A}"/>
              </a:ext>
            </a:extLst>
          </p:cNvPr>
          <p:cNvSpPr txBox="1"/>
          <p:nvPr/>
        </p:nvSpPr>
        <p:spPr>
          <a:xfrm>
            <a:off x="7118929" y="179258"/>
            <a:ext cx="1320735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Disturbance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8CC748C-7802-F714-E82D-6D9DA6EF392C}"/>
              </a:ext>
            </a:extLst>
          </p:cNvPr>
          <p:cNvCxnSpPr>
            <a:cxnSpLocks/>
            <a:stCxn id="109" idx="2"/>
            <a:endCxn id="8" idx="0"/>
          </p:cNvCxnSpPr>
          <p:nvPr/>
        </p:nvCxnSpPr>
        <p:spPr>
          <a:xfrm>
            <a:off x="7779297" y="548590"/>
            <a:ext cx="2501765" cy="107667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4C215B3-F044-3B54-E548-E4500283EBF3}"/>
              </a:ext>
            </a:extLst>
          </p:cNvPr>
          <p:cNvCxnSpPr>
            <a:cxnSpLocks/>
            <a:stCxn id="109" idx="2"/>
            <a:endCxn id="88" idx="0"/>
          </p:cNvCxnSpPr>
          <p:nvPr/>
        </p:nvCxnSpPr>
        <p:spPr>
          <a:xfrm flipH="1">
            <a:off x="7278911" y="548590"/>
            <a:ext cx="500386" cy="50215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454E423-E7D0-8D1D-F8AE-B4C149C9D4A5}"/>
              </a:ext>
            </a:extLst>
          </p:cNvPr>
          <p:cNvCxnSpPr>
            <a:cxnSpLocks/>
            <a:stCxn id="8" idx="1"/>
            <a:endCxn id="88" idx="3"/>
          </p:cNvCxnSpPr>
          <p:nvPr/>
        </p:nvCxnSpPr>
        <p:spPr>
          <a:xfrm flipH="1" flipV="1">
            <a:off x="7923454" y="1373911"/>
            <a:ext cx="1698354" cy="57451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EFF9702-28A7-9011-AEC2-6C725ECBCB2A}"/>
              </a:ext>
            </a:extLst>
          </p:cNvPr>
          <p:cNvSpPr/>
          <p:nvPr/>
        </p:nvSpPr>
        <p:spPr>
          <a:xfrm>
            <a:off x="5464564" y="0"/>
            <a:ext cx="5924619" cy="3211641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843BFD-3582-F474-7A01-E8862326A8D6}"/>
              </a:ext>
            </a:extLst>
          </p:cNvPr>
          <p:cNvSpPr txBox="1"/>
          <p:nvPr/>
        </p:nvSpPr>
        <p:spPr>
          <a:xfrm>
            <a:off x="338626" y="163595"/>
            <a:ext cx="2883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 analysis to assess what is causing changes in habitat productivity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FC901F-9100-E4F0-573F-3C97A3973065}"/>
              </a:ext>
            </a:extLst>
          </p:cNvPr>
          <p:cNvCxnSpPr>
            <a:cxnSpLocks/>
          </p:cNvCxnSpPr>
          <p:nvPr/>
        </p:nvCxnSpPr>
        <p:spPr>
          <a:xfrm>
            <a:off x="3235983" y="694114"/>
            <a:ext cx="2084425" cy="35663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2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35C669-1AB1-3CB2-D366-E184CF332A6A}"/>
              </a:ext>
            </a:extLst>
          </p:cNvPr>
          <p:cNvSpPr txBox="1"/>
          <p:nvPr/>
        </p:nvSpPr>
        <p:spPr>
          <a:xfrm>
            <a:off x="4761186" y="6001406"/>
            <a:ext cx="2152128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Caribou demography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EF24B-834E-8E29-FAB0-80C7B557BFE4}"/>
              </a:ext>
            </a:extLst>
          </p:cNvPr>
          <p:cNvSpPr txBox="1"/>
          <p:nvPr/>
        </p:nvSpPr>
        <p:spPr>
          <a:xfrm>
            <a:off x="8688014" y="3821130"/>
            <a:ext cx="13835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Primary Prey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21564-0609-9859-BEA3-FA16EAA75741}"/>
              </a:ext>
            </a:extLst>
          </p:cNvPr>
          <p:cNvSpPr txBox="1"/>
          <p:nvPr/>
        </p:nvSpPr>
        <p:spPr>
          <a:xfrm>
            <a:off x="8229640" y="4771840"/>
            <a:ext cx="10886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Predators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D1F03-8CF8-0A8D-7666-94EA01445E36}"/>
              </a:ext>
            </a:extLst>
          </p:cNvPr>
          <p:cNvSpPr txBox="1"/>
          <p:nvPr/>
        </p:nvSpPr>
        <p:spPr>
          <a:xfrm>
            <a:off x="8188587" y="2647341"/>
            <a:ext cx="2053126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Habitat Productivity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71637-BCFC-84BA-CCC6-2EEF65CF8CA1}"/>
              </a:ext>
            </a:extLst>
          </p:cNvPr>
          <p:cNvSpPr txBox="1"/>
          <p:nvPr/>
        </p:nvSpPr>
        <p:spPr>
          <a:xfrm>
            <a:off x="9621808" y="1625260"/>
            <a:ext cx="1318508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Polygonal disturbance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28D9A4-DD32-C823-C419-FB858CBA9549}"/>
              </a:ext>
            </a:extLst>
          </p:cNvPr>
          <p:cNvSpPr txBox="1"/>
          <p:nvPr/>
        </p:nvSpPr>
        <p:spPr>
          <a:xfrm>
            <a:off x="5541260" y="1350929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Climate Change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8127C-A48B-8086-1F9F-47C83A610BEE}"/>
              </a:ext>
            </a:extLst>
          </p:cNvPr>
          <p:cNvSpPr txBox="1"/>
          <p:nvPr/>
        </p:nvSpPr>
        <p:spPr>
          <a:xfrm>
            <a:off x="3235983" y="3932363"/>
            <a:ext cx="91096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Access to food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182827-550A-91F6-4E86-9F74D25FBBD6}"/>
              </a:ext>
            </a:extLst>
          </p:cNvPr>
          <p:cNvSpPr txBox="1"/>
          <p:nvPr/>
        </p:nvSpPr>
        <p:spPr>
          <a:xfrm>
            <a:off x="3235983" y="2520616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Rain on snow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1180FD-E63F-3618-3A86-41FF1F7A7DA4}"/>
              </a:ext>
            </a:extLst>
          </p:cNvPr>
          <p:cNvSpPr txBox="1"/>
          <p:nvPr/>
        </p:nvSpPr>
        <p:spPr>
          <a:xfrm>
            <a:off x="4972297" y="2454877"/>
            <a:ext cx="984535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Winter Severity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3AFB6C-EC4D-3064-647C-AFCC9024465E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5996741" y="1997260"/>
            <a:ext cx="3218409" cy="65008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E73242-8458-C349-986D-50E16F1602B6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9215150" y="2271591"/>
            <a:ext cx="1065912" cy="37575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5FE794-E23A-270F-A8FE-E6CD7F244ED7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9215150" y="3016673"/>
            <a:ext cx="164656" cy="804457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FD6086-6BC1-46E4-055C-17910D0C728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8773956" y="4190462"/>
            <a:ext cx="605850" cy="58137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AB299B-60A1-F23A-5C04-8BE35D0B5F5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5837250" y="5141172"/>
            <a:ext cx="2936706" cy="86023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F86E72-1D60-3509-E429-5F21961B060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5464565" y="1997260"/>
            <a:ext cx="532176" cy="4576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78D2B3-8CC1-9CF3-E42E-02094B0063B4}"/>
              </a:ext>
            </a:extLst>
          </p:cNvPr>
          <p:cNvCxnSpPr>
            <a:cxnSpLocks/>
            <a:stCxn id="9" idx="1"/>
            <a:endCxn id="12" idx="0"/>
          </p:cNvCxnSpPr>
          <p:nvPr/>
        </p:nvCxnSpPr>
        <p:spPr>
          <a:xfrm flipH="1">
            <a:off x="3691464" y="1674095"/>
            <a:ext cx="1849796" cy="84652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AE154B-BCD1-39C1-D23A-52BF5D8452F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5464565" y="3101208"/>
            <a:ext cx="3915241" cy="71992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9615E4-1E99-6232-3920-5979AD3F0AC8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3691464" y="3166947"/>
            <a:ext cx="0" cy="76541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DFB7D9-D0B0-DF01-C812-3FB538DAB38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691464" y="4578694"/>
            <a:ext cx="2145786" cy="142271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B9AF28C-1DC5-CD3F-E33C-A00B74837B18}"/>
              </a:ext>
            </a:extLst>
          </p:cNvPr>
          <p:cNvSpPr/>
          <p:nvPr/>
        </p:nvSpPr>
        <p:spPr>
          <a:xfrm>
            <a:off x="304529" y="2059881"/>
            <a:ext cx="4082509" cy="322092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0317D7-1E9D-B6A5-8EA4-F9DFB94D3F20}"/>
              </a:ext>
            </a:extLst>
          </p:cNvPr>
          <p:cNvSpPr txBox="1"/>
          <p:nvPr/>
        </p:nvSpPr>
        <p:spPr>
          <a:xfrm>
            <a:off x="7855269" y="5788294"/>
            <a:ext cx="434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Disturbance-mediated apparent competition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A7429-8B88-5DF0-237E-50580858DDA9}"/>
              </a:ext>
            </a:extLst>
          </p:cNvPr>
          <p:cNvSpPr/>
          <p:nvPr/>
        </p:nvSpPr>
        <p:spPr>
          <a:xfrm>
            <a:off x="8079967" y="3534807"/>
            <a:ext cx="3309217" cy="17545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8C2271-D3DF-E901-81F2-410F514F7358}"/>
              </a:ext>
            </a:extLst>
          </p:cNvPr>
          <p:cNvSpPr txBox="1"/>
          <p:nvPr/>
        </p:nvSpPr>
        <p:spPr>
          <a:xfrm>
            <a:off x="9318271" y="5229180"/>
            <a:ext cx="222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Apparent competition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BA71DE-E12D-0057-1891-53FD00865303}"/>
              </a:ext>
            </a:extLst>
          </p:cNvPr>
          <p:cNvSpPr txBox="1"/>
          <p:nvPr/>
        </p:nvSpPr>
        <p:spPr>
          <a:xfrm>
            <a:off x="5128202" y="4210927"/>
            <a:ext cx="147373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Predator movement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E0F7A3-441E-7FD2-BF2D-FAD86841B598}"/>
              </a:ext>
            </a:extLst>
          </p:cNvPr>
          <p:cNvCxnSpPr>
            <a:cxnSpLocks/>
            <a:stCxn id="12" idx="2"/>
            <a:endCxn id="47" idx="0"/>
          </p:cNvCxnSpPr>
          <p:nvPr/>
        </p:nvCxnSpPr>
        <p:spPr>
          <a:xfrm>
            <a:off x="3691464" y="3166947"/>
            <a:ext cx="2173605" cy="104398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B89B174-82DD-9F69-E648-730D89390F91}"/>
              </a:ext>
            </a:extLst>
          </p:cNvPr>
          <p:cNvCxnSpPr>
            <a:cxnSpLocks/>
            <a:stCxn id="47" idx="3"/>
            <a:endCxn id="6" idx="0"/>
          </p:cNvCxnSpPr>
          <p:nvPr/>
        </p:nvCxnSpPr>
        <p:spPr>
          <a:xfrm>
            <a:off x="6601936" y="4534093"/>
            <a:ext cx="2172020" cy="237747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2ACCFA1A-CF22-5CE3-C30A-9E2C0FA943C3}"/>
              </a:ext>
            </a:extLst>
          </p:cNvPr>
          <p:cNvSpPr/>
          <p:nvPr/>
        </p:nvSpPr>
        <p:spPr>
          <a:xfrm>
            <a:off x="-2261401" y="2529984"/>
            <a:ext cx="1570522" cy="380544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646AD1-C3B0-CB48-0497-3287E17452E3}"/>
              </a:ext>
            </a:extLst>
          </p:cNvPr>
          <p:cNvSpPr txBox="1"/>
          <p:nvPr/>
        </p:nvSpPr>
        <p:spPr>
          <a:xfrm>
            <a:off x="2095173" y="2512147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Spring onset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2734F3-CE72-8201-AC95-4B801A84805F}"/>
              </a:ext>
            </a:extLst>
          </p:cNvPr>
          <p:cNvSpPr txBox="1"/>
          <p:nvPr/>
        </p:nvSpPr>
        <p:spPr>
          <a:xfrm>
            <a:off x="744040" y="2520615"/>
            <a:ext cx="1144161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Summer drought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A7EA35A-0D2E-63B6-2E02-CD591B6A0379}"/>
              </a:ext>
            </a:extLst>
          </p:cNvPr>
          <p:cNvCxnSpPr>
            <a:cxnSpLocks/>
            <a:stCxn id="9" idx="1"/>
            <a:endCxn id="72" idx="0"/>
          </p:cNvCxnSpPr>
          <p:nvPr/>
        </p:nvCxnSpPr>
        <p:spPr>
          <a:xfrm flipH="1">
            <a:off x="2550654" y="1674095"/>
            <a:ext cx="2990606" cy="83805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953DA3C-FFF1-70EB-F45A-A4FDF1D6E6BF}"/>
              </a:ext>
            </a:extLst>
          </p:cNvPr>
          <p:cNvCxnSpPr>
            <a:cxnSpLocks/>
            <a:stCxn id="9" idx="1"/>
            <a:endCxn id="73" idx="0"/>
          </p:cNvCxnSpPr>
          <p:nvPr/>
        </p:nvCxnSpPr>
        <p:spPr>
          <a:xfrm flipH="1">
            <a:off x="1316121" y="1674095"/>
            <a:ext cx="4225139" cy="84652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A8CE9DA-275D-226A-C73A-67F37FE2CF32}"/>
              </a:ext>
            </a:extLst>
          </p:cNvPr>
          <p:cNvSpPr txBox="1"/>
          <p:nvPr/>
        </p:nvSpPr>
        <p:spPr>
          <a:xfrm>
            <a:off x="1938452" y="3943327"/>
            <a:ext cx="109872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Calving mismatch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760BD25-5421-2EA9-F2E1-23BA39C96233}"/>
              </a:ext>
            </a:extLst>
          </p:cNvPr>
          <p:cNvSpPr txBox="1"/>
          <p:nvPr/>
        </p:nvSpPr>
        <p:spPr>
          <a:xfrm>
            <a:off x="681535" y="3943327"/>
            <a:ext cx="109872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Forage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69141F-A5CA-8253-7AD6-34E17A464B9A}"/>
              </a:ext>
            </a:extLst>
          </p:cNvPr>
          <p:cNvCxnSpPr>
            <a:cxnSpLocks/>
          </p:cNvCxnSpPr>
          <p:nvPr/>
        </p:nvCxnSpPr>
        <p:spPr>
          <a:xfrm>
            <a:off x="2526711" y="3193764"/>
            <a:ext cx="0" cy="765416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8A13D86-8084-36C3-7803-DA8242D351F9}"/>
              </a:ext>
            </a:extLst>
          </p:cNvPr>
          <p:cNvCxnSpPr>
            <a:cxnSpLocks/>
          </p:cNvCxnSpPr>
          <p:nvPr/>
        </p:nvCxnSpPr>
        <p:spPr>
          <a:xfrm>
            <a:off x="1294072" y="3187742"/>
            <a:ext cx="0" cy="76541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DA27C75-AD1B-CDD7-FD9B-3525B439148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258470" y="4322278"/>
            <a:ext cx="4578780" cy="1679128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6342CB9-6AC0-B9B8-AC4C-46102294496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995429" y="4591181"/>
            <a:ext cx="2841821" cy="141022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E22EFDE-1849-55A7-C2C4-B8E33C1C6266}"/>
              </a:ext>
            </a:extLst>
          </p:cNvPr>
          <p:cNvSpPr/>
          <p:nvPr/>
        </p:nvSpPr>
        <p:spPr>
          <a:xfrm>
            <a:off x="8052147" y="2447388"/>
            <a:ext cx="3977283" cy="333067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E20AD5E-62F9-B28A-E508-BC0337F44BB8}"/>
              </a:ext>
            </a:extLst>
          </p:cNvPr>
          <p:cNvSpPr txBox="1"/>
          <p:nvPr/>
        </p:nvSpPr>
        <p:spPr>
          <a:xfrm>
            <a:off x="315155" y="4857258"/>
            <a:ext cx="224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Direct weather effects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646AF8D-AEF9-0A4C-7FAC-D8ABB56EBF03}"/>
              </a:ext>
            </a:extLst>
          </p:cNvPr>
          <p:cNvSpPr txBox="1"/>
          <p:nvPr/>
        </p:nvSpPr>
        <p:spPr>
          <a:xfrm>
            <a:off x="6634367" y="1050745"/>
            <a:ext cx="1289087" cy="646331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Linear disturbance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6E8B5F6-1D01-81A1-73E5-5C99B6151C13}"/>
              </a:ext>
            </a:extLst>
          </p:cNvPr>
          <p:cNvCxnSpPr>
            <a:cxnSpLocks/>
            <a:stCxn id="88" idx="2"/>
            <a:endCxn id="47" idx="0"/>
          </p:cNvCxnSpPr>
          <p:nvPr/>
        </p:nvCxnSpPr>
        <p:spPr>
          <a:xfrm flipH="1">
            <a:off x="5865069" y="1697076"/>
            <a:ext cx="1413842" cy="2513851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487867B-4717-5C92-67A2-072C1C2DE39A}"/>
              </a:ext>
            </a:extLst>
          </p:cNvPr>
          <p:cNvSpPr txBox="1"/>
          <p:nvPr/>
        </p:nvSpPr>
        <p:spPr>
          <a:xfrm>
            <a:off x="7118929" y="179258"/>
            <a:ext cx="1320735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Disturbance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8CC748C-7802-F714-E82D-6D9DA6EF392C}"/>
              </a:ext>
            </a:extLst>
          </p:cNvPr>
          <p:cNvCxnSpPr>
            <a:cxnSpLocks/>
            <a:stCxn id="109" idx="2"/>
            <a:endCxn id="8" idx="0"/>
          </p:cNvCxnSpPr>
          <p:nvPr/>
        </p:nvCxnSpPr>
        <p:spPr>
          <a:xfrm>
            <a:off x="7779297" y="548590"/>
            <a:ext cx="2501765" cy="107667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4C215B3-F044-3B54-E548-E4500283EBF3}"/>
              </a:ext>
            </a:extLst>
          </p:cNvPr>
          <p:cNvCxnSpPr>
            <a:cxnSpLocks/>
            <a:stCxn id="109" idx="2"/>
            <a:endCxn id="88" idx="0"/>
          </p:cNvCxnSpPr>
          <p:nvPr/>
        </p:nvCxnSpPr>
        <p:spPr>
          <a:xfrm flipH="1">
            <a:off x="7278911" y="548590"/>
            <a:ext cx="500386" cy="50215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454E423-E7D0-8D1D-F8AE-B4C149C9D4A5}"/>
              </a:ext>
            </a:extLst>
          </p:cNvPr>
          <p:cNvCxnSpPr>
            <a:cxnSpLocks/>
            <a:stCxn id="8" idx="1"/>
            <a:endCxn id="88" idx="3"/>
          </p:cNvCxnSpPr>
          <p:nvPr/>
        </p:nvCxnSpPr>
        <p:spPr>
          <a:xfrm flipH="1" flipV="1">
            <a:off x="7923454" y="1373911"/>
            <a:ext cx="1698354" cy="57451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EFF9702-28A7-9011-AEC2-6C725ECBCB2A}"/>
              </a:ext>
            </a:extLst>
          </p:cNvPr>
          <p:cNvSpPr/>
          <p:nvPr/>
        </p:nvSpPr>
        <p:spPr>
          <a:xfrm>
            <a:off x="420130" y="1198605"/>
            <a:ext cx="6145396" cy="2229355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843BFD-3582-F474-7A01-E8862326A8D6}"/>
              </a:ext>
            </a:extLst>
          </p:cNvPr>
          <p:cNvSpPr txBox="1"/>
          <p:nvPr/>
        </p:nvSpPr>
        <p:spPr>
          <a:xfrm>
            <a:off x="338626" y="163595"/>
            <a:ext cx="2883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 analysis to assess directional climate change through time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FC901F-9100-E4F0-573F-3C97A3973065}"/>
              </a:ext>
            </a:extLst>
          </p:cNvPr>
          <p:cNvCxnSpPr>
            <a:cxnSpLocks/>
          </p:cNvCxnSpPr>
          <p:nvPr/>
        </p:nvCxnSpPr>
        <p:spPr>
          <a:xfrm>
            <a:off x="3045396" y="683238"/>
            <a:ext cx="413831" cy="31853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17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35C669-1AB1-3CB2-D366-E184CF332A6A}"/>
              </a:ext>
            </a:extLst>
          </p:cNvPr>
          <p:cNvSpPr txBox="1"/>
          <p:nvPr/>
        </p:nvSpPr>
        <p:spPr>
          <a:xfrm>
            <a:off x="4761186" y="6001406"/>
            <a:ext cx="2152128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Caribou demography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EF24B-834E-8E29-FAB0-80C7B557BFE4}"/>
              </a:ext>
            </a:extLst>
          </p:cNvPr>
          <p:cNvSpPr txBox="1"/>
          <p:nvPr/>
        </p:nvSpPr>
        <p:spPr>
          <a:xfrm>
            <a:off x="8688014" y="3821130"/>
            <a:ext cx="13835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Primary Prey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21564-0609-9859-BEA3-FA16EAA75741}"/>
              </a:ext>
            </a:extLst>
          </p:cNvPr>
          <p:cNvSpPr txBox="1"/>
          <p:nvPr/>
        </p:nvSpPr>
        <p:spPr>
          <a:xfrm>
            <a:off x="8229640" y="4771840"/>
            <a:ext cx="10886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Predators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D1F03-8CF8-0A8D-7666-94EA01445E36}"/>
              </a:ext>
            </a:extLst>
          </p:cNvPr>
          <p:cNvSpPr txBox="1"/>
          <p:nvPr/>
        </p:nvSpPr>
        <p:spPr>
          <a:xfrm>
            <a:off x="8188587" y="2647341"/>
            <a:ext cx="2053126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Habitat Productivity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71637-BCFC-84BA-CCC6-2EEF65CF8CA1}"/>
              </a:ext>
            </a:extLst>
          </p:cNvPr>
          <p:cNvSpPr txBox="1"/>
          <p:nvPr/>
        </p:nvSpPr>
        <p:spPr>
          <a:xfrm>
            <a:off x="9621808" y="1625260"/>
            <a:ext cx="1318508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Polygonal disturbance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28D9A4-DD32-C823-C419-FB858CBA9549}"/>
              </a:ext>
            </a:extLst>
          </p:cNvPr>
          <p:cNvSpPr txBox="1"/>
          <p:nvPr/>
        </p:nvSpPr>
        <p:spPr>
          <a:xfrm>
            <a:off x="5541260" y="1350929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Climate Change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8127C-A48B-8086-1F9F-47C83A610BEE}"/>
              </a:ext>
            </a:extLst>
          </p:cNvPr>
          <p:cNvSpPr txBox="1"/>
          <p:nvPr/>
        </p:nvSpPr>
        <p:spPr>
          <a:xfrm>
            <a:off x="3235983" y="3932363"/>
            <a:ext cx="91096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Access to food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182827-550A-91F6-4E86-9F74D25FBBD6}"/>
              </a:ext>
            </a:extLst>
          </p:cNvPr>
          <p:cNvSpPr txBox="1"/>
          <p:nvPr/>
        </p:nvSpPr>
        <p:spPr>
          <a:xfrm>
            <a:off x="3235983" y="2520616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Rain on snow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1180FD-E63F-3618-3A86-41FF1F7A7DA4}"/>
              </a:ext>
            </a:extLst>
          </p:cNvPr>
          <p:cNvSpPr txBox="1"/>
          <p:nvPr/>
        </p:nvSpPr>
        <p:spPr>
          <a:xfrm>
            <a:off x="4972297" y="2454877"/>
            <a:ext cx="984535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Winter Severity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3AFB6C-EC4D-3064-647C-AFCC9024465E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5996741" y="1997260"/>
            <a:ext cx="3218409" cy="65008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E73242-8458-C349-986D-50E16F1602B6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9215150" y="2271591"/>
            <a:ext cx="1065912" cy="37575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5FE794-E23A-270F-A8FE-E6CD7F244ED7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9215150" y="3016673"/>
            <a:ext cx="164656" cy="804457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FD6086-6BC1-46E4-055C-17910D0C728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8773956" y="4190462"/>
            <a:ext cx="605850" cy="58137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AB299B-60A1-F23A-5C04-8BE35D0B5F5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5837250" y="5141172"/>
            <a:ext cx="2936706" cy="86023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F86E72-1D60-3509-E429-5F21961B060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5464565" y="1997260"/>
            <a:ext cx="532176" cy="4576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78D2B3-8CC1-9CF3-E42E-02094B0063B4}"/>
              </a:ext>
            </a:extLst>
          </p:cNvPr>
          <p:cNvCxnSpPr>
            <a:cxnSpLocks/>
            <a:stCxn id="9" idx="1"/>
            <a:endCxn id="12" idx="0"/>
          </p:cNvCxnSpPr>
          <p:nvPr/>
        </p:nvCxnSpPr>
        <p:spPr>
          <a:xfrm flipH="1">
            <a:off x="3691464" y="1674095"/>
            <a:ext cx="1849796" cy="84652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AE154B-BCD1-39C1-D23A-52BF5D8452F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5464565" y="3101208"/>
            <a:ext cx="3915241" cy="71992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9615E4-1E99-6232-3920-5979AD3F0AC8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3691464" y="3166947"/>
            <a:ext cx="0" cy="76541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DFB7D9-D0B0-DF01-C812-3FB538DAB38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691464" y="4578694"/>
            <a:ext cx="2145786" cy="142271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B9AF28C-1DC5-CD3F-E33C-A00B74837B18}"/>
              </a:ext>
            </a:extLst>
          </p:cNvPr>
          <p:cNvSpPr/>
          <p:nvPr/>
        </p:nvSpPr>
        <p:spPr>
          <a:xfrm>
            <a:off x="304529" y="2059881"/>
            <a:ext cx="4082509" cy="322092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0317D7-1E9D-B6A5-8EA4-F9DFB94D3F20}"/>
              </a:ext>
            </a:extLst>
          </p:cNvPr>
          <p:cNvSpPr txBox="1"/>
          <p:nvPr/>
        </p:nvSpPr>
        <p:spPr>
          <a:xfrm>
            <a:off x="7855269" y="5788294"/>
            <a:ext cx="434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Disturbance-mediated apparent competition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A7429-8B88-5DF0-237E-50580858DDA9}"/>
              </a:ext>
            </a:extLst>
          </p:cNvPr>
          <p:cNvSpPr/>
          <p:nvPr/>
        </p:nvSpPr>
        <p:spPr>
          <a:xfrm>
            <a:off x="8079967" y="3534807"/>
            <a:ext cx="3309217" cy="17545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8C2271-D3DF-E901-81F2-410F514F7358}"/>
              </a:ext>
            </a:extLst>
          </p:cNvPr>
          <p:cNvSpPr txBox="1"/>
          <p:nvPr/>
        </p:nvSpPr>
        <p:spPr>
          <a:xfrm>
            <a:off x="9318271" y="5229180"/>
            <a:ext cx="222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Apparent competition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BA71DE-E12D-0057-1891-53FD00865303}"/>
              </a:ext>
            </a:extLst>
          </p:cNvPr>
          <p:cNvSpPr txBox="1"/>
          <p:nvPr/>
        </p:nvSpPr>
        <p:spPr>
          <a:xfrm>
            <a:off x="5128202" y="4210927"/>
            <a:ext cx="147373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Predator movement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E0F7A3-441E-7FD2-BF2D-FAD86841B598}"/>
              </a:ext>
            </a:extLst>
          </p:cNvPr>
          <p:cNvCxnSpPr>
            <a:cxnSpLocks/>
            <a:stCxn id="12" idx="2"/>
            <a:endCxn id="47" idx="0"/>
          </p:cNvCxnSpPr>
          <p:nvPr/>
        </p:nvCxnSpPr>
        <p:spPr>
          <a:xfrm>
            <a:off x="3691464" y="3166947"/>
            <a:ext cx="2173605" cy="104398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B89B174-82DD-9F69-E648-730D89390F91}"/>
              </a:ext>
            </a:extLst>
          </p:cNvPr>
          <p:cNvCxnSpPr>
            <a:cxnSpLocks/>
            <a:stCxn id="47" idx="3"/>
            <a:endCxn id="6" idx="0"/>
          </p:cNvCxnSpPr>
          <p:nvPr/>
        </p:nvCxnSpPr>
        <p:spPr>
          <a:xfrm>
            <a:off x="6601936" y="4534093"/>
            <a:ext cx="2172020" cy="237747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2ACCFA1A-CF22-5CE3-C30A-9E2C0FA943C3}"/>
              </a:ext>
            </a:extLst>
          </p:cNvPr>
          <p:cNvSpPr/>
          <p:nvPr/>
        </p:nvSpPr>
        <p:spPr>
          <a:xfrm>
            <a:off x="-2261401" y="2529984"/>
            <a:ext cx="1570522" cy="380544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646AD1-C3B0-CB48-0497-3287E17452E3}"/>
              </a:ext>
            </a:extLst>
          </p:cNvPr>
          <p:cNvSpPr txBox="1"/>
          <p:nvPr/>
        </p:nvSpPr>
        <p:spPr>
          <a:xfrm>
            <a:off x="2095173" y="2512147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Spring onset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2734F3-CE72-8201-AC95-4B801A84805F}"/>
              </a:ext>
            </a:extLst>
          </p:cNvPr>
          <p:cNvSpPr txBox="1"/>
          <p:nvPr/>
        </p:nvSpPr>
        <p:spPr>
          <a:xfrm>
            <a:off x="744040" y="2520615"/>
            <a:ext cx="1144161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Summer drought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A7EA35A-0D2E-63B6-2E02-CD591B6A0379}"/>
              </a:ext>
            </a:extLst>
          </p:cNvPr>
          <p:cNvCxnSpPr>
            <a:cxnSpLocks/>
            <a:stCxn id="9" idx="1"/>
            <a:endCxn id="72" idx="0"/>
          </p:cNvCxnSpPr>
          <p:nvPr/>
        </p:nvCxnSpPr>
        <p:spPr>
          <a:xfrm flipH="1">
            <a:off x="2550654" y="1674095"/>
            <a:ext cx="2990606" cy="83805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953DA3C-FFF1-70EB-F45A-A4FDF1D6E6BF}"/>
              </a:ext>
            </a:extLst>
          </p:cNvPr>
          <p:cNvCxnSpPr>
            <a:cxnSpLocks/>
            <a:stCxn id="9" idx="1"/>
            <a:endCxn id="73" idx="0"/>
          </p:cNvCxnSpPr>
          <p:nvPr/>
        </p:nvCxnSpPr>
        <p:spPr>
          <a:xfrm flipH="1">
            <a:off x="1316121" y="1674095"/>
            <a:ext cx="4225139" cy="84652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A8CE9DA-275D-226A-C73A-67F37FE2CF32}"/>
              </a:ext>
            </a:extLst>
          </p:cNvPr>
          <p:cNvSpPr txBox="1"/>
          <p:nvPr/>
        </p:nvSpPr>
        <p:spPr>
          <a:xfrm>
            <a:off x="1938452" y="3943327"/>
            <a:ext cx="109872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Calving mismatch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760BD25-5421-2EA9-F2E1-23BA39C96233}"/>
              </a:ext>
            </a:extLst>
          </p:cNvPr>
          <p:cNvSpPr txBox="1"/>
          <p:nvPr/>
        </p:nvSpPr>
        <p:spPr>
          <a:xfrm>
            <a:off x="681535" y="3943327"/>
            <a:ext cx="109872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Forage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69141F-A5CA-8253-7AD6-34E17A464B9A}"/>
              </a:ext>
            </a:extLst>
          </p:cNvPr>
          <p:cNvCxnSpPr>
            <a:cxnSpLocks/>
          </p:cNvCxnSpPr>
          <p:nvPr/>
        </p:nvCxnSpPr>
        <p:spPr>
          <a:xfrm>
            <a:off x="2526711" y="3193764"/>
            <a:ext cx="0" cy="765416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8A13D86-8084-36C3-7803-DA8242D351F9}"/>
              </a:ext>
            </a:extLst>
          </p:cNvPr>
          <p:cNvCxnSpPr>
            <a:cxnSpLocks/>
          </p:cNvCxnSpPr>
          <p:nvPr/>
        </p:nvCxnSpPr>
        <p:spPr>
          <a:xfrm>
            <a:off x="1294072" y="3187742"/>
            <a:ext cx="0" cy="76541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DA27C75-AD1B-CDD7-FD9B-3525B439148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258470" y="4322278"/>
            <a:ext cx="4578780" cy="1679128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6342CB9-6AC0-B9B8-AC4C-46102294496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995429" y="4591181"/>
            <a:ext cx="2841821" cy="141022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E22EFDE-1849-55A7-C2C4-B8E33C1C6266}"/>
              </a:ext>
            </a:extLst>
          </p:cNvPr>
          <p:cNvSpPr/>
          <p:nvPr/>
        </p:nvSpPr>
        <p:spPr>
          <a:xfrm>
            <a:off x="8052147" y="2447388"/>
            <a:ext cx="3977283" cy="333067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E20AD5E-62F9-B28A-E508-BC0337F44BB8}"/>
              </a:ext>
            </a:extLst>
          </p:cNvPr>
          <p:cNvSpPr txBox="1"/>
          <p:nvPr/>
        </p:nvSpPr>
        <p:spPr>
          <a:xfrm>
            <a:off x="315155" y="4857258"/>
            <a:ext cx="224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Direct weather effects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646AF8D-AEF9-0A4C-7FAC-D8ABB56EBF03}"/>
              </a:ext>
            </a:extLst>
          </p:cNvPr>
          <p:cNvSpPr txBox="1"/>
          <p:nvPr/>
        </p:nvSpPr>
        <p:spPr>
          <a:xfrm>
            <a:off x="6634367" y="1050745"/>
            <a:ext cx="1289087" cy="646331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Linear disturbance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6E8B5F6-1D01-81A1-73E5-5C99B6151C13}"/>
              </a:ext>
            </a:extLst>
          </p:cNvPr>
          <p:cNvCxnSpPr>
            <a:cxnSpLocks/>
            <a:stCxn id="88" idx="2"/>
            <a:endCxn id="47" idx="0"/>
          </p:cNvCxnSpPr>
          <p:nvPr/>
        </p:nvCxnSpPr>
        <p:spPr>
          <a:xfrm flipH="1">
            <a:off x="5865069" y="1697076"/>
            <a:ext cx="1413842" cy="2513851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487867B-4717-5C92-67A2-072C1C2DE39A}"/>
              </a:ext>
            </a:extLst>
          </p:cNvPr>
          <p:cNvSpPr txBox="1"/>
          <p:nvPr/>
        </p:nvSpPr>
        <p:spPr>
          <a:xfrm>
            <a:off x="7118929" y="179258"/>
            <a:ext cx="1320735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Disturbance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8CC748C-7802-F714-E82D-6D9DA6EF392C}"/>
              </a:ext>
            </a:extLst>
          </p:cNvPr>
          <p:cNvCxnSpPr>
            <a:cxnSpLocks/>
            <a:stCxn id="109" idx="2"/>
            <a:endCxn id="8" idx="0"/>
          </p:cNvCxnSpPr>
          <p:nvPr/>
        </p:nvCxnSpPr>
        <p:spPr>
          <a:xfrm>
            <a:off x="7779297" y="548590"/>
            <a:ext cx="2501765" cy="107667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4C215B3-F044-3B54-E548-E4500283EBF3}"/>
              </a:ext>
            </a:extLst>
          </p:cNvPr>
          <p:cNvCxnSpPr>
            <a:cxnSpLocks/>
            <a:stCxn id="109" idx="2"/>
            <a:endCxn id="88" idx="0"/>
          </p:cNvCxnSpPr>
          <p:nvPr/>
        </p:nvCxnSpPr>
        <p:spPr>
          <a:xfrm flipH="1">
            <a:off x="7278911" y="548590"/>
            <a:ext cx="500386" cy="50215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454E423-E7D0-8D1D-F8AE-B4C149C9D4A5}"/>
              </a:ext>
            </a:extLst>
          </p:cNvPr>
          <p:cNvCxnSpPr>
            <a:cxnSpLocks/>
            <a:stCxn id="8" idx="1"/>
            <a:endCxn id="88" idx="3"/>
          </p:cNvCxnSpPr>
          <p:nvPr/>
        </p:nvCxnSpPr>
        <p:spPr>
          <a:xfrm flipH="1" flipV="1">
            <a:off x="7923454" y="1373911"/>
            <a:ext cx="1698354" cy="57451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EFF9702-28A7-9011-AEC2-6C725ECBCB2A}"/>
              </a:ext>
            </a:extLst>
          </p:cNvPr>
          <p:cNvSpPr/>
          <p:nvPr/>
        </p:nvSpPr>
        <p:spPr>
          <a:xfrm>
            <a:off x="386778" y="2089048"/>
            <a:ext cx="11418444" cy="1338912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843BFD-3582-F474-7A01-E8862326A8D6}"/>
              </a:ext>
            </a:extLst>
          </p:cNvPr>
          <p:cNvSpPr txBox="1"/>
          <p:nvPr/>
        </p:nvSpPr>
        <p:spPr>
          <a:xfrm>
            <a:off x="302409" y="1027002"/>
            <a:ext cx="2883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vars will be tested against caribou demography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FC901F-9100-E4F0-573F-3C97A3973065}"/>
              </a:ext>
            </a:extLst>
          </p:cNvPr>
          <p:cNvCxnSpPr>
            <a:cxnSpLocks/>
          </p:cNvCxnSpPr>
          <p:nvPr/>
        </p:nvCxnSpPr>
        <p:spPr>
          <a:xfrm>
            <a:off x="3272223" y="1495417"/>
            <a:ext cx="413831" cy="31853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06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DA27C75-AD1B-CDD7-FD9B-3525B439148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258470" y="4322278"/>
            <a:ext cx="4578780" cy="167912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835C669-1AB1-3CB2-D366-E184CF332A6A}"/>
              </a:ext>
            </a:extLst>
          </p:cNvPr>
          <p:cNvSpPr txBox="1"/>
          <p:nvPr/>
        </p:nvSpPr>
        <p:spPr>
          <a:xfrm>
            <a:off x="4761186" y="6001406"/>
            <a:ext cx="2152128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Caribou demography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EF24B-834E-8E29-FAB0-80C7B557BFE4}"/>
              </a:ext>
            </a:extLst>
          </p:cNvPr>
          <p:cNvSpPr txBox="1"/>
          <p:nvPr/>
        </p:nvSpPr>
        <p:spPr>
          <a:xfrm>
            <a:off x="7530081" y="4457417"/>
            <a:ext cx="13835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Primary Prey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21564-0609-9859-BEA3-FA16EAA75741}"/>
              </a:ext>
            </a:extLst>
          </p:cNvPr>
          <p:cNvSpPr txBox="1"/>
          <p:nvPr/>
        </p:nvSpPr>
        <p:spPr>
          <a:xfrm>
            <a:off x="7649737" y="5329163"/>
            <a:ext cx="10886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Predators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D1F03-8CF8-0A8D-7666-94EA01445E36}"/>
              </a:ext>
            </a:extLst>
          </p:cNvPr>
          <p:cNvSpPr txBox="1"/>
          <p:nvPr/>
        </p:nvSpPr>
        <p:spPr>
          <a:xfrm>
            <a:off x="8439664" y="3342209"/>
            <a:ext cx="2053126" cy="36933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Habitat Productivity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71637-BCFC-84BA-CCC6-2EEF65CF8CA1}"/>
              </a:ext>
            </a:extLst>
          </p:cNvPr>
          <p:cNvSpPr txBox="1"/>
          <p:nvPr/>
        </p:nvSpPr>
        <p:spPr>
          <a:xfrm>
            <a:off x="9858036" y="2444132"/>
            <a:ext cx="1318508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Polygonal disturbance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28D9A4-DD32-C823-C419-FB858CBA9549}"/>
              </a:ext>
            </a:extLst>
          </p:cNvPr>
          <p:cNvSpPr txBox="1"/>
          <p:nvPr/>
        </p:nvSpPr>
        <p:spPr>
          <a:xfrm>
            <a:off x="5541260" y="1350929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Climate Change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8127C-A48B-8086-1F9F-47C83A610BEE}"/>
              </a:ext>
            </a:extLst>
          </p:cNvPr>
          <p:cNvSpPr txBox="1"/>
          <p:nvPr/>
        </p:nvSpPr>
        <p:spPr>
          <a:xfrm>
            <a:off x="3235983" y="3932363"/>
            <a:ext cx="91096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Access to food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182827-550A-91F6-4E86-9F74D25FBBD6}"/>
              </a:ext>
            </a:extLst>
          </p:cNvPr>
          <p:cNvSpPr txBox="1"/>
          <p:nvPr/>
        </p:nvSpPr>
        <p:spPr>
          <a:xfrm>
            <a:off x="3220848" y="2457825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Rain on snow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1180FD-E63F-3618-3A86-41FF1F7A7DA4}"/>
              </a:ext>
            </a:extLst>
          </p:cNvPr>
          <p:cNvSpPr txBox="1"/>
          <p:nvPr/>
        </p:nvSpPr>
        <p:spPr>
          <a:xfrm>
            <a:off x="4972297" y="2454877"/>
            <a:ext cx="984535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Winter Severity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3AFB6C-EC4D-3064-647C-AFCC9024465E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5996741" y="1997260"/>
            <a:ext cx="3469486" cy="134494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E73242-8458-C349-986D-50E16F1602B6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9466227" y="3090463"/>
            <a:ext cx="1051063" cy="25174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5FE794-E23A-270F-A8FE-E6CD7F244ED7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8221873" y="3711541"/>
            <a:ext cx="1244354" cy="745876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FD6086-6BC1-46E4-055C-17910D0C728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8194053" y="4826749"/>
            <a:ext cx="27820" cy="502414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AB299B-60A1-F23A-5C04-8BE35D0B5F5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5837250" y="5698495"/>
            <a:ext cx="2356803" cy="30291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F86E72-1D60-3509-E429-5F21961B060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5464565" y="1997260"/>
            <a:ext cx="532176" cy="4576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78D2B3-8CC1-9CF3-E42E-02094B0063B4}"/>
              </a:ext>
            </a:extLst>
          </p:cNvPr>
          <p:cNvCxnSpPr>
            <a:cxnSpLocks/>
            <a:stCxn id="9" idx="1"/>
            <a:endCxn id="12" idx="0"/>
          </p:cNvCxnSpPr>
          <p:nvPr/>
        </p:nvCxnSpPr>
        <p:spPr>
          <a:xfrm flipH="1">
            <a:off x="3676329" y="1674095"/>
            <a:ext cx="1864931" cy="78373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AE154B-BCD1-39C1-D23A-52BF5D8452F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5464565" y="3101208"/>
            <a:ext cx="2757308" cy="1356209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9615E4-1E99-6232-3920-5979AD3F0AC8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3676329" y="3104156"/>
            <a:ext cx="15135" cy="8282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DFB7D9-D0B0-DF01-C812-3FB538DAB38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691464" y="4578694"/>
            <a:ext cx="2145786" cy="142271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B9AF28C-1DC5-CD3F-E33C-A00B74837B18}"/>
              </a:ext>
            </a:extLst>
          </p:cNvPr>
          <p:cNvSpPr/>
          <p:nvPr/>
        </p:nvSpPr>
        <p:spPr>
          <a:xfrm>
            <a:off x="304529" y="2059881"/>
            <a:ext cx="4082509" cy="322092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0317D7-1E9D-B6A5-8EA4-F9DFB94D3F20}"/>
              </a:ext>
            </a:extLst>
          </p:cNvPr>
          <p:cNvSpPr txBox="1"/>
          <p:nvPr/>
        </p:nvSpPr>
        <p:spPr>
          <a:xfrm>
            <a:off x="7548852" y="6370738"/>
            <a:ext cx="434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Disturbance-mediated apparent competition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A7429-8B88-5DF0-237E-50580858DDA9}"/>
              </a:ext>
            </a:extLst>
          </p:cNvPr>
          <p:cNvSpPr/>
          <p:nvPr/>
        </p:nvSpPr>
        <p:spPr>
          <a:xfrm>
            <a:off x="7491208" y="4317247"/>
            <a:ext cx="2229521" cy="150803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8C2271-D3DF-E901-81F2-410F514F7358}"/>
              </a:ext>
            </a:extLst>
          </p:cNvPr>
          <p:cNvSpPr txBox="1"/>
          <p:nvPr/>
        </p:nvSpPr>
        <p:spPr>
          <a:xfrm>
            <a:off x="7491207" y="5798242"/>
            <a:ext cx="222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Apparent competition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BB3675-9A38-8C7F-C4ED-F2670B31F265}"/>
              </a:ext>
            </a:extLst>
          </p:cNvPr>
          <p:cNvCxnSpPr>
            <a:cxnSpLocks/>
          </p:cNvCxnSpPr>
          <p:nvPr/>
        </p:nvCxnSpPr>
        <p:spPr>
          <a:xfrm flipV="1">
            <a:off x="780397" y="239685"/>
            <a:ext cx="704483" cy="639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D4F0D0A-495B-4C76-3C48-DD7117298D2C}"/>
              </a:ext>
            </a:extLst>
          </p:cNvPr>
          <p:cNvCxnSpPr>
            <a:cxnSpLocks/>
          </p:cNvCxnSpPr>
          <p:nvPr/>
        </p:nvCxnSpPr>
        <p:spPr>
          <a:xfrm flipV="1">
            <a:off x="780397" y="713962"/>
            <a:ext cx="704483" cy="63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73C141E-842C-0F81-286E-3C90E4B011A2}"/>
              </a:ext>
            </a:extLst>
          </p:cNvPr>
          <p:cNvCxnSpPr>
            <a:cxnSpLocks/>
          </p:cNvCxnSpPr>
          <p:nvPr/>
        </p:nvCxnSpPr>
        <p:spPr>
          <a:xfrm flipV="1">
            <a:off x="780397" y="1140122"/>
            <a:ext cx="704483" cy="6395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40DDC0-9719-FBE9-2149-10BE14122001}"/>
              </a:ext>
            </a:extLst>
          </p:cNvPr>
          <p:cNvSpPr txBox="1"/>
          <p:nvPr/>
        </p:nvSpPr>
        <p:spPr>
          <a:xfrm>
            <a:off x="1573068" y="57151"/>
            <a:ext cx="151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effect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BF5122-AFD8-6571-AAD8-F2E9D9C7FDBC}"/>
              </a:ext>
            </a:extLst>
          </p:cNvPr>
          <p:cNvSpPr txBox="1"/>
          <p:nvPr/>
        </p:nvSpPr>
        <p:spPr>
          <a:xfrm>
            <a:off x="1573068" y="541770"/>
            <a:ext cx="161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effect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F98E32-E66C-80C0-4317-E41C5F2EB637}"/>
              </a:ext>
            </a:extLst>
          </p:cNvPr>
          <p:cNvSpPr txBox="1"/>
          <p:nvPr/>
        </p:nvSpPr>
        <p:spPr>
          <a:xfrm>
            <a:off x="1566260" y="935003"/>
            <a:ext cx="1933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directly assessed due to data limitations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BA71DE-E12D-0057-1891-53FD00865303}"/>
              </a:ext>
            </a:extLst>
          </p:cNvPr>
          <p:cNvSpPr txBox="1"/>
          <p:nvPr/>
        </p:nvSpPr>
        <p:spPr>
          <a:xfrm>
            <a:off x="5128202" y="4210927"/>
            <a:ext cx="147373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Predator movement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E0F7A3-441E-7FD2-BF2D-FAD86841B598}"/>
              </a:ext>
            </a:extLst>
          </p:cNvPr>
          <p:cNvCxnSpPr>
            <a:cxnSpLocks/>
            <a:stCxn id="12" idx="2"/>
            <a:endCxn id="47" idx="0"/>
          </p:cNvCxnSpPr>
          <p:nvPr/>
        </p:nvCxnSpPr>
        <p:spPr>
          <a:xfrm>
            <a:off x="3676329" y="3104156"/>
            <a:ext cx="2188740" cy="1106771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B89B174-82DD-9F69-E648-730D89390F91}"/>
              </a:ext>
            </a:extLst>
          </p:cNvPr>
          <p:cNvCxnSpPr>
            <a:cxnSpLocks/>
            <a:stCxn id="47" idx="3"/>
            <a:endCxn id="6" idx="0"/>
          </p:cNvCxnSpPr>
          <p:nvPr/>
        </p:nvCxnSpPr>
        <p:spPr>
          <a:xfrm>
            <a:off x="6601936" y="4534093"/>
            <a:ext cx="1592117" cy="79507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F460996-E905-0F23-E0D5-F017F004F510}"/>
              </a:ext>
            </a:extLst>
          </p:cNvPr>
          <p:cNvSpPr txBox="1"/>
          <p:nvPr/>
        </p:nvSpPr>
        <p:spPr>
          <a:xfrm>
            <a:off x="3374386" y="137179"/>
            <a:ext cx="186426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1E91E1-0AE1-F8CD-6896-BA7DAD6D06CD}"/>
              </a:ext>
            </a:extLst>
          </p:cNvPr>
          <p:cNvSpPr txBox="1"/>
          <p:nvPr/>
        </p:nvSpPr>
        <p:spPr>
          <a:xfrm>
            <a:off x="3706353" y="127811"/>
            <a:ext cx="113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Have data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D386E2-E428-740F-0B42-EA1FA294E4C4}"/>
              </a:ext>
            </a:extLst>
          </p:cNvPr>
          <p:cNvSpPr txBox="1"/>
          <p:nvPr/>
        </p:nvSpPr>
        <p:spPr>
          <a:xfrm>
            <a:off x="3368492" y="613616"/>
            <a:ext cx="186426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FFC8C9-C82C-2AA8-255F-DA316D2ADC49}"/>
              </a:ext>
            </a:extLst>
          </p:cNvPr>
          <p:cNvSpPr txBox="1"/>
          <p:nvPr/>
        </p:nvSpPr>
        <p:spPr>
          <a:xfrm>
            <a:off x="3700459" y="604248"/>
            <a:ext cx="93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data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ACCFA1A-CF22-5CE3-C30A-9E2C0FA943C3}"/>
              </a:ext>
            </a:extLst>
          </p:cNvPr>
          <p:cNvSpPr/>
          <p:nvPr/>
        </p:nvSpPr>
        <p:spPr>
          <a:xfrm>
            <a:off x="-2261401" y="2529984"/>
            <a:ext cx="1570522" cy="380544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646AD1-C3B0-CB48-0497-3287E17452E3}"/>
              </a:ext>
            </a:extLst>
          </p:cNvPr>
          <p:cNvSpPr txBox="1"/>
          <p:nvPr/>
        </p:nvSpPr>
        <p:spPr>
          <a:xfrm>
            <a:off x="2080038" y="2449356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Spring onset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2734F3-CE72-8201-AC95-4B801A84805F}"/>
              </a:ext>
            </a:extLst>
          </p:cNvPr>
          <p:cNvSpPr txBox="1"/>
          <p:nvPr/>
        </p:nvSpPr>
        <p:spPr>
          <a:xfrm>
            <a:off x="728905" y="2457824"/>
            <a:ext cx="1144161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Summer drought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A7EA35A-0D2E-63B6-2E02-CD591B6A0379}"/>
              </a:ext>
            </a:extLst>
          </p:cNvPr>
          <p:cNvCxnSpPr>
            <a:cxnSpLocks/>
            <a:stCxn id="9" idx="1"/>
            <a:endCxn id="72" idx="0"/>
          </p:cNvCxnSpPr>
          <p:nvPr/>
        </p:nvCxnSpPr>
        <p:spPr>
          <a:xfrm flipH="1">
            <a:off x="2535519" y="1674095"/>
            <a:ext cx="3005741" cy="77526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953DA3C-FFF1-70EB-F45A-A4FDF1D6E6BF}"/>
              </a:ext>
            </a:extLst>
          </p:cNvPr>
          <p:cNvCxnSpPr>
            <a:cxnSpLocks/>
            <a:stCxn id="9" idx="1"/>
            <a:endCxn id="73" idx="0"/>
          </p:cNvCxnSpPr>
          <p:nvPr/>
        </p:nvCxnSpPr>
        <p:spPr>
          <a:xfrm flipH="1">
            <a:off x="1300986" y="1674095"/>
            <a:ext cx="4240274" cy="78372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A8CE9DA-275D-226A-C73A-67F37FE2CF32}"/>
              </a:ext>
            </a:extLst>
          </p:cNvPr>
          <p:cNvSpPr txBox="1"/>
          <p:nvPr/>
        </p:nvSpPr>
        <p:spPr>
          <a:xfrm>
            <a:off x="1938452" y="3943327"/>
            <a:ext cx="109872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Calving mismatch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760BD25-5421-2EA9-F2E1-23BA39C96233}"/>
              </a:ext>
            </a:extLst>
          </p:cNvPr>
          <p:cNvSpPr txBox="1"/>
          <p:nvPr/>
        </p:nvSpPr>
        <p:spPr>
          <a:xfrm>
            <a:off x="681535" y="3943327"/>
            <a:ext cx="109872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Forage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69141F-A5CA-8253-7AD6-34E17A464B9A}"/>
              </a:ext>
            </a:extLst>
          </p:cNvPr>
          <p:cNvCxnSpPr>
            <a:cxnSpLocks/>
          </p:cNvCxnSpPr>
          <p:nvPr/>
        </p:nvCxnSpPr>
        <p:spPr>
          <a:xfrm>
            <a:off x="2526711" y="3193764"/>
            <a:ext cx="0" cy="765416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8A13D86-8084-36C3-7803-DA8242D351F9}"/>
              </a:ext>
            </a:extLst>
          </p:cNvPr>
          <p:cNvCxnSpPr>
            <a:cxnSpLocks/>
          </p:cNvCxnSpPr>
          <p:nvPr/>
        </p:nvCxnSpPr>
        <p:spPr>
          <a:xfrm>
            <a:off x="1294072" y="3187742"/>
            <a:ext cx="0" cy="76541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6342CB9-6AC0-B9B8-AC4C-46102294496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995429" y="4591181"/>
            <a:ext cx="2841821" cy="141022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E22EFDE-1849-55A7-C2C4-B8E33C1C6266}"/>
              </a:ext>
            </a:extLst>
          </p:cNvPr>
          <p:cNvSpPr/>
          <p:nvPr/>
        </p:nvSpPr>
        <p:spPr>
          <a:xfrm>
            <a:off x="7471173" y="2316414"/>
            <a:ext cx="4573682" cy="401901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E20AD5E-62F9-B28A-E508-BC0337F44BB8}"/>
              </a:ext>
            </a:extLst>
          </p:cNvPr>
          <p:cNvSpPr txBox="1"/>
          <p:nvPr/>
        </p:nvSpPr>
        <p:spPr>
          <a:xfrm>
            <a:off x="315155" y="4857258"/>
            <a:ext cx="224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Direct weather effects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646AF8D-AEF9-0A4C-7FAC-D8ABB56EBF03}"/>
              </a:ext>
            </a:extLst>
          </p:cNvPr>
          <p:cNvSpPr txBox="1"/>
          <p:nvPr/>
        </p:nvSpPr>
        <p:spPr>
          <a:xfrm>
            <a:off x="7591469" y="1524169"/>
            <a:ext cx="1289087" cy="646331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Linear disturbance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6E8B5F6-1D01-81A1-73E5-5C99B6151C13}"/>
              </a:ext>
            </a:extLst>
          </p:cNvPr>
          <p:cNvCxnSpPr>
            <a:cxnSpLocks/>
            <a:stCxn id="88" idx="2"/>
            <a:endCxn id="47" idx="0"/>
          </p:cNvCxnSpPr>
          <p:nvPr/>
        </p:nvCxnSpPr>
        <p:spPr>
          <a:xfrm flipH="1">
            <a:off x="5865069" y="2170500"/>
            <a:ext cx="2370944" cy="2040427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487867B-4717-5C92-67A2-072C1C2DE39A}"/>
              </a:ext>
            </a:extLst>
          </p:cNvPr>
          <p:cNvSpPr txBox="1"/>
          <p:nvPr/>
        </p:nvSpPr>
        <p:spPr>
          <a:xfrm>
            <a:off x="7118929" y="179258"/>
            <a:ext cx="1320735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Disturbance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8CC748C-7802-F714-E82D-6D9DA6EF392C}"/>
              </a:ext>
            </a:extLst>
          </p:cNvPr>
          <p:cNvCxnSpPr>
            <a:cxnSpLocks/>
            <a:stCxn id="109" idx="2"/>
            <a:endCxn id="8" idx="0"/>
          </p:cNvCxnSpPr>
          <p:nvPr/>
        </p:nvCxnSpPr>
        <p:spPr>
          <a:xfrm>
            <a:off x="7779297" y="548590"/>
            <a:ext cx="2737993" cy="189554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4C215B3-F044-3B54-E548-E4500283EBF3}"/>
              </a:ext>
            </a:extLst>
          </p:cNvPr>
          <p:cNvCxnSpPr>
            <a:cxnSpLocks/>
            <a:stCxn id="109" idx="2"/>
            <a:endCxn id="88" idx="0"/>
          </p:cNvCxnSpPr>
          <p:nvPr/>
        </p:nvCxnSpPr>
        <p:spPr>
          <a:xfrm>
            <a:off x="7779297" y="548590"/>
            <a:ext cx="456716" cy="97557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454E423-E7D0-8D1D-F8AE-B4C149C9D4A5}"/>
              </a:ext>
            </a:extLst>
          </p:cNvPr>
          <p:cNvCxnSpPr>
            <a:cxnSpLocks/>
            <a:stCxn id="8" idx="1"/>
            <a:endCxn id="88" idx="3"/>
          </p:cNvCxnSpPr>
          <p:nvPr/>
        </p:nvCxnSpPr>
        <p:spPr>
          <a:xfrm flipH="1" flipV="1">
            <a:off x="8880556" y="1847335"/>
            <a:ext cx="977480" cy="91996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E9C9D72-49C3-FAC7-AFD3-F6DB90074212}"/>
              </a:ext>
            </a:extLst>
          </p:cNvPr>
          <p:cNvSpPr txBox="1"/>
          <p:nvPr/>
        </p:nvSpPr>
        <p:spPr>
          <a:xfrm>
            <a:off x="10253547" y="3788912"/>
            <a:ext cx="163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*limited temporal period and </a:t>
            </a:r>
            <a:r>
              <a:rPr lang="en-US" sz="1200" dirty="0" err="1"/>
              <a:t>ndvi</a:t>
            </a:r>
            <a:r>
              <a:rPr lang="en-US" sz="1200" dirty="0"/>
              <a:t> applicability across herds is questionable</a:t>
            </a:r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A49BDE25-35A9-6129-5221-3EE87B6AACDE}"/>
              </a:ext>
            </a:extLst>
          </p:cNvPr>
          <p:cNvCxnSpPr>
            <a:cxnSpLocks/>
            <a:stCxn id="60" idx="0"/>
            <a:endCxn id="7" idx="3"/>
          </p:cNvCxnSpPr>
          <p:nvPr/>
        </p:nvCxnSpPr>
        <p:spPr>
          <a:xfrm rot="16200000" flipV="1">
            <a:off x="10650632" y="3369034"/>
            <a:ext cx="262037" cy="5777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A8FA99F-5374-DB0A-3418-EE289BCEE44F}"/>
              </a:ext>
            </a:extLst>
          </p:cNvPr>
          <p:cNvSpPr txBox="1"/>
          <p:nvPr/>
        </p:nvSpPr>
        <p:spPr>
          <a:xfrm>
            <a:off x="6596182" y="1051004"/>
            <a:ext cx="1318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Have static but not temporal data</a:t>
            </a:r>
          </a:p>
        </p:txBody>
      </p: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9474CC52-BC85-EFDB-332D-9EBFD54650A3}"/>
              </a:ext>
            </a:extLst>
          </p:cNvPr>
          <p:cNvCxnSpPr>
            <a:cxnSpLocks/>
            <a:stCxn id="71" idx="2"/>
            <a:endCxn id="88" idx="1"/>
          </p:cNvCxnSpPr>
          <p:nvPr/>
        </p:nvCxnSpPr>
        <p:spPr>
          <a:xfrm rot="16200000" flipH="1">
            <a:off x="7256119" y="1511985"/>
            <a:ext cx="334666" cy="3360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F75D408-0F28-9481-90BF-31669017A5B3}"/>
              </a:ext>
            </a:extLst>
          </p:cNvPr>
          <p:cNvSpPr txBox="1"/>
          <p:nvPr/>
        </p:nvSpPr>
        <p:spPr>
          <a:xfrm>
            <a:off x="124396" y="50308"/>
            <a:ext cx="3626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5763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DA27C75-AD1B-CDD7-FD9B-3525B439148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258470" y="4322278"/>
            <a:ext cx="4578780" cy="167912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835C669-1AB1-3CB2-D366-E184CF332A6A}"/>
              </a:ext>
            </a:extLst>
          </p:cNvPr>
          <p:cNvSpPr txBox="1"/>
          <p:nvPr/>
        </p:nvSpPr>
        <p:spPr>
          <a:xfrm>
            <a:off x="4761186" y="6001406"/>
            <a:ext cx="2152128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Caribou demography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EF24B-834E-8E29-FAB0-80C7B557BFE4}"/>
              </a:ext>
            </a:extLst>
          </p:cNvPr>
          <p:cNvSpPr txBox="1"/>
          <p:nvPr/>
        </p:nvSpPr>
        <p:spPr>
          <a:xfrm>
            <a:off x="7530081" y="4457417"/>
            <a:ext cx="13835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Primary Prey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21564-0609-9859-BEA3-FA16EAA75741}"/>
              </a:ext>
            </a:extLst>
          </p:cNvPr>
          <p:cNvSpPr txBox="1"/>
          <p:nvPr/>
        </p:nvSpPr>
        <p:spPr>
          <a:xfrm>
            <a:off x="7649737" y="5329163"/>
            <a:ext cx="10886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Predators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D1F03-8CF8-0A8D-7666-94EA01445E36}"/>
              </a:ext>
            </a:extLst>
          </p:cNvPr>
          <p:cNvSpPr txBox="1"/>
          <p:nvPr/>
        </p:nvSpPr>
        <p:spPr>
          <a:xfrm>
            <a:off x="8439664" y="3342209"/>
            <a:ext cx="2053126" cy="36933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Habitat Productivity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71637-BCFC-84BA-CCC6-2EEF65CF8CA1}"/>
              </a:ext>
            </a:extLst>
          </p:cNvPr>
          <p:cNvSpPr txBox="1"/>
          <p:nvPr/>
        </p:nvSpPr>
        <p:spPr>
          <a:xfrm>
            <a:off x="9858036" y="2444132"/>
            <a:ext cx="1318508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Polygonal disturbance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28D9A4-DD32-C823-C419-FB858CBA9549}"/>
              </a:ext>
            </a:extLst>
          </p:cNvPr>
          <p:cNvSpPr txBox="1"/>
          <p:nvPr/>
        </p:nvSpPr>
        <p:spPr>
          <a:xfrm>
            <a:off x="5541260" y="1350929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Climate Change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8127C-A48B-8086-1F9F-47C83A610BEE}"/>
              </a:ext>
            </a:extLst>
          </p:cNvPr>
          <p:cNvSpPr txBox="1"/>
          <p:nvPr/>
        </p:nvSpPr>
        <p:spPr>
          <a:xfrm>
            <a:off x="3235983" y="3932363"/>
            <a:ext cx="91096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Access to food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182827-550A-91F6-4E86-9F74D25FBBD6}"/>
              </a:ext>
            </a:extLst>
          </p:cNvPr>
          <p:cNvSpPr txBox="1"/>
          <p:nvPr/>
        </p:nvSpPr>
        <p:spPr>
          <a:xfrm>
            <a:off x="3235983" y="2458687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Rain on snow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1180FD-E63F-3618-3A86-41FF1F7A7DA4}"/>
              </a:ext>
            </a:extLst>
          </p:cNvPr>
          <p:cNvSpPr txBox="1"/>
          <p:nvPr/>
        </p:nvSpPr>
        <p:spPr>
          <a:xfrm>
            <a:off x="4972297" y="2454877"/>
            <a:ext cx="984535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Winter Severity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3AFB6C-EC4D-3064-647C-AFCC9024465E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5996741" y="1997260"/>
            <a:ext cx="3469486" cy="134494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E73242-8458-C349-986D-50E16F1602B6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9466227" y="3090463"/>
            <a:ext cx="1051063" cy="25174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5FE794-E23A-270F-A8FE-E6CD7F244ED7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8221873" y="3711541"/>
            <a:ext cx="1244354" cy="745876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FD6086-6BC1-46E4-055C-17910D0C728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8194053" y="4826749"/>
            <a:ext cx="27820" cy="502414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AB299B-60A1-F23A-5C04-8BE35D0B5F5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5837250" y="5698495"/>
            <a:ext cx="2356803" cy="30291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F86E72-1D60-3509-E429-5F21961B060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5464565" y="1997260"/>
            <a:ext cx="532176" cy="4576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78D2B3-8CC1-9CF3-E42E-02094B0063B4}"/>
              </a:ext>
            </a:extLst>
          </p:cNvPr>
          <p:cNvCxnSpPr>
            <a:cxnSpLocks/>
            <a:stCxn id="9" idx="1"/>
            <a:endCxn id="12" idx="0"/>
          </p:cNvCxnSpPr>
          <p:nvPr/>
        </p:nvCxnSpPr>
        <p:spPr>
          <a:xfrm flipH="1">
            <a:off x="3691464" y="1674095"/>
            <a:ext cx="1849796" cy="7845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AE154B-BCD1-39C1-D23A-52BF5D8452F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5464565" y="3101208"/>
            <a:ext cx="2757308" cy="1356209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9615E4-1E99-6232-3920-5979AD3F0AC8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3691464" y="3105018"/>
            <a:ext cx="0" cy="82734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DFB7D9-D0B0-DF01-C812-3FB538DAB38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691464" y="4578694"/>
            <a:ext cx="2145786" cy="142271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FBA71DE-E12D-0057-1891-53FD00865303}"/>
              </a:ext>
            </a:extLst>
          </p:cNvPr>
          <p:cNvSpPr txBox="1"/>
          <p:nvPr/>
        </p:nvSpPr>
        <p:spPr>
          <a:xfrm>
            <a:off x="5128202" y="4210927"/>
            <a:ext cx="147373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Predator movement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E0F7A3-441E-7FD2-BF2D-FAD86841B598}"/>
              </a:ext>
            </a:extLst>
          </p:cNvPr>
          <p:cNvCxnSpPr>
            <a:cxnSpLocks/>
            <a:stCxn id="12" idx="2"/>
            <a:endCxn id="47" idx="0"/>
          </p:cNvCxnSpPr>
          <p:nvPr/>
        </p:nvCxnSpPr>
        <p:spPr>
          <a:xfrm>
            <a:off x="3691464" y="3105018"/>
            <a:ext cx="2173605" cy="1105909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B89B174-82DD-9F69-E648-730D89390F91}"/>
              </a:ext>
            </a:extLst>
          </p:cNvPr>
          <p:cNvCxnSpPr>
            <a:cxnSpLocks/>
            <a:stCxn id="47" idx="3"/>
            <a:endCxn id="6" idx="0"/>
          </p:cNvCxnSpPr>
          <p:nvPr/>
        </p:nvCxnSpPr>
        <p:spPr>
          <a:xfrm>
            <a:off x="6601936" y="4534093"/>
            <a:ext cx="1592117" cy="79507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2ACCFA1A-CF22-5CE3-C30A-9E2C0FA943C3}"/>
              </a:ext>
            </a:extLst>
          </p:cNvPr>
          <p:cNvSpPr/>
          <p:nvPr/>
        </p:nvSpPr>
        <p:spPr>
          <a:xfrm>
            <a:off x="-2261401" y="2529984"/>
            <a:ext cx="1570522" cy="380544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646AD1-C3B0-CB48-0497-3287E17452E3}"/>
              </a:ext>
            </a:extLst>
          </p:cNvPr>
          <p:cNvSpPr txBox="1"/>
          <p:nvPr/>
        </p:nvSpPr>
        <p:spPr>
          <a:xfrm>
            <a:off x="2106611" y="2448197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Spring onset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2734F3-CE72-8201-AC95-4B801A84805F}"/>
              </a:ext>
            </a:extLst>
          </p:cNvPr>
          <p:cNvSpPr txBox="1"/>
          <p:nvPr/>
        </p:nvSpPr>
        <p:spPr>
          <a:xfrm>
            <a:off x="755016" y="2446978"/>
            <a:ext cx="1144161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Summer drought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A7EA35A-0D2E-63B6-2E02-CD591B6A0379}"/>
              </a:ext>
            </a:extLst>
          </p:cNvPr>
          <p:cNvCxnSpPr>
            <a:cxnSpLocks/>
            <a:stCxn id="9" idx="1"/>
            <a:endCxn id="72" idx="0"/>
          </p:cNvCxnSpPr>
          <p:nvPr/>
        </p:nvCxnSpPr>
        <p:spPr>
          <a:xfrm flipH="1">
            <a:off x="2562092" y="1674095"/>
            <a:ext cx="2979168" cy="77410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953DA3C-FFF1-70EB-F45A-A4FDF1D6E6BF}"/>
              </a:ext>
            </a:extLst>
          </p:cNvPr>
          <p:cNvCxnSpPr>
            <a:cxnSpLocks/>
            <a:stCxn id="9" idx="1"/>
            <a:endCxn id="73" idx="0"/>
          </p:cNvCxnSpPr>
          <p:nvPr/>
        </p:nvCxnSpPr>
        <p:spPr>
          <a:xfrm flipH="1">
            <a:off x="1327097" y="1674095"/>
            <a:ext cx="4214163" cy="77288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A8CE9DA-275D-226A-C73A-67F37FE2CF32}"/>
              </a:ext>
            </a:extLst>
          </p:cNvPr>
          <p:cNvSpPr txBox="1"/>
          <p:nvPr/>
        </p:nvSpPr>
        <p:spPr>
          <a:xfrm>
            <a:off x="1938452" y="3943327"/>
            <a:ext cx="109872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Calving mismatch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760BD25-5421-2EA9-F2E1-23BA39C96233}"/>
              </a:ext>
            </a:extLst>
          </p:cNvPr>
          <p:cNvSpPr txBox="1"/>
          <p:nvPr/>
        </p:nvSpPr>
        <p:spPr>
          <a:xfrm>
            <a:off x="681535" y="3943327"/>
            <a:ext cx="109872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Forage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69141F-A5CA-8253-7AD6-34E17A464B9A}"/>
              </a:ext>
            </a:extLst>
          </p:cNvPr>
          <p:cNvCxnSpPr>
            <a:cxnSpLocks/>
          </p:cNvCxnSpPr>
          <p:nvPr/>
        </p:nvCxnSpPr>
        <p:spPr>
          <a:xfrm>
            <a:off x="2526711" y="3193764"/>
            <a:ext cx="0" cy="765416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8A13D86-8084-36C3-7803-DA8242D351F9}"/>
              </a:ext>
            </a:extLst>
          </p:cNvPr>
          <p:cNvCxnSpPr>
            <a:cxnSpLocks/>
          </p:cNvCxnSpPr>
          <p:nvPr/>
        </p:nvCxnSpPr>
        <p:spPr>
          <a:xfrm>
            <a:off x="1294072" y="3187742"/>
            <a:ext cx="0" cy="76541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6342CB9-6AC0-B9B8-AC4C-46102294496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995429" y="4591181"/>
            <a:ext cx="2841821" cy="141022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646AF8D-AEF9-0A4C-7FAC-D8ABB56EBF03}"/>
              </a:ext>
            </a:extLst>
          </p:cNvPr>
          <p:cNvSpPr txBox="1"/>
          <p:nvPr/>
        </p:nvSpPr>
        <p:spPr>
          <a:xfrm>
            <a:off x="7591469" y="1524169"/>
            <a:ext cx="1289087" cy="646331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Linear disturbance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6E8B5F6-1D01-81A1-73E5-5C99B6151C13}"/>
              </a:ext>
            </a:extLst>
          </p:cNvPr>
          <p:cNvCxnSpPr>
            <a:cxnSpLocks/>
            <a:stCxn id="88" idx="2"/>
            <a:endCxn id="47" idx="0"/>
          </p:cNvCxnSpPr>
          <p:nvPr/>
        </p:nvCxnSpPr>
        <p:spPr>
          <a:xfrm flipH="1">
            <a:off x="5865069" y="2170500"/>
            <a:ext cx="2370944" cy="2040427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487867B-4717-5C92-67A2-072C1C2DE39A}"/>
              </a:ext>
            </a:extLst>
          </p:cNvPr>
          <p:cNvSpPr txBox="1"/>
          <p:nvPr/>
        </p:nvSpPr>
        <p:spPr>
          <a:xfrm>
            <a:off x="7118929" y="179258"/>
            <a:ext cx="1320735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Disturbance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8CC748C-7802-F714-E82D-6D9DA6EF392C}"/>
              </a:ext>
            </a:extLst>
          </p:cNvPr>
          <p:cNvCxnSpPr>
            <a:cxnSpLocks/>
            <a:stCxn id="109" idx="2"/>
            <a:endCxn id="8" idx="0"/>
          </p:cNvCxnSpPr>
          <p:nvPr/>
        </p:nvCxnSpPr>
        <p:spPr>
          <a:xfrm>
            <a:off x="7779297" y="548590"/>
            <a:ext cx="2737993" cy="189554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4C215B3-F044-3B54-E548-E4500283EBF3}"/>
              </a:ext>
            </a:extLst>
          </p:cNvPr>
          <p:cNvCxnSpPr>
            <a:cxnSpLocks/>
            <a:stCxn id="109" idx="2"/>
            <a:endCxn id="88" idx="0"/>
          </p:cNvCxnSpPr>
          <p:nvPr/>
        </p:nvCxnSpPr>
        <p:spPr>
          <a:xfrm>
            <a:off x="7779297" y="548590"/>
            <a:ext cx="456716" cy="97557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454E423-E7D0-8D1D-F8AE-B4C149C9D4A5}"/>
              </a:ext>
            </a:extLst>
          </p:cNvPr>
          <p:cNvCxnSpPr>
            <a:cxnSpLocks/>
            <a:stCxn id="8" idx="1"/>
            <a:endCxn id="88" idx="3"/>
          </p:cNvCxnSpPr>
          <p:nvPr/>
        </p:nvCxnSpPr>
        <p:spPr>
          <a:xfrm flipH="1" flipV="1">
            <a:off x="8880556" y="1847335"/>
            <a:ext cx="977480" cy="91996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41043-6996-EA8B-C92E-DAAE2CA96685}"/>
              </a:ext>
            </a:extLst>
          </p:cNvPr>
          <p:cNvSpPr/>
          <p:nvPr/>
        </p:nvSpPr>
        <p:spPr>
          <a:xfrm>
            <a:off x="258322" y="2289915"/>
            <a:ext cx="11546900" cy="966617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BD093D-9079-61E2-9BF2-21C71F49ADBD}"/>
              </a:ext>
            </a:extLst>
          </p:cNvPr>
          <p:cNvSpPr txBox="1"/>
          <p:nvPr/>
        </p:nvSpPr>
        <p:spPr>
          <a:xfrm>
            <a:off x="350502" y="5620979"/>
            <a:ext cx="3056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C: These covariates will be tested against caribou demography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C59C85-83D5-C71F-AD95-0C02A8E99383}"/>
              </a:ext>
            </a:extLst>
          </p:cNvPr>
          <p:cNvSpPr/>
          <p:nvPr/>
        </p:nvSpPr>
        <p:spPr>
          <a:xfrm>
            <a:off x="589108" y="1123054"/>
            <a:ext cx="5976417" cy="2277618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E2EF4E-FA27-F9F4-B885-31B180D092A8}"/>
              </a:ext>
            </a:extLst>
          </p:cNvPr>
          <p:cNvSpPr txBox="1"/>
          <p:nvPr/>
        </p:nvSpPr>
        <p:spPr>
          <a:xfrm>
            <a:off x="1405303" y="152043"/>
            <a:ext cx="355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Analysis B: Assess climate change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E0424AA-6939-5082-C148-D91F195B4A09}"/>
              </a:ext>
            </a:extLst>
          </p:cNvPr>
          <p:cNvCxnSpPr>
            <a:cxnSpLocks/>
          </p:cNvCxnSpPr>
          <p:nvPr/>
        </p:nvCxnSpPr>
        <p:spPr>
          <a:xfrm>
            <a:off x="3202797" y="692970"/>
            <a:ext cx="413831" cy="31853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803A500-E1E7-89B3-470F-821215FCF9B3}"/>
              </a:ext>
            </a:extLst>
          </p:cNvPr>
          <p:cNvSpPr/>
          <p:nvPr/>
        </p:nvSpPr>
        <p:spPr>
          <a:xfrm>
            <a:off x="6773071" y="50308"/>
            <a:ext cx="5160607" cy="3902849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DF74FB-5FDD-7CCE-A171-6392ADBDDAC8}"/>
              </a:ext>
            </a:extLst>
          </p:cNvPr>
          <p:cNvSpPr txBox="1"/>
          <p:nvPr/>
        </p:nvSpPr>
        <p:spPr>
          <a:xfrm>
            <a:off x="9025186" y="163227"/>
            <a:ext cx="2511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Analysis A: Assess what is causing changes in habitat productivity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DFD345-7BCC-8487-A14F-3D3F0E93B759}"/>
              </a:ext>
            </a:extLst>
          </p:cNvPr>
          <p:cNvCxnSpPr>
            <a:cxnSpLocks/>
          </p:cNvCxnSpPr>
          <p:nvPr/>
        </p:nvCxnSpPr>
        <p:spPr>
          <a:xfrm flipH="1" flipV="1">
            <a:off x="258322" y="3342209"/>
            <a:ext cx="290877" cy="208289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9D11A7D6-D29D-B62C-C000-94C41692FDB0}"/>
              </a:ext>
            </a:extLst>
          </p:cNvPr>
          <p:cNvSpPr/>
          <p:nvPr/>
        </p:nvSpPr>
        <p:spPr>
          <a:xfrm>
            <a:off x="4315419" y="5643481"/>
            <a:ext cx="3056949" cy="1050746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528AA14-1DD2-EDAB-E9E5-528A4F13D755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3319184" y="6165030"/>
            <a:ext cx="996235" cy="382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26D9598-BB9B-E22B-08F8-C969E257E7E5}"/>
              </a:ext>
            </a:extLst>
          </p:cNvPr>
          <p:cNvSpPr txBox="1"/>
          <p:nvPr/>
        </p:nvSpPr>
        <p:spPr>
          <a:xfrm>
            <a:off x="124396" y="50308"/>
            <a:ext cx="35137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33684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343</Words>
  <Application>Microsoft Macintosh PowerPoint</Application>
  <PresentationFormat>Widescreen</PresentationFormat>
  <Paragraphs>133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11</cp:revision>
  <dcterms:created xsi:type="dcterms:W3CDTF">2023-10-25T15:52:59Z</dcterms:created>
  <dcterms:modified xsi:type="dcterms:W3CDTF">2024-01-02T15:53:53Z</dcterms:modified>
</cp:coreProperties>
</file>