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24" y="486"/>
      </p:cViewPr>
      <p:guideLst>
        <p:guide orient="horz" pos="400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7ACD4-2E2D-46B9-A50E-0FCFF4FE7D2E}" type="datetimeFigureOut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4FF03-8493-4A5F-AE50-6BFFBE809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93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4FF03-8493-4A5F-AE50-6BFFBE809AF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85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DD61-E29D-4AA9-B864-678FD837AB67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96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6CA1-7EC6-4A9C-919E-2A2C226B4077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05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7416-0EF1-40A2-B748-5DF66FAD0E78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04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Calibri" panose="020F0502020204030204" pitchFamily="34" charset="0"/>
              <a:buChar char="–"/>
              <a:defRPr/>
            </a:lvl2pPr>
            <a:lvl3pPr marL="628650" indent="-171450">
              <a:defRPr/>
            </a:lvl3pPr>
            <a:lvl4pPr marL="800100" indent="-171450">
              <a:buFont typeface="Calibri" panose="020F0502020204030204" pitchFamily="34" charset="0"/>
              <a:buChar char="‒"/>
              <a:defRPr/>
            </a:lvl4pPr>
            <a:lvl5pPr marL="971550" indent="-171450"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E83F-87FB-42F3-A75B-341E61395BC5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6900" y="6492875"/>
            <a:ext cx="2057400" cy="365125"/>
          </a:xfrm>
        </p:spPr>
        <p:txBody>
          <a:bodyPr/>
          <a:lstStyle>
            <a:lvl1pPr>
              <a:defRPr sz="1400"/>
            </a:lvl1pPr>
          </a:lstStyle>
          <a:p>
            <a:fld id="{F4226E76-9B5D-4CF2-B848-F100136AE7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9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1638-D418-4AEF-913F-47CACB4F29E5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12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A7C-F837-474C-9661-A127B743BAC3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7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0843-9AB5-4BB8-8476-3379CC32AD18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68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8279-0294-46D7-BA7E-436733084ED9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83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0E3D-8735-4A2F-A157-975960740730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25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B35D-E9F6-4BD5-8645-10022161CFCB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67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3CDD-8ADE-4BBA-BBCE-C4DCBE2C3A81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0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3025"/>
            <a:ext cx="7886700" cy="5013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marL="4572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</a:pPr>
            <a:r>
              <a:rPr lang="en-US" altLang="zh-TW" dirty="0" smtClean="0"/>
              <a:t>Second level</a:t>
            </a:r>
          </a:p>
          <a:p>
            <a:pPr marL="628650" lvl="2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Third level</a:t>
            </a:r>
          </a:p>
          <a:p>
            <a:pPr marL="800100" lvl="3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</a:pPr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1BF2-EE23-414B-8FA7-105E79645C06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6E76-9B5D-4CF2-B848-F100136AE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0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TW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TW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TW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TW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Misc. reading related to rotor position estimation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Sep 29,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06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412146" y="1894213"/>
            <a:ext cx="8421624" cy="3944611"/>
            <a:chOff x="1583721" y="3065463"/>
            <a:chExt cx="7141179" cy="334486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3721" y="3065463"/>
              <a:ext cx="7141179" cy="3344862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3152775" y="4686300"/>
              <a:ext cx="409575" cy="4114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806646" y="3581400"/>
              <a:ext cx="457200" cy="4593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4591050" y="5048250"/>
              <a:ext cx="457200" cy="4593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Holtz 02’: </a:t>
            </a:r>
            <a:r>
              <a:rPr lang="en-US" altLang="zh-TW" sz="3600" dirty="0" err="1"/>
              <a:t>sensorless</a:t>
            </a:r>
            <a:r>
              <a:rPr lang="en-US" altLang="zh-TW" sz="3600" dirty="0"/>
              <a:t> ctrl. for induction machine</a:t>
            </a:r>
            <a:endParaRPr lang="zh-TW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pPr/>
              <a:t>10</a:t>
            </a:fld>
            <a:endParaRPr lang="zh-TW" alt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0250" y="2400300"/>
            <a:ext cx="485775" cy="154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5552" y="2080114"/>
            <a:ext cx="17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Offline ID via FFT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351784" y="4715958"/>
            <a:ext cx="249629" cy="141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343692" y="6077423"/>
                <a:ext cx="3172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>
                    <a:solidFill>
                      <a:schemeClr val="accent1"/>
                    </a:solidFill>
                  </a:rPr>
                  <a:t>Geometrical relationship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accent1"/>
                    </a:solidFill>
                  </a:rPr>
                  <a:t>are </a:t>
                </a:r>
                <a:r>
                  <a:rPr lang="en-US" altLang="zh-TW" dirty="0" smtClean="0">
                    <a:solidFill>
                      <a:schemeClr val="accent1"/>
                    </a:solidFill>
                  </a:rPr>
                  <a:t>orthogonal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692" y="6077423"/>
                <a:ext cx="3172216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4505325" y="1702913"/>
            <a:ext cx="447675" cy="95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729162" y="1126220"/>
                <a:ext cx="34528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Online estimated via a P-controller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accent1"/>
                    </a:solidFill>
                  </a:rPr>
                  <a:t>discrepancy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62" y="1126220"/>
                <a:ext cx="3452813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590" t="-5660" r="-1413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6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dirty="0" smtClean="0"/>
              <a:t>LEE 10’: nonlinear observer for SMPM motors</a:t>
            </a:r>
            <a:endParaRPr lang="zh-TW" alt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Uses an interesting state in the observer</a:t>
            </a:r>
          </a:p>
          <a:p>
            <a:pPr lvl="1"/>
            <a:r>
              <a:rPr lang="en-US" altLang="zh-TW" dirty="0" smtClean="0"/>
              <a:t>No need to estimate rotor speed</a:t>
            </a:r>
          </a:p>
          <a:p>
            <a:r>
              <a:rPr lang="en-US" altLang="zh-TW" dirty="0" smtClean="0"/>
              <a:t>Zero-speed is not observable; for speed &gt;10rpm (0.01 </a:t>
            </a:r>
            <a:r>
              <a:rPr lang="en-US" altLang="zh-TW" dirty="0" err="1" smtClean="0"/>
              <a:t>p.u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0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3024"/>
            <a:ext cx="7886700" cy="55149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Rotor position estimation: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000" dirty="0" smtClean="0"/>
              <a:t>[1] J</a:t>
            </a:r>
            <a:r>
              <a:rPr lang="en-US" altLang="zh-TW" sz="2000" dirty="0"/>
              <a:t>. </a:t>
            </a:r>
            <a:r>
              <a:rPr lang="en-US" altLang="zh-TW" sz="2000" dirty="0" smtClean="0"/>
              <a:t>Holtz and J. , </a:t>
            </a:r>
            <a:r>
              <a:rPr lang="en-US" altLang="zh-TW" sz="2000" dirty="0"/>
              <a:t>“</a:t>
            </a:r>
            <a:r>
              <a:rPr lang="en-US" altLang="zh-TW" sz="2000" dirty="0" err="1"/>
              <a:t>Sensorless</a:t>
            </a:r>
            <a:r>
              <a:rPr lang="en-US" altLang="zh-TW" sz="2000" dirty="0"/>
              <a:t> vector control of induction motors at very low speed using a nonlinear inverter model and parameter </a:t>
            </a:r>
            <a:r>
              <a:rPr lang="en-US" altLang="zh-TW" sz="2000" dirty="0" smtClean="0"/>
              <a:t>identification, ” IEEE Trans. on Industrial Applications, vol. 38, pp. 1087-1095, 2002.</a:t>
            </a:r>
          </a:p>
          <a:p>
            <a:pPr lvl="1"/>
            <a:r>
              <a:rPr lang="en-US" altLang="zh-TW" sz="2000" dirty="0" smtClean="0"/>
              <a:t>No extra injection signal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sz="2000" dirty="0" smtClean="0"/>
              <a:t>[2] Lee et al., “</a:t>
            </a:r>
            <a:r>
              <a:rPr lang="en-US" altLang="zh-TW" sz="2000" dirty="0" err="1" smtClean="0"/>
              <a:t>Sensorless</a:t>
            </a:r>
            <a:r>
              <a:rPr lang="en-US" altLang="zh-TW" sz="2000" dirty="0" smtClean="0"/>
              <a:t> control of surface0mount </a:t>
            </a:r>
            <a:r>
              <a:rPr lang="en-US" altLang="zh-TW" sz="2000" dirty="0" err="1" smtClean="0"/>
              <a:t>permananet</a:t>
            </a:r>
            <a:r>
              <a:rPr lang="en-US" altLang="zh-TW" sz="2000" dirty="0" smtClean="0"/>
              <a:t>-magnet synchronous motors based on a nonlinear observer,” IEEE Trans. On Power Electronics, vol. 25, pp. 290-296, 2010.</a:t>
            </a:r>
          </a:p>
          <a:p>
            <a:pPr lvl="1"/>
            <a:r>
              <a:rPr lang="en-US" altLang="zh-TW" sz="2000" dirty="0" smtClean="0"/>
              <a:t>Injected signal: DC voltage trains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b="1" dirty="0" smtClean="0"/>
              <a:t>Winding function:</a:t>
            </a:r>
            <a:endParaRPr lang="en-US" altLang="zh-TW" sz="2000" b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000" dirty="0" smtClean="0"/>
              <a:t>[</a:t>
            </a:r>
            <a:r>
              <a:rPr lang="en-US" altLang="zh-TW" sz="2000" dirty="0"/>
              <a:t>3] </a:t>
            </a:r>
            <a:r>
              <a:rPr lang="en-US" altLang="zh-TW" sz="2000" dirty="0" err="1"/>
              <a:t>Jov</a:t>
            </a:r>
            <a:endParaRPr lang="en-US" altLang="zh-TW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7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895600" y="3981477"/>
            <a:ext cx="5876926" cy="2752698"/>
            <a:chOff x="1583721" y="3065463"/>
            <a:chExt cx="7141179" cy="33448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3721" y="3065463"/>
              <a:ext cx="7141179" cy="3344862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152775" y="4686300"/>
              <a:ext cx="409575" cy="4114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806646" y="3581400"/>
              <a:ext cx="457200" cy="4593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591050" y="5048250"/>
              <a:ext cx="457200" cy="4593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Holtz 02’: </a:t>
            </a:r>
            <a:r>
              <a:rPr lang="en-US" altLang="zh-TW" sz="3600" dirty="0" err="1" smtClean="0"/>
              <a:t>sensorless</a:t>
            </a:r>
            <a:r>
              <a:rPr lang="en-US" altLang="zh-TW" sz="3600" dirty="0" smtClean="0"/>
              <a:t> ctrl. for induction </a:t>
            </a:r>
            <a:r>
              <a:rPr lang="en-US" altLang="zh-TW" sz="3600" dirty="0"/>
              <a:t>machine</a:t>
            </a:r>
            <a:endParaRPr lang="zh-TW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6799"/>
            <a:ext cx="7886700" cy="415038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 smtClean="0"/>
              <a:t>Consider nonlinearity in power electronics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The paper does not use </a:t>
            </a:r>
            <a:r>
              <a:rPr lang="en-US" altLang="zh-TW" b="1" dirty="0"/>
              <a:t>the measured stator voltage</a:t>
            </a:r>
            <a:r>
              <a:rPr lang="en-US" altLang="zh-TW" dirty="0"/>
              <a:t>, but </a:t>
            </a:r>
            <a:r>
              <a:rPr lang="en-US" altLang="zh-TW" b="1" dirty="0">
                <a:solidFill>
                  <a:srgbClr val="C00000"/>
                </a:solidFill>
              </a:rPr>
              <a:t>the reference voltage</a:t>
            </a:r>
            <a:r>
              <a:rPr lang="en-US" altLang="zh-TW" dirty="0"/>
              <a:t> with some tweaking to estimate stator </a:t>
            </a:r>
            <a:r>
              <a:rPr lang="en-US" altLang="zh-TW" dirty="0" smtClean="0"/>
              <a:t>flux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/>
              <a:t>Stator flux estimation: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Based on a pure integrator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Special treatments to deal with </a:t>
            </a:r>
            <a:r>
              <a:rPr lang="en-US" altLang="zh-TW" b="1" dirty="0" smtClean="0">
                <a:solidFill>
                  <a:srgbClr val="C00000"/>
                </a:solidFill>
              </a:rPr>
              <a:t>offset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/>
              <a:t>Inverter model: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Dead time compensation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Parameter ID:</a:t>
            </a:r>
          </a:p>
          <a:p>
            <a:pPr lvl="2">
              <a:spcBef>
                <a:spcPts val="0"/>
              </a:spcBef>
            </a:pPr>
            <a:r>
              <a:rPr lang="en-US" altLang="zh-TW" b="1" dirty="0" smtClean="0">
                <a:solidFill>
                  <a:srgbClr val="C00000"/>
                </a:solidFill>
              </a:rPr>
              <a:t>Voltage threshold </a:t>
            </a:r>
            <a:r>
              <a:rPr lang="en-US" altLang="zh-TW" dirty="0" smtClean="0"/>
              <a:t>(off-line)</a:t>
            </a:r>
          </a:p>
          <a:p>
            <a:pPr lvl="2">
              <a:spcBef>
                <a:spcPts val="0"/>
              </a:spcBef>
            </a:pPr>
            <a:r>
              <a:rPr lang="en-US" altLang="zh-TW" b="1" dirty="0" smtClean="0">
                <a:solidFill>
                  <a:srgbClr val="C00000"/>
                </a:solidFill>
              </a:rPr>
              <a:t>Stator resistance</a:t>
            </a:r>
            <a:r>
              <a:rPr lang="en-US" altLang="zh-TW" dirty="0" smtClean="0"/>
              <a:t> (on-line)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2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Invertor model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3025"/>
            <a:ext cx="7886700" cy="830692"/>
          </a:xfrm>
        </p:spPr>
        <p:txBody>
          <a:bodyPr/>
          <a:lstStyle/>
          <a:p>
            <a:r>
              <a:rPr lang="en-US" altLang="zh-TW" dirty="0" smtClean="0"/>
              <a:t>Non-ideal stator voltage due to nonlinearity of power electronics: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pPr/>
              <a:t>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318328" y="1956956"/>
                <a:ext cx="2194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328" y="1956956"/>
                <a:ext cx="219483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3551707"/>
            <a:ext cx="3068297" cy="294007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619625" y="2326288"/>
            <a:ext cx="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6091" y="2232355"/>
            <a:ext cx="660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1600" dirty="0" smtClean="0">
                <a:solidFill>
                  <a:schemeClr val="accent1"/>
                </a:solidFill>
              </a:rPr>
              <a:t>Ref. volt.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2527" y="2758550"/>
            <a:ext cx="217419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1600" dirty="0" smtClean="0">
                <a:solidFill>
                  <a:schemeClr val="accent1"/>
                </a:solidFill>
              </a:rPr>
              <a:t>Switching of IGBT cannot be infinitely fast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141119" y="2326288"/>
            <a:ext cx="8786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45830" y="2753401"/>
            <a:ext cx="25551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1600" dirty="0" smtClean="0">
                <a:solidFill>
                  <a:schemeClr val="accent1"/>
                </a:solidFill>
              </a:rPr>
              <a:t>Stator resistance varies with temperature (variation can be as large as 30%)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4495799" y="3360981"/>
            <a:ext cx="247650" cy="133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6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259" r="55923" b="20005"/>
          <a:stretch/>
        </p:blipFill>
        <p:spPr>
          <a:xfrm>
            <a:off x="4828064" y="3266179"/>
            <a:ext cx="2895600" cy="3237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Offline ID of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3836282"/>
            <a:ext cx="2914650" cy="247545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806010" y="1203667"/>
            <a:ext cx="5531979" cy="750545"/>
            <a:chOff x="1806010" y="1413217"/>
            <a:chExt cx="5531979" cy="75054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6010" y="1413217"/>
              <a:ext cx="5531979" cy="3393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3113" y="1840208"/>
              <a:ext cx="2406924" cy="323554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505240" y="2216150"/>
            <a:ext cx="5832749" cy="859529"/>
            <a:chOff x="1505240" y="2511425"/>
            <a:chExt cx="5832749" cy="8595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6010" y="2511425"/>
              <a:ext cx="2138611" cy="473493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1848396" y="2984918"/>
              <a:ext cx="5489593" cy="386036"/>
              <a:chOff x="2193130" y="3211591"/>
              <a:chExt cx="5489593" cy="38603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7"/>
              <a:srcRect l="11840" t="57090"/>
              <a:stretch/>
            </p:blipFill>
            <p:spPr>
              <a:xfrm>
                <a:off x="2875315" y="3211591"/>
                <a:ext cx="4807408" cy="386036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7"/>
              <a:srcRect r="86943" b="69481"/>
              <a:stretch/>
            </p:blipFill>
            <p:spPr>
              <a:xfrm>
                <a:off x="2193130" y="3240166"/>
                <a:ext cx="711995" cy="274560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1505240" y="2601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=&gt;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897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411" y="2835188"/>
            <a:ext cx="4259214" cy="2633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Offline ID of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5" y="2041894"/>
            <a:ext cx="3890933" cy="2643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8024"/>
          <a:stretch/>
        </p:blipFill>
        <p:spPr>
          <a:xfrm>
            <a:off x="247224" y="5255694"/>
            <a:ext cx="4306759" cy="132767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dirty="0" smtClean="0"/>
              <a:t> is more significant in low-speed operation</a:t>
            </a:r>
            <a:endParaRPr lang="zh-TW" altLang="en-US" dirty="0"/>
          </a:p>
        </p:txBody>
      </p:sp>
      <p:sp>
        <p:nvSpPr>
          <p:cNvPr id="8" name="Down Arrow 7"/>
          <p:cNvSpPr/>
          <p:nvPr/>
        </p:nvSpPr>
        <p:spPr>
          <a:xfrm>
            <a:off x="2333625" y="4701227"/>
            <a:ext cx="276225" cy="451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40989" y="4663127"/>
            <a:ext cx="20494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 smtClean="0">
                <a:solidFill>
                  <a:schemeClr val="accent1"/>
                </a:solidFill>
              </a:rPr>
              <a:t>After dead time compensation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5126053">
            <a:off x="4353085" y="4959413"/>
            <a:ext cx="276225" cy="451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07889" y="5297549"/>
            <a:ext cx="232471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 smtClean="0">
                <a:solidFill>
                  <a:schemeClr val="accent1"/>
                </a:solidFill>
              </a:rPr>
              <a:t>After filtering out the fundamental component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7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Stator flux estimation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3025"/>
            <a:ext cx="7886700" cy="676275"/>
          </a:xfrm>
        </p:spPr>
        <p:txBody>
          <a:bodyPr/>
          <a:lstStyle/>
          <a:p>
            <a:r>
              <a:rPr lang="en-US" altLang="zh-TW" dirty="0" smtClean="0"/>
              <a:t>Ideal stator voltage equation: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pPr/>
              <a:t>7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375478" y="1727639"/>
                <a:ext cx="1764394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478" y="1727639"/>
                <a:ext cx="1764394" cy="6182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2547938"/>
            <a:ext cx="7886700" cy="67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lang="en-US" altLang="zh-TW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TW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lang="en-US" altLang="zh-TW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TW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Non-ideal stator flux estimation: (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US" altLang="zh-TW" dirty="0" smtClean="0"/>
              <a:t> represents all errors in measurement, such as offsets)  </a:t>
            </a:r>
            <a:endParaRPr lang="en-US" altLang="zh-TW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661103" y="3076847"/>
                <a:ext cx="3002617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off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103" y="3076847"/>
                <a:ext cx="3002617" cy="8188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738676" y="3612878"/>
            <a:ext cx="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25" y="4083240"/>
            <a:ext cx="265407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1600" dirty="0" smtClean="0">
                <a:solidFill>
                  <a:schemeClr val="accent1"/>
                </a:solidFill>
              </a:rPr>
              <a:t>From the invertor model with dead-time compensation &amp; off-line ID of </a:t>
            </a:r>
            <a:r>
              <a:rPr lang="en-US" altLang="zh-TW" sz="1600" i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1600" baseline="-25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zh-TW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24451" y="3612878"/>
            <a:ext cx="0" cy="14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95964" y="3612878"/>
            <a:ext cx="0" cy="14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8779" y="4992751"/>
            <a:ext cx="265407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1600" dirty="0" smtClean="0">
                <a:solidFill>
                  <a:schemeClr val="accent1"/>
                </a:solidFill>
              </a:rPr>
              <a:t>To be identified online</a:t>
            </a:r>
            <a:endParaRPr lang="zh-TW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Online ID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off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15087"/>
                <a:ext cx="7886700" cy="2941263"/>
              </a:xfrm>
            </p:spPr>
            <p:txBody>
              <a:bodyPr/>
              <a:lstStyle/>
              <a:p>
                <a:r>
                  <a:rPr lang="en-US" altLang="zh-TW" dirty="0" smtClean="0"/>
                  <a:t>My critique:</a:t>
                </a:r>
              </a:p>
              <a:p>
                <a:pPr lvl="1"/>
                <a:r>
                  <a:rPr lang="en-US" altLang="zh-TW" dirty="0" smtClean="0"/>
                  <a:t>The closed-form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off</m:t>
                        </m:r>
                      </m:sub>
                    </m:sSub>
                  </m:oMath>
                </a14:m>
                <a:r>
                  <a:rPr lang="en-US" altLang="zh-TW" dirty="0" smtClean="0"/>
                  <a:t> is essentially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a proportional controller</a:t>
                </a:r>
                <a:r>
                  <a:rPr lang="en-US" altLang="zh-TW" dirty="0" smtClean="0"/>
                  <a:t>; </a:t>
                </a:r>
                <a:r>
                  <a:rPr lang="en-US" altLang="zh-TW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 smtClean="0"/>
                  <a:t> is chosen to be 0.4~0.8 in the paper</a:t>
                </a:r>
              </a:p>
              <a:p>
                <a:pPr lvl="1"/>
                <a:r>
                  <a:rPr lang="en-US" altLang="zh-TW" dirty="0" smtClean="0"/>
                  <a:t>An algebraic loop in the recipe: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(rotor position)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 smtClean="0"/>
                  <a:t> are to be estimated later, but used as inputs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off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15087"/>
                <a:ext cx="7886700" cy="2941263"/>
              </a:xfrm>
              <a:blipFill rotWithShape="0">
                <a:blip r:embed="rId3"/>
                <a:stretch>
                  <a:fillRect l="-1005" t="-2899" r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141" y="1542039"/>
            <a:ext cx="2392946" cy="524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141" y="2265222"/>
            <a:ext cx="1488944" cy="744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072" y="2371458"/>
            <a:ext cx="1299028" cy="455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r="86943" b="69481"/>
          <a:stretch/>
        </p:blipFill>
        <p:spPr>
          <a:xfrm>
            <a:off x="2602452" y="2471602"/>
            <a:ext cx="711995" cy="2745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17326" y="24476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8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5170" y="1886206"/>
                <a:ext cx="7886700" cy="5057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>
                    <a:sym typeface="Wingdings" panose="05000000000000000000" pitchFamily="2" charset="2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(induced voltage) are orthogonal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70" y="1886206"/>
                <a:ext cx="7886700" cy="505783"/>
              </a:xfrm>
              <a:blipFill rotWithShape="0">
                <a:blip r:embed="rId2"/>
                <a:stretch>
                  <a:fillRect l="-1236" t="-16867" b="-10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588520" y="1209273"/>
                <a:ext cx="1764394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520" y="1209273"/>
                <a:ext cx="1764394" cy="6182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Online ID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E76-9B5D-4CF2-B848-F100136AE75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661" y="2875997"/>
            <a:ext cx="3228714" cy="232711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343025"/>
            <a:ext cx="7886700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lang="en-US" altLang="zh-TW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TW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lang="en-US" altLang="zh-TW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TW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Ideal stator voltage equation:</a:t>
            </a:r>
            <a:endParaRPr lang="en-US" altLang="zh-TW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45170" y="2427364"/>
                <a:ext cx="7886700" cy="505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Calibri" panose="020F0502020204030204" pitchFamily="34" charset="0"/>
                  <a:buChar char="–"/>
                  <a:defRPr lang="en-US" altLang="zh-TW" sz="2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86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altLang="zh-TW" sz="20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0010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Calibri" panose="020F0502020204030204" pitchFamily="34" charset="0"/>
                  <a:buChar char="‒"/>
                  <a:defRPr lang="en-US" altLang="zh-TW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71550" indent="-1714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altLang="zh-TW" sz="16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dirty="0" smtClean="0"/>
                  <a:t>=&gt; The geometric relationship: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0" y="2427364"/>
                <a:ext cx="7886700" cy="505783"/>
              </a:xfrm>
              <a:prstGeom prst="rect">
                <a:avLst/>
              </a:prstGeom>
              <a:blipFill rotWithShape="0">
                <a:blip r:embed="rId6"/>
                <a:stretch>
                  <a:fillRect l="-1236" t="-14458" b="-132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45170" y="5344087"/>
            <a:ext cx="7049470" cy="586357"/>
            <a:chOff x="645170" y="5344087"/>
            <a:chExt cx="7049470" cy="58635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8421" y="5344087"/>
              <a:ext cx="1590494" cy="5863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5565" y="5483346"/>
              <a:ext cx="1671118" cy="30783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73740" y="5490675"/>
              <a:ext cx="820900" cy="29317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45170" y="5400675"/>
              <a:ext cx="2561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Furthermore, with:</a:t>
              </a:r>
              <a:endParaRPr lang="zh-TW" alt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5170" y="5945769"/>
            <a:ext cx="7886700" cy="710534"/>
            <a:chOff x="645170" y="5917194"/>
            <a:chExt cx="7886700" cy="7105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3433" y="5917194"/>
              <a:ext cx="3902132" cy="702683"/>
            </a:xfrm>
            <a:prstGeom prst="rect">
              <a:avLst/>
            </a:prstGeom>
          </p:spPr>
        </p:pic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645170" y="6121945"/>
              <a:ext cx="7886700" cy="5057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libri" panose="020F0502020204030204" pitchFamily="34" charset="0"/>
                <a:buChar char="–"/>
                <a:defRPr lang="en-US" altLang="zh-TW" sz="2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altLang="zh-TW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010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libri" panose="020F0502020204030204" pitchFamily="34" charset="0"/>
                <a:buChar char="‒"/>
                <a:defRPr lang="en-US" altLang="zh-TW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15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altLang="zh-TW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dirty="0" smtClean="0">
                  <a:sym typeface="Wingdings" panose="05000000000000000000" pitchFamily="2" charset="2"/>
                </a:rPr>
                <a:t>=&gt;</a:t>
              </a:r>
              <a:endParaRPr lang="en-US" altLang="zh-TW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1515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391</Words>
  <Application>Microsoft Office PowerPoint</Application>
  <PresentationFormat>On-screen Show (4:3)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Misc. reading related to rotor position estimation</vt:lpstr>
      <vt:lpstr>Reference</vt:lpstr>
      <vt:lpstr>Holtz 02’: sensorless ctrl. for induction machine</vt:lpstr>
      <vt:lpstr>Invertor model</vt:lpstr>
      <vt:lpstr>Offline ID of uth</vt:lpstr>
      <vt:lpstr>Offline ID of uth</vt:lpstr>
      <vt:lpstr>Stator flux estimation</vt:lpstr>
      <vt:lpstr>Online ID of u ̂_off</vt:lpstr>
      <vt:lpstr>Online ID of r ̂_s</vt:lpstr>
      <vt:lpstr>Holtz 02’: sensorless ctrl. for induction machine</vt:lpstr>
      <vt:lpstr>LEE 10’: nonlinear observer for SMPM motors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Misc. reading related to rotor position estimation</dc:title>
  <dc:creator>Chiao-Ting Li</dc:creator>
  <cp:lastModifiedBy>Chiao-Ting Li</cp:lastModifiedBy>
  <cp:revision>75</cp:revision>
  <dcterms:created xsi:type="dcterms:W3CDTF">2016-09-28T06:10:33Z</dcterms:created>
  <dcterms:modified xsi:type="dcterms:W3CDTF">2016-09-28T09:48:41Z</dcterms:modified>
</cp:coreProperties>
</file>