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6" r:id="rId4"/>
    <p:sldId id="268" r:id="rId5"/>
    <p:sldId id="269" r:id="rId6"/>
    <p:sldId id="270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4" orient="horz" pos="574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0"/>
    <p:restoredTop sz="97140"/>
  </p:normalViewPr>
  <p:slideViewPr>
    <p:cSldViewPr snapToGrid="0" snapToObjects="1" showGuides="1">
      <p:cViewPr varScale="1">
        <p:scale>
          <a:sx n="69" d="100"/>
          <a:sy n="69" d="100"/>
        </p:scale>
        <p:origin x="-1668" y="-90"/>
      </p:cViewPr>
      <p:guideLst>
        <p:guide orient="horz" pos="57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B2F4-FF96-A44B-AEC0-E1AC8C2C4387}" type="datetimeFigureOut">
              <a:rPr lang="en-US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641B-0192-0947-875D-6A8DB29958AF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4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DB70-8D40-0842-A3B8-7D93DD610C71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C6B5E-8D07-E14B-9D19-9636BDE7B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6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667792"/>
            <a:ext cx="7027594" cy="701731"/>
          </a:xfrm>
        </p:spPr>
        <p:txBody>
          <a:bodyPr wrap="square" anchor="b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338554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5760" y="3166308"/>
            <a:ext cx="3051322" cy="261610"/>
          </a:xfrm>
        </p:spPr>
        <p:txBody>
          <a:bodyPr wrap="square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9" name="Picture 8" descr="CL_bus_H_1c_r_14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4317" y="0"/>
            <a:ext cx="2956316" cy="11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06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88" userDrawn="1">
          <p15:clr>
            <a:srgbClr val="FBAE40"/>
          </p15:clr>
        </p15:guide>
        <p15:guide id="2" pos="54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914400"/>
            <a:ext cx="9144000" cy="2880360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5" y="4018753"/>
            <a:ext cx="8424538" cy="480131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5030528"/>
            <a:ext cx="8413133" cy="313932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4498884"/>
            <a:ext cx="8424538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474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3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667792"/>
            <a:ext cx="7027594" cy="701731"/>
          </a:xfrm>
        </p:spPr>
        <p:txBody>
          <a:bodyPr wrap="square" anchor="b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338554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5760" y="3166308"/>
            <a:ext cx="3051322" cy="261610"/>
          </a:xfrm>
        </p:spPr>
        <p:txBody>
          <a:bodyPr wrap="square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9" name="Picture 8" descr="CL_bus_H_1c_r_14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4317" y="0"/>
            <a:ext cx="2956316" cy="11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1754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667792"/>
            <a:ext cx="7027594" cy="701731"/>
          </a:xfrm>
        </p:spPr>
        <p:txBody>
          <a:bodyPr wrap="square" anchor="b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338554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5760" y="3166308"/>
            <a:ext cx="3051322" cy="261610"/>
          </a:xfrm>
        </p:spPr>
        <p:txBody>
          <a:bodyPr wrap="square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9" name="Picture 8" descr="CL_bus_H_1c_r_14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4317" y="0"/>
            <a:ext cx="2956316" cy="11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7118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4" y="1297156"/>
            <a:ext cx="8412480" cy="369332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269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5" y="2087029"/>
            <a:ext cx="6750762" cy="656590"/>
          </a:xfrm>
        </p:spPr>
        <p:txBody>
          <a:bodyPr anchor="b" anchorCtr="0"/>
          <a:lstStyle>
            <a:lvl1pPr>
              <a:defRPr sz="4000" b="0" i="0" cap="none" baseline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705" y="2833706"/>
            <a:ext cx="6750762" cy="33855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L_bus_H_1c_r_14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86599" y="100620"/>
            <a:ext cx="1910283" cy="7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7352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735019"/>
            <a:ext cx="3980794" cy="42117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341" y="1737360"/>
            <a:ext cx="3980794" cy="4211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1297156"/>
            <a:ext cx="3990628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823341" y="1297156"/>
            <a:ext cx="3980794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4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5" y="804672"/>
            <a:ext cx="4109162" cy="480131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5" y="1738211"/>
            <a:ext cx="4103599" cy="4208563"/>
          </a:xfrm>
        </p:spPr>
        <p:txBody>
          <a:bodyPr/>
          <a:lstStyle>
            <a:lvl2pPr>
              <a:buSzPct val="50000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1297156"/>
            <a:ext cx="4109162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800600" y="914400"/>
            <a:ext cx="3889375" cy="5029200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61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736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4" y="804672"/>
            <a:ext cx="8320269" cy="480131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4" y="1737360"/>
            <a:ext cx="4103599" cy="42117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4" y="1297156"/>
            <a:ext cx="8320269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800599" y="1711568"/>
            <a:ext cx="3889375" cy="4232031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863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TLK_PPT_D4G_01e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01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37359"/>
            <a:ext cx="8412480" cy="4209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9705" y="6398425"/>
            <a:ext cx="357126" cy="2000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26831" y="6404516"/>
            <a:ext cx="2976902" cy="20005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700" dirty="0" smtClean="0">
                <a:solidFill>
                  <a:schemeClr val="bg2"/>
                </a:solidFill>
              </a:rPr>
              <a:t>© 2016 CenturyLink. All Rights Reserved. </a:t>
            </a:r>
            <a:endParaRPr lang="en-US" sz="700" dirty="0">
              <a:solidFill>
                <a:schemeClr val="bg2"/>
              </a:solidFill>
            </a:endParaRPr>
          </a:p>
        </p:txBody>
      </p:sp>
      <p:pic>
        <p:nvPicPr>
          <p:cNvPr id="9" name="Picture 8" descr="CL_bus_H_clr_p_1405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84787" y="71657"/>
            <a:ext cx="1921687" cy="7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81" r:id="rId3"/>
    <p:sldLayoutId id="2147483662" r:id="rId4"/>
    <p:sldLayoutId id="2147483676" r:id="rId5"/>
    <p:sldLayoutId id="2147483663" r:id="rId6"/>
    <p:sldLayoutId id="2147483664" r:id="rId7"/>
    <p:sldLayoutId id="2147483677" r:id="rId8"/>
    <p:sldLayoutId id="2147483679" r:id="rId9"/>
    <p:sldLayoutId id="2147483678" r:id="rId10"/>
    <p:sldLayoutId id="2147483666" r:id="rId11"/>
    <p:sldLayoutId id="214748366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1pPr>
    </p:titleStyle>
    <p:bodyStyle>
      <a:lvl1pPr marL="176213" indent="-176213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168275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50000"/>
        <a:buFont typeface=".LucidaGrandeUI" charset="0"/>
        <a:buChar char="▶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514350" indent="-169863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.HelveticaNeueDeskInterface-Regular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693738" indent="-1778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63600" indent="-169863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.HelveticaNeueDeskInterface-Regular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76" userDrawn="1">
          <p15:clr>
            <a:srgbClr val="F26B43"/>
          </p15:clr>
        </p15:guide>
        <p15:guide id="2" pos="290" userDrawn="1">
          <p15:clr>
            <a:srgbClr val="F26B43"/>
          </p15:clr>
        </p15:guide>
        <p15:guide id="3" pos="5474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6" orient="horz" pos="4119" userDrawn="1">
          <p15:clr>
            <a:srgbClr val="F26B43"/>
          </p15:clr>
        </p15:guide>
        <p15:guide id="7" orient="horz" pos="37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667792"/>
            <a:ext cx="7027594" cy="701731"/>
          </a:xfrm>
        </p:spPr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33855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	version 4.0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28/03/2018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r>
              <a:rPr lang="en-US" dirty="0" smtClean="0"/>
              <a:t>What is Spring Security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is a crucial aspect of most application.</a:t>
            </a:r>
          </a:p>
          <a:p>
            <a:r>
              <a:rPr lang="en-US" dirty="0" smtClean="0"/>
              <a:t>Comprehensive support for Authentication and Authorization.</a:t>
            </a:r>
          </a:p>
          <a:p>
            <a:r>
              <a:rPr lang="en-US" dirty="0" smtClean="0"/>
              <a:t>Protection against common attacks.</a:t>
            </a:r>
          </a:p>
          <a:p>
            <a:r>
              <a:rPr lang="en-US" dirty="0" smtClean="0"/>
              <a:t>Servlet Api Integration.</a:t>
            </a:r>
          </a:p>
          <a:p>
            <a:r>
              <a:rPr lang="en-US" dirty="0" smtClean="0"/>
              <a:t>Integration with spring MVC.</a:t>
            </a:r>
          </a:p>
          <a:p>
            <a:r>
              <a:rPr lang="en-US" dirty="0" smtClean="0"/>
              <a:t>Integration with spring Data.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r>
              <a:rPr lang="en-US" dirty="0" smtClean="0"/>
              <a:t>Authentication and Authorization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Verifying who you are?</a:t>
            </a:r>
          </a:p>
          <a:p>
            <a:r>
              <a:rPr lang="en-US" dirty="0" smtClean="0"/>
              <a:t>When you are logging into the PC with a user name and password, you are doing authentication.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23341" y="1737360"/>
            <a:ext cx="3980794" cy="4211755"/>
          </a:xfrm>
        </p:spPr>
        <p:txBody>
          <a:bodyPr/>
          <a:lstStyle/>
          <a:p>
            <a:r>
              <a:rPr lang="en-US" dirty="0" smtClean="0"/>
              <a:t>What are you allowed to do?</a:t>
            </a:r>
          </a:p>
          <a:p>
            <a:r>
              <a:rPr lang="en-US" dirty="0" smtClean="0"/>
              <a:t>Gaining access to the resource(Ex: directory on a hard disk),because of permission configured on it allow you to access is authorization.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1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 In-memory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737360"/>
            <a:ext cx="8412480" cy="169856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/>
              <a:t>Demo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spring REST API using OAuth2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Owner : </a:t>
            </a:r>
            <a:r>
              <a:rPr lang="en-US" dirty="0"/>
              <a:t>An entity capable of granting access to a protected resource. When the resource owner is a person, it is referred to as an end-user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 : </a:t>
            </a:r>
            <a:r>
              <a:rPr lang="en-US" dirty="0"/>
              <a:t>The server hosting the protected resources, capable of accepting and responding to protected resource requests using access </a:t>
            </a:r>
            <a:r>
              <a:rPr lang="en-US" dirty="0" smtClean="0"/>
              <a:t>tokens.</a:t>
            </a:r>
          </a:p>
          <a:p>
            <a:r>
              <a:rPr lang="en-US" dirty="0" smtClean="0"/>
              <a:t>Client : </a:t>
            </a:r>
            <a:r>
              <a:rPr lang="en-US" dirty="0"/>
              <a:t>An application making protected resource requests on behalf of the resource owner and with its </a:t>
            </a:r>
            <a:r>
              <a:rPr lang="en-US" dirty="0" smtClean="0"/>
              <a:t>authorization.</a:t>
            </a:r>
          </a:p>
          <a:p>
            <a:r>
              <a:rPr lang="en-US" dirty="0" smtClean="0"/>
              <a:t>Authorization Server :</a:t>
            </a:r>
            <a:r>
              <a:rPr lang="en-US" dirty="0"/>
              <a:t>The server issuing access tokens to the client after successfully authenticating the resource owner and obtaining authorization.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Authorization Grant Types and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code</a:t>
            </a:r>
          </a:p>
          <a:p>
            <a:r>
              <a:rPr lang="en-US" dirty="0" smtClean="0"/>
              <a:t>Implicit</a:t>
            </a:r>
          </a:p>
          <a:p>
            <a:r>
              <a:rPr lang="en-US" dirty="0" smtClean="0"/>
              <a:t>Resource owner password credentials</a:t>
            </a:r>
          </a:p>
          <a:p>
            <a:r>
              <a:rPr lang="en-US" dirty="0" smtClean="0"/>
              <a:t>Client credentials</a:t>
            </a:r>
          </a:p>
          <a:p>
            <a:endParaRPr lang="en-US" dirty="0"/>
          </a:p>
          <a:p>
            <a:r>
              <a:rPr lang="en-US" dirty="0" smtClean="0"/>
              <a:t>Access Tokens : </a:t>
            </a:r>
            <a:r>
              <a:rPr lang="en-US" dirty="0"/>
              <a:t> Sent with each request, usually valid for a very short life time [an hour e.g.]</a:t>
            </a:r>
            <a:endParaRPr lang="en-US" dirty="0" smtClean="0"/>
          </a:p>
          <a:p>
            <a:r>
              <a:rPr lang="en-US" smtClean="0"/>
              <a:t>Refresh Tokens : </a:t>
            </a:r>
            <a:r>
              <a:rPr lang="en-US"/>
              <a:t>Mainly used to get a new access token, not sent with each request, usually lives longer than access token.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7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2.0 flow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8036" y="2064327"/>
            <a:ext cx="1551709" cy="37822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54982" y="2064326"/>
            <a:ext cx="1620982" cy="3782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Authorization server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9745" y="2202873"/>
            <a:ext cx="4835237" cy="27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119745" y="2618509"/>
            <a:ext cx="4835237" cy="69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89418" y="3034145"/>
            <a:ext cx="1274618" cy="162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Resource Server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19745" y="3172691"/>
            <a:ext cx="3269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119745" y="3588327"/>
            <a:ext cx="3269673" cy="55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19745" y="4170218"/>
            <a:ext cx="3269673" cy="1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119745" y="4655127"/>
            <a:ext cx="3269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19745" y="4973782"/>
            <a:ext cx="4835237" cy="27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119745" y="5486400"/>
            <a:ext cx="48352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1929" y="1805832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A)Authorization Grant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31690" y="2276702"/>
            <a:ext cx="355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B) Access token &amp; Refresh token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40928" y="2747757"/>
            <a:ext cx="18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C) Access token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29346" y="319602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D) Protected Resource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29346" y="3770805"/>
            <a:ext cx="18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E) Access Token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38584" y="4285795"/>
            <a:ext cx="238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F) Invalid Token 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95599" y="4618304"/>
            <a:ext cx="198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G) Refresh Token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97198" y="5047795"/>
            <a:ext cx="389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H) Access Token and Refresh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8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 </a:t>
            </a:r>
            <a:r>
              <a:rPr lang="en-US" dirty="0" smtClean="0"/>
              <a:t>with 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737360"/>
            <a:ext cx="8412480" cy="169856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/>
              <a:t>Demo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Thank You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7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turyLink">
      <a:dk1>
        <a:srgbClr val="000000"/>
      </a:dk1>
      <a:lt1>
        <a:srgbClr val="FFFFFF"/>
      </a:lt1>
      <a:dk2>
        <a:srgbClr val="616365"/>
      </a:dk2>
      <a:lt2>
        <a:srgbClr val="9A9B9C"/>
      </a:lt2>
      <a:accent1>
        <a:srgbClr val="00853F"/>
      </a:accent1>
      <a:accent2>
        <a:srgbClr val="8CC43F"/>
      </a:accent2>
      <a:accent3>
        <a:srgbClr val="284E36"/>
      </a:accent3>
      <a:accent4>
        <a:srgbClr val="34B233"/>
      </a:accent4>
      <a:accent5>
        <a:srgbClr val="0098DB"/>
      </a:accent5>
      <a:accent6>
        <a:srgbClr val="FFA02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1698</TotalTime>
  <Words>286</Words>
  <Application>Microsoft Office PowerPoint</Application>
  <PresentationFormat>On-screen Show (4:3)</PresentationFormat>
  <Paragraphs>58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Spring Security</vt:lpstr>
      <vt:lpstr>What is Spring Security</vt:lpstr>
      <vt:lpstr>Authentication and Authorization</vt:lpstr>
      <vt:lpstr>Spring Security In-memory</vt:lpstr>
      <vt:lpstr>Securing spring REST API using OAuth2</vt:lpstr>
      <vt:lpstr>OAuth2 Authorization Grant Types and Tokens</vt:lpstr>
      <vt:lpstr>Oauth 2.0 flow diagram</vt:lpstr>
      <vt:lpstr>Spring Security with OAUTH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Kip</dc:creator>
  <cp:lastModifiedBy>Windows User</cp:lastModifiedBy>
  <cp:revision>63</cp:revision>
  <dcterms:created xsi:type="dcterms:W3CDTF">2015-11-17T04:10:00Z</dcterms:created>
  <dcterms:modified xsi:type="dcterms:W3CDTF">2018-03-27T17:10:00Z</dcterms:modified>
</cp:coreProperties>
</file>