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73" r:id="rId11"/>
    <p:sldId id="274" r:id="rId12"/>
  </p:sldIdLst>
  <p:sldSz cx="9512300" cy="6934200"/>
  <p:notesSz cx="95123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3422" y="2149602"/>
            <a:ext cx="8085455" cy="1456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6845" y="3883152"/>
            <a:ext cx="6658610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594866"/>
            <a:ext cx="4137850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98834" y="1594866"/>
            <a:ext cx="4137850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512300" cy="6929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512300" cy="6929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3574" y="1628581"/>
            <a:ext cx="6605151" cy="346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374" y="2522665"/>
            <a:ext cx="8941550" cy="299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4182" y="6448806"/>
            <a:ext cx="3043936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5615" y="6448806"/>
            <a:ext cx="218782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48856" y="6448806"/>
            <a:ext cx="218782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jesh.meena@centurylink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mee.apache.org/advanced/tomee-embedded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ordofthejars.com/2014/09/apache-tomee-shrinkwrap-javaee-boot-not.html" TargetMode="External"/><Relationship Id="rId4" Type="http://schemas.openxmlformats.org/officeDocument/2006/relationships/hyperlink" Target="http://wildfly-swarm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hode.com/blog/6-simple-reasons-why-spring-boot-roc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AEDB69-DD91-4B5C-AE38-5CA31EED1DC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79549" y="1409700"/>
            <a:ext cx="6605905" cy="3939540"/>
          </a:xfrm>
        </p:spPr>
        <p:txBody>
          <a:bodyPr/>
          <a:lstStyle/>
          <a:p>
            <a:pPr algn="ctr"/>
            <a:r>
              <a:rPr lang="en-US" sz="4000" dirty="0"/>
              <a:t>Spring boot </a:t>
            </a:r>
          </a:p>
          <a:p>
            <a:pPr algn="ctr"/>
            <a:r>
              <a:rPr lang="en-US" sz="4000" dirty="0"/>
              <a:t>&amp; </a:t>
            </a:r>
          </a:p>
          <a:p>
            <a:pPr algn="ctr"/>
            <a:r>
              <a:rPr lang="en-US" sz="4000" dirty="0"/>
              <a:t>Micro Services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Rajesh Meena</a:t>
            </a:r>
          </a:p>
          <a:p>
            <a:pPr algn="ctr"/>
            <a:r>
              <a:rPr lang="en-US" sz="1600" dirty="0">
                <a:hlinkClick r:id="rId2"/>
              </a:rPr>
              <a:t>Rajesh.meena@centurylink.com</a:t>
            </a:r>
            <a:endParaRPr lang="en-US" sz="16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6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997" y="1422746"/>
            <a:ext cx="263461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1105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6300" b="0" spc="-17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6300" b="0" spc="-63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6300" b="0" spc="-440" dirty="0">
                <a:solidFill>
                  <a:srgbClr val="000000"/>
                </a:solidFill>
                <a:latin typeface="Arial"/>
                <a:cs typeface="Arial"/>
              </a:rPr>
              <a:t>p-</a:t>
            </a:r>
            <a:r>
              <a:rPr sz="6300" b="0" spc="-48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6300" b="0" spc="-36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815" y="2764120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069" y="325975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60">
                <a:moveTo>
                  <a:pt x="0" y="0"/>
                </a:moveTo>
                <a:lnTo>
                  <a:pt x="123907" y="0"/>
                </a:lnTo>
                <a:lnTo>
                  <a:pt x="123907" y="123907"/>
                </a:lnTo>
                <a:lnTo>
                  <a:pt x="0" y="1239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069" y="375538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60">
                <a:moveTo>
                  <a:pt x="0" y="0"/>
                </a:moveTo>
                <a:lnTo>
                  <a:pt x="123907" y="0"/>
                </a:lnTo>
                <a:lnTo>
                  <a:pt x="123907" y="123907"/>
                </a:lnTo>
                <a:lnTo>
                  <a:pt x="0" y="1239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069" y="474664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60">
                <a:moveTo>
                  <a:pt x="0" y="0"/>
                </a:moveTo>
                <a:lnTo>
                  <a:pt x="123907" y="0"/>
                </a:lnTo>
                <a:lnTo>
                  <a:pt x="123907" y="123907"/>
                </a:lnTo>
                <a:lnTo>
                  <a:pt x="0" y="1239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069" y="5242274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60">
                <a:moveTo>
                  <a:pt x="0" y="0"/>
                </a:moveTo>
                <a:lnTo>
                  <a:pt x="123907" y="0"/>
                </a:lnTo>
                <a:lnTo>
                  <a:pt x="123907" y="123907"/>
                </a:lnTo>
                <a:lnTo>
                  <a:pt x="0" y="1239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400"/>
              </a:spcBef>
            </a:pPr>
            <a:r>
              <a:rPr spc="-229" dirty="0"/>
              <a:t>Spring</a:t>
            </a:r>
            <a:r>
              <a:rPr spc="-484" dirty="0"/>
              <a:t> </a:t>
            </a:r>
            <a:r>
              <a:rPr spc="-120" dirty="0"/>
              <a:t>Boot</a:t>
            </a:r>
          </a:p>
          <a:p>
            <a:pPr marL="657860">
              <a:lnSpc>
                <a:spcPct val="100000"/>
              </a:lnSpc>
              <a:spcBef>
                <a:spcPts val="305"/>
              </a:spcBef>
            </a:pPr>
            <a:r>
              <a:rPr spc="-220" dirty="0"/>
              <a:t>gets</a:t>
            </a:r>
            <a:r>
              <a:rPr spc="-484" dirty="0"/>
              <a:t> </a:t>
            </a:r>
            <a:r>
              <a:rPr spc="-220" dirty="0"/>
              <a:t>you</a:t>
            </a:r>
            <a:r>
              <a:rPr spc="-480" dirty="0"/>
              <a:t> </a:t>
            </a:r>
            <a:r>
              <a:rPr spc="-225" dirty="0"/>
              <a:t>up</a:t>
            </a:r>
            <a:r>
              <a:rPr spc="-480" dirty="0"/>
              <a:t> </a:t>
            </a:r>
            <a:r>
              <a:rPr spc="-70" dirty="0"/>
              <a:t>&amp;</a:t>
            </a:r>
            <a:r>
              <a:rPr spc="-480" dirty="0"/>
              <a:t> </a:t>
            </a:r>
            <a:r>
              <a:rPr spc="-200" dirty="0"/>
              <a:t>running</a:t>
            </a:r>
            <a:r>
              <a:rPr spc="-480" dirty="0"/>
              <a:t> </a:t>
            </a:r>
            <a:r>
              <a:rPr spc="-220" dirty="0"/>
              <a:t>quickly;</a:t>
            </a:r>
          </a:p>
          <a:p>
            <a:pPr marL="657860" marR="1495425">
              <a:lnSpc>
                <a:spcPct val="108400"/>
              </a:lnSpc>
            </a:pPr>
            <a:r>
              <a:rPr spc="-280" dirty="0"/>
              <a:t>assumes</a:t>
            </a:r>
            <a:r>
              <a:rPr spc="-490" dirty="0"/>
              <a:t> </a:t>
            </a:r>
            <a:r>
              <a:rPr spc="-200" dirty="0"/>
              <a:t>standard</a:t>
            </a:r>
            <a:r>
              <a:rPr spc="-484" dirty="0"/>
              <a:t> </a:t>
            </a:r>
            <a:r>
              <a:rPr spc="-175" dirty="0"/>
              <a:t>conkguration</a:t>
            </a:r>
            <a:r>
              <a:rPr spc="-490" dirty="0"/>
              <a:t> </a:t>
            </a:r>
            <a:r>
              <a:rPr spc="-90" dirty="0"/>
              <a:t>for</a:t>
            </a:r>
            <a:r>
              <a:rPr spc="-484" dirty="0"/>
              <a:t> </a:t>
            </a:r>
            <a:r>
              <a:rPr spc="-175" dirty="0"/>
              <a:t>rapid  </a:t>
            </a:r>
            <a:r>
              <a:rPr spc="-245" dirty="0"/>
              <a:t>development;</a:t>
            </a:r>
          </a:p>
          <a:p>
            <a:pPr marL="657860">
              <a:lnSpc>
                <a:spcPct val="100000"/>
              </a:lnSpc>
              <a:spcBef>
                <a:spcPts val="300"/>
              </a:spcBef>
            </a:pPr>
            <a:r>
              <a:rPr spc="-220" dirty="0"/>
              <a:t>plays</a:t>
            </a:r>
            <a:r>
              <a:rPr spc="-484" dirty="0"/>
              <a:t> </a:t>
            </a:r>
            <a:r>
              <a:rPr spc="-165" dirty="0"/>
              <a:t>nice</a:t>
            </a:r>
            <a:r>
              <a:rPr spc="-480" dirty="0"/>
              <a:t> </a:t>
            </a:r>
            <a:r>
              <a:rPr spc="-130" dirty="0"/>
              <a:t>with</a:t>
            </a:r>
            <a:r>
              <a:rPr spc="-480" dirty="0"/>
              <a:t> </a:t>
            </a:r>
            <a:r>
              <a:rPr spc="-280" dirty="0"/>
              <a:t>a</a:t>
            </a:r>
            <a:r>
              <a:rPr spc="-484" dirty="0"/>
              <a:t> </a:t>
            </a:r>
            <a:r>
              <a:rPr spc="-155" dirty="0"/>
              <a:t>wide</a:t>
            </a:r>
            <a:r>
              <a:rPr spc="-480" dirty="0"/>
              <a:t> </a:t>
            </a:r>
            <a:r>
              <a:rPr spc="-240" dirty="0"/>
              <a:t>range</a:t>
            </a:r>
            <a:r>
              <a:rPr spc="-480" dirty="0"/>
              <a:t> </a:t>
            </a:r>
            <a:r>
              <a:rPr spc="-100" dirty="0"/>
              <a:t>of</a:t>
            </a:r>
            <a:r>
              <a:rPr spc="-484" dirty="0"/>
              <a:t> </a:t>
            </a:r>
            <a:r>
              <a:rPr spc="-235" dirty="0"/>
              <a:t>frameworks;</a:t>
            </a:r>
          </a:p>
          <a:p>
            <a:pPr marL="657860">
              <a:lnSpc>
                <a:spcPct val="100000"/>
              </a:lnSpc>
              <a:spcBef>
                <a:spcPts val="305"/>
              </a:spcBef>
            </a:pPr>
            <a:r>
              <a:rPr spc="-160" dirty="0"/>
              <a:t>is</a:t>
            </a:r>
            <a:r>
              <a:rPr spc="-480" dirty="0"/>
              <a:t> </a:t>
            </a:r>
            <a:r>
              <a:rPr spc="-225" dirty="0"/>
              <a:t>up</a:t>
            </a:r>
            <a:r>
              <a:rPr spc="-480" dirty="0"/>
              <a:t> </a:t>
            </a:r>
            <a:r>
              <a:rPr spc="-110" dirty="0"/>
              <a:t>to</a:t>
            </a:r>
            <a:r>
              <a:rPr spc="-475" dirty="0"/>
              <a:t> </a:t>
            </a:r>
            <a:r>
              <a:rPr spc="-170" dirty="0"/>
              <a:t>the</a:t>
            </a:r>
            <a:r>
              <a:rPr spc="-480" dirty="0"/>
              <a:t> </a:t>
            </a:r>
            <a:r>
              <a:rPr spc="-204" dirty="0"/>
              <a:t>task</a:t>
            </a:r>
            <a:r>
              <a:rPr spc="-480" dirty="0"/>
              <a:t> </a:t>
            </a:r>
            <a:r>
              <a:rPr spc="-195" dirty="0"/>
              <a:t>no</a:t>
            </a:r>
            <a:r>
              <a:rPr spc="-475" dirty="0"/>
              <a:t> </a:t>
            </a:r>
            <a:r>
              <a:rPr spc="-195" dirty="0"/>
              <a:t>matter</a:t>
            </a:r>
            <a:r>
              <a:rPr spc="-480" dirty="0"/>
              <a:t> </a:t>
            </a:r>
            <a:r>
              <a:rPr spc="-185" dirty="0"/>
              <a:t>what</a:t>
            </a:r>
            <a:r>
              <a:rPr spc="-480" dirty="0"/>
              <a:t> </a:t>
            </a:r>
            <a:r>
              <a:rPr spc="-180" dirty="0"/>
              <a:t>choices</a:t>
            </a:r>
            <a:r>
              <a:rPr spc="-475" dirty="0"/>
              <a:t> </a:t>
            </a:r>
            <a:r>
              <a:rPr spc="-220" dirty="0"/>
              <a:t>you</a:t>
            </a:r>
            <a:r>
              <a:rPr spc="-480" dirty="0"/>
              <a:t> </a:t>
            </a:r>
            <a:r>
              <a:rPr spc="-340" dirty="0"/>
              <a:t>make.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99" y="1174858"/>
            <a:ext cx="8704580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56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6300" b="0" spc="-380" dirty="0">
                <a:solidFill>
                  <a:srgbClr val="000000"/>
                </a:solidFill>
                <a:latin typeface="Arial"/>
                <a:cs typeface="Arial"/>
              </a:rPr>
              <a:t>what </a:t>
            </a:r>
            <a:r>
              <a:rPr sz="6300" b="0" spc="-50" dirty="0">
                <a:solidFill>
                  <a:srgbClr val="000000"/>
                </a:solidFill>
                <a:latin typeface="Arial"/>
                <a:cs typeface="Arial"/>
              </a:rPr>
              <a:t>if </a:t>
            </a:r>
            <a:r>
              <a:rPr sz="6300" b="0" spc="-459" dirty="0">
                <a:solidFill>
                  <a:srgbClr val="000000"/>
                </a:solidFill>
                <a:latin typeface="Arial"/>
                <a:cs typeface="Arial"/>
              </a:rPr>
              <a:t>I </a:t>
            </a:r>
            <a:r>
              <a:rPr sz="6300" b="0" spc="-360" dirty="0">
                <a:solidFill>
                  <a:srgbClr val="000000"/>
                </a:solidFill>
                <a:latin typeface="Arial"/>
                <a:cs typeface="Arial"/>
              </a:rPr>
              <a:t>prefer</a:t>
            </a:r>
            <a:r>
              <a:rPr sz="6300" b="0" spc="-6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300" b="0" spc="-690" dirty="0">
                <a:solidFill>
                  <a:srgbClr val="000000"/>
                </a:solidFill>
                <a:latin typeface="Arial"/>
                <a:cs typeface="Arial"/>
              </a:rPr>
              <a:t>JavaEE?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815" y="2516231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069" y="301186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60">
                <a:moveTo>
                  <a:pt x="0" y="0"/>
                </a:moveTo>
                <a:lnTo>
                  <a:pt x="123907" y="0"/>
                </a:lnTo>
                <a:lnTo>
                  <a:pt x="123907" y="123907"/>
                </a:lnTo>
                <a:lnTo>
                  <a:pt x="0" y="1239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069" y="400312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59" h="124460">
                <a:moveTo>
                  <a:pt x="0" y="0"/>
                </a:moveTo>
                <a:lnTo>
                  <a:pt x="123907" y="0"/>
                </a:lnTo>
                <a:lnTo>
                  <a:pt x="123907" y="123907"/>
                </a:lnTo>
                <a:lnTo>
                  <a:pt x="0" y="1239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15" y="4994385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9650" y="2274777"/>
            <a:ext cx="8104505" cy="363689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spc="-40" dirty="0">
                <a:latin typeface="Verdana"/>
                <a:cs typeface="Verdana"/>
              </a:rPr>
              <a:t>At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175" dirty="0">
                <a:latin typeface="Verdana"/>
                <a:cs typeface="Verdana"/>
              </a:rPr>
              <a:t>least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220" dirty="0">
                <a:latin typeface="Verdana"/>
                <a:cs typeface="Verdana"/>
              </a:rPr>
              <a:t>you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225" dirty="0">
                <a:latin typeface="Verdana"/>
                <a:cs typeface="Verdana"/>
              </a:rPr>
              <a:t>can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235" dirty="0">
                <a:latin typeface="Verdana"/>
                <a:cs typeface="Verdana"/>
              </a:rPr>
              <a:t>use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235" dirty="0">
                <a:latin typeface="Verdana"/>
                <a:cs typeface="Verdana"/>
              </a:rPr>
              <a:t>embedded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250" dirty="0">
                <a:latin typeface="Verdana"/>
                <a:cs typeface="Verdana"/>
              </a:rPr>
              <a:t>servers:</a:t>
            </a:r>
            <a:endParaRPr sz="30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05"/>
              </a:spcBef>
            </a:pPr>
            <a:r>
              <a:rPr sz="3000" spc="-265" dirty="0">
                <a:latin typeface="Verdana"/>
                <a:cs typeface="Verdana"/>
              </a:rPr>
              <a:t>TomEE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225" dirty="0">
                <a:latin typeface="Verdana"/>
                <a:cs typeface="Verdana"/>
              </a:rPr>
              <a:t>Embedded</a:t>
            </a:r>
            <a:endParaRPr sz="30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50"/>
              </a:spcBef>
            </a:pPr>
            <a:r>
              <a:rPr sz="1800" spc="-165" dirty="0">
                <a:latin typeface="Verdana"/>
                <a:cs typeface="Verdana"/>
              </a:rPr>
              <a:t>(</a:t>
            </a:r>
            <a:r>
              <a:rPr sz="1800" spc="-165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http:/</a:t>
            </a:r>
            <a:r>
              <a:rPr lang="en-US" spc="-125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/</a:t>
            </a:r>
            <a:r>
              <a:rPr sz="1800" spc="-150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tomee.apache.org/advanced/tomee-embedded/index.html</a:t>
            </a:r>
            <a:r>
              <a:rPr sz="1800" spc="-150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3000" spc="-80" dirty="0">
                <a:latin typeface="Verdana"/>
                <a:cs typeface="Verdana"/>
              </a:rPr>
              <a:t>Wildfly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285" dirty="0">
                <a:latin typeface="Verdana"/>
                <a:cs typeface="Verdana"/>
              </a:rPr>
              <a:t>Swarm</a:t>
            </a:r>
            <a:endParaRPr sz="30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50"/>
              </a:spcBef>
            </a:pPr>
            <a:r>
              <a:rPr sz="1800" spc="-165" dirty="0">
                <a:latin typeface="Verdana"/>
                <a:cs typeface="Verdana"/>
              </a:rPr>
              <a:t>(</a:t>
            </a:r>
            <a:r>
              <a:rPr sz="1800" spc="-165" dirty="0">
                <a:solidFill>
                  <a:srgbClr val="00008A"/>
                </a:solidFill>
                <a:latin typeface="Verdana"/>
                <a:cs typeface="Verdana"/>
                <a:hlinkClick r:id="rId4"/>
              </a:rPr>
              <a:t>http:/</a:t>
            </a:r>
            <a:r>
              <a:rPr lang="en-US" spc="-90" dirty="0">
                <a:solidFill>
                  <a:srgbClr val="00008A"/>
                </a:solidFill>
                <a:latin typeface="Verdana"/>
                <a:cs typeface="Verdana"/>
                <a:hlinkClick r:id="rId4"/>
              </a:rPr>
              <a:t>/</a:t>
            </a:r>
            <a:r>
              <a:rPr sz="1800" spc="-125" dirty="0">
                <a:solidFill>
                  <a:srgbClr val="00008A"/>
                </a:solidFill>
                <a:latin typeface="Verdana"/>
                <a:cs typeface="Verdana"/>
                <a:hlinkClick r:id="rId4"/>
              </a:rPr>
              <a:t>wildfly-swarm.io/</a:t>
            </a:r>
            <a:r>
              <a:rPr sz="1800" spc="-125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125" dirty="0">
                <a:latin typeface="Verdana"/>
                <a:cs typeface="Verdana"/>
              </a:rPr>
              <a:t>Quick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245" dirty="0">
                <a:latin typeface="Verdana"/>
                <a:cs typeface="Verdana"/>
              </a:rPr>
              <a:t>assembly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30" dirty="0">
                <a:latin typeface="Verdana"/>
                <a:cs typeface="Verdana"/>
              </a:rPr>
              <a:t>with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JBoss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80" dirty="0">
                <a:latin typeface="Verdana"/>
                <a:cs typeface="Verdana"/>
              </a:rPr>
              <a:t>ShrinkWrap</a:t>
            </a:r>
            <a:endParaRPr sz="3000" dirty="0">
              <a:latin typeface="Verdana"/>
              <a:cs typeface="Verdana"/>
            </a:endParaRPr>
          </a:p>
          <a:p>
            <a:pPr marL="12700" marR="5080">
              <a:lnSpc>
                <a:spcPts val="2100"/>
              </a:lnSpc>
              <a:spcBef>
                <a:spcPts val="270"/>
              </a:spcBef>
            </a:pPr>
            <a:r>
              <a:rPr sz="1800" spc="-165" dirty="0">
                <a:latin typeface="Verdana"/>
                <a:cs typeface="Verdana"/>
                <a:hlinkClick r:id="rId5"/>
              </a:rPr>
              <a:t>(</a:t>
            </a:r>
            <a:r>
              <a:rPr sz="1800" spc="-165" dirty="0">
                <a:solidFill>
                  <a:srgbClr val="00008A"/>
                </a:solidFill>
                <a:latin typeface="Verdana"/>
                <a:cs typeface="Verdana"/>
                <a:hlinkClick r:id="rId5"/>
              </a:rPr>
              <a:t>http:/</a:t>
            </a:r>
            <a:r>
              <a:rPr lang="en-US" sz="1800" spc="-165" dirty="0">
                <a:solidFill>
                  <a:srgbClr val="00008A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800" spc="-130" dirty="0">
                <a:solidFill>
                  <a:srgbClr val="00008A"/>
                </a:solidFill>
                <a:latin typeface="Verdana"/>
                <a:cs typeface="Verdana"/>
                <a:hlinkClick r:id="rId5"/>
              </a:rPr>
              <a:t>www.lordofthejars.com/2014/09/apache-tomee-shrinkwrap-javaee-boot-  </a:t>
            </a:r>
            <a:r>
              <a:rPr sz="1800" spc="-145" dirty="0">
                <a:solidFill>
                  <a:srgbClr val="00008A"/>
                </a:solidFill>
                <a:latin typeface="Verdana"/>
                <a:cs typeface="Verdana"/>
                <a:hlinkClick r:id="rId5"/>
              </a:rPr>
              <a:t>not.html</a:t>
            </a:r>
            <a:r>
              <a:rPr sz="1800" spc="-145" dirty="0">
                <a:latin typeface="Verdana"/>
                <a:cs typeface="Verdana"/>
                <a:hlinkClick r:id="rId5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904" y="136023"/>
            <a:ext cx="399859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420" dirty="0">
                <a:solidFill>
                  <a:srgbClr val="000000"/>
                </a:solidFill>
                <a:latin typeface="Arial"/>
                <a:cs typeface="Arial"/>
              </a:rPr>
              <a:t>Spring</a:t>
            </a:r>
            <a:r>
              <a:rPr sz="6300" b="0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300" b="0" spc="-495" dirty="0">
                <a:solidFill>
                  <a:srgbClr val="000000"/>
                </a:solidFill>
                <a:latin typeface="Arial"/>
                <a:cs typeface="Arial"/>
              </a:rPr>
              <a:t>Boot?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1140" y="4679899"/>
            <a:ext cx="1830019" cy="183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1267460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500" y="0"/>
                </a:lnTo>
              </a:path>
            </a:pathLst>
          </a:custGeom>
          <a:ln w="20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926" y="1277619"/>
            <a:ext cx="0" cy="2573020"/>
          </a:xfrm>
          <a:custGeom>
            <a:avLst/>
            <a:gdLst/>
            <a:ahLst/>
            <a:cxnLst/>
            <a:rect l="l" t="t" r="r" b="b"/>
            <a:pathLst>
              <a:path h="2573020">
                <a:moveTo>
                  <a:pt x="0" y="0"/>
                </a:moveTo>
                <a:lnTo>
                  <a:pt x="0" y="2573019"/>
                </a:lnTo>
              </a:path>
            </a:pathLst>
          </a:custGeom>
          <a:ln w="20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900" y="3862070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50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6373" y="1277200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464"/>
                </a:lnTo>
              </a:path>
            </a:pathLst>
          </a:custGeom>
          <a:ln w="20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5953" y="1283599"/>
            <a:ext cx="650049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88290" algn="ctr">
              <a:lnSpc>
                <a:spcPct val="108400"/>
              </a:lnSpc>
              <a:spcBef>
                <a:spcPts val="100"/>
              </a:spcBef>
            </a:pPr>
            <a:r>
              <a:rPr sz="3000" i="1" spc="-385" dirty="0">
                <a:latin typeface="Verdana"/>
                <a:cs typeface="Verdana"/>
              </a:rPr>
              <a:t>"Takes</a:t>
            </a:r>
            <a:r>
              <a:rPr sz="3000" i="1" spc="-490" dirty="0">
                <a:latin typeface="Verdana"/>
                <a:cs typeface="Verdana"/>
              </a:rPr>
              <a:t> </a:t>
            </a:r>
            <a:r>
              <a:rPr sz="3000" i="1" spc="-305" dirty="0">
                <a:latin typeface="Verdana"/>
                <a:cs typeface="Verdana"/>
              </a:rPr>
              <a:t>an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65" dirty="0">
                <a:latin typeface="Verdana"/>
                <a:cs typeface="Verdana"/>
              </a:rPr>
              <a:t>opinionated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95" dirty="0">
                <a:latin typeface="Verdana"/>
                <a:cs typeface="Verdana"/>
              </a:rPr>
              <a:t>view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29" dirty="0">
                <a:latin typeface="Verdana"/>
                <a:cs typeface="Verdana"/>
              </a:rPr>
              <a:t>of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50" dirty="0">
                <a:latin typeface="Verdana"/>
                <a:cs typeface="Verdana"/>
              </a:rPr>
              <a:t>building  </a:t>
            </a:r>
            <a:r>
              <a:rPr sz="3000" i="1" spc="-295" dirty="0">
                <a:latin typeface="Verdana"/>
                <a:cs typeface="Verdana"/>
              </a:rPr>
              <a:t>production-ready </a:t>
            </a:r>
            <a:r>
              <a:rPr sz="3000" i="1" spc="-335" dirty="0">
                <a:latin typeface="Verdana"/>
                <a:cs typeface="Verdana"/>
              </a:rPr>
              <a:t>Spring</a:t>
            </a:r>
            <a:r>
              <a:rPr sz="3000" i="1" spc="-665" dirty="0">
                <a:latin typeface="Verdana"/>
                <a:cs typeface="Verdana"/>
              </a:rPr>
              <a:t> </a:t>
            </a:r>
            <a:r>
              <a:rPr sz="3000" i="1" spc="-265" dirty="0">
                <a:latin typeface="Verdana"/>
                <a:cs typeface="Verdana"/>
              </a:rPr>
              <a:t>applications.</a:t>
            </a:r>
            <a:endParaRPr sz="3000">
              <a:latin typeface="Verdana"/>
              <a:cs typeface="Verdana"/>
            </a:endParaRPr>
          </a:p>
          <a:p>
            <a:pPr marL="58419" marR="50800" algn="ctr">
              <a:lnSpc>
                <a:spcPct val="108400"/>
              </a:lnSpc>
            </a:pPr>
            <a:r>
              <a:rPr sz="3000" i="1" spc="-315" dirty="0">
                <a:latin typeface="Verdana"/>
                <a:cs typeface="Verdana"/>
              </a:rPr>
              <a:t>Favors</a:t>
            </a:r>
            <a:r>
              <a:rPr sz="3000" i="1" spc="-490" dirty="0">
                <a:latin typeface="Verdana"/>
                <a:cs typeface="Verdana"/>
              </a:rPr>
              <a:t> </a:t>
            </a:r>
            <a:r>
              <a:rPr sz="3000" i="1" spc="-295" dirty="0">
                <a:latin typeface="Verdana"/>
                <a:cs typeface="Verdana"/>
              </a:rPr>
              <a:t>convention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335" dirty="0">
                <a:latin typeface="Verdana"/>
                <a:cs typeface="Verdana"/>
              </a:rPr>
              <a:t>over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65" dirty="0">
                <a:latin typeface="Verdana"/>
                <a:cs typeface="Verdana"/>
              </a:rPr>
              <a:t>configuration</a:t>
            </a:r>
            <a:r>
              <a:rPr sz="3000" i="1" spc="-490" dirty="0">
                <a:latin typeface="Verdana"/>
                <a:cs typeface="Verdana"/>
              </a:rPr>
              <a:t> </a:t>
            </a:r>
            <a:r>
              <a:rPr sz="3000" i="1" spc="-300" dirty="0">
                <a:latin typeface="Verdana"/>
                <a:cs typeface="Verdana"/>
              </a:rPr>
              <a:t>and  </a:t>
            </a:r>
            <a:r>
              <a:rPr sz="3000" i="1" spc="-245" dirty="0">
                <a:latin typeface="Verdana"/>
                <a:cs typeface="Verdana"/>
              </a:rPr>
              <a:t>is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335" dirty="0">
                <a:latin typeface="Verdana"/>
                <a:cs typeface="Verdana"/>
              </a:rPr>
              <a:t>designed</a:t>
            </a:r>
            <a:r>
              <a:rPr sz="3000" i="1" spc="-480" dirty="0">
                <a:latin typeface="Verdana"/>
                <a:cs typeface="Verdana"/>
              </a:rPr>
              <a:t> </a:t>
            </a:r>
            <a:r>
              <a:rPr sz="3000" i="1" spc="-235" dirty="0">
                <a:latin typeface="Verdana"/>
                <a:cs typeface="Verdana"/>
              </a:rPr>
              <a:t>to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345" dirty="0">
                <a:latin typeface="Verdana"/>
                <a:cs typeface="Verdana"/>
              </a:rPr>
              <a:t>get</a:t>
            </a:r>
            <a:r>
              <a:rPr sz="3000" i="1" spc="-480" dirty="0">
                <a:latin typeface="Verdana"/>
                <a:cs typeface="Verdana"/>
              </a:rPr>
              <a:t> </a:t>
            </a:r>
            <a:r>
              <a:rPr sz="3000" i="1" spc="-340" dirty="0">
                <a:latin typeface="Verdana"/>
                <a:cs typeface="Verdana"/>
              </a:rPr>
              <a:t>you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320" dirty="0">
                <a:latin typeface="Verdana"/>
                <a:cs typeface="Verdana"/>
              </a:rPr>
              <a:t>up</a:t>
            </a:r>
            <a:r>
              <a:rPr sz="3000" i="1" spc="-480" dirty="0">
                <a:latin typeface="Verdana"/>
                <a:cs typeface="Verdana"/>
              </a:rPr>
              <a:t> </a:t>
            </a:r>
            <a:r>
              <a:rPr sz="3000" i="1" spc="-300" dirty="0">
                <a:latin typeface="Verdana"/>
                <a:cs typeface="Verdana"/>
              </a:rPr>
              <a:t>and</a:t>
            </a:r>
            <a:r>
              <a:rPr sz="3000" i="1" spc="-480" dirty="0">
                <a:latin typeface="Verdana"/>
                <a:cs typeface="Verdana"/>
              </a:rPr>
              <a:t> </a:t>
            </a:r>
            <a:r>
              <a:rPr sz="3000" i="1" spc="-300" dirty="0">
                <a:latin typeface="Verdana"/>
                <a:cs typeface="Verdana"/>
              </a:rPr>
              <a:t>running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345" dirty="0">
                <a:latin typeface="Verdana"/>
                <a:cs typeface="Verdana"/>
              </a:rPr>
              <a:t>as  </a:t>
            </a:r>
            <a:r>
              <a:rPr sz="3000" i="1" spc="-260" dirty="0">
                <a:latin typeface="Verdana"/>
                <a:cs typeface="Verdana"/>
              </a:rPr>
              <a:t>quickly </a:t>
            </a:r>
            <a:r>
              <a:rPr sz="3000" i="1" spc="-345" dirty="0">
                <a:latin typeface="Verdana"/>
                <a:cs typeface="Verdana"/>
              </a:rPr>
              <a:t>as</a:t>
            </a:r>
            <a:r>
              <a:rPr sz="3000" i="1" spc="-705" dirty="0">
                <a:latin typeface="Verdana"/>
                <a:cs typeface="Verdana"/>
              </a:rPr>
              <a:t> </a:t>
            </a:r>
            <a:r>
              <a:rPr sz="3000" i="1" spc="-325" dirty="0">
                <a:latin typeface="Verdana"/>
                <a:cs typeface="Verdana"/>
              </a:rPr>
              <a:t>possible."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5773" y="4019100"/>
            <a:ext cx="38474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Verdana"/>
                <a:cs typeface="Verdana"/>
              </a:rPr>
              <a:t>(</a:t>
            </a:r>
            <a:r>
              <a:rPr sz="1800" spc="-165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https:/</a:t>
            </a:r>
            <a:r>
              <a:rPr lang="en-US" sz="1800" spc="-165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/</a:t>
            </a:r>
            <a:r>
              <a:rPr sz="1800" spc="-130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projects.spring.io/spring-boot</a:t>
            </a:r>
            <a:r>
              <a:rPr sz="1800" spc="-130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350" y="952500"/>
            <a:ext cx="4211320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620" dirty="0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sz="6300" b="0"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300" b="0" spc="-434" dirty="0">
                <a:solidFill>
                  <a:srgbClr val="000000"/>
                </a:solidFill>
                <a:latin typeface="Arial"/>
                <a:cs typeface="Arial"/>
              </a:rPr>
              <a:t>features?</a:t>
            </a:r>
            <a:endParaRPr sz="6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819" y="3011871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819" y="3507502"/>
            <a:ext cx="123907" cy="123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819" y="4003133"/>
            <a:ext cx="123907" cy="123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819" y="4994395"/>
            <a:ext cx="123907" cy="123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819" y="5490026"/>
            <a:ext cx="123907" cy="123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4505" y="2770418"/>
            <a:ext cx="7066915" cy="299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725">
              <a:lnSpc>
                <a:spcPct val="108400"/>
              </a:lnSpc>
              <a:spcBef>
                <a:spcPts val="100"/>
              </a:spcBef>
            </a:pPr>
            <a:r>
              <a:rPr sz="3000" spc="-170" dirty="0">
                <a:latin typeface="Verdana"/>
                <a:cs typeface="Verdana"/>
              </a:rPr>
              <a:t>create </a:t>
            </a:r>
            <a:r>
              <a:rPr sz="3000" spc="-210" dirty="0">
                <a:latin typeface="Verdana"/>
                <a:cs typeface="Verdana"/>
              </a:rPr>
              <a:t>stand-alone </a:t>
            </a:r>
            <a:r>
              <a:rPr sz="3000" spc="-229" dirty="0">
                <a:latin typeface="Verdana"/>
                <a:cs typeface="Verdana"/>
              </a:rPr>
              <a:t>Spring </a:t>
            </a:r>
            <a:r>
              <a:rPr sz="3000" spc="-170" dirty="0">
                <a:latin typeface="Verdana"/>
                <a:cs typeface="Verdana"/>
              </a:rPr>
              <a:t>applications  </a:t>
            </a:r>
            <a:r>
              <a:rPr sz="3000" spc="-254" dirty="0">
                <a:latin typeface="Verdana"/>
                <a:cs typeface="Verdana"/>
              </a:rPr>
              <a:t>embed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190" dirty="0">
                <a:latin typeface="Verdana"/>
                <a:cs typeface="Verdana"/>
              </a:rPr>
              <a:t>web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85" dirty="0">
                <a:latin typeface="Verdana"/>
                <a:cs typeface="Verdana"/>
              </a:rPr>
              <a:t>server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35" dirty="0">
                <a:latin typeface="Verdana"/>
                <a:cs typeface="Verdana"/>
              </a:rPr>
              <a:t>directly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285" dirty="0">
                <a:latin typeface="Verdana"/>
                <a:cs typeface="Verdana"/>
              </a:rPr>
              <a:t>(no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WAR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lang="en-US" sz="3000" spc="-215" dirty="0">
                <a:latin typeface="Verdana"/>
                <a:cs typeface="Verdana"/>
              </a:rPr>
              <a:t>fi</a:t>
            </a:r>
            <a:r>
              <a:rPr sz="3000" spc="-215" dirty="0">
                <a:latin typeface="Verdana"/>
                <a:cs typeface="Verdana"/>
              </a:rPr>
              <a:t>les)  </a:t>
            </a:r>
            <a:r>
              <a:rPr sz="3000" spc="-195" dirty="0">
                <a:latin typeface="Verdana"/>
                <a:cs typeface="Verdana"/>
              </a:rPr>
              <a:t>automatic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229" dirty="0">
                <a:latin typeface="Verdana"/>
                <a:cs typeface="Verdana"/>
              </a:rPr>
              <a:t>Spring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75" dirty="0">
                <a:latin typeface="Verdana"/>
                <a:cs typeface="Verdana"/>
              </a:rPr>
              <a:t>con</a:t>
            </a:r>
            <a:r>
              <a:rPr lang="en-US" sz="3000" spc="-175" dirty="0">
                <a:latin typeface="Verdana"/>
                <a:cs typeface="Verdana"/>
              </a:rPr>
              <a:t>fi</a:t>
            </a:r>
            <a:r>
              <a:rPr sz="3000" spc="-175" dirty="0">
                <a:latin typeface="Verdana"/>
                <a:cs typeface="Verdana"/>
              </a:rPr>
              <a:t>guration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190" dirty="0">
                <a:latin typeface="Verdana"/>
                <a:cs typeface="Verdana"/>
              </a:rPr>
              <a:t>wherever  </a:t>
            </a:r>
            <a:r>
              <a:rPr sz="3000" spc="-175" dirty="0">
                <a:latin typeface="Verdana"/>
                <a:cs typeface="Verdana"/>
              </a:rPr>
              <a:t>possible</a:t>
            </a:r>
            <a:endParaRPr sz="3000" dirty="0">
              <a:latin typeface="Verdana"/>
              <a:cs typeface="Verdana"/>
            </a:endParaRPr>
          </a:p>
          <a:p>
            <a:pPr marL="12700" marR="5080">
              <a:lnSpc>
                <a:spcPct val="108400"/>
              </a:lnSpc>
            </a:pPr>
            <a:r>
              <a:rPr sz="3000" i="1" spc="-320" dirty="0">
                <a:latin typeface="Verdana"/>
                <a:cs typeface="Verdana"/>
              </a:rPr>
              <a:t>no</a:t>
            </a:r>
            <a:r>
              <a:rPr sz="3000" i="1" spc="-490" dirty="0">
                <a:latin typeface="Verdana"/>
                <a:cs typeface="Verdana"/>
              </a:rPr>
              <a:t> </a:t>
            </a:r>
            <a:r>
              <a:rPr sz="3000" i="1" spc="-320" dirty="0">
                <a:latin typeface="Verdana"/>
                <a:cs typeface="Verdana"/>
              </a:rPr>
              <a:t>code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305" dirty="0">
                <a:latin typeface="Verdana"/>
                <a:cs typeface="Verdana"/>
              </a:rPr>
              <a:t>generation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spc="-235" dirty="0">
                <a:latin typeface="Verdana"/>
                <a:cs typeface="Verdana"/>
              </a:rPr>
              <a:t>and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i="1" spc="-320" dirty="0">
                <a:latin typeface="Verdana"/>
                <a:cs typeface="Verdana"/>
              </a:rPr>
              <a:t>no</a:t>
            </a:r>
            <a:r>
              <a:rPr sz="3000" i="1" spc="-490" dirty="0">
                <a:latin typeface="Verdana"/>
                <a:cs typeface="Verdana"/>
              </a:rPr>
              <a:t> </a:t>
            </a:r>
            <a:r>
              <a:rPr sz="3000" i="1" spc="-170" dirty="0">
                <a:latin typeface="Verdana"/>
                <a:cs typeface="Verdana"/>
              </a:rPr>
              <a:t>XML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65" dirty="0">
                <a:latin typeface="Verdana"/>
                <a:cs typeface="Verdana"/>
              </a:rPr>
              <a:t>configuration  </a:t>
            </a:r>
            <a:r>
              <a:rPr sz="3000" spc="-100" dirty="0">
                <a:latin typeface="Verdana"/>
                <a:cs typeface="Verdana"/>
              </a:rPr>
              <a:t>still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offering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30" dirty="0">
                <a:latin typeface="Verdana"/>
                <a:cs typeface="Verdana"/>
              </a:rPr>
              <a:t>all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229" dirty="0">
                <a:latin typeface="Verdana"/>
                <a:cs typeface="Verdana"/>
              </a:rPr>
              <a:t>Spring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204" dirty="0">
                <a:latin typeface="Verdana"/>
                <a:cs typeface="Verdana"/>
              </a:rPr>
              <a:t>features.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460" y="647700"/>
            <a:ext cx="3277377" cy="986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720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6300" b="0" spc="-25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6300" b="0" spc="-5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6300" b="0" spc="-434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6300" b="0" spc="-835" dirty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sz="6300" dirty="0">
              <a:latin typeface="Arial"/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930214-26CC-4D45-8EED-3B09D8E6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373" y="2019300"/>
            <a:ext cx="8941550" cy="41549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separate webserver needed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debugging in 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faster deployments (about 50%)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web.xml or configuration classes needed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 and running with one Java file and a build script.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sz="1600" dirty="0">
                <a:hlinkClick r:id="rId2"/>
              </a:rPr>
              <a:t>https://www.ethode.com/blog/6-simple-reasons-why-spring-boot-rocks 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3150" y="952500"/>
            <a:ext cx="193357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919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6300" b="0" spc="-5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6300" b="0" spc="-470" dirty="0">
                <a:solidFill>
                  <a:srgbClr val="000000"/>
                </a:solidFill>
                <a:latin typeface="Arial"/>
                <a:cs typeface="Arial"/>
              </a:rPr>
              <a:t>ns</a:t>
            </a:r>
            <a:r>
              <a:rPr sz="6300" b="0" spc="-835" dirty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sz="6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12750" y="2324100"/>
            <a:ext cx="8941550" cy="2736730"/>
          </a:xfrm>
          <a:prstGeom prst="rect">
            <a:avLst/>
          </a:prstGeom>
        </p:spPr>
        <p:txBody>
          <a:bodyPr vert="horz" wrap="square" lIns="0" tIns="260433" rIns="0" bIns="0" rtlCol="0">
            <a:spAutoFit/>
          </a:bodyPr>
          <a:lstStyle/>
          <a:p>
            <a:pPr marL="733425" marR="7620" indent="-457200">
              <a:lnSpc>
                <a:spcPct val="10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270" dirty="0"/>
              <a:t>custom configuration will be a bit of a puzzle.</a:t>
            </a:r>
          </a:p>
          <a:p>
            <a:pPr marL="733425" marR="7620" indent="-457200">
              <a:lnSpc>
                <a:spcPct val="10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270" dirty="0"/>
              <a:t>porting your legacy Spring project would be a disaster!</a:t>
            </a:r>
          </a:p>
          <a:p>
            <a:pPr marL="733425" marR="7620" indent="-457200">
              <a:lnSpc>
                <a:spcPct val="108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270" dirty="0"/>
              <a:t>it uses Spring, excluding roughly half of the Java community.</a:t>
            </a:r>
            <a:endParaRPr spc="-27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965" y="1784963"/>
            <a:ext cx="7570470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400" dirty="0">
                <a:solidFill>
                  <a:srgbClr val="000000"/>
                </a:solidFill>
                <a:latin typeface="Arial"/>
                <a:cs typeface="Arial"/>
              </a:rPr>
              <a:t>About </a:t>
            </a:r>
            <a:r>
              <a:rPr sz="6300" b="0" spc="-500" dirty="0">
                <a:solidFill>
                  <a:srgbClr val="000000"/>
                </a:solidFill>
                <a:latin typeface="Arial"/>
                <a:cs typeface="Arial"/>
              </a:rPr>
              <a:t>What </a:t>
            </a:r>
            <a:r>
              <a:rPr sz="6300" b="0" spc="-930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6300" b="0" spc="-4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300" b="0" spc="-465" dirty="0">
                <a:solidFill>
                  <a:srgbClr val="000000"/>
                </a:solidFill>
                <a:latin typeface="Arial"/>
                <a:cs typeface="Arial"/>
              </a:rPr>
              <a:t>Claimed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8088" y="2747631"/>
            <a:ext cx="235648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spc="-515" dirty="0">
                <a:latin typeface="Arial"/>
                <a:cs typeface="Arial"/>
              </a:rPr>
              <a:t>Earlier...</a:t>
            </a:r>
            <a:endParaRPr sz="6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5900" y="3874770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50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926" y="3888740"/>
            <a:ext cx="0" cy="1087120"/>
          </a:xfrm>
          <a:custGeom>
            <a:avLst/>
            <a:gdLst/>
            <a:ahLst/>
            <a:cxnLst/>
            <a:rect l="l" t="t" r="r" b="b"/>
            <a:pathLst>
              <a:path h="1087120">
                <a:moveTo>
                  <a:pt x="0" y="0"/>
                </a:moveTo>
                <a:lnTo>
                  <a:pt x="0" y="1087120"/>
                </a:lnTo>
              </a:path>
            </a:pathLst>
          </a:custGeom>
          <a:ln w="20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900" y="4989829"/>
            <a:ext cx="6540500" cy="0"/>
          </a:xfrm>
          <a:custGeom>
            <a:avLst/>
            <a:gdLst/>
            <a:ahLst/>
            <a:cxnLst/>
            <a:rect l="l" t="t" r="r" b="b"/>
            <a:pathLst>
              <a:path w="6540500">
                <a:moveTo>
                  <a:pt x="0" y="0"/>
                </a:moveTo>
                <a:lnTo>
                  <a:pt x="654050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6373" y="3888803"/>
            <a:ext cx="0" cy="1087120"/>
          </a:xfrm>
          <a:custGeom>
            <a:avLst/>
            <a:gdLst/>
            <a:ahLst/>
            <a:cxnLst/>
            <a:rect l="l" t="t" r="r" b="b"/>
            <a:pathLst>
              <a:path h="1087120">
                <a:moveTo>
                  <a:pt x="0" y="0"/>
                </a:moveTo>
                <a:lnTo>
                  <a:pt x="0" y="1086573"/>
                </a:lnTo>
              </a:path>
            </a:pathLst>
          </a:custGeom>
          <a:ln w="20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5953" y="3895207"/>
            <a:ext cx="650049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6480" marR="161925" indent="-2147570">
              <a:lnSpc>
                <a:spcPct val="108400"/>
              </a:lnSpc>
              <a:spcBef>
                <a:spcPts val="100"/>
              </a:spcBef>
            </a:pPr>
            <a:r>
              <a:rPr sz="3000" i="1" spc="-305" dirty="0">
                <a:latin typeface="Verdana"/>
                <a:cs typeface="Verdana"/>
              </a:rPr>
              <a:t>"up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300" dirty="0">
                <a:latin typeface="Verdana"/>
                <a:cs typeface="Verdana"/>
              </a:rPr>
              <a:t>and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300" dirty="0">
                <a:latin typeface="Verdana"/>
                <a:cs typeface="Verdana"/>
              </a:rPr>
              <a:t>running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20" dirty="0">
                <a:latin typeface="Verdana"/>
                <a:cs typeface="Verdana"/>
              </a:rPr>
              <a:t>with</a:t>
            </a:r>
            <a:r>
              <a:rPr sz="3000" i="1" spc="-480" dirty="0">
                <a:latin typeface="Verdana"/>
                <a:cs typeface="Verdana"/>
              </a:rPr>
              <a:t> </a:t>
            </a:r>
            <a:r>
              <a:rPr sz="3000" i="1" spc="-345" dirty="0">
                <a:latin typeface="Verdana"/>
                <a:cs typeface="Verdana"/>
              </a:rPr>
              <a:t>one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75" dirty="0">
                <a:latin typeface="Verdana"/>
                <a:cs typeface="Verdana"/>
              </a:rPr>
              <a:t>Java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04" dirty="0">
                <a:latin typeface="Verdana"/>
                <a:cs typeface="Verdana"/>
              </a:rPr>
              <a:t>file</a:t>
            </a:r>
            <a:r>
              <a:rPr sz="3000" i="1" spc="-480" dirty="0">
                <a:latin typeface="Verdana"/>
                <a:cs typeface="Verdana"/>
              </a:rPr>
              <a:t> </a:t>
            </a:r>
            <a:r>
              <a:rPr sz="3000" i="1" spc="-300" dirty="0">
                <a:latin typeface="Verdana"/>
                <a:cs typeface="Verdana"/>
              </a:rPr>
              <a:t>and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90" dirty="0">
                <a:latin typeface="Verdana"/>
                <a:cs typeface="Verdana"/>
              </a:rPr>
              <a:t>a  </a:t>
            </a:r>
            <a:r>
              <a:rPr sz="3000" i="1" spc="-225" dirty="0">
                <a:latin typeface="Verdana"/>
                <a:cs typeface="Verdana"/>
              </a:rPr>
              <a:t>build</a:t>
            </a:r>
            <a:r>
              <a:rPr sz="3000" i="1" spc="-484" dirty="0">
                <a:latin typeface="Verdana"/>
                <a:cs typeface="Verdana"/>
              </a:rPr>
              <a:t> </a:t>
            </a:r>
            <a:r>
              <a:rPr sz="3000" i="1" spc="-250" dirty="0">
                <a:latin typeface="Verdana"/>
                <a:cs typeface="Verdana"/>
              </a:rPr>
              <a:t>script"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182" y="240809"/>
            <a:ext cx="3692367" cy="986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525" dirty="0">
                <a:solidFill>
                  <a:srgbClr val="000000"/>
                </a:solidFill>
                <a:latin typeface="Arial"/>
                <a:cs typeface="Arial"/>
              </a:rPr>
              <a:t>Java</a:t>
            </a:r>
            <a:r>
              <a:rPr sz="6300" b="0" spc="-2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300" b="0" spc="-21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lang="en-US" sz="6300" b="0" spc="-2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6300" b="0" spc="-210" dirty="0">
                <a:solidFill>
                  <a:srgbClr val="000000"/>
                </a:solidFill>
                <a:latin typeface="Arial"/>
                <a:cs typeface="Arial"/>
              </a:rPr>
              <a:t>le(s)</a:t>
            </a:r>
            <a:endParaRPr sz="63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200" y="1357630"/>
            <a:ext cx="8343900" cy="0"/>
          </a:xfrm>
          <a:custGeom>
            <a:avLst/>
            <a:gdLst/>
            <a:ahLst/>
            <a:cxnLst/>
            <a:rect l="l" t="t" r="r" b="b"/>
            <a:pathLst>
              <a:path w="8343900">
                <a:moveTo>
                  <a:pt x="0" y="0"/>
                </a:moveTo>
                <a:lnTo>
                  <a:pt x="8343900" y="0"/>
                </a:lnTo>
              </a:path>
            </a:pathLst>
          </a:custGeom>
          <a:ln w="48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400" y="1381760"/>
            <a:ext cx="0" cy="2574290"/>
          </a:xfrm>
          <a:custGeom>
            <a:avLst/>
            <a:gdLst/>
            <a:ahLst/>
            <a:cxnLst/>
            <a:rect l="l" t="t" r="r" b="b"/>
            <a:pathLst>
              <a:path h="2574290">
                <a:moveTo>
                  <a:pt x="0" y="0"/>
                </a:moveTo>
                <a:lnTo>
                  <a:pt x="0" y="2574290"/>
                </a:lnTo>
              </a:path>
            </a:pathLst>
          </a:custGeom>
          <a:ln w="5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200" y="3978275"/>
            <a:ext cx="8343900" cy="0"/>
          </a:xfrm>
          <a:custGeom>
            <a:avLst/>
            <a:gdLst/>
            <a:ahLst/>
            <a:cxnLst/>
            <a:rect l="l" t="t" r="r" b="b"/>
            <a:pathLst>
              <a:path w="8343900">
                <a:moveTo>
                  <a:pt x="0" y="0"/>
                </a:moveTo>
                <a:lnTo>
                  <a:pt x="8343900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0896" y="1382052"/>
            <a:ext cx="0" cy="2573655"/>
          </a:xfrm>
          <a:custGeom>
            <a:avLst/>
            <a:gdLst/>
            <a:ahLst/>
            <a:cxnLst/>
            <a:rect l="l" t="t" r="r" b="b"/>
            <a:pathLst>
              <a:path h="2573654">
                <a:moveTo>
                  <a:pt x="0" y="0"/>
                </a:moveTo>
                <a:lnTo>
                  <a:pt x="0" y="2573464"/>
                </a:lnTo>
              </a:path>
            </a:pathLst>
          </a:custGeom>
          <a:ln w="54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4200" y="4117975"/>
            <a:ext cx="8343900" cy="0"/>
          </a:xfrm>
          <a:custGeom>
            <a:avLst/>
            <a:gdLst/>
            <a:ahLst/>
            <a:cxnLst/>
            <a:rect l="l" t="t" r="r" b="b"/>
            <a:pathLst>
              <a:path w="8343900">
                <a:moveTo>
                  <a:pt x="0" y="0"/>
                </a:moveTo>
                <a:lnTo>
                  <a:pt x="83439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400" y="4146550"/>
            <a:ext cx="0" cy="2325370"/>
          </a:xfrm>
          <a:custGeom>
            <a:avLst/>
            <a:gdLst/>
            <a:ahLst/>
            <a:cxnLst/>
            <a:rect l="l" t="t" r="r" b="b"/>
            <a:pathLst>
              <a:path h="2325370">
                <a:moveTo>
                  <a:pt x="0" y="0"/>
                </a:moveTo>
                <a:lnTo>
                  <a:pt x="0" y="2325370"/>
                </a:lnTo>
              </a:path>
            </a:pathLst>
          </a:custGeom>
          <a:ln w="5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200" y="6499859"/>
            <a:ext cx="8343900" cy="0"/>
          </a:xfrm>
          <a:custGeom>
            <a:avLst/>
            <a:gdLst/>
            <a:ahLst/>
            <a:cxnLst/>
            <a:rect l="l" t="t" r="r" b="b"/>
            <a:pathLst>
              <a:path w="8343900">
                <a:moveTo>
                  <a:pt x="0" y="0"/>
                </a:moveTo>
                <a:lnTo>
                  <a:pt x="8343900" y="0"/>
                </a:lnTo>
              </a:path>
            </a:pathLst>
          </a:custGeom>
          <a:ln w="55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00896" y="4146143"/>
            <a:ext cx="0" cy="2326005"/>
          </a:xfrm>
          <a:custGeom>
            <a:avLst/>
            <a:gdLst/>
            <a:ahLst/>
            <a:cxnLst/>
            <a:rect l="l" t="t" r="r" b="b"/>
            <a:pathLst>
              <a:path h="2326004">
                <a:moveTo>
                  <a:pt x="0" y="0"/>
                </a:moveTo>
                <a:lnTo>
                  <a:pt x="0" y="2325649"/>
                </a:lnTo>
              </a:path>
            </a:pathLst>
          </a:custGeom>
          <a:ln w="54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8601" y="1378854"/>
            <a:ext cx="8235315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6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8000"/>
                </a:solidFill>
                <a:latin typeface="Courier New"/>
                <a:cs typeface="Courier New"/>
              </a:rPr>
              <a:t>imports...</a:t>
            </a:r>
            <a:endParaRPr sz="1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7625">
              <a:lnSpc>
                <a:spcPts val="1964"/>
              </a:lnSpc>
            </a:pPr>
            <a:r>
              <a:rPr sz="1650" dirty="0">
                <a:latin typeface="Courier New"/>
                <a:cs typeface="Courier New"/>
              </a:rPr>
              <a:t>@RestController</a:t>
            </a:r>
          </a:p>
          <a:p>
            <a:pPr marL="47625">
              <a:lnSpc>
                <a:spcPts val="1964"/>
              </a:lnSpc>
            </a:pPr>
            <a:r>
              <a:rPr sz="1650" dirty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sz="1650" dirty="0">
                <a:solidFill>
                  <a:srgbClr val="2B91AE"/>
                </a:solidFill>
                <a:latin typeface="Courier New"/>
                <a:cs typeface="Courier New"/>
              </a:rPr>
              <a:t>HelloController</a:t>
            </a:r>
            <a:r>
              <a:rPr sz="1650" spc="-25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550545" marR="4782820">
              <a:lnSpc>
                <a:spcPts val="1950"/>
              </a:lnSpc>
            </a:pPr>
            <a:r>
              <a:rPr sz="1650" spc="-5" dirty="0">
                <a:latin typeface="Courier New"/>
                <a:cs typeface="Courier New"/>
              </a:rPr>
              <a:t>@RequestMapping(</a:t>
            </a:r>
            <a:r>
              <a:rPr sz="1650" spc="-5" dirty="0">
                <a:solidFill>
                  <a:srgbClr val="A21414"/>
                </a:solidFill>
                <a:latin typeface="Courier New"/>
                <a:cs typeface="Courier New"/>
              </a:rPr>
              <a:t>"/"</a:t>
            </a:r>
            <a:r>
              <a:rPr sz="1650" spc="-5" dirty="0">
                <a:latin typeface="Courier New"/>
                <a:cs typeface="Courier New"/>
              </a:rPr>
              <a:t>)  </a:t>
            </a:r>
            <a:r>
              <a:rPr sz="165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650" dirty="0">
                <a:latin typeface="Courier New"/>
                <a:cs typeface="Courier New"/>
              </a:rPr>
              <a:t>String </a:t>
            </a:r>
            <a:r>
              <a:rPr sz="1650" spc="-5" dirty="0">
                <a:solidFill>
                  <a:srgbClr val="2B91AE"/>
                </a:solidFill>
                <a:latin typeface="Courier New"/>
                <a:cs typeface="Courier New"/>
              </a:rPr>
              <a:t>index</a:t>
            </a:r>
            <a:r>
              <a:rPr sz="1650" spc="-5" dirty="0">
                <a:latin typeface="Courier New"/>
                <a:cs typeface="Courier New"/>
              </a:rPr>
              <a:t>()</a:t>
            </a:r>
            <a:r>
              <a:rPr sz="1650" spc="-6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</a:t>
            </a:r>
          </a:p>
          <a:p>
            <a:pPr marL="1054100">
              <a:lnSpc>
                <a:spcPts val="1880"/>
              </a:lnSpc>
            </a:pPr>
            <a:r>
              <a:rPr sz="165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650" dirty="0">
                <a:solidFill>
                  <a:srgbClr val="A21414"/>
                </a:solidFill>
                <a:latin typeface="Courier New"/>
                <a:cs typeface="Courier New"/>
              </a:rPr>
              <a:t>"Greetings from Spring</a:t>
            </a:r>
            <a:r>
              <a:rPr sz="1650" spc="-1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A21414"/>
                </a:solidFill>
                <a:latin typeface="Courier New"/>
                <a:cs typeface="Courier New"/>
              </a:rPr>
              <a:t>Boot!"</a:t>
            </a:r>
            <a:r>
              <a:rPr sz="1650" spc="-5" dirty="0">
                <a:latin typeface="Courier New"/>
                <a:cs typeface="Courier New"/>
              </a:rPr>
              <a:t>;</a:t>
            </a:r>
            <a:endParaRPr sz="1650" dirty="0">
              <a:latin typeface="Courier New"/>
              <a:cs typeface="Courier New"/>
            </a:endParaRPr>
          </a:p>
          <a:p>
            <a:pPr marL="550545">
              <a:lnSpc>
                <a:spcPts val="1950"/>
              </a:lnSpc>
            </a:pPr>
            <a:r>
              <a:rPr sz="1650" dirty="0">
                <a:latin typeface="Courier New"/>
                <a:cs typeface="Courier New"/>
              </a:rPr>
              <a:t>}</a:t>
            </a:r>
          </a:p>
          <a:p>
            <a:pPr marL="47625">
              <a:lnSpc>
                <a:spcPts val="1964"/>
              </a:lnSpc>
            </a:pPr>
            <a:r>
              <a:rPr sz="165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6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008000"/>
                </a:solidFill>
                <a:latin typeface="Courier New"/>
                <a:cs typeface="Courier New"/>
              </a:rPr>
              <a:t>imports...</a:t>
            </a:r>
            <a:endParaRPr sz="1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47625" marR="4908550">
              <a:lnSpc>
                <a:spcPts val="1950"/>
              </a:lnSpc>
            </a:pPr>
            <a:r>
              <a:rPr sz="1650" dirty="0">
                <a:latin typeface="Courier New"/>
                <a:cs typeface="Courier New"/>
              </a:rPr>
              <a:t>@SpringBootApplication  </a:t>
            </a:r>
            <a:r>
              <a:rPr sz="1650" dirty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sz="1650" dirty="0">
                <a:solidFill>
                  <a:srgbClr val="2B91AE"/>
                </a:solidFill>
                <a:latin typeface="Courier New"/>
                <a:cs typeface="Courier New"/>
              </a:rPr>
              <a:t>Application</a:t>
            </a:r>
            <a:r>
              <a:rPr sz="1650" spc="-100" dirty="0">
                <a:solidFill>
                  <a:srgbClr val="2B91AE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054100" marR="1258570" indent="-503555">
              <a:lnSpc>
                <a:spcPts val="1950"/>
              </a:lnSpc>
            </a:pPr>
            <a:r>
              <a:rPr sz="1650" dirty="0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sz="1650" dirty="0">
                <a:solidFill>
                  <a:srgbClr val="2B91AE"/>
                </a:solidFill>
                <a:latin typeface="Courier New"/>
                <a:cs typeface="Courier New"/>
              </a:rPr>
              <a:t>main</a:t>
            </a:r>
            <a:r>
              <a:rPr sz="1650" dirty="0">
                <a:latin typeface="Courier New"/>
                <a:cs typeface="Courier New"/>
              </a:rPr>
              <a:t>(String[] args) {  SpringApplication.run(Application.class,</a:t>
            </a:r>
            <a:r>
              <a:rPr sz="1650" spc="-70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args);</a:t>
            </a:r>
          </a:p>
          <a:p>
            <a:pPr marL="550545">
              <a:lnSpc>
                <a:spcPts val="1880"/>
              </a:lnSpc>
            </a:pPr>
            <a:r>
              <a:rPr sz="1650" dirty="0">
                <a:latin typeface="Courier New"/>
                <a:cs typeface="Courier New"/>
              </a:rPr>
              <a:t>}</a:t>
            </a:r>
          </a:p>
          <a:p>
            <a:pPr marL="47625">
              <a:lnSpc>
                <a:spcPts val="1964"/>
              </a:lnSpc>
            </a:pPr>
            <a:r>
              <a:rPr sz="165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8017" y="5370879"/>
            <a:ext cx="5109210" cy="0"/>
          </a:xfrm>
          <a:custGeom>
            <a:avLst/>
            <a:gdLst/>
            <a:ahLst/>
            <a:cxnLst/>
            <a:rect l="l" t="t" r="r" b="b"/>
            <a:pathLst>
              <a:path w="5109209">
                <a:moveTo>
                  <a:pt x="0" y="0"/>
                </a:moveTo>
                <a:lnTo>
                  <a:pt x="5108810" y="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472" y="537087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45" y="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8017" y="4970562"/>
            <a:ext cx="5109210" cy="0"/>
          </a:xfrm>
          <a:custGeom>
            <a:avLst/>
            <a:gdLst/>
            <a:ahLst/>
            <a:cxnLst/>
            <a:rect l="l" t="t" r="r" b="b"/>
            <a:pathLst>
              <a:path w="5109209">
                <a:moveTo>
                  <a:pt x="0" y="0"/>
                </a:moveTo>
                <a:lnTo>
                  <a:pt x="5108810" y="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472" y="4970562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45" y="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8017" y="4570244"/>
            <a:ext cx="5109210" cy="0"/>
          </a:xfrm>
          <a:custGeom>
            <a:avLst/>
            <a:gdLst/>
            <a:ahLst/>
            <a:cxnLst/>
            <a:rect l="l" t="t" r="r" b="b"/>
            <a:pathLst>
              <a:path w="5109209">
                <a:moveTo>
                  <a:pt x="0" y="0"/>
                </a:moveTo>
                <a:lnTo>
                  <a:pt x="5108810" y="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472" y="457024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45" y="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017" y="4169927"/>
            <a:ext cx="5109210" cy="0"/>
          </a:xfrm>
          <a:custGeom>
            <a:avLst/>
            <a:gdLst/>
            <a:ahLst/>
            <a:cxnLst/>
            <a:rect l="l" t="t" r="r" b="b"/>
            <a:pathLst>
              <a:path w="5109209">
                <a:moveTo>
                  <a:pt x="0" y="0"/>
                </a:moveTo>
                <a:lnTo>
                  <a:pt x="5108810" y="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472" y="4169927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545" y="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0130" y="631575"/>
            <a:ext cx="667194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345" dirty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  <a:r>
              <a:rPr sz="6300" b="0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300" b="0" spc="-505" dirty="0">
                <a:solidFill>
                  <a:srgbClr val="000000"/>
                </a:solidFill>
                <a:latin typeface="Arial"/>
                <a:cs typeface="Arial"/>
              </a:rPr>
              <a:t>Dependencies</a:t>
            </a:r>
            <a:endParaRPr sz="6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815" y="1972948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815" y="2468579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2181" y="1731495"/>
            <a:ext cx="8582025" cy="15316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spc="-280" dirty="0">
                <a:latin typeface="Verdana"/>
                <a:cs typeface="Verdana"/>
              </a:rPr>
              <a:t>a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-180" dirty="0">
                <a:latin typeface="Verdana"/>
                <a:cs typeface="Verdana"/>
              </a:rPr>
              <a:t>set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of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90" dirty="0">
                <a:latin typeface="Verdana"/>
                <a:cs typeface="Verdana"/>
              </a:rPr>
              <a:t>convenient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210" dirty="0">
                <a:latin typeface="Verdana"/>
                <a:cs typeface="Verdana"/>
              </a:rPr>
              <a:t>dependency</a:t>
            </a:r>
            <a:r>
              <a:rPr sz="3000" spc="-480" dirty="0">
                <a:latin typeface="Verdana"/>
                <a:cs typeface="Verdana"/>
              </a:rPr>
              <a:t> </a:t>
            </a:r>
            <a:r>
              <a:rPr sz="3000" spc="-160" dirty="0">
                <a:latin typeface="Verdana"/>
                <a:cs typeface="Verdana"/>
              </a:rPr>
              <a:t>descriptors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3000" spc="-105" dirty="0">
                <a:latin typeface="Verdana"/>
                <a:cs typeface="Verdana"/>
              </a:rPr>
              <a:t>follow</a:t>
            </a:r>
            <a:r>
              <a:rPr sz="3000" spc="-495" dirty="0">
                <a:latin typeface="Verdana"/>
                <a:cs typeface="Verdana"/>
              </a:rPr>
              <a:t> </a:t>
            </a:r>
            <a:r>
              <a:rPr sz="3000" spc="-170" dirty="0">
                <a:latin typeface="Verdana"/>
                <a:cs typeface="Verdana"/>
              </a:rPr>
              <a:t>the</a:t>
            </a:r>
            <a:r>
              <a:rPr sz="3000" spc="-490" dirty="0">
                <a:latin typeface="Verdana"/>
                <a:cs typeface="Verdana"/>
              </a:rPr>
              <a:t> </a:t>
            </a:r>
            <a:r>
              <a:rPr sz="3000" spc="-265" dirty="0">
                <a:latin typeface="Verdana"/>
                <a:cs typeface="Verdana"/>
              </a:rPr>
              <a:t>naming</a:t>
            </a:r>
            <a:r>
              <a:rPr sz="3000" spc="-490" dirty="0">
                <a:latin typeface="Verdana"/>
                <a:cs typeface="Verdana"/>
              </a:rPr>
              <a:t> </a:t>
            </a:r>
            <a:r>
              <a:rPr sz="3000" spc="-165" dirty="0">
                <a:latin typeface="Verdana"/>
                <a:cs typeface="Verdana"/>
              </a:rPr>
              <a:t>pattern</a:t>
            </a:r>
            <a:r>
              <a:rPr sz="3000" spc="-490" dirty="0">
                <a:latin typeface="Verdana"/>
                <a:cs typeface="Verdana"/>
              </a:rPr>
              <a:t> </a:t>
            </a:r>
            <a:r>
              <a:rPr sz="3000" spc="375" dirty="0">
                <a:latin typeface="Arial"/>
                <a:cs typeface="Arial"/>
              </a:rPr>
              <a:t>spring-boot-starter-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3000" spc="480" dirty="0">
                <a:latin typeface="Arial"/>
                <a:cs typeface="Arial"/>
              </a:rPr>
              <a:t>*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148" y="3824582"/>
            <a:ext cx="6432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40" dirty="0">
                <a:latin typeface="Verdana"/>
                <a:cs typeface="Verdana"/>
              </a:rPr>
              <a:t>N</a:t>
            </a:r>
            <a:r>
              <a:rPr sz="1800" b="1" spc="-245" dirty="0">
                <a:latin typeface="Verdana"/>
                <a:cs typeface="Verdana"/>
              </a:rPr>
              <a:t>a</a:t>
            </a:r>
            <a:r>
              <a:rPr sz="1800" b="1" spc="-365" dirty="0">
                <a:latin typeface="Verdana"/>
                <a:cs typeface="Verdana"/>
              </a:rPr>
              <a:t>m</a:t>
            </a:r>
            <a:r>
              <a:rPr sz="1800" b="1" spc="-220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9693" y="3824582"/>
            <a:ext cx="88773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90" dirty="0">
                <a:latin typeface="Verdana"/>
                <a:cs typeface="Verdana"/>
              </a:rPr>
              <a:t>Pur</a:t>
            </a:r>
            <a:r>
              <a:rPr sz="1800" b="1" spc="-225" dirty="0">
                <a:latin typeface="Verdana"/>
                <a:cs typeface="Verdana"/>
              </a:rPr>
              <a:t>p</a:t>
            </a:r>
            <a:r>
              <a:rPr sz="1800" b="1" spc="-195" dirty="0">
                <a:latin typeface="Verdana"/>
                <a:cs typeface="Verdana"/>
              </a:rPr>
              <a:t>o</a:t>
            </a:r>
            <a:r>
              <a:rPr sz="1800" b="1" spc="-270" dirty="0">
                <a:latin typeface="Verdana"/>
                <a:cs typeface="Verdana"/>
              </a:rPr>
              <a:t>s</a:t>
            </a:r>
            <a:r>
              <a:rPr sz="1800" b="1" spc="-220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148" y="4205836"/>
            <a:ext cx="245491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229" dirty="0">
                <a:latin typeface="Arial"/>
                <a:cs typeface="Arial"/>
              </a:rPr>
              <a:t>spring-boot-starter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9693" y="4205836"/>
            <a:ext cx="43891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5" dirty="0">
                <a:latin typeface="Verdana"/>
                <a:cs typeface="Verdana"/>
              </a:rPr>
              <a:t>Core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starter,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includes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auto-conkg</a:t>
            </a:r>
            <a:r>
              <a:rPr sz="1800" spc="-2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&amp;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logging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148" y="4606154"/>
            <a:ext cx="30943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245" dirty="0">
                <a:latin typeface="Arial"/>
                <a:cs typeface="Arial"/>
              </a:rPr>
              <a:t>spring-boot-starter-test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9693" y="4606154"/>
            <a:ext cx="489966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30" dirty="0">
                <a:latin typeface="Verdana"/>
                <a:cs typeface="Verdana"/>
              </a:rPr>
              <a:t>Test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starter,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includes</a:t>
            </a:r>
            <a:r>
              <a:rPr sz="1800" spc="-27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JUnit,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Hamcrest</a:t>
            </a:r>
            <a:r>
              <a:rPr sz="1800" spc="-27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&amp;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Mockito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148" y="5006471"/>
            <a:ext cx="2966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95" dirty="0">
                <a:latin typeface="Arial"/>
                <a:cs typeface="Arial"/>
              </a:rPr>
              <a:t>spring-boot-starter-web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9693" y="5006471"/>
            <a:ext cx="416496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95" dirty="0">
                <a:latin typeface="Verdana"/>
                <a:cs typeface="Verdana"/>
              </a:rPr>
              <a:t>Starter</a:t>
            </a:r>
            <a:r>
              <a:rPr sz="1800" spc="-28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for</a:t>
            </a:r>
            <a:r>
              <a:rPr sz="1800" spc="-28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Spring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MVC</a:t>
            </a:r>
            <a:r>
              <a:rPr sz="1800" spc="-28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Web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applications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7148" y="5406788"/>
            <a:ext cx="360616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225" dirty="0">
                <a:latin typeface="Arial"/>
                <a:cs typeface="Arial"/>
              </a:rPr>
              <a:t>spring-boot-starter-data-jpa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09693" y="5406788"/>
            <a:ext cx="215201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25" dirty="0">
                <a:latin typeface="Verdana"/>
                <a:cs typeface="Verdana"/>
              </a:rPr>
              <a:t>Spring</a:t>
            </a:r>
            <a:r>
              <a:rPr sz="1800" spc="-30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Data</a:t>
            </a:r>
            <a:r>
              <a:rPr sz="1800" spc="-30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with</a:t>
            </a:r>
            <a:r>
              <a:rPr sz="1800" spc="-3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JPA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8221" y="6239829"/>
            <a:ext cx="6156325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775335">
              <a:lnSpc>
                <a:spcPts val="2100"/>
              </a:lnSpc>
              <a:spcBef>
                <a:spcPts val="220"/>
              </a:spcBef>
            </a:pPr>
            <a:r>
              <a:rPr sz="1800" spc="-165" dirty="0">
                <a:latin typeface="Verdana"/>
                <a:cs typeface="Verdana"/>
                <a:hlinkClick r:id="rId3"/>
              </a:rPr>
              <a:t>(more </a:t>
            </a:r>
            <a:r>
              <a:rPr sz="1800" spc="-100" dirty="0">
                <a:latin typeface="Verdana"/>
                <a:cs typeface="Verdana"/>
                <a:hlinkClick r:id="rId3"/>
              </a:rPr>
              <a:t>starters </a:t>
            </a:r>
            <a:r>
              <a:rPr sz="1800" spc="-105" dirty="0">
                <a:latin typeface="Verdana"/>
                <a:cs typeface="Verdana"/>
                <a:hlinkClick r:id="rId3"/>
              </a:rPr>
              <a:t>at </a:t>
            </a:r>
            <a:r>
              <a:rPr sz="1800" spc="-145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https:/</a:t>
            </a:r>
            <a:r>
              <a:rPr lang="en-US" sz="1800" spc="-145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/</a:t>
            </a:r>
            <a:r>
              <a:rPr sz="1800" spc="-135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docs.spring.io/spring-  </a:t>
            </a:r>
            <a:r>
              <a:rPr sz="1800" spc="-125" dirty="0">
                <a:solidFill>
                  <a:srgbClr val="00008A"/>
                </a:solidFill>
                <a:latin typeface="Verdana"/>
                <a:cs typeface="Verdana"/>
                <a:hlinkClick r:id="rId3"/>
              </a:rPr>
              <a:t>boot/docs/current/reference/htmlsingle/#using-boot-starter</a:t>
            </a:r>
            <a:r>
              <a:rPr sz="1800" spc="-125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389" y="2223367"/>
            <a:ext cx="457771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b="0" spc="-420" dirty="0">
                <a:solidFill>
                  <a:srgbClr val="000000"/>
                </a:solidFill>
                <a:latin typeface="Arial"/>
                <a:cs typeface="Arial"/>
              </a:rPr>
              <a:t>Spring</a:t>
            </a:r>
            <a:r>
              <a:rPr sz="6300" b="0" spc="-2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300" b="0" spc="-285" dirty="0">
                <a:solidFill>
                  <a:srgbClr val="000000"/>
                </a:solidFill>
                <a:latin typeface="Arial"/>
                <a:cs typeface="Arial"/>
              </a:rPr>
              <a:t>Initializr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6885" y="3361411"/>
            <a:ext cx="4118610" cy="96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00008A"/>
                </a:solidFill>
                <a:latin typeface="Verdana"/>
                <a:cs typeface="Verdana"/>
                <a:hlinkClick r:id="rId2"/>
              </a:rPr>
              <a:t>http:/</a:t>
            </a:r>
            <a:r>
              <a:rPr lang="en-US" sz="3000" spc="-315" dirty="0">
                <a:solidFill>
                  <a:srgbClr val="00008A"/>
                </a:solidFill>
                <a:latin typeface="Verdana"/>
                <a:cs typeface="Verdana"/>
                <a:hlinkClick r:id="rId2"/>
              </a:rPr>
              <a:t>/</a:t>
            </a:r>
            <a:r>
              <a:rPr sz="3000" spc="-204" dirty="0">
                <a:solidFill>
                  <a:srgbClr val="00008A"/>
                </a:solidFill>
                <a:latin typeface="Verdana"/>
                <a:cs typeface="Verdana"/>
                <a:hlinkClick r:id="rId2"/>
              </a:rPr>
              <a:t>start.spring.io/</a:t>
            </a:r>
            <a:endParaRPr sz="30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55"/>
              </a:spcBef>
            </a:pPr>
            <a:r>
              <a:rPr sz="1800" spc="-225" dirty="0">
                <a:latin typeface="Verdana"/>
                <a:cs typeface="Verdana"/>
              </a:rPr>
              <a:t>(a</a:t>
            </a:r>
            <a:r>
              <a:rPr sz="1800" spc="-29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quick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way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to</a:t>
            </a:r>
            <a:r>
              <a:rPr sz="1800" spc="-29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download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a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project</a:t>
            </a:r>
            <a:r>
              <a:rPr sz="1800" spc="-29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setup)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459</Words>
  <Application>Microsoft Office PowerPoint</Application>
  <PresentationFormat>Custom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Verdana</vt:lpstr>
      <vt:lpstr>Office Theme</vt:lpstr>
      <vt:lpstr>PowerPoint Presentation</vt:lpstr>
      <vt:lpstr>Spring Boot?</vt:lpstr>
      <vt:lpstr>Key features?</vt:lpstr>
      <vt:lpstr>Pros?</vt:lpstr>
      <vt:lpstr>Cons?</vt:lpstr>
      <vt:lpstr>About What We Claimed</vt:lpstr>
      <vt:lpstr>Java file(s)</vt:lpstr>
      <vt:lpstr>Starter Dependencies</vt:lpstr>
      <vt:lpstr>Spring Initializr</vt:lpstr>
      <vt:lpstr>Wrap-up</vt:lpstr>
      <vt:lpstr>And what if I prefer JavaEE?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</dc:title>
  <cp:lastModifiedBy>Meena, Rajesh</cp:lastModifiedBy>
  <cp:revision>16</cp:revision>
  <dcterms:created xsi:type="dcterms:W3CDTF">2018-03-11T10:23:06Z</dcterms:created>
  <dcterms:modified xsi:type="dcterms:W3CDTF">2018-03-24T19:17:35Z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2017-11-14T00:00:00Z</vt:filetime>
  </property>
  <property fmtid="{D5CDD505-2E9C-101B-9397-08002B2CF9AE}" pid="3" name="Creator">
    <vt:lpwstr>Mozilla/5.0 (Windows NT 10.0; Win64; x64) AppleWebKit/537.36 (KHTML, like Gecko) Chrome/61.0.3163.100 Safari/537.36</vt:lpwstr>
  </property>
  <property fmtid="{D5CDD505-2E9C-101B-9397-08002B2CF9AE}" pid="4" name="LastSaved">
    <vt:filetime>2018-03-11T00:00:00Z</vt:filetime>
  </property>
</Properties>
</file>