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6" r:id="rId27"/>
    <p:sldId id="297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7400" y="2912816"/>
            <a:ext cx="5943600" cy="184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546" y="3253458"/>
            <a:ext cx="4149090" cy="169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3823335" cy="5664200"/>
          </a:xfrm>
          <a:custGeom>
            <a:avLst/>
            <a:gdLst/>
            <a:ahLst/>
            <a:cxnLst/>
            <a:rect l="l" t="t" r="r" b="b"/>
            <a:pathLst>
              <a:path w="3823335" h="5664200">
                <a:moveTo>
                  <a:pt x="0" y="5664200"/>
                </a:moveTo>
                <a:lnTo>
                  <a:pt x="0" y="0"/>
                </a:lnTo>
                <a:lnTo>
                  <a:pt x="3822979" y="0"/>
                </a:lnTo>
                <a:lnTo>
                  <a:pt x="3822979" y="5664200"/>
                </a:lnTo>
                <a:lnTo>
                  <a:pt x="0" y="56642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700" y="2708487"/>
            <a:ext cx="15093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60" dirty="0"/>
              <a:t>Smar</a:t>
            </a:r>
            <a:r>
              <a:rPr sz="2950" spc="-80" dirty="0"/>
              <a:t>t</a:t>
            </a:r>
            <a:r>
              <a:rPr sz="2950" spc="-50" dirty="0"/>
              <a:t>er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4331271" y="2766623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2720058"/>
            <a:ext cx="348805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40" dirty="0">
                <a:latin typeface="Verdana"/>
                <a:cs typeface="Verdana"/>
              </a:rPr>
              <a:t>@EnableAutoConfiguration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171" y="3742122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171" y="4229879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171" y="4717622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171" y="3202658"/>
            <a:ext cx="2321560" cy="1800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30"/>
              </a:spcBef>
              <a:buSzPct val="74358"/>
              <a:buChar char="•"/>
              <a:tabLst>
                <a:tab pos="254635" algn="l"/>
              </a:tabLst>
            </a:pPr>
            <a:r>
              <a:rPr sz="1950" spc="30" dirty="0">
                <a:latin typeface="Verdana"/>
                <a:cs typeface="Verdana"/>
              </a:rPr>
              <a:t>Review</a:t>
            </a:r>
            <a:endParaRPr sz="1950">
              <a:latin typeface="Verdana"/>
              <a:cs typeface="Verdana"/>
            </a:endParaRPr>
          </a:p>
          <a:p>
            <a:pPr marL="254000" marR="5080">
              <a:lnSpc>
                <a:spcPct val="164500"/>
              </a:lnSpc>
              <a:spcBef>
                <a:spcPts val="50"/>
              </a:spcBef>
            </a:pPr>
            <a:r>
              <a:rPr sz="1950" spc="10" dirty="0">
                <a:latin typeface="Verdana"/>
                <a:cs typeface="Verdana"/>
              </a:rPr>
              <a:t>Tuning  </a:t>
            </a:r>
            <a:r>
              <a:rPr sz="1950" spc="20" dirty="0">
                <a:latin typeface="Verdana"/>
                <a:cs typeface="Verdana"/>
              </a:rPr>
              <a:t>Demystifying  </a:t>
            </a:r>
            <a:r>
              <a:rPr sz="1950" spc="55" dirty="0">
                <a:latin typeface="Verdana"/>
                <a:cs typeface="Verdana"/>
              </a:rPr>
              <a:t>Writing </a:t>
            </a:r>
            <a:r>
              <a:rPr sz="1950" spc="30" dirty="0">
                <a:latin typeface="Verdana"/>
                <a:cs typeface="Verdana"/>
              </a:rPr>
              <a:t>our</a:t>
            </a:r>
            <a:r>
              <a:rPr sz="1950" spc="-310" dirty="0">
                <a:latin typeface="Verdana"/>
                <a:cs typeface="Verdana"/>
              </a:rPr>
              <a:t> </a:t>
            </a:r>
            <a:r>
              <a:rPr sz="1950" spc="55" dirty="0">
                <a:latin typeface="Verdana"/>
                <a:cs typeface="Verdana"/>
              </a:rPr>
              <a:t>own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3880954"/>
            <a:ext cx="8893302" cy="3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6619" y="3321770"/>
            <a:ext cx="59397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30" dirty="0">
                <a:solidFill>
                  <a:srgbClr val="202020"/>
                </a:solidFill>
              </a:rPr>
              <a:t>Tuning </a:t>
            </a:r>
            <a:r>
              <a:rPr sz="2950" spc="-15" dirty="0">
                <a:solidFill>
                  <a:srgbClr val="202020"/>
                </a:solidFill>
              </a:rPr>
              <a:t>your </a:t>
            </a:r>
            <a:r>
              <a:rPr sz="2950" spc="95" dirty="0">
                <a:solidFill>
                  <a:srgbClr val="202020"/>
                </a:solidFill>
              </a:rPr>
              <a:t>Auto</a:t>
            </a:r>
            <a:r>
              <a:rPr sz="2950" spc="-445" dirty="0">
                <a:solidFill>
                  <a:srgbClr val="202020"/>
                </a:solidFill>
              </a:rPr>
              <a:t> </a:t>
            </a:r>
            <a:r>
              <a:rPr sz="2950" spc="15" dirty="0">
                <a:solidFill>
                  <a:srgbClr val="202020"/>
                </a:solidFill>
              </a:rPr>
              <a:t>Configuration</a:t>
            </a:r>
            <a:endParaRPr sz="2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1451186"/>
            <a:ext cx="6837680" cy="9359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0" marR="5080" indent="-2400300">
              <a:lnSpc>
                <a:spcPct val="101699"/>
              </a:lnSpc>
              <a:spcBef>
                <a:spcPts val="60"/>
              </a:spcBef>
            </a:pPr>
            <a:r>
              <a:rPr sz="2950" spc="-60" dirty="0">
                <a:solidFill>
                  <a:srgbClr val="404040"/>
                </a:solidFill>
              </a:rPr>
              <a:t>Intelligent </a:t>
            </a:r>
            <a:r>
              <a:rPr sz="2950" spc="5" dirty="0">
                <a:solidFill>
                  <a:srgbClr val="404040"/>
                </a:solidFill>
              </a:rPr>
              <a:t>Decision </a:t>
            </a:r>
            <a:r>
              <a:rPr sz="2950" spc="-10" dirty="0">
                <a:solidFill>
                  <a:srgbClr val="404040"/>
                </a:solidFill>
              </a:rPr>
              <a:t>Making </a:t>
            </a:r>
            <a:r>
              <a:rPr sz="2950" spc="15" dirty="0">
                <a:solidFill>
                  <a:srgbClr val="404040"/>
                </a:solidFill>
              </a:rPr>
              <a:t>Based</a:t>
            </a:r>
            <a:r>
              <a:rPr sz="2950" spc="-585" dirty="0">
                <a:solidFill>
                  <a:srgbClr val="404040"/>
                </a:solidFill>
              </a:rPr>
              <a:t> </a:t>
            </a:r>
            <a:r>
              <a:rPr sz="2950" spc="30" dirty="0">
                <a:solidFill>
                  <a:srgbClr val="404040"/>
                </a:solidFill>
              </a:rPr>
              <a:t>on  </a:t>
            </a:r>
            <a:r>
              <a:rPr sz="2950" spc="15" dirty="0">
                <a:solidFill>
                  <a:srgbClr val="404040"/>
                </a:solidFill>
              </a:rPr>
              <a:t>Conditions</a:t>
            </a:r>
            <a:endParaRPr sz="2950"/>
          </a:p>
        </p:txBody>
      </p:sp>
      <p:sp>
        <p:nvSpPr>
          <p:cNvPr id="3" name="object 3"/>
          <p:cNvSpPr/>
          <p:nvPr/>
        </p:nvSpPr>
        <p:spPr>
          <a:xfrm>
            <a:off x="878942" y="2858249"/>
            <a:ext cx="4100829" cy="1270000"/>
          </a:xfrm>
          <a:custGeom>
            <a:avLst/>
            <a:gdLst/>
            <a:ahLst/>
            <a:cxnLst/>
            <a:rect l="l" t="t" r="r" b="b"/>
            <a:pathLst>
              <a:path w="4100829" h="1270000">
                <a:moveTo>
                  <a:pt x="0" y="0"/>
                </a:moveTo>
                <a:lnTo>
                  <a:pt x="4100346" y="0"/>
                </a:lnTo>
                <a:lnTo>
                  <a:pt x="4100346" y="1269745"/>
                </a:lnTo>
                <a:lnTo>
                  <a:pt x="0" y="126974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9009" y="2858249"/>
            <a:ext cx="4100829" cy="1270000"/>
          </a:xfrm>
          <a:custGeom>
            <a:avLst/>
            <a:gdLst/>
            <a:ahLst/>
            <a:cxnLst/>
            <a:rect l="l" t="t" r="r" b="b"/>
            <a:pathLst>
              <a:path w="4100829" h="1270000">
                <a:moveTo>
                  <a:pt x="0" y="0"/>
                </a:moveTo>
                <a:lnTo>
                  <a:pt x="4100347" y="0"/>
                </a:lnTo>
                <a:lnTo>
                  <a:pt x="4100347" y="1269745"/>
                </a:lnTo>
                <a:lnTo>
                  <a:pt x="0" y="126974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942" y="4301578"/>
            <a:ext cx="4100829" cy="1270000"/>
          </a:xfrm>
          <a:custGeom>
            <a:avLst/>
            <a:gdLst/>
            <a:ahLst/>
            <a:cxnLst/>
            <a:rect l="l" t="t" r="r" b="b"/>
            <a:pathLst>
              <a:path w="4100829" h="1270000">
                <a:moveTo>
                  <a:pt x="0" y="0"/>
                </a:moveTo>
                <a:lnTo>
                  <a:pt x="4100346" y="0"/>
                </a:lnTo>
                <a:lnTo>
                  <a:pt x="4100346" y="1269746"/>
                </a:lnTo>
                <a:lnTo>
                  <a:pt x="0" y="126974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9009" y="4301578"/>
            <a:ext cx="4100829" cy="1270000"/>
          </a:xfrm>
          <a:custGeom>
            <a:avLst/>
            <a:gdLst/>
            <a:ahLst/>
            <a:cxnLst/>
            <a:rect l="l" t="t" r="r" b="b"/>
            <a:pathLst>
              <a:path w="4100829" h="1270000">
                <a:moveTo>
                  <a:pt x="0" y="0"/>
                </a:moveTo>
                <a:lnTo>
                  <a:pt x="4100347" y="0"/>
                </a:lnTo>
                <a:lnTo>
                  <a:pt x="4100347" y="1269746"/>
                </a:lnTo>
                <a:lnTo>
                  <a:pt x="0" y="126974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300" y="2999397"/>
            <a:ext cx="989468" cy="99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4480" y="3191789"/>
            <a:ext cx="586740" cy="654050"/>
          </a:xfrm>
          <a:custGeom>
            <a:avLst/>
            <a:gdLst/>
            <a:ahLst/>
            <a:cxnLst/>
            <a:rect l="l" t="t" r="r" b="b"/>
            <a:pathLst>
              <a:path w="586739" h="654050">
                <a:moveTo>
                  <a:pt x="33691" y="136664"/>
                </a:moveTo>
                <a:lnTo>
                  <a:pt x="12164" y="152519"/>
                </a:lnTo>
                <a:lnTo>
                  <a:pt x="2458" y="172688"/>
                </a:lnTo>
                <a:lnTo>
                  <a:pt x="0" y="194055"/>
                </a:lnTo>
                <a:lnTo>
                  <a:pt x="189" y="213740"/>
                </a:lnTo>
                <a:lnTo>
                  <a:pt x="22047" y="543598"/>
                </a:lnTo>
                <a:lnTo>
                  <a:pt x="35095" y="581088"/>
                </a:lnTo>
                <a:lnTo>
                  <a:pt x="66448" y="605396"/>
                </a:lnTo>
                <a:lnTo>
                  <a:pt x="160082" y="633428"/>
                </a:lnTo>
                <a:lnTo>
                  <a:pt x="214909" y="647823"/>
                </a:lnTo>
                <a:lnTo>
                  <a:pt x="293159" y="653884"/>
                </a:lnTo>
                <a:lnTo>
                  <a:pt x="356603" y="646308"/>
                </a:lnTo>
                <a:lnTo>
                  <a:pt x="431282" y="629640"/>
                </a:lnTo>
                <a:lnTo>
                  <a:pt x="493482" y="612972"/>
                </a:lnTo>
                <a:lnTo>
                  <a:pt x="536726" y="595904"/>
                </a:lnTo>
                <a:lnTo>
                  <a:pt x="550323" y="581634"/>
                </a:lnTo>
                <a:lnTo>
                  <a:pt x="82936" y="581634"/>
                </a:lnTo>
                <a:lnTo>
                  <a:pt x="65076" y="569810"/>
                </a:lnTo>
                <a:lnTo>
                  <a:pt x="47551" y="242658"/>
                </a:lnTo>
                <a:lnTo>
                  <a:pt x="583814" y="242658"/>
                </a:lnTo>
                <a:lnTo>
                  <a:pt x="584470" y="232752"/>
                </a:lnTo>
                <a:lnTo>
                  <a:pt x="293159" y="232752"/>
                </a:lnTo>
                <a:lnTo>
                  <a:pt x="220825" y="230316"/>
                </a:lnTo>
                <a:lnTo>
                  <a:pt x="156566" y="223292"/>
                </a:lnTo>
                <a:lnTo>
                  <a:pt x="102645" y="212107"/>
                </a:lnTo>
                <a:lnTo>
                  <a:pt x="61327" y="197187"/>
                </a:lnTo>
                <a:lnTo>
                  <a:pt x="25556" y="157848"/>
                </a:lnTo>
                <a:lnTo>
                  <a:pt x="25591" y="150812"/>
                </a:lnTo>
                <a:lnTo>
                  <a:pt x="28379" y="143751"/>
                </a:lnTo>
                <a:lnTo>
                  <a:pt x="33691" y="136664"/>
                </a:lnTo>
                <a:close/>
              </a:path>
              <a:path w="586739" h="654050">
                <a:moveTo>
                  <a:pt x="583814" y="242658"/>
                </a:moveTo>
                <a:lnTo>
                  <a:pt x="47551" y="242658"/>
                </a:lnTo>
                <a:lnTo>
                  <a:pt x="55029" y="250155"/>
                </a:lnTo>
                <a:lnTo>
                  <a:pt x="61207" y="254247"/>
                </a:lnTo>
                <a:lnTo>
                  <a:pt x="69404" y="256367"/>
                </a:lnTo>
                <a:lnTo>
                  <a:pt x="82936" y="257949"/>
                </a:lnTo>
                <a:lnTo>
                  <a:pt x="81764" y="440043"/>
                </a:lnTo>
                <a:lnTo>
                  <a:pt x="81373" y="534458"/>
                </a:lnTo>
                <a:lnTo>
                  <a:pt x="81764" y="571540"/>
                </a:lnTo>
                <a:lnTo>
                  <a:pt x="82936" y="581634"/>
                </a:lnTo>
                <a:lnTo>
                  <a:pt x="550323" y="581634"/>
                </a:lnTo>
                <a:lnTo>
                  <a:pt x="550843" y="581088"/>
                </a:lnTo>
                <a:lnTo>
                  <a:pt x="560382" y="562976"/>
                </a:lnTo>
                <a:lnTo>
                  <a:pt x="563885" y="543598"/>
                </a:lnTo>
                <a:lnTo>
                  <a:pt x="583814" y="242658"/>
                </a:lnTo>
                <a:close/>
              </a:path>
              <a:path w="586739" h="654050">
                <a:moveTo>
                  <a:pt x="552531" y="136512"/>
                </a:moveTo>
                <a:lnTo>
                  <a:pt x="557903" y="143611"/>
                </a:lnTo>
                <a:lnTo>
                  <a:pt x="560748" y="150812"/>
                </a:lnTo>
                <a:lnTo>
                  <a:pt x="560748" y="157848"/>
                </a:lnTo>
                <a:lnTo>
                  <a:pt x="524980" y="197249"/>
                </a:lnTo>
                <a:lnTo>
                  <a:pt x="483665" y="212159"/>
                </a:lnTo>
                <a:lnTo>
                  <a:pt x="429748" y="223323"/>
                </a:lnTo>
                <a:lnTo>
                  <a:pt x="365491" y="230326"/>
                </a:lnTo>
                <a:lnTo>
                  <a:pt x="293159" y="232752"/>
                </a:lnTo>
                <a:lnTo>
                  <a:pt x="584470" y="232752"/>
                </a:lnTo>
                <a:lnTo>
                  <a:pt x="585729" y="213740"/>
                </a:lnTo>
                <a:lnTo>
                  <a:pt x="586301" y="194055"/>
                </a:lnTo>
                <a:lnTo>
                  <a:pt x="584489" y="172564"/>
                </a:lnTo>
                <a:lnTo>
                  <a:pt x="574997" y="152354"/>
                </a:lnTo>
                <a:lnTo>
                  <a:pt x="552531" y="136512"/>
                </a:lnTo>
                <a:close/>
              </a:path>
              <a:path w="586739" h="654050">
                <a:moveTo>
                  <a:pt x="293159" y="0"/>
                </a:moveTo>
                <a:lnTo>
                  <a:pt x="252478" y="2407"/>
                </a:lnTo>
                <a:lnTo>
                  <a:pt x="238168" y="10518"/>
                </a:lnTo>
                <a:lnTo>
                  <a:pt x="238316" y="25663"/>
                </a:lnTo>
                <a:lnTo>
                  <a:pt x="241012" y="49174"/>
                </a:lnTo>
                <a:lnTo>
                  <a:pt x="241387" y="57224"/>
                </a:lnTo>
                <a:lnTo>
                  <a:pt x="242473" y="64995"/>
                </a:lnTo>
                <a:lnTo>
                  <a:pt x="244216" y="72438"/>
                </a:lnTo>
                <a:lnTo>
                  <a:pt x="246562" y="79501"/>
                </a:lnTo>
                <a:lnTo>
                  <a:pt x="243667" y="79717"/>
                </a:lnTo>
                <a:lnTo>
                  <a:pt x="240924" y="80035"/>
                </a:lnTo>
                <a:lnTo>
                  <a:pt x="238053" y="80263"/>
                </a:lnTo>
                <a:lnTo>
                  <a:pt x="235907" y="80479"/>
                </a:lnTo>
                <a:lnTo>
                  <a:pt x="233583" y="80581"/>
                </a:lnTo>
                <a:lnTo>
                  <a:pt x="231487" y="80772"/>
                </a:lnTo>
                <a:lnTo>
                  <a:pt x="230865" y="80949"/>
                </a:lnTo>
                <a:lnTo>
                  <a:pt x="177480" y="88784"/>
                </a:lnTo>
                <a:lnTo>
                  <a:pt x="131968" y="100177"/>
                </a:lnTo>
                <a:lnTo>
                  <a:pt x="95016" y="113875"/>
                </a:lnTo>
                <a:lnTo>
                  <a:pt x="67311" y="128625"/>
                </a:lnTo>
                <a:lnTo>
                  <a:pt x="67095" y="128777"/>
                </a:lnTo>
                <a:lnTo>
                  <a:pt x="66841" y="128917"/>
                </a:lnTo>
                <a:lnTo>
                  <a:pt x="64625" y="130390"/>
                </a:lnTo>
                <a:lnTo>
                  <a:pt x="62802" y="131686"/>
                </a:lnTo>
                <a:lnTo>
                  <a:pt x="61038" y="132981"/>
                </a:lnTo>
                <a:lnTo>
                  <a:pt x="60587" y="133337"/>
                </a:lnTo>
                <a:lnTo>
                  <a:pt x="60116" y="133667"/>
                </a:lnTo>
                <a:lnTo>
                  <a:pt x="59686" y="134023"/>
                </a:lnTo>
                <a:lnTo>
                  <a:pt x="57909" y="135369"/>
                </a:lnTo>
                <a:lnTo>
                  <a:pt x="56309" y="136664"/>
                </a:lnTo>
                <a:lnTo>
                  <a:pt x="54764" y="137998"/>
                </a:lnTo>
                <a:lnTo>
                  <a:pt x="54549" y="138239"/>
                </a:lnTo>
                <a:lnTo>
                  <a:pt x="54314" y="138429"/>
                </a:lnTo>
                <a:lnTo>
                  <a:pt x="42160" y="156489"/>
                </a:lnTo>
                <a:lnTo>
                  <a:pt x="42160" y="157848"/>
                </a:lnTo>
                <a:lnTo>
                  <a:pt x="71318" y="183543"/>
                </a:lnTo>
                <a:lnTo>
                  <a:pt x="156254" y="206303"/>
                </a:lnTo>
                <a:lnTo>
                  <a:pt x="218448" y="213454"/>
                </a:lnTo>
                <a:lnTo>
                  <a:pt x="293159" y="216115"/>
                </a:lnTo>
                <a:lnTo>
                  <a:pt x="368614" y="213494"/>
                </a:lnTo>
                <a:lnTo>
                  <a:pt x="431015" y="206433"/>
                </a:lnTo>
                <a:lnTo>
                  <a:pt x="480066" y="196135"/>
                </a:lnTo>
                <a:lnTo>
                  <a:pt x="536930" y="170639"/>
                </a:lnTo>
                <a:lnTo>
                  <a:pt x="544149" y="157848"/>
                </a:lnTo>
                <a:lnTo>
                  <a:pt x="544149" y="156489"/>
                </a:lnTo>
                <a:lnTo>
                  <a:pt x="543831" y="155041"/>
                </a:lnTo>
                <a:lnTo>
                  <a:pt x="543171" y="153035"/>
                </a:lnTo>
                <a:lnTo>
                  <a:pt x="542676" y="151955"/>
                </a:lnTo>
                <a:lnTo>
                  <a:pt x="542282" y="150990"/>
                </a:lnTo>
                <a:lnTo>
                  <a:pt x="541799" y="150037"/>
                </a:lnTo>
                <a:lnTo>
                  <a:pt x="541164" y="149047"/>
                </a:lnTo>
                <a:lnTo>
                  <a:pt x="540330" y="147624"/>
                </a:lnTo>
                <a:lnTo>
                  <a:pt x="539249" y="146113"/>
                </a:lnTo>
                <a:lnTo>
                  <a:pt x="536203" y="142519"/>
                </a:lnTo>
                <a:lnTo>
                  <a:pt x="534446" y="140690"/>
                </a:lnTo>
                <a:lnTo>
                  <a:pt x="532262" y="138709"/>
                </a:lnTo>
                <a:lnTo>
                  <a:pt x="531715" y="138163"/>
                </a:lnTo>
                <a:lnTo>
                  <a:pt x="498376" y="117166"/>
                </a:lnTo>
                <a:lnTo>
                  <a:pt x="460345" y="102096"/>
                </a:lnTo>
                <a:lnTo>
                  <a:pt x="412231" y="89487"/>
                </a:lnTo>
                <a:lnTo>
                  <a:pt x="354893" y="80899"/>
                </a:lnTo>
                <a:lnTo>
                  <a:pt x="354233" y="80695"/>
                </a:lnTo>
                <a:lnTo>
                  <a:pt x="351960" y="80479"/>
                </a:lnTo>
                <a:lnTo>
                  <a:pt x="349521" y="80365"/>
                </a:lnTo>
                <a:lnTo>
                  <a:pt x="344695" y="79971"/>
                </a:lnTo>
                <a:lnTo>
                  <a:pt x="342295" y="79692"/>
                </a:lnTo>
                <a:lnTo>
                  <a:pt x="339742" y="79501"/>
                </a:lnTo>
                <a:lnTo>
                  <a:pt x="342084" y="72438"/>
                </a:lnTo>
                <a:lnTo>
                  <a:pt x="343819" y="64995"/>
                </a:lnTo>
                <a:lnTo>
                  <a:pt x="344896" y="57224"/>
                </a:lnTo>
                <a:lnTo>
                  <a:pt x="345267" y="49174"/>
                </a:lnTo>
                <a:lnTo>
                  <a:pt x="347967" y="25663"/>
                </a:lnTo>
                <a:lnTo>
                  <a:pt x="348126" y="10518"/>
                </a:lnTo>
                <a:lnTo>
                  <a:pt x="333828" y="2407"/>
                </a:lnTo>
                <a:lnTo>
                  <a:pt x="29315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8942" y="3151858"/>
            <a:ext cx="4100829" cy="632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58925" marR="562610" indent="355600">
              <a:lnSpc>
                <a:spcPct val="102600"/>
              </a:lnSpc>
              <a:spcBef>
                <a:spcPts val="70"/>
              </a:spcBef>
              <a:tabLst>
                <a:tab pos="2802255" algn="l"/>
              </a:tabLst>
            </a:pPr>
            <a:r>
              <a:rPr sz="1950" spc="40" dirty="0">
                <a:solidFill>
                  <a:srgbClr val="0C9DBF"/>
                </a:solidFill>
                <a:latin typeface="Verdana"/>
                <a:cs typeface="Verdana"/>
              </a:rPr>
              <a:t>Presence/  </a:t>
            </a:r>
            <a:r>
              <a:rPr sz="1950" spc="65" dirty="0">
                <a:solidFill>
                  <a:srgbClr val="0C9DBF"/>
                </a:solidFill>
                <a:latin typeface="Verdana"/>
                <a:cs typeface="Verdana"/>
              </a:rPr>
              <a:t>Absence	</a:t>
            </a:r>
            <a:r>
              <a:rPr sz="1950" spc="85" dirty="0">
                <a:solidFill>
                  <a:srgbClr val="0C9DBF"/>
                </a:solidFill>
                <a:latin typeface="Verdana"/>
                <a:cs typeface="Verdana"/>
              </a:rPr>
              <a:t>of</a:t>
            </a:r>
            <a:r>
              <a:rPr sz="1950" spc="-18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65" dirty="0">
                <a:solidFill>
                  <a:srgbClr val="0C9DBF"/>
                </a:solidFill>
                <a:latin typeface="Verdana"/>
                <a:cs typeface="Verdana"/>
              </a:rPr>
              <a:t>Jar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9009" y="3151858"/>
            <a:ext cx="4100829" cy="632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50670" marR="401320" indent="444500">
              <a:lnSpc>
                <a:spcPct val="102600"/>
              </a:lnSpc>
              <a:spcBef>
                <a:spcPts val="70"/>
              </a:spcBef>
            </a:pPr>
            <a:r>
              <a:rPr sz="1950" spc="40" dirty="0">
                <a:solidFill>
                  <a:srgbClr val="0C9DBF"/>
                </a:solidFill>
                <a:latin typeface="Verdana"/>
                <a:cs typeface="Verdana"/>
              </a:rPr>
              <a:t>Presence/  </a:t>
            </a:r>
            <a:r>
              <a:rPr sz="1950" spc="65" dirty="0">
                <a:solidFill>
                  <a:srgbClr val="0C9DBF"/>
                </a:solidFill>
                <a:latin typeface="Verdana"/>
                <a:cs typeface="Verdana"/>
              </a:rPr>
              <a:t>Absence </a:t>
            </a:r>
            <a:r>
              <a:rPr sz="1950" spc="85" dirty="0">
                <a:solidFill>
                  <a:srgbClr val="0C9DBF"/>
                </a:solidFill>
                <a:latin typeface="Verdana"/>
                <a:cs typeface="Verdana"/>
              </a:rPr>
              <a:t>of</a:t>
            </a:r>
            <a:r>
              <a:rPr sz="1950" spc="-33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25" dirty="0">
                <a:solidFill>
                  <a:srgbClr val="0C9DBF"/>
                </a:solidFill>
                <a:latin typeface="Verdana"/>
                <a:cs typeface="Verdana"/>
              </a:rPr>
              <a:t>Bean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5100" y="2999384"/>
            <a:ext cx="997530" cy="991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6284" y="3176478"/>
            <a:ext cx="525780" cy="661035"/>
          </a:xfrm>
          <a:custGeom>
            <a:avLst/>
            <a:gdLst/>
            <a:ahLst/>
            <a:cxnLst/>
            <a:rect l="l" t="t" r="r" b="b"/>
            <a:pathLst>
              <a:path w="525779" h="661035">
                <a:moveTo>
                  <a:pt x="15684" y="477144"/>
                </a:moveTo>
                <a:lnTo>
                  <a:pt x="504" y="477425"/>
                </a:lnTo>
                <a:lnTo>
                  <a:pt x="0" y="519079"/>
                </a:lnTo>
                <a:lnTo>
                  <a:pt x="18663" y="562159"/>
                </a:lnTo>
                <a:lnTo>
                  <a:pt x="54098" y="602430"/>
                </a:lnTo>
                <a:lnTo>
                  <a:pt x="103907" y="635654"/>
                </a:lnTo>
                <a:lnTo>
                  <a:pt x="153366" y="654263"/>
                </a:lnTo>
                <a:lnTo>
                  <a:pt x="201247" y="660861"/>
                </a:lnTo>
                <a:lnTo>
                  <a:pt x="244278" y="655829"/>
                </a:lnTo>
                <a:lnTo>
                  <a:pt x="279186" y="639548"/>
                </a:lnTo>
                <a:lnTo>
                  <a:pt x="302700" y="612401"/>
                </a:lnTo>
                <a:lnTo>
                  <a:pt x="303927" y="607313"/>
                </a:lnTo>
                <a:lnTo>
                  <a:pt x="237013" y="607313"/>
                </a:lnTo>
                <a:lnTo>
                  <a:pt x="214088" y="601502"/>
                </a:lnTo>
                <a:lnTo>
                  <a:pt x="183511" y="588105"/>
                </a:lnTo>
                <a:lnTo>
                  <a:pt x="150111" y="565024"/>
                </a:lnTo>
                <a:lnTo>
                  <a:pt x="122435" y="536005"/>
                </a:lnTo>
                <a:lnTo>
                  <a:pt x="94480" y="508494"/>
                </a:lnTo>
                <a:lnTo>
                  <a:pt x="60245" y="489934"/>
                </a:lnTo>
                <a:lnTo>
                  <a:pt x="45100" y="484258"/>
                </a:lnTo>
                <a:lnTo>
                  <a:pt x="30398" y="479708"/>
                </a:lnTo>
                <a:lnTo>
                  <a:pt x="15684" y="477144"/>
                </a:lnTo>
                <a:close/>
              </a:path>
              <a:path w="525779" h="661035">
                <a:moveTo>
                  <a:pt x="305434" y="601062"/>
                </a:moveTo>
                <a:lnTo>
                  <a:pt x="263742" y="606749"/>
                </a:lnTo>
                <a:lnTo>
                  <a:pt x="237013" y="607313"/>
                </a:lnTo>
                <a:lnTo>
                  <a:pt x="303927" y="607313"/>
                </a:lnTo>
                <a:lnTo>
                  <a:pt x="305434" y="601062"/>
                </a:lnTo>
                <a:close/>
              </a:path>
              <a:path w="525779" h="661035">
                <a:moveTo>
                  <a:pt x="305453" y="600985"/>
                </a:moveTo>
                <a:lnTo>
                  <a:pt x="305736" y="601021"/>
                </a:lnTo>
                <a:lnTo>
                  <a:pt x="305453" y="600985"/>
                </a:lnTo>
                <a:close/>
              </a:path>
              <a:path w="525779" h="661035">
                <a:moveTo>
                  <a:pt x="248183" y="467827"/>
                </a:moveTo>
                <a:lnTo>
                  <a:pt x="53116" y="467827"/>
                </a:lnTo>
                <a:lnTo>
                  <a:pt x="85441" y="473932"/>
                </a:lnTo>
                <a:lnTo>
                  <a:pt x="114574" y="486026"/>
                </a:lnTo>
                <a:lnTo>
                  <a:pt x="136764" y="500063"/>
                </a:lnTo>
                <a:lnTo>
                  <a:pt x="157098" y="518081"/>
                </a:lnTo>
                <a:lnTo>
                  <a:pt x="180666" y="542119"/>
                </a:lnTo>
                <a:lnTo>
                  <a:pt x="209616" y="566908"/>
                </a:lnTo>
                <a:lnTo>
                  <a:pt x="241458" y="585415"/>
                </a:lnTo>
                <a:lnTo>
                  <a:pt x="274170" y="596999"/>
                </a:lnTo>
                <a:lnTo>
                  <a:pt x="305453" y="600985"/>
                </a:lnTo>
                <a:lnTo>
                  <a:pt x="311079" y="577654"/>
                </a:lnTo>
                <a:lnTo>
                  <a:pt x="303868" y="540177"/>
                </a:lnTo>
                <a:lnTo>
                  <a:pt x="282678" y="502819"/>
                </a:lnTo>
                <a:lnTo>
                  <a:pt x="249117" y="468429"/>
                </a:lnTo>
                <a:lnTo>
                  <a:pt x="248183" y="467827"/>
                </a:lnTo>
                <a:close/>
              </a:path>
              <a:path w="525779" h="661035">
                <a:moveTo>
                  <a:pt x="348020" y="401848"/>
                </a:moveTo>
                <a:lnTo>
                  <a:pt x="319129" y="404667"/>
                </a:lnTo>
                <a:lnTo>
                  <a:pt x="292937" y="412277"/>
                </a:lnTo>
                <a:lnTo>
                  <a:pt x="271686" y="423804"/>
                </a:lnTo>
                <a:lnTo>
                  <a:pt x="283152" y="447132"/>
                </a:lnTo>
                <a:lnTo>
                  <a:pt x="315221" y="469834"/>
                </a:lnTo>
                <a:lnTo>
                  <a:pt x="359242" y="481586"/>
                </a:lnTo>
                <a:lnTo>
                  <a:pt x="410612" y="480308"/>
                </a:lnTo>
                <a:lnTo>
                  <a:pt x="459774" y="465649"/>
                </a:lnTo>
                <a:lnTo>
                  <a:pt x="497842" y="440874"/>
                </a:lnTo>
                <a:lnTo>
                  <a:pt x="519948" y="410955"/>
                </a:lnTo>
                <a:lnTo>
                  <a:pt x="425579" y="410955"/>
                </a:lnTo>
                <a:lnTo>
                  <a:pt x="404236" y="408820"/>
                </a:lnTo>
                <a:lnTo>
                  <a:pt x="378024" y="404336"/>
                </a:lnTo>
                <a:lnTo>
                  <a:pt x="348020" y="401848"/>
                </a:lnTo>
                <a:close/>
              </a:path>
              <a:path w="525779" h="661035">
                <a:moveTo>
                  <a:pt x="107480" y="414664"/>
                </a:moveTo>
                <a:lnTo>
                  <a:pt x="64460" y="419697"/>
                </a:lnTo>
                <a:lnTo>
                  <a:pt x="29568" y="435980"/>
                </a:lnTo>
                <a:lnTo>
                  <a:pt x="3679" y="467722"/>
                </a:lnTo>
                <a:lnTo>
                  <a:pt x="504" y="477425"/>
                </a:lnTo>
                <a:lnTo>
                  <a:pt x="7633" y="474572"/>
                </a:lnTo>
                <a:lnTo>
                  <a:pt x="26175" y="469707"/>
                </a:lnTo>
                <a:lnTo>
                  <a:pt x="53116" y="467827"/>
                </a:lnTo>
                <a:lnTo>
                  <a:pt x="248183" y="467827"/>
                </a:lnTo>
                <a:lnTo>
                  <a:pt x="204796" y="439858"/>
                </a:lnTo>
                <a:lnTo>
                  <a:pt x="155350" y="421259"/>
                </a:lnTo>
                <a:lnTo>
                  <a:pt x="107480" y="414664"/>
                </a:lnTo>
                <a:close/>
              </a:path>
              <a:path w="525779" h="661035">
                <a:moveTo>
                  <a:pt x="271595" y="423620"/>
                </a:moveTo>
                <a:lnTo>
                  <a:pt x="271026" y="424161"/>
                </a:lnTo>
                <a:lnTo>
                  <a:pt x="271686" y="423804"/>
                </a:lnTo>
                <a:lnTo>
                  <a:pt x="271595" y="423620"/>
                </a:lnTo>
                <a:close/>
              </a:path>
              <a:path w="525779" h="661035">
                <a:moveTo>
                  <a:pt x="430101" y="308124"/>
                </a:moveTo>
                <a:lnTo>
                  <a:pt x="382913" y="309823"/>
                </a:lnTo>
                <a:lnTo>
                  <a:pt x="333737" y="324493"/>
                </a:lnTo>
                <a:lnTo>
                  <a:pt x="295661" y="349277"/>
                </a:lnTo>
                <a:lnTo>
                  <a:pt x="272392" y="380769"/>
                </a:lnTo>
                <a:lnTo>
                  <a:pt x="267636" y="415563"/>
                </a:lnTo>
                <a:lnTo>
                  <a:pt x="271595" y="423620"/>
                </a:lnTo>
                <a:lnTo>
                  <a:pt x="295008" y="401328"/>
                </a:lnTo>
                <a:lnTo>
                  <a:pt x="311717" y="388749"/>
                </a:lnTo>
                <a:lnTo>
                  <a:pt x="328998" y="381954"/>
                </a:lnTo>
                <a:lnTo>
                  <a:pt x="354694" y="376473"/>
                </a:lnTo>
                <a:lnTo>
                  <a:pt x="386692" y="375831"/>
                </a:lnTo>
                <a:lnTo>
                  <a:pt x="500773" y="375831"/>
                </a:lnTo>
                <a:lnTo>
                  <a:pt x="502641" y="375203"/>
                </a:lnTo>
                <a:lnTo>
                  <a:pt x="513172" y="370082"/>
                </a:lnTo>
                <a:lnTo>
                  <a:pt x="522664" y="362947"/>
                </a:lnTo>
                <a:lnTo>
                  <a:pt x="503487" y="336278"/>
                </a:lnTo>
                <a:lnTo>
                  <a:pt x="471463" y="317473"/>
                </a:lnTo>
                <a:lnTo>
                  <a:pt x="430101" y="308124"/>
                </a:lnTo>
                <a:close/>
              </a:path>
              <a:path w="525779" h="661035">
                <a:moveTo>
                  <a:pt x="522664" y="362985"/>
                </a:moveTo>
                <a:lnTo>
                  <a:pt x="493798" y="393119"/>
                </a:lnTo>
                <a:lnTo>
                  <a:pt x="446236" y="409710"/>
                </a:lnTo>
                <a:lnTo>
                  <a:pt x="425579" y="410955"/>
                </a:lnTo>
                <a:lnTo>
                  <a:pt x="519948" y="410955"/>
                </a:lnTo>
                <a:lnTo>
                  <a:pt x="521108" y="409385"/>
                </a:lnTo>
                <a:lnTo>
                  <a:pt x="525780" y="375203"/>
                </a:lnTo>
                <a:lnTo>
                  <a:pt x="525781" y="374060"/>
                </a:lnTo>
                <a:lnTo>
                  <a:pt x="525217" y="370567"/>
                </a:lnTo>
                <a:lnTo>
                  <a:pt x="524137" y="366719"/>
                </a:lnTo>
                <a:lnTo>
                  <a:pt x="522664" y="362985"/>
                </a:lnTo>
                <a:close/>
              </a:path>
              <a:path w="525779" h="661035">
                <a:moveTo>
                  <a:pt x="334866" y="17837"/>
                </a:moveTo>
                <a:lnTo>
                  <a:pt x="334425" y="17837"/>
                </a:lnTo>
                <a:lnTo>
                  <a:pt x="332391" y="33670"/>
                </a:lnTo>
                <a:lnTo>
                  <a:pt x="324393" y="72897"/>
                </a:lnTo>
                <a:lnTo>
                  <a:pt x="307588" y="123113"/>
                </a:lnTo>
                <a:lnTo>
                  <a:pt x="279129" y="171914"/>
                </a:lnTo>
                <a:lnTo>
                  <a:pt x="247107" y="201762"/>
                </a:lnTo>
                <a:lnTo>
                  <a:pt x="210169" y="224410"/>
                </a:lnTo>
                <a:lnTo>
                  <a:pt x="172403" y="245010"/>
                </a:lnTo>
                <a:lnTo>
                  <a:pt x="137897" y="268715"/>
                </a:lnTo>
                <a:lnTo>
                  <a:pt x="110740" y="300679"/>
                </a:lnTo>
                <a:lnTo>
                  <a:pt x="87870" y="336099"/>
                </a:lnTo>
                <a:lnTo>
                  <a:pt x="75535" y="374072"/>
                </a:lnTo>
                <a:lnTo>
                  <a:pt x="111006" y="385980"/>
                </a:lnTo>
                <a:lnTo>
                  <a:pt x="150922" y="386797"/>
                </a:lnTo>
                <a:lnTo>
                  <a:pt x="193396" y="377051"/>
                </a:lnTo>
                <a:lnTo>
                  <a:pt x="236542" y="357267"/>
                </a:lnTo>
                <a:lnTo>
                  <a:pt x="278474" y="327973"/>
                </a:lnTo>
                <a:lnTo>
                  <a:pt x="317305" y="289694"/>
                </a:lnTo>
                <a:lnTo>
                  <a:pt x="351825" y="241464"/>
                </a:lnTo>
                <a:lnTo>
                  <a:pt x="375020" y="191545"/>
                </a:lnTo>
                <a:lnTo>
                  <a:pt x="386590" y="142455"/>
                </a:lnTo>
                <a:lnTo>
                  <a:pt x="386235" y="96712"/>
                </a:lnTo>
                <a:lnTo>
                  <a:pt x="373654" y="56835"/>
                </a:lnTo>
                <a:lnTo>
                  <a:pt x="348547" y="25343"/>
                </a:lnTo>
                <a:lnTo>
                  <a:pt x="334866" y="17837"/>
                </a:lnTo>
                <a:close/>
              </a:path>
              <a:path w="525779" h="661035">
                <a:moveTo>
                  <a:pt x="500773" y="375831"/>
                </a:moveTo>
                <a:lnTo>
                  <a:pt x="386692" y="375831"/>
                </a:lnTo>
                <a:lnTo>
                  <a:pt x="417846" y="381589"/>
                </a:lnTo>
                <a:lnTo>
                  <a:pt x="448479" y="386269"/>
                </a:lnTo>
                <a:lnTo>
                  <a:pt x="478913" y="382391"/>
                </a:lnTo>
                <a:lnTo>
                  <a:pt x="491184" y="379056"/>
                </a:lnTo>
                <a:lnTo>
                  <a:pt x="500773" y="375831"/>
                </a:lnTo>
                <a:close/>
              </a:path>
              <a:path w="525779" h="661035">
                <a:moveTo>
                  <a:pt x="271269" y="0"/>
                </a:moveTo>
                <a:lnTo>
                  <a:pt x="225526" y="6965"/>
                </a:lnTo>
                <a:lnTo>
                  <a:pt x="178341" y="26099"/>
                </a:lnTo>
                <a:lnTo>
                  <a:pt x="132186" y="56713"/>
                </a:lnTo>
                <a:lnTo>
                  <a:pt x="89531" y="98114"/>
                </a:lnTo>
                <a:lnTo>
                  <a:pt x="55023" y="146325"/>
                </a:lnTo>
                <a:lnTo>
                  <a:pt x="31837" y="196235"/>
                </a:lnTo>
                <a:lnTo>
                  <a:pt x="20271" y="245321"/>
                </a:lnTo>
                <a:lnTo>
                  <a:pt x="20627" y="291060"/>
                </a:lnTo>
                <a:lnTo>
                  <a:pt x="33204" y="330928"/>
                </a:lnTo>
                <a:lnTo>
                  <a:pt x="58301" y="362401"/>
                </a:lnTo>
                <a:lnTo>
                  <a:pt x="75510" y="374060"/>
                </a:lnTo>
                <a:lnTo>
                  <a:pt x="73917" y="363592"/>
                </a:lnTo>
                <a:lnTo>
                  <a:pt x="73333" y="338031"/>
                </a:lnTo>
                <a:lnTo>
                  <a:pt x="97379" y="263074"/>
                </a:lnTo>
                <a:lnTo>
                  <a:pt x="122503" y="229177"/>
                </a:lnTo>
                <a:lnTo>
                  <a:pt x="178231" y="184191"/>
                </a:lnTo>
                <a:lnTo>
                  <a:pt x="217420" y="161246"/>
                </a:lnTo>
                <a:lnTo>
                  <a:pt x="259276" y="131516"/>
                </a:lnTo>
                <a:lnTo>
                  <a:pt x="293715" y="96104"/>
                </a:lnTo>
                <a:lnTo>
                  <a:pt x="319257" y="57411"/>
                </a:lnTo>
                <a:lnTo>
                  <a:pt x="334425" y="17837"/>
                </a:lnTo>
                <a:lnTo>
                  <a:pt x="334866" y="17837"/>
                </a:lnTo>
                <a:lnTo>
                  <a:pt x="313100" y="5895"/>
                </a:lnTo>
                <a:lnTo>
                  <a:pt x="27126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942" y="4599658"/>
            <a:ext cx="4100829" cy="6197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90725" marR="208279" indent="-444500">
              <a:lnSpc>
                <a:spcPts val="2300"/>
              </a:lnSpc>
              <a:spcBef>
                <a:spcPts val="240"/>
              </a:spcBef>
            </a:pPr>
            <a:r>
              <a:rPr sz="1950" spc="75" dirty="0">
                <a:solidFill>
                  <a:srgbClr val="0C9DBF"/>
                </a:solidFill>
                <a:latin typeface="Verdana"/>
                <a:cs typeface="Verdana"/>
              </a:rPr>
              <a:t>P</a:t>
            </a:r>
            <a:r>
              <a:rPr sz="1950" spc="10" dirty="0">
                <a:solidFill>
                  <a:srgbClr val="0C9DBF"/>
                </a:solidFill>
                <a:latin typeface="Verdana"/>
                <a:cs typeface="Verdana"/>
              </a:rPr>
              <a:t>r</a:t>
            </a:r>
            <a:r>
              <a:rPr sz="1950" spc="30" dirty="0">
                <a:solidFill>
                  <a:srgbClr val="0C9DBF"/>
                </a:solidFill>
                <a:latin typeface="Verdana"/>
                <a:cs typeface="Verdana"/>
              </a:rPr>
              <a:t>esen</a:t>
            </a:r>
            <a:r>
              <a:rPr sz="1950" spc="-5" dirty="0">
                <a:solidFill>
                  <a:srgbClr val="0C9DBF"/>
                </a:solidFill>
                <a:latin typeface="Verdana"/>
                <a:cs typeface="Verdana"/>
              </a:rPr>
              <a:t>c</a:t>
            </a:r>
            <a:r>
              <a:rPr sz="1950" spc="30" dirty="0">
                <a:solidFill>
                  <a:srgbClr val="0C9DBF"/>
                </a:solidFill>
                <a:latin typeface="Verdana"/>
                <a:cs typeface="Verdana"/>
              </a:rPr>
              <a:t>e</a:t>
            </a:r>
            <a:r>
              <a:rPr sz="1950" spc="-95" dirty="0">
                <a:solidFill>
                  <a:srgbClr val="0C9DBF"/>
                </a:solidFill>
                <a:latin typeface="Verdana"/>
                <a:cs typeface="Verdana"/>
              </a:rPr>
              <a:t>/</a:t>
            </a:r>
            <a:r>
              <a:rPr sz="1950" spc="75" dirty="0">
                <a:solidFill>
                  <a:srgbClr val="0C9DBF"/>
                </a:solidFill>
                <a:latin typeface="Verdana"/>
                <a:cs typeface="Verdana"/>
              </a:rPr>
              <a:t>Absen</a:t>
            </a:r>
            <a:r>
              <a:rPr sz="1950" spc="35" dirty="0">
                <a:solidFill>
                  <a:srgbClr val="0C9DBF"/>
                </a:solidFill>
                <a:latin typeface="Verdana"/>
                <a:cs typeface="Verdana"/>
              </a:rPr>
              <a:t>c</a:t>
            </a:r>
            <a:r>
              <a:rPr sz="1950" spc="20" dirty="0">
                <a:solidFill>
                  <a:srgbClr val="0C9DBF"/>
                </a:solidFill>
                <a:latin typeface="Verdana"/>
                <a:cs typeface="Verdana"/>
              </a:rPr>
              <a:t>e  </a:t>
            </a:r>
            <a:r>
              <a:rPr sz="1950" spc="85" dirty="0">
                <a:solidFill>
                  <a:srgbClr val="0C9DBF"/>
                </a:solidFill>
                <a:latin typeface="Verdana"/>
                <a:cs typeface="Verdana"/>
              </a:rPr>
              <a:t>of</a:t>
            </a:r>
            <a:r>
              <a:rPr sz="1950" spc="-11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50" dirty="0">
                <a:solidFill>
                  <a:srgbClr val="0C9DBF"/>
                </a:solidFill>
                <a:latin typeface="Verdana"/>
                <a:cs typeface="Verdana"/>
              </a:rPr>
              <a:t>Property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6106" y="4436894"/>
            <a:ext cx="997780" cy="999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6919" y="4565916"/>
            <a:ext cx="716226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9009" y="4752058"/>
            <a:ext cx="41008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9357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0C9DBF"/>
                </a:solidFill>
                <a:latin typeface="Verdana"/>
                <a:cs typeface="Verdana"/>
              </a:rPr>
              <a:t>Many</a:t>
            </a:r>
            <a:r>
              <a:rPr sz="1950" spc="-10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0C9DBF"/>
                </a:solidFill>
                <a:latin typeface="Verdana"/>
                <a:cs typeface="Verdana"/>
              </a:rPr>
              <a:t>More!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45100" y="4436889"/>
            <a:ext cx="997530" cy="999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8968" y="4591761"/>
            <a:ext cx="485140" cy="739140"/>
          </a:xfrm>
          <a:custGeom>
            <a:avLst/>
            <a:gdLst/>
            <a:ahLst/>
            <a:cxnLst/>
            <a:rect l="l" t="t" r="r" b="b"/>
            <a:pathLst>
              <a:path w="485139" h="739139">
                <a:moveTo>
                  <a:pt x="244875" y="1047"/>
                </a:moveTo>
                <a:lnTo>
                  <a:pt x="229069" y="1700"/>
                </a:lnTo>
                <a:lnTo>
                  <a:pt x="212969" y="2988"/>
                </a:lnTo>
                <a:lnTo>
                  <a:pt x="197612" y="4749"/>
                </a:lnTo>
                <a:lnTo>
                  <a:pt x="173527" y="4851"/>
                </a:lnTo>
                <a:lnTo>
                  <a:pt x="136491" y="13558"/>
                </a:lnTo>
                <a:lnTo>
                  <a:pt x="104187" y="29011"/>
                </a:lnTo>
                <a:lnTo>
                  <a:pt x="94297" y="49352"/>
                </a:lnTo>
                <a:lnTo>
                  <a:pt x="108601" y="77164"/>
                </a:lnTo>
                <a:lnTo>
                  <a:pt x="128125" y="98104"/>
                </a:lnTo>
                <a:lnTo>
                  <a:pt x="149309" y="115267"/>
                </a:lnTo>
                <a:lnTo>
                  <a:pt x="168592" y="131749"/>
                </a:lnTo>
                <a:lnTo>
                  <a:pt x="174269" y="141076"/>
                </a:lnTo>
                <a:lnTo>
                  <a:pt x="181994" y="150088"/>
                </a:lnTo>
                <a:lnTo>
                  <a:pt x="190580" y="158710"/>
                </a:lnTo>
                <a:lnTo>
                  <a:pt x="198843" y="166865"/>
                </a:lnTo>
                <a:lnTo>
                  <a:pt x="198666" y="167043"/>
                </a:lnTo>
                <a:lnTo>
                  <a:pt x="203708" y="171183"/>
                </a:lnTo>
                <a:lnTo>
                  <a:pt x="205816" y="177723"/>
                </a:lnTo>
                <a:lnTo>
                  <a:pt x="223304" y="179140"/>
                </a:lnTo>
                <a:lnTo>
                  <a:pt x="243262" y="179857"/>
                </a:lnTo>
                <a:lnTo>
                  <a:pt x="265191" y="179516"/>
                </a:lnTo>
                <a:lnTo>
                  <a:pt x="288594" y="177761"/>
                </a:lnTo>
                <a:lnTo>
                  <a:pt x="289471" y="177088"/>
                </a:lnTo>
                <a:lnTo>
                  <a:pt x="290423" y="176428"/>
                </a:lnTo>
                <a:lnTo>
                  <a:pt x="354036" y="144897"/>
                </a:lnTo>
                <a:lnTo>
                  <a:pt x="387618" y="126428"/>
                </a:lnTo>
                <a:lnTo>
                  <a:pt x="409447" y="102762"/>
                </a:lnTo>
                <a:lnTo>
                  <a:pt x="406172" y="91125"/>
                </a:lnTo>
                <a:lnTo>
                  <a:pt x="398576" y="78578"/>
                </a:lnTo>
                <a:lnTo>
                  <a:pt x="388467" y="66065"/>
                </a:lnTo>
                <a:lnTo>
                  <a:pt x="394716" y="61036"/>
                </a:lnTo>
                <a:lnTo>
                  <a:pt x="359260" y="24328"/>
                </a:lnTo>
                <a:lnTo>
                  <a:pt x="311781" y="6422"/>
                </a:lnTo>
                <a:lnTo>
                  <a:pt x="269186" y="1193"/>
                </a:lnTo>
                <a:lnTo>
                  <a:pt x="259346" y="1193"/>
                </a:lnTo>
                <a:lnTo>
                  <a:pt x="244875" y="1047"/>
                </a:lnTo>
                <a:close/>
              </a:path>
              <a:path w="485139" h="739139">
                <a:moveTo>
                  <a:pt x="259461" y="0"/>
                </a:moveTo>
                <a:lnTo>
                  <a:pt x="259346" y="1193"/>
                </a:lnTo>
                <a:lnTo>
                  <a:pt x="269186" y="1193"/>
                </a:lnTo>
                <a:lnTo>
                  <a:pt x="259461" y="0"/>
                </a:lnTo>
                <a:close/>
              </a:path>
              <a:path w="485139" h="739139">
                <a:moveTo>
                  <a:pt x="467548" y="728166"/>
                </a:moveTo>
                <a:lnTo>
                  <a:pt x="188264" y="728166"/>
                </a:lnTo>
                <a:lnTo>
                  <a:pt x="221899" y="734421"/>
                </a:lnTo>
                <a:lnTo>
                  <a:pt x="272630" y="738212"/>
                </a:lnTo>
                <a:lnTo>
                  <a:pt x="343055" y="739060"/>
                </a:lnTo>
                <a:lnTo>
                  <a:pt x="379029" y="738848"/>
                </a:lnTo>
                <a:lnTo>
                  <a:pt x="436508" y="733402"/>
                </a:lnTo>
                <a:lnTo>
                  <a:pt x="467548" y="728166"/>
                </a:lnTo>
                <a:close/>
              </a:path>
              <a:path w="485139" h="739139">
                <a:moveTo>
                  <a:pt x="202742" y="195071"/>
                </a:moveTo>
                <a:lnTo>
                  <a:pt x="201968" y="196202"/>
                </a:lnTo>
                <a:lnTo>
                  <a:pt x="200996" y="197472"/>
                </a:lnTo>
                <a:lnTo>
                  <a:pt x="199999" y="198551"/>
                </a:lnTo>
                <a:lnTo>
                  <a:pt x="199720" y="198551"/>
                </a:lnTo>
                <a:lnTo>
                  <a:pt x="194980" y="202625"/>
                </a:lnTo>
                <a:lnTo>
                  <a:pt x="189279" y="206965"/>
                </a:lnTo>
                <a:lnTo>
                  <a:pt x="182594" y="211410"/>
                </a:lnTo>
                <a:lnTo>
                  <a:pt x="174904" y="215798"/>
                </a:lnTo>
                <a:lnTo>
                  <a:pt x="155451" y="227482"/>
                </a:lnTo>
                <a:lnTo>
                  <a:pt x="110987" y="283458"/>
                </a:lnTo>
                <a:lnTo>
                  <a:pt x="87998" y="340512"/>
                </a:lnTo>
                <a:lnTo>
                  <a:pt x="70396" y="398215"/>
                </a:lnTo>
                <a:lnTo>
                  <a:pt x="61147" y="437302"/>
                </a:lnTo>
                <a:lnTo>
                  <a:pt x="56565" y="495020"/>
                </a:lnTo>
                <a:lnTo>
                  <a:pt x="56451" y="526833"/>
                </a:lnTo>
                <a:lnTo>
                  <a:pt x="56072" y="557683"/>
                </a:lnTo>
                <a:lnTo>
                  <a:pt x="54085" y="583383"/>
                </a:lnTo>
                <a:lnTo>
                  <a:pt x="49149" y="599744"/>
                </a:lnTo>
                <a:lnTo>
                  <a:pt x="42566" y="607352"/>
                </a:lnTo>
                <a:lnTo>
                  <a:pt x="36356" y="612603"/>
                </a:lnTo>
                <a:lnTo>
                  <a:pt x="30257" y="619997"/>
                </a:lnTo>
                <a:lnTo>
                  <a:pt x="24002" y="634034"/>
                </a:lnTo>
                <a:lnTo>
                  <a:pt x="19588" y="650547"/>
                </a:lnTo>
                <a:lnTo>
                  <a:pt x="17916" y="662598"/>
                </a:lnTo>
                <a:lnTo>
                  <a:pt x="17002" y="670680"/>
                </a:lnTo>
                <a:lnTo>
                  <a:pt x="14859" y="675284"/>
                </a:lnTo>
                <a:lnTo>
                  <a:pt x="10126" y="680495"/>
                </a:lnTo>
                <a:lnTo>
                  <a:pt x="4429" y="689202"/>
                </a:lnTo>
                <a:lnTo>
                  <a:pt x="232" y="699953"/>
                </a:lnTo>
                <a:lnTo>
                  <a:pt x="0" y="711301"/>
                </a:lnTo>
                <a:lnTo>
                  <a:pt x="8619" y="721801"/>
                </a:lnTo>
                <a:lnTo>
                  <a:pt x="30424" y="730102"/>
                </a:lnTo>
                <a:lnTo>
                  <a:pt x="67024" y="734867"/>
                </a:lnTo>
                <a:lnTo>
                  <a:pt x="120027" y="734758"/>
                </a:lnTo>
                <a:lnTo>
                  <a:pt x="163347" y="731567"/>
                </a:lnTo>
                <a:lnTo>
                  <a:pt x="180682" y="728899"/>
                </a:lnTo>
                <a:lnTo>
                  <a:pt x="188264" y="728166"/>
                </a:lnTo>
                <a:lnTo>
                  <a:pt x="467548" y="728166"/>
                </a:lnTo>
                <a:lnTo>
                  <a:pt x="471500" y="727316"/>
                </a:lnTo>
                <a:lnTo>
                  <a:pt x="478340" y="722321"/>
                </a:lnTo>
                <a:lnTo>
                  <a:pt x="484587" y="710580"/>
                </a:lnTo>
                <a:lnTo>
                  <a:pt x="484291" y="690472"/>
                </a:lnTo>
                <a:lnTo>
                  <a:pt x="471500" y="660374"/>
                </a:lnTo>
                <a:lnTo>
                  <a:pt x="454783" y="625550"/>
                </a:lnTo>
                <a:lnTo>
                  <a:pt x="444925" y="592377"/>
                </a:lnTo>
                <a:lnTo>
                  <a:pt x="439353" y="561021"/>
                </a:lnTo>
                <a:lnTo>
                  <a:pt x="435495" y="531647"/>
                </a:lnTo>
                <a:lnTo>
                  <a:pt x="434484" y="502156"/>
                </a:lnTo>
                <a:lnTo>
                  <a:pt x="435990" y="471643"/>
                </a:lnTo>
                <a:lnTo>
                  <a:pt x="435249" y="442096"/>
                </a:lnTo>
                <a:lnTo>
                  <a:pt x="427494" y="415505"/>
                </a:lnTo>
                <a:lnTo>
                  <a:pt x="418414" y="391068"/>
                </a:lnTo>
                <a:lnTo>
                  <a:pt x="415226" y="368504"/>
                </a:lnTo>
                <a:lnTo>
                  <a:pt x="415457" y="350553"/>
                </a:lnTo>
                <a:lnTo>
                  <a:pt x="416636" y="339953"/>
                </a:lnTo>
                <a:lnTo>
                  <a:pt x="413357" y="324165"/>
                </a:lnTo>
                <a:lnTo>
                  <a:pt x="372923" y="256518"/>
                </a:lnTo>
                <a:lnTo>
                  <a:pt x="329768" y="219798"/>
                </a:lnTo>
                <a:lnTo>
                  <a:pt x="313196" y="211180"/>
                </a:lnTo>
                <a:lnTo>
                  <a:pt x="304509" y="206352"/>
                </a:lnTo>
                <a:lnTo>
                  <a:pt x="296519" y="200837"/>
                </a:lnTo>
                <a:lnTo>
                  <a:pt x="294424" y="198386"/>
                </a:lnTo>
                <a:lnTo>
                  <a:pt x="293359" y="197472"/>
                </a:lnTo>
                <a:lnTo>
                  <a:pt x="247891" y="197472"/>
                </a:lnTo>
                <a:lnTo>
                  <a:pt x="235395" y="197286"/>
                </a:lnTo>
                <a:lnTo>
                  <a:pt x="223645" y="196776"/>
                </a:lnTo>
                <a:lnTo>
                  <a:pt x="212731" y="196014"/>
                </a:lnTo>
                <a:lnTo>
                  <a:pt x="202742" y="195071"/>
                </a:lnTo>
                <a:close/>
              </a:path>
              <a:path w="485139" h="739139">
                <a:moveTo>
                  <a:pt x="290614" y="195071"/>
                </a:moveTo>
                <a:lnTo>
                  <a:pt x="279500" y="196132"/>
                </a:lnTo>
                <a:lnTo>
                  <a:pt x="268638" y="196881"/>
                </a:lnTo>
                <a:lnTo>
                  <a:pt x="258083" y="197325"/>
                </a:lnTo>
                <a:lnTo>
                  <a:pt x="247891" y="197472"/>
                </a:lnTo>
                <a:lnTo>
                  <a:pt x="293359" y="197472"/>
                </a:lnTo>
                <a:lnTo>
                  <a:pt x="290614" y="195071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4600" y="3202982"/>
            <a:ext cx="4977130" cy="13208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latin typeface="Courier New"/>
                <a:cs typeface="Courier New"/>
              </a:rPr>
              <a:t>=========================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600" b="1" spc="-10" dirty="0">
                <a:latin typeface="Courier New"/>
                <a:cs typeface="Courier New"/>
              </a:rPr>
              <a:t>AUTO-CONFIGURATION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REPORT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600" spc="-5" dirty="0">
                <a:latin typeface="Courier New"/>
                <a:cs typeface="Courier New"/>
              </a:rPr>
              <a:t>=========================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2870200"/>
            <a:ext cx="20320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7322" y="1054100"/>
            <a:ext cx="6331585" cy="5664200"/>
          </a:xfrm>
          <a:custGeom>
            <a:avLst/>
            <a:gdLst/>
            <a:ahLst/>
            <a:cxnLst/>
            <a:rect l="l" t="t" r="r" b="b"/>
            <a:pathLst>
              <a:path w="6331584" h="5664200">
                <a:moveTo>
                  <a:pt x="0" y="0"/>
                </a:moveTo>
                <a:lnTo>
                  <a:pt x="6331077" y="0"/>
                </a:lnTo>
                <a:lnTo>
                  <a:pt x="6331077" y="5664200"/>
                </a:lnTo>
                <a:lnTo>
                  <a:pt x="0" y="56642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7000" y="2406254"/>
            <a:ext cx="5439410" cy="29337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b="1" spc="15" dirty="0">
                <a:solidFill>
                  <a:srgbClr val="FFFFFF"/>
                </a:solidFill>
                <a:latin typeface="Courier New"/>
                <a:cs typeface="Courier New"/>
              </a:rPr>
              <a:t>Positive</a:t>
            </a:r>
            <a:r>
              <a:rPr sz="17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matches: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spc="20" dirty="0">
                <a:solidFill>
                  <a:srgbClr val="FFFFFF"/>
                </a:solidFill>
                <a:latin typeface="Courier New"/>
                <a:cs typeface="Courier New"/>
              </a:rPr>
              <a:t>-----------------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12700"/>
              </a:lnSpc>
              <a:spcBef>
                <a:spcPts val="5"/>
              </a:spcBef>
            </a:pPr>
            <a:r>
              <a:rPr sz="1700" spc="15" dirty="0">
                <a:solidFill>
                  <a:srgbClr val="9DA9F3"/>
                </a:solidFill>
                <a:latin typeface="Courier New"/>
                <a:cs typeface="Courier New"/>
              </a:rPr>
              <a:t>EmbeddedServletContainerAutoConfiguration  </a:t>
            </a: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matched</a:t>
            </a:r>
            <a:endParaRPr sz="1700">
              <a:latin typeface="Courier New"/>
              <a:cs typeface="Courier New"/>
            </a:endParaRPr>
          </a:p>
          <a:p>
            <a:pPr marL="12700" marR="1589405" indent="791845">
              <a:lnSpc>
                <a:spcPct val="112700"/>
              </a:lnSpc>
            </a:pPr>
            <a:r>
              <a:rPr sz="1700" spc="2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found web </a:t>
            </a: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application </a:t>
            </a:r>
            <a:r>
              <a:rPr sz="1700" spc="10" dirty="0">
                <a:solidFill>
                  <a:srgbClr val="F76A64"/>
                </a:solidFill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F76A64"/>
                </a:solidFill>
                <a:latin typeface="Courier New"/>
                <a:cs typeface="Courier New"/>
              </a:rPr>
              <a:t>StandardServletEnvironment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 (OnWebApplicationCondition)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2870200"/>
            <a:ext cx="20320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7322" y="1054100"/>
            <a:ext cx="6331585" cy="5664200"/>
          </a:xfrm>
          <a:custGeom>
            <a:avLst/>
            <a:gdLst/>
            <a:ahLst/>
            <a:cxnLst/>
            <a:rect l="l" t="t" r="r" b="b"/>
            <a:pathLst>
              <a:path w="6331584" h="5664200">
                <a:moveTo>
                  <a:pt x="0" y="0"/>
                </a:moveTo>
                <a:lnTo>
                  <a:pt x="6331077" y="0"/>
                </a:lnTo>
                <a:lnTo>
                  <a:pt x="6331077" y="5664200"/>
                </a:lnTo>
                <a:lnTo>
                  <a:pt x="0" y="56642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7000" y="2545954"/>
            <a:ext cx="5834380" cy="2641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b="1" spc="15" dirty="0">
                <a:solidFill>
                  <a:srgbClr val="FFFFFF"/>
                </a:solidFill>
                <a:latin typeface="Courier New"/>
                <a:cs typeface="Courier New"/>
              </a:rPr>
              <a:t>Negative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 matches: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————————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15" dirty="0">
                <a:solidFill>
                  <a:srgbClr val="9DA9F3"/>
                </a:solidFill>
                <a:latin typeface="Courier New"/>
                <a:cs typeface="Courier New"/>
              </a:rPr>
              <a:t>CassandraAutoConfiguration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did not</a:t>
            </a:r>
            <a:r>
              <a:rPr sz="17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match</a:t>
            </a:r>
            <a:endParaRPr sz="1700">
              <a:latin typeface="Courier New"/>
              <a:cs typeface="Courier New"/>
            </a:endParaRPr>
          </a:p>
          <a:p>
            <a:pPr marL="12700" marR="5080" indent="791845">
              <a:lnSpc>
                <a:spcPct val="112700"/>
              </a:lnSpc>
              <a:spcBef>
                <a:spcPts val="5"/>
              </a:spcBef>
            </a:pPr>
            <a:r>
              <a:rPr sz="1700" spc="2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required </a:t>
            </a: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@ConditionalOnClass classes 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not found: com.datastax.driver.core.</a:t>
            </a:r>
            <a:r>
              <a:rPr sz="1700" spc="15" dirty="0">
                <a:solidFill>
                  <a:srgbClr val="F76A64"/>
                </a:solidFill>
                <a:latin typeface="Courier New"/>
                <a:cs typeface="Courier New"/>
              </a:rPr>
              <a:t>Cluster </a:t>
            </a: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 (OnClassCondition)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2870200"/>
            <a:ext cx="20320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7322" y="1054100"/>
            <a:ext cx="6331585" cy="5664200"/>
          </a:xfrm>
          <a:custGeom>
            <a:avLst/>
            <a:gdLst/>
            <a:ahLst/>
            <a:cxnLst/>
            <a:rect l="l" t="t" r="r" b="b"/>
            <a:pathLst>
              <a:path w="6331584" h="5664200">
                <a:moveTo>
                  <a:pt x="0" y="0"/>
                </a:moveTo>
                <a:lnTo>
                  <a:pt x="6331077" y="0"/>
                </a:lnTo>
                <a:lnTo>
                  <a:pt x="6331077" y="5664200"/>
                </a:lnTo>
                <a:lnTo>
                  <a:pt x="0" y="56642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700" y="2698354"/>
            <a:ext cx="5175250" cy="14732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Exclusions: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-----------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12700"/>
              </a:lnSpc>
              <a:spcBef>
                <a:spcPts val="5"/>
              </a:spcBef>
            </a:pP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org.springframework.boot.autoconfigure.  jdbc.</a:t>
            </a:r>
            <a:r>
              <a:rPr sz="1700" spc="15" dirty="0">
                <a:solidFill>
                  <a:srgbClr val="9DA9F3"/>
                </a:solidFill>
                <a:latin typeface="Courier New"/>
                <a:cs typeface="Courier New"/>
              </a:rPr>
              <a:t>DataSourceAutoConfiguration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2870200"/>
            <a:ext cx="20320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7322" y="1054100"/>
            <a:ext cx="6331585" cy="5664200"/>
          </a:xfrm>
          <a:custGeom>
            <a:avLst/>
            <a:gdLst/>
            <a:ahLst/>
            <a:cxnLst/>
            <a:rect l="l" t="t" r="r" b="b"/>
            <a:pathLst>
              <a:path w="6331584" h="5664200">
                <a:moveTo>
                  <a:pt x="0" y="0"/>
                </a:moveTo>
                <a:lnTo>
                  <a:pt x="6331077" y="0"/>
                </a:lnTo>
                <a:lnTo>
                  <a:pt x="6331077" y="5664200"/>
                </a:lnTo>
                <a:lnTo>
                  <a:pt x="0" y="56642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700" y="2406254"/>
            <a:ext cx="5175250" cy="20574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Unconditional</a:t>
            </a:r>
            <a:r>
              <a:rPr sz="17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classes: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spc="10" dirty="0">
                <a:solidFill>
                  <a:srgbClr val="FFFFFF"/>
                </a:solidFill>
                <a:latin typeface="Courier New"/>
                <a:cs typeface="Courier New"/>
              </a:rPr>
              <a:t>———————————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12700"/>
              </a:lnSpc>
              <a:spcBef>
                <a:spcPts val="5"/>
              </a:spcBef>
            </a:pP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org.springframework.boot.autoconfigure.  </a:t>
            </a:r>
            <a:r>
              <a:rPr sz="1700" spc="15" dirty="0">
                <a:solidFill>
                  <a:srgbClr val="9DA9F3"/>
                </a:solidFill>
                <a:latin typeface="Courier New"/>
                <a:cs typeface="Courier New"/>
              </a:rPr>
              <a:t>PropertyPlaceholderAutoConfiguration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1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1451186"/>
            <a:ext cx="742251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5" dirty="0">
                <a:solidFill>
                  <a:srgbClr val="404040"/>
                </a:solidFill>
              </a:rPr>
              <a:t>Enabling </a:t>
            </a:r>
            <a:r>
              <a:rPr sz="2950" spc="-15" dirty="0">
                <a:solidFill>
                  <a:srgbClr val="404040"/>
                </a:solidFill>
              </a:rPr>
              <a:t>the </a:t>
            </a:r>
            <a:r>
              <a:rPr sz="2950" spc="85" dirty="0">
                <a:solidFill>
                  <a:srgbClr val="404040"/>
                </a:solidFill>
              </a:rPr>
              <a:t>Auto </a:t>
            </a:r>
            <a:r>
              <a:rPr sz="2950" dirty="0">
                <a:solidFill>
                  <a:srgbClr val="404040"/>
                </a:solidFill>
              </a:rPr>
              <a:t>Configuration</a:t>
            </a:r>
            <a:r>
              <a:rPr sz="2950" spc="-720" dirty="0">
                <a:solidFill>
                  <a:srgbClr val="404040"/>
                </a:solidFill>
              </a:rPr>
              <a:t> </a:t>
            </a:r>
            <a:r>
              <a:rPr sz="2950" spc="35" dirty="0">
                <a:solidFill>
                  <a:srgbClr val="404040"/>
                </a:solidFill>
              </a:rPr>
              <a:t>Report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477556" y="333027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987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125"/>
              </a:spcBef>
            </a:pPr>
            <a:r>
              <a:rPr sz="1950" spc="15" dirty="0">
                <a:latin typeface="Courier New"/>
                <a:cs typeface="Courier New"/>
              </a:rPr>
              <a:t>--debug</a:t>
            </a:r>
            <a:endParaRPr sz="1950">
              <a:latin typeface="Courier New"/>
              <a:cs typeface="Courier New"/>
            </a:endParaRPr>
          </a:p>
          <a:p>
            <a:pPr marL="9525" algn="ctr">
              <a:lnSpc>
                <a:spcPct val="100000"/>
              </a:lnSpc>
              <a:spcBef>
                <a:spcPts val="1260"/>
              </a:spcBef>
            </a:pPr>
            <a:r>
              <a:rPr sz="1950" spc="65" dirty="0">
                <a:solidFill>
                  <a:srgbClr val="0C9DBF"/>
                </a:solidFill>
                <a:latin typeface="Verdana"/>
                <a:cs typeface="Verdana"/>
              </a:rPr>
              <a:t>cmd </a:t>
            </a:r>
            <a:r>
              <a:rPr sz="1950" spc="-10" dirty="0">
                <a:solidFill>
                  <a:srgbClr val="0C9DBF"/>
                </a:solidFill>
                <a:latin typeface="Verdana"/>
                <a:cs typeface="Verdana"/>
              </a:rPr>
              <a:t>line</a:t>
            </a:r>
            <a:r>
              <a:rPr sz="1950" spc="-27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-5" dirty="0">
                <a:solidFill>
                  <a:srgbClr val="0C9DBF"/>
                </a:solidFill>
                <a:latin typeface="Verdana"/>
                <a:cs typeface="Verdana"/>
              </a:rPr>
              <a:t>arg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516" y="333027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987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2125"/>
              </a:spcBef>
            </a:pPr>
            <a:r>
              <a:rPr sz="1950" spc="10" dirty="0">
                <a:latin typeface="Courier New"/>
                <a:cs typeface="Courier New"/>
              </a:rPr>
              <a:t>-Ddebug</a:t>
            </a:r>
            <a:endParaRPr sz="1950">
              <a:latin typeface="Courier New"/>
              <a:cs typeface="Courier New"/>
            </a:endParaRPr>
          </a:p>
          <a:p>
            <a:pPr marL="1905" algn="ctr">
              <a:lnSpc>
                <a:spcPct val="100000"/>
              </a:lnSpc>
              <a:spcBef>
                <a:spcPts val="1260"/>
              </a:spcBef>
            </a:pPr>
            <a:r>
              <a:rPr sz="1950" spc="110" dirty="0">
                <a:solidFill>
                  <a:srgbClr val="0C9DBF"/>
                </a:solidFill>
                <a:latin typeface="Verdana"/>
                <a:cs typeface="Verdana"/>
              </a:rPr>
              <a:t>VM</a:t>
            </a:r>
            <a:r>
              <a:rPr sz="1950" spc="-10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-5" dirty="0">
                <a:solidFill>
                  <a:srgbClr val="0C9DBF"/>
                </a:solidFill>
                <a:latin typeface="Verdana"/>
                <a:cs typeface="Verdana"/>
              </a:rPr>
              <a:t>arg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3473" y="333027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987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125"/>
              </a:spcBef>
            </a:pPr>
            <a:r>
              <a:rPr sz="1950" spc="10" dirty="0">
                <a:latin typeface="Courier New"/>
                <a:cs typeface="Courier New"/>
              </a:rPr>
              <a:t>export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DEBUG=true</a:t>
            </a:r>
            <a:endParaRPr sz="1950">
              <a:latin typeface="Courier New"/>
              <a:cs typeface="Courier New"/>
            </a:endParaRPr>
          </a:p>
          <a:p>
            <a:pPr marL="8255" algn="ctr">
              <a:lnSpc>
                <a:spcPct val="100000"/>
              </a:lnSpc>
              <a:spcBef>
                <a:spcPts val="1260"/>
              </a:spcBef>
            </a:pPr>
            <a:r>
              <a:rPr sz="1950" dirty="0">
                <a:solidFill>
                  <a:srgbClr val="0C9DBF"/>
                </a:solidFill>
                <a:latin typeface="Verdana"/>
                <a:cs typeface="Verdana"/>
              </a:rPr>
              <a:t>Environment</a:t>
            </a:r>
            <a:r>
              <a:rPr sz="1950" spc="-10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0C9DBF"/>
                </a:solidFill>
                <a:latin typeface="Verdana"/>
                <a:cs typeface="Verdana"/>
              </a:rPr>
              <a:t>var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56" y="477779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1950" spc="10" dirty="0">
                <a:latin typeface="Courier New"/>
                <a:cs typeface="Courier New"/>
              </a:rPr>
              <a:t>debug=true</a:t>
            </a:r>
            <a:endParaRPr sz="195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1260"/>
              </a:spcBef>
            </a:pPr>
            <a:r>
              <a:rPr sz="1850" dirty="0">
                <a:solidFill>
                  <a:srgbClr val="0C9DBF"/>
                </a:solidFill>
                <a:latin typeface="Verdana"/>
                <a:cs typeface="Verdana"/>
              </a:rPr>
              <a:t>application.properties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516" y="477779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  <a:spcBef>
                <a:spcPts val="5"/>
              </a:spcBef>
            </a:pPr>
            <a:r>
              <a:rPr sz="1650" spc="5" dirty="0">
                <a:latin typeface="Courier New"/>
                <a:cs typeface="Courier New"/>
              </a:rPr>
              <a:t>logging.level.=debug</a:t>
            </a:r>
            <a:endParaRPr sz="1650">
              <a:latin typeface="Courier New"/>
              <a:cs typeface="Courier New"/>
            </a:endParaRPr>
          </a:p>
          <a:p>
            <a:pPr marL="175895">
              <a:lnSpc>
                <a:spcPct val="100000"/>
              </a:lnSpc>
              <a:spcBef>
                <a:spcPts val="1220"/>
              </a:spcBef>
            </a:pPr>
            <a:r>
              <a:rPr sz="1850" dirty="0">
                <a:solidFill>
                  <a:srgbClr val="0C9DBF"/>
                </a:solidFill>
                <a:latin typeface="Verdana"/>
                <a:cs typeface="Verdana"/>
              </a:rPr>
              <a:t>application.properties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3473" y="4777790"/>
            <a:ext cx="2917825" cy="1270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</a:pPr>
            <a:r>
              <a:rPr sz="1950" spc="10" dirty="0">
                <a:solidFill>
                  <a:srgbClr val="0C9DBF"/>
                </a:solidFill>
                <a:latin typeface="Verdana"/>
                <a:cs typeface="Verdana"/>
              </a:rPr>
              <a:t>Many</a:t>
            </a:r>
            <a:r>
              <a:rPr sz="1950" spc="-10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0C9DBF"/>
                </a:solidFill>
                <a:latin typeface="Verdana"/>
                <a:cs typeface="Verdana"/>
              </a:rPr>
              <a:t>more!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2371" y="1996860"/>
            <a:ext cx="1142921" cy="115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0" y="2109379"/>
            <a:ext cx="773972" cy="93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936" y="2109379"/>
            <a:ext cx="773963" cy="935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" marR="5080" algn="ctr">
              <a:lnSpc>
                <a:spcPct val="101299"/>
              </a:lnSpc>
              <a:spcBef>
                <a:spcPts val="50"/>
              </a:spcBef>
            </a:pPr>
            <a:r>
              <a:rPr spc="-35" dirty="0"/>
              <a:t>When</a:t>
            </a:r>
            <a:r>
              <a:rPr spc="-1095" dirty="0"/>
              <a:t> </a:t>
            </a:r>
            <a:r>
              <a:rPr spc="-145" dirty="0"/>
              <a:t>in </a:t>
            </a:r>
            <a:r>
              <a:rPr spc="-125" dirty="0"/>
              <a:t>doubt, </a:t>
            </a:r>
            <a:r>
              <a:rPr spc="-180" dirty="0"/>
              <a:t>always  </a:t>
            </a:r>
            <a:r>
              <a:rPr spc="-65" dirty="0"/>
              <a:t>check </a:t>
            </a:r>
            <a:r>
              <a:rPr spc="-110" dirty="0"/>
              <a:t>the </a:t>
            </a:r>
            <a:r>
              <a:rPr u="heavy" spc="-145" dirty="0">
                <a:uFill>
                  <a:solidFill>
                    <a:srgbClr val="FFFFFF"/>
                  </a:solidFill>
                </a:uFill>
              </a:rPr>
              <a:t>Spring </a:t>
            </a:r>
            <a:r>
              <a:rPr spc="-145" dirty="0"/>
              <a:t> </a:t>
            </a:r>
            <a:r>
              <a:rPr u="heavy" spc="-110" dirty="0">
                <a:uFill>
                  <a:solidFill>
                    <a:srgbClr val="FFFFFF"/>
                  </a:solidFill>
                </a:uFill>
              </a:rPr>
              <a:t>Documentation</a:t>
            </a:r>
            <a:r>
              <a:rPr spc="-340" dirty="0"/>
              <a:t> </a:t>
            </a:r>
            <a:r>
              <a:rPr spc="-150" dirty="0"/>
              <a:t>first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3880954"/>
            <a:ext cx="8893302" cy="3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5503" y="3321770"/>
            <a:ext cx="766064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0" dirty="0">
                <a:solidFill>
                  <a:srgbClr val="202020"/>
                </a:solidFill>
              </a:rPr>
              <a:t>Using </a:t>
            </a:r>
            <a:r>
              <a:rPr sz="2950" dirty="0">
                <a:solidFill>
                  <a:srgbClr val="202020"/>
                </a:solidFill>
              </a:rPr>
              <a:t>the </a:t>
            </a:r>
            <a:r>
              <a:rPr sz="2950" spc="10" dirty="0">
                <a:solidFill>
                  <a:srgbClr val="202020"/>
                </a:solidFill>
              </a:rPr>
              <a:t>@ConditionalOn…</a:t>
            </a:r>
            <a:r>
              <a:rPr sz="2950" spc="-525" dirty="0">
                <a:solidFill>
                  <a:srgbClr val="202020"/>
                </a:solidFill>
              </a:rPr>
              <a:t> </a:t>
            </a:r>
            <a:r>
              <a:rPr sz="2950" spc="35" dirty="0">
                <a:solidFill>
                  <a:srgbClr val="202020"/>
                </a:solidFill>
              </a:rPr>
              <a:t>Annotations</a:t>
            </a:r>
            <a:endParaRPr sz="2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5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3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7200" y="2720058"/>
            <a:ext cx="5138420" cy="228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5" dirty="0">
                <a:latin typeface="Verdana"/>
                <a:cs typeface="Verdana"/>
              </a:rPr>
              <a:t>Spring Framework </a:t>
            </a:r>
            <a:r>
              <a:rPr sz="1950" dirty="0">
                <a:latin typeface="Verdana"/>
                <a:cs typeface="Verdana"/>
              </a:rPr>
              <a:t>is </a:t>
            </a:r>
            <a:r>
              <a:rPr sz="1950" spc="30" dirty="0">
                <a:latin typeface="Verdana"/>
                <a:cs typeface="Verdana"/>
              </a:rPr>
              <a:t>highly</a:t>
            </a:r>
            <a:r>
              <a:rPr sz="1950" spc="-475" dirty="0">
                <a:latin typeface="Verdana"/>
                <a:cs typeface="Verdana"/>
              </a:rPr>
              <a:t> </a:t>
            </a:r>
            <a:r>
              <a:rPr sz="1950" spc="40" dirty="0">
                <a:latin typeface="Verdana"/>
                <a:cs typeface="Verdana"/>
              </a:rPr>
              <a:t>configurable</a:t>
            </a:r>
            <a:endParaRPr sz="1950">
              <a:latin typeface="Verdana"/>
              <a:cs typeface="Verdana"/>
            </a:endParaRPr>
          </a:p>
          <a:p>
            <a:pPr marL="292100" indent="-137160">
              <a:lnSpc>
                <a:spcPct val="100000"/>
              </a:lnSpc>
              <a:spcBef>
                <a:spcPts val="1500"/>
              </a:spcBef>
              <a:buChar char="•"/>
              <a:tabLst>
                <a:tab pos="292100" algn="l"/>
              </a:tabLst>
            </a:pPr>
            <a:r>
              <a:rPr sz="2925" spc="82" baseline="1424" dirty="0">
                <a:latin typeface="Verdana"/>
                <a:cs typeface="Verdana"/>
              </a:rPr>
              <a:t>Web?</a:t>
            </a:r>
            <a:endParaRPr sz="2925" baseline="1424">
              <a:latin typeface="Verdana"/>
              <a:cs typeface="Verdana"/>
            </a:endParaRPr>
          </a:p>
          <a:p>
            <a:pPr marL="292100" indent="-137160">
              <a:lnSpc>
                <a:spcPct val="100000"/>
              </a:lnSpc>
              <a:spcBef>
                <a:spcPts val="1520"/>
              </a:spcBef>
              <a:buChar char="•"/>
              <a:tabLst>
                <a:tab pos="292100" algn="l"/>
              </a:tabLst>
            </a:pPr>
            <a:r>
              <a:rPr sz="1950" spc="55" dirty="0">
                <a:latin typeface="Verdana"/>
                <a:cs typeface="Verdana"/>
              </a:rPr>
              <a:t>Front</a:t>
            </a:r>
            <a:r>
              <a:rPr sz="1950" spc="-100" dirty="0">
                <a:latin typeface="Verdana"/>
                <a:cs typeface="Verdana"/>
              </a:rPr>
              <a:t> </a:t>
            </a:r>
            <a:r>
              <a:rPr sz="1950" spc="35" dirty="0">
                <a:latin typeface="Verdana"/>
                <a:cs typeface="Verdana"/>
              </a:rPr>
              <a:t>end?</a:t>
            </a:r>
            <a:endParaRPr sz="1950">
              <a:latin typeface="Verdana"/>
              <a:cs typeface="Verdana"/>
            </a:endParaRPr>
          </a:p>
          <a:p>
            <a:pPr marL="292100" indent="-137160">
              <a:lnSpc>
                <a:spcPct val="100000"/>
              </a:lnSpc>
              <a:spcBef>
                <a:spcPts val="1485"/>
              </a:spcBef>
              <a:buChar char="•"/>
              <a:tabLst>
                <a:tab pos="292100" algn="l"/>
              </a:tabLst>
            </a:pPr>
            <a:r>
              <a:rPr sz="1950" spc="15" dirty="0">
                <a:latin typeface="Verdana"/>
                <a:cs typeface="Verdana"/>
              </a:rPr>
              <a:t>Data</a:t>
            </a:r>
            <a:r>
              <a:rPr sz="1950" spc="-100" dirty="0">
                <a:latin typeface="Verdana"/>
                <a:cs typeface="Verdana"/>
              </a:rPr>
              <a:t> </a:t>
            </a:r>
            <a:r>
              <a:rPr sz="1950" spc="5" dirty="0">
                <a:latin typeface="Verdana"/>
                <a:cs typeface="Verdana"/>
              </a:rPr>
              <a:t>access?</a:t>
            </a:r>
            <a:endParaRPr sz="1950">
              <a:latin typeface="Verdana"/>
              <a:cs typeface="Verdana"/>
            </a:endParaRPr>
          </a:p>
          <a:p>
            <a:pPr marL="292100" indent="-137160">
              <a:lnSpc>
                <a:spcPct val="100000"/>
              </a:lnSpc>
              <a:spcBef>
                <a:spcPts val="1535"/>
              </a:spcBef>
              <a:buChar char="•"/>
              <a:tabLst>
                <a:tab pos="292100" algn="l"/>
              </a:tabLst>
            </a:pPr>
            <a:r>
              <a:rPr sz="1950" spc="15" dirty="0">
                <a:latin typeface="Verdana"/>
                <a:cs typeface="Verdana"/>
              </a:rPr>
              <a:t>Security?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900" y="2122093"/>
            <a:ext cx="2743200" cy="353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291927"/>
            <a:ext cx="8121015" cy="13754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125" dirty="0">
                <a:solidFill>
                  <a:srgbClr val="9BC84D"/>
                </a:solidFill>
              </a:rPr>
              <a:t>Spring </a:t>
            </a:r>
            <a:r>
              <a:rPr spc="114" dirty="0">
                <a:solidFill>
                  <a:srgbClr val="9BC84D"/>
                </a:solidFill>
              </a:rPr>
              <a:t>4</a:t>
            </a:r>
            <a:r>
              <a:rPr spc="-1095" dirty="0">
                <a:solidFill>
                  <a:srgbClr val="9BC84D"/>
                </a:solidFill>
              </a:rPr>
              <a:t> </a:t>
            </a:r>
            <a:r>
              <a:rPr spc="-110" dirty="0">
                <a:solidFill>
                  <a:srgbClr val="9BC84D"/>
                </a:solidFill>
              </a:rPr>
              <a:t>Conditional </a:t>
            </a:r>
            <a:r>
              <a:rPr spc="-130" dirty="0">
                <a:solidFill>
                  <a:srgbClr val="9BC84D"/>
                </a:solidFill>
              </a:rPr>
              <a:t>Configuration</a:t>
            </a:r>
          </a:p>
          <a:p>
            <a:pPr marL="63500" marR="414655">
              <a:lnSpc>
                <a:spcPct val="102299"/>
              </a:lnSpc>
              <a:spcBef>
                <a:spcPts val="145"/>
              </a:spcBef>
            </a:pPr>
            <a:r>
              <a:rPr sz="2200" spc="254" dirty="0">
                <a:solidFill>
                  <a:srgbClr val="000000"/>
                </a:solidFill>
              </a:rPr>
              <a:t>A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single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condition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20" dirty="0">
                <a:solidFill>
                  <a:srgbClr val="000000"/>
                </a:solidFill>
              </a:rPr>
              <a:t>must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matched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20" dirty="0">
                <a:solidFill>
                  <a:srgbClr val="000000"/>
                </a:solidFill>
              </a:rPr>
              <a:t>in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order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for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  </a:t>
            </a:r>
            <a:r>
              <a:rPr sz="2200" spc="40" dirty="0">
                <a:solidFill>
                  <a:srgbClr val="000000"/>
                </a:solidFill>
              </a:rPr>
              <a:t>component </a:t>
            </a:r>
            <a:r>
              <a:rPr sz="2200" spc="50" dirty="0">
                <a:solidFill>
                  <a:srgbClr val="000000"/>
                </a:solidFill>
              </a:rPr>
              <a:t>to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425" dirty="0">
                <a:solidFill>
                  <a:srgbClr val="000000"/>
                </a:solidFill>
              </a:rPr>
              <a:t> </a:t>
            </a:r>
            <a:r>
              <a:rPr sz="2200" spc="-25" dirty="0">
                <a:solidFill>
                  <a:srgbClr val="000000"/>
                </a:solidFill>
              </a:rPr>
              <a:t>registered.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2509481"/>
            <a:ext cx="0" cy="3837304"/>
          </a:xfrm>
          <a:custGeom>
            <a:avLst/>
            <a:gdLst/>
            <a:ahLst/>
            <a:cxnLst/>
            <a:rect l="l" t="t" r="r" b="b"/>
            <a:pathLst>
              <a:path h="3837304">
                <a:moveTo>
                  <a:pt x="0" y="0"/>
                </a:moveTo>
                <a:lnTo>
                  <a:pt x="0" y="383681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1451186"/>
            <a:ext cx="80117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5" dirty="0">
                <a:solidFill>
                  <a:srgbClr val="404040"/>
                </a:solidFill>
              </a:rPr>
              <a:t>Presence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15" dirty="0">
                <a:solidFill>
                  <a:srgbClr val="404040"/>
                </a:solidFill>
              </a:rPr>
              <a:t>or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55" dirty="0">
                <a:solidFill>
                  <a:srgbClr val="404040"/>
                </a:solidFill>
              </a:rPr>
              <a:t>Absence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70" dirty="0">
                <a:solidFill>
                  <a:srgbClr val="404040"/>
                </a:solidFill>
              </a:rPr>
              <a:t>of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-35" dirty="0">
                <a:solidFill>
                  <a:srgbClr val="404040"/>
                </a:solidFill>
              </a:rPr>
              <a:t>Class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30" dirty="0">
                <a:solidFill>
                  <a:srgbClr val="404040"/>
                </a:solidFill>
              </a:rPr>
              <a:t>on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-20" dirty="0">
                <a:solidFill>
                  <a:srgbClr val="404040"/>
                </a:solidFill>
              </a:rPr>
              <a:t>Classpath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1181100" y="2529558"/>
            <a:ext cx="28930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Courier New"/>
                <a:cs typeface="Courier New"/>
              </a:rPr>
              <a:t>@ConditionalOnClass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8300" y="2529558"/>
            <a:ext cx="39490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Courier New"/>
                <a:cs typeface="Courier New"/>
              </a:rPr>
              <a:t>@ConditionalOnMissingClass</a:t>
            </a:r>
            <a:endParaRPr sz="19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1887" y="3526639"/>
          <a:ext cx="4265930" cy="186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607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50" b="1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4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[]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900" spc="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900" spc="1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"a.b.c.Foo"</a:t>
                      </a:r>
                      <a:r>
                        <a:rPr sz="1900" spc="-6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}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[]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94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900" spc="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900" spc="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}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94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95816" y="4164642"/>
            <a:ext cx="477699" cy="47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816" y="4816800"/>
            <a:ext cx="477699" cy="47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05375" y="3526639"/>
          <a:ext cx="4265930" cy="186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123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50" b="1" spc="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4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[]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900" spc="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900" spc="1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"a.b.c.Foo"</a:t>
                      </a:r>
                      <a:r>
                        <a:rPr sz="1900" spc="-6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10" dirty="0">
                          <a:latin typeface="Courier New"/>
                          <a:cs typeface="Courier New"/>
                        </a:rPr>
                        <a:t>}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66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[]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94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900" strike="sngStrike" spc="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900" strike="sngStrike" spc="1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900" strike="sngStrike" spc="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900" strike="sngStrike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trike="sngStrike" spc="10" dirty="0">
                          <a:latin typeface="Courier New"/>
                          <a:cs typeface="Courier New"/>
                        </a:rPr>
                        <a:t>}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94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509298" y="4164642"/>
            <a:ext cx="477697" cy="47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9298" y="4816800"/>
            <a:ext cx="477697" cy="47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2509481"/>
            <a:ext cx="0" cy="3837304"/>
          </a:xfrm>
          <a:custGeom>
            <a:avLst/>
            <a:gdLst/>
            <a:ahLst/>
            <a:cxnLst/>
            <a:rect l="l" t="t" r="r" b="b"/>
            <a:pathLst>
              <a:path h="3837304">
                <a:moveTo>
                  <a:pt x="0" y="0"/>
                </a:moveTo>
                <a:lnTo>
                  <a:pt x="0" y="383681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1451186"/>
            <a:ext cx="70465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5" dirty="0">
                <a:solidFill>
                  <a:srgbClr val="404040"/>
                </a:solidFill>
              </a:rPr>
              <a:t>Presence</a:t>
            </a:r>
            <a:r>
              <a:rPr sz="2950" spc="-150" dirty="0">
                <a:solidFill>
                  <a:srgbClr val="404040"/>
                </a:solidFill>
              </a:rPr>
              <a:t> </a:t>
            </a:r>
            <a:r>
              <a:rPr sz="2950" spc="15" dirty="0">
                <a:solidFill>
                  <a:srgbClr val="404040"/>
                </a:solidFill>
              </a:rPr>
              <a:t>or</a:t>
            </a:r>
            <a:r>
              <a:rPr sz="2950" spc="-150" dirty="0">
                <a:solidFill>
                  <a:srgbClr val="404040"/>
                </a:solidFill>
              </a:rPr>
              <a:t> </a:t>
            </a:r>
            <a:r>
              <a:rPr sz="2950" spc="55" dirty="0">
                <a:solidFill>
                  <a:srgbClr val="404040"/>
                </a:solidFill>
              </a:rPr>
              <a:t>Absence</a:t>
            </a:r>
            <a:r>
              <a:rPr sz="2950" spc="-150" dirty="0">
                <a:solidFill>
                  <a:srgbClr val="404040"/>
                </a:solidFill>
              </a:rPr>
              <a:t> </a:t>
            </a:r>
            <a:r>
              <a:rPr sz="2950" spc="70" dirty="0">
                <a:solidFill>
                  <a:srgbClr val="404040"/>
                </a:solidFill>
              </a:rPr>
              <a:t>of</a:t>
            </a:r>
            <a:r>
              <a:rPr sz="2950" spc="-150" dirty="0">
                <a:solidFill>
                  <a:srgbClr val="404040"/>
                </a:solidFill>
              </a:rPr>
              <a:t> </a:t>
            </a:r>
            <a:r>
              <a:rPr sz="2950" spc="5" dirty="0">
                <a:solidFill>
                  <a:srgbClr val="404040"/>
                </a:solidFill>
              </a:rPr>
              <a:t>Defined</a:t>
            </a:r>
            <a:r>
              <a:rPr sz="2950" spc="-150" dirty="0">
                <a:solidFill>
                  <a:srgbClr val="404040"/>
                </a:solidFill>
              </a:rPr>
              <a:t> </a:t>
            </a:r>
            <a:r>
              <a:rPr sz="2950" spc="-5" dirty="0">
                <a:solidFill>
                  <a:srgbClr val="404040"/>
                </a:solidFill>
              </a:rPr>
              <a:t>Bean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1257300" y="2262858"/>
            <a:ext cx="806513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79265" algn="l"/>
              </a:tabLst>
            </a:pPr>
            <a:r>
              <a:rPr sz="1950" spc="15" dirty="0">
                <a:latin typeface="Courier New"/>
                <a:cs typeface="Courier New"/>
              </a:rPr>
              <a:t>@ConditionalOnBean	@ConditionalOnMissingBean</a:t>
            </a:r>
            <a:endParaRPr sz="19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455" y="2897278"/>
          <a:ext cx="4265294" cy="3482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5055">
                        <a:lnSpc>
                          <a:spcPts val="2420"/>
                        </a:lnSpc>
                        <a:spcBef>
                          <a:spcPts val="405"/>
                        </a:spcBef>
                      </a:pPr>
                      <a:r>
                        <a:rPr sz="215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4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20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dataSource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type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a.b.c.Foo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annotation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3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enum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28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search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145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50" strike="sngStrike" spc="15" dirty="0">
                          <a:latin typeface="Courier New"/>
                          <a:cs typeface="Courier New"/>
                        </a:rPr>
                        <a:t>ignored </a:t>
                      </a:r>
                      <a:r>
                        <a:rPr sz="1450" strike="sngStrike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trike="sngStrike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a.b.c.Foo</a:t>
                      </a:r>
                      <a:r>
                        <a:rPr sz="1450" strike="sngStrike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trike="sngStrike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trike="sngStrike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50" strike="sngStrike" spc="15" dirty="0">
                          <a:latin typeface="Courier New"/>
                          <a:cs typeface="Courier New"/>
                        </a:rPr>
                        <a:t>ignoredType </a:t>
                      </a:r>
                      <a:r>
                        <a:rPr sz="1450" strike="sngStrike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trike="sngStrike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trike="sngStrike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trike="sngStrike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24280" y="3273019"/>
            <a:ext cx="420772" cy="421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146" y="3702979"/>
            <a:ext cx="426490" cy="2670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94424" y="2899704"/>
          <a:ext cx="4265294" cy="3482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785">
                        <a:lnSpc>
                          <a:spcPts val="2440"/>
                        </a:lnSpc>
                        <a:spcBef>
                          <a:spcPts val="385"/>
                        </a:spcBef>
                      </a:pPr>
                      <a:r>
                        <a:rPr sz="215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4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dataSource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enum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type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a.b.c.Foo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annotation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search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145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ignored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a.b.c.Foo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ignoredType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</a:t>
                      </a:r>
                      <a:r>
                        <a:rPr sz="1450" spc="15" dirty="0">
                          <a:latin typeface="Courier New"/>
                          <a:cs typeface="Courier New"/>
                        </a:rPr>
                        <a:t>Foo.class</a:t>
                      </a:r>
                      <a:r>
                        <a:rPr sz="145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326253" y="3275445"/>
            <a:ext cx="420772" cy="421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4116" y="3705405"/>
            <a:ext cx="426490" cy="2670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451186"/>
            <a:ext cx="903859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5" dirty="0">
                <a:solidFill>
                  <a:srgbClr val="404040"/>
                </a:solidFill>
              </a:rPr>
              <a:t>Presence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15" dirty="0">
                <a:solidFill>
                  <a:srgbClr val="404040"/>
                </a:solidFill>
              </a:rPr>
              <a:t>or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55" dirty="0">
                <a:solidFill>
                  <a:srgbClr val="404040"/>
                </a:solidFill>
              </a:rPr>
              <a:t>Absence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70" dirty="0">
                <a:solidFill>
                  <a:srgbClr val="404040"/>
                </a:solidFill>
              </a:rPr>
              <a:t>of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-70" dirty="0">
                <a:solidFill>
                  <a:srgbClr val="404040"/>
                </a:solidFill>
              </a:rPr>
              <a:t>a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25" dirty="0">
                <a:solidFill>
                  <a:srgbClr val="404040"/>
                </a:solidFill>
              </a:rPr>
              <a:t>Property</a:t>
            </a:r>
            <a:r>
              <a:rPr sz="2950" spc="-145" dirty="0">
                <a:solidFill>
                  <a:srgbClr val="404040"/>
                </a:solidFill>
              </a:rPr>
              <a:t> </a:t>
            </a:r>
            <a:r>
              <a:rPr sz="2950" spc="-20" dirty="0">
                <a:solidFill>
                  <a:srgbClr val="404040"/>
                </a:solidFill>
              </a:rPr>
              <a:t>Having</a:t>
            </a:r>
            <a:r>
              <a:rPr sz="2950" spc="-140" dirty="0">
                <a:solidFill>
                  <a:srgbClr val="404040"/>
                </a:solidFill>
              </a:rPr>
              <a:t> </a:t>
            </a:r>
            <a:r>
              <a:rPr sz="2950" spc="-45" dirty="0">
                <a:solidFill>
                  <a:srgbClr val="404040"/>
                </a:solidFill>
              </a:rPr>
              <a:t>Value</a:t>
            </a:r>
            <a:endParaRPr sz="2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3136" y="2868244"/>
          <a:ext cx="4899025" cy="3484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487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15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48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name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my-property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my-property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47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havingValue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foo”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40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[]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prefix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 { “</a:t>
                      </a:r>
                      <a:r>
                        <a:rPr sz="1450" spc="20" dirty="0">
                          <a:solidFill>
                            <a:srgbClr val="CD1D00"/>
                          </a:solidFill>
                          <a:latin typeface="Courier New"/>
                          <a:cs typeface="Courier New"/>
                        </a:rPr>
                        <a:t>some.prefix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sz="14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}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boolean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matchIfMissing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false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52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boolean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263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50" spc="15" dirty="0">
                          <a:latin typeface="Courier New"/>
                          <a:cs typeface="Courier New"/>
                        </a:rPr>
                        <a:t>relaxedNames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50" spc="20" dirty="0">
                          <a:latin typeface="Courier New"/>
                          <a:cs typeface="Courier New"/>
                        </a:rPr>
                        <a:t>true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09240" y="3298926"/>
            <a:ext cx="482950" cy="48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6787" y="3792416"/>
            <a:ext cx="489513" cy="2550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2800" y="2173958"/>
            <a:ext cx="33458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Courier New"/>
                <a:cs typeface="Courier New"/>
              </a:rPr>
              <a:t>@ConditionalOnProperty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5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3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5854" y="3376748"/>
            <a:ext cx="2020570" cy="9353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6360">
              <a:lnSpc>
                <a:spcPct val="101499"/>
              </a:lnSpc>
              <a:spcBef>
                <a:spcPts val="70"/>
              </a:spcBef>
            </a:pPr>
            <a:r>
              <a:rPr sz="2950" spc="2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950" spc="5" dirty="0">
                <a:solidFill>
                  <a:srgbClr val="404040"/>
                </a:solidFill>
                <a:latin typeface="Verdana"/>
                <a:cs typeface="Verdana"/>
              </a:rPr>
              <a:t>dditional  </a:t>
            </a:r>
            <a:r>
              <a:rPr sz="2950" spc="10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950" spc="5" dirty="0">
                <a:solidFill>
                  <a:srgbClr val="404040"/>
                </a:solidFill>
                <a:latin typeface="Verdana"/>
                <a:cs typeface="Verdana"/>
              </a:rPr>
              <a:t>onditions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8546" y="2141420"/>
            <a:ext cx="5306695" cy="3490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30"/>
              </a:spcBef>
              <a:buChar char="•"/>
              <a:tabLst>
                <a:tab pos="314960" algn="l"/>
              </a:tabLst>
            </a:pPr>
            <a:r>
              <a:rPr sz="2925" spc="15" baseline="1424" dirty="0">
                <a:latin typeface="Courier New"/>
                <a:cs typeface="Courier New"/>
              </a:rPr>
              <a:t>@ConditionalOnJava</a:t>
            </a:r>
            <a:endParaRPr sz="2925" baseline="1424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14"/>
              </a:spcBef>
              <a:buChar char="•"/>
              <a:tabLst>
                <a:tab pos="314960" algn="l"/>
              </a:tabLst>
            </a:pPr>
            <a:r>
              <a:rPr sz="1950" spc="15" dirty="0">
                <a:latin typeface="Courier New"/>
                <a:cs typeface="Courier New"/>
              </a:rPr>
              <a:t>@ConditionalOnJndi</a:t>
            </a:r>
            <a:endParaRPr sz="1950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05"/>
              </a:spcBef>
              <a:buChar char="•"/>
              <a:tabLst>
                <a:tab pos="314960" algn="l"/>
              </a:tabLst>
            </a:pPr>
            <a:r>
              <a:rPr sz="2925" spc="15" baseline="1424" dirty="0">
                <a:latin typeface="Courier New"/>
                <a:cs typeface="Courier New"/>
              </a:rPr>
              <a:t>@ConditionalOnResource</a:t>
            </a:r>
            <a:endParaRPr sz="2925" baseline="1424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14"/>
              </a:spcBef>
              <a:buChar char="•"/>
              <a:tabLst>
                <a:tab pos="314960" algn="l"/>
              </a:tabLst>
            </a:pPr>
            <a:r>
              <a:rPr sz="1950" spc="10" dirty="0">
                <a:latin typeface="Courier New"/>
                <a:cs typeface="Courier New"/>
              </a:rPr>
              <a:t>@ConditionlOnExpression</a:t>
            </a:r>
            <a:endParaRPr sz="1950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05"/>
              </a:spcBef>
              <a:buChar char="•"/>
              <a:tabLst>
                <a:tab pos="314960" algn="l"/>
              </a:tabLst>
            </a:pPr>
            <a:r>
              <a:rPr sz="2925" spc="15" baseline="1424" dirty="0">
                <a:latin typeface="Courier New"/>
                <a:cs typeface="Courier New"/>
              </a:rPr>
              <a:t>@ConditionlOnWebApplication</a:t>
            </a:r>
            <a:endParaRPr sz="2925" baseline="1424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14"/>
              </a:spcBef>
              <a:buChar char="•"/>
              <a:tabLst>
                <a:tab pos="314960" algn="l"/>
              </a:tabLst>
            </a:pPr>
            <a:r>
              <a:rPr sz="1950" spc="10" dirty="0">
                <a:latin typeface="Courier New"/>
                <a:cs typeface="Courier New"/>
              </a:rPr>
              <a:t>@ConditionalOnNotWebApplication</a:t>
            </a:r>
            <a:endParaRPr sz="1950">
              <a:latin typeface="Courier New"/>
              <a:cs typeface="Courier New"/>
            </a:endParaRPr>
          </a:p>
          <a:p>
            <a:pPr marL="314325" indent="-301625">
              <a:lnSpc>
                <a:spcPct val="100000"/>
              </a:lnSpc>
              <a:spcBef>
                <a:spcPts val="1805"/>
              </a:spcBef>
              <a:buChar char="•"/>
              <a:tabLst>
                <a:tab pos="314960" algn="l"/>
              </a:tabLst>
            </a:pPr>
            <a:r>
              <a:rPr sz="2925" spc="15" baseline="1424" dirty="0">
                <a:latin typeface="Courier New"/>
                <a:cs typeface="Courier New"/>
              </a:rPr>
              <a:t>Don’t </a:t>
            </a:r>
            <a:r>
              <a:rPr sz="2925" spc="22" baseline="1424" dirty="0">
                <a:latin typeface="Courier New"/>
                <a:cs typeface="Courier New"/>
              </a:rPr>
              <a:t>be </a:t>
            </a:r>
            <a:r>
              <a:rPr sz="2925" spc="15" baseline="1424" dirty="0">
                <a:latin typeface="Courier New"/>
                <a:cs typeface="Courier New"/>
              </a:rPr>
              <a:t>afraid </a:t>
            </a:r>
            <a:r>
              <a:rPr sz="2925" spc="22" baseline="1424" dirty="0">
                <a:latin typeface="Courier New"/>
                <a:cs typeface="Courier New"/>
              </a:rPr>
              <a:t>to </a:t>
            </a:r>
            <a:r>
              <a:rPr sz="2925" spc="15" baseline="1424" dirty="0">
                <a:latin typeface="Courier New"/>
                <a:cs typeface="Courier New"/>
              </a:rPr>
              <a:t>mix and</a:t>
            </a:r>
            <a:r>
              <a:rPr sz="2925" spc="37" baseline="1424" dirty="0">
                <a:latin typeface="Courier New"/>
                <a:cs typeface="Courier New"/>
              </a:rPr>
              <a:t> </a:t>
            </a:r>
            <a:r>
              <a:rPr sz="2925" spc="22" baseline="1424" dirty="0">
                <a:latin typeface="Courier New"/>
                <a:cs typeface="Courier New"/>
              </a:rPr>
              <a:t>match!</a:t>
            </a:r>
            <a:endParaRPr sz="2925" baseline="142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3880954"/>
            <a:ext cx="8893302" cy="3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7593" y="3350082"/>
            <a:ext cx="64573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45" dirty="0">
                <a:solidFill>
                  <a:srgbClr val="202020"/>
                </a:solidFill>
              </a:rPr>
              <a:t>Writing </a:t>
            </a:r>
            <a:r>
              <a:rPr sz="2750" spc="40" dirty="0">
                <a:solidFill>
                  <a:srgbClr val="202020"/>
                </a:solidFill>
              </a:rPr>
              <a:t>Our </a:t>
            </a:r>
            <a:r>
              <a:rPr sz="2750" spc="25" dirty="0">
                <a:solidFill>
                  <a:srgbClr val="202020"/>
                </a:solidFill>
              </a:rPr>
              <a:t>First </a:t>
            </a:r>
            <a:r>
              <a:rPr sz="2750" spc="95" dirty="0">
                <a:solidFill>
                  <a:srgbClr val="202020"/>
                </a:solidFill>
              </a:rPr>
              <a:t>Auto</a:t>
            </a:r>
            <a:r>
              <a:rPr sz="2750" spc="-660" dirty="0">
                <a:solidFill>
                  <a:srgbClr val="202020"/>
                </a:solidFill>
              </a:rPr>
              <a:t> </a:t>
            </a:r>
            <a:r>
              <a:rPr sz="2750" spc="20" dirty="0">
                <a:solidFill>
                  <a:srgbClr val="202020"/>
                </a:solidFill>
              </a:rPr>
              <a:t>Configuration</a:t>
            </a:r>
            <a:endParaRPr sz="27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5600" y="1209886"/>
            <a:ext cx="681164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10" dirty="0">
                <a:solidFill>
                  <a:srgbClr val="9DA9F3"/>
                </a:solidFill>
              </a:rPr>
              <a:t>@EnableAutoConfiguration</a:t>
            </a:r>
            <a:r>
              <a:rPr sz="2950" spc="-125" dirty="0">
                <a:solidFill>
                  <a:srgbClr val="9DA9F3"/>
                </a:solidFill>
              </a:rPr>
              <a:t> </a:t>
            </a:r>
            <a:r>
              <a:rPr sz="2950" spc="-25" dirty="0"/>
              <a:t>Unveiled</a:t>
            </a:r>
            <a:endParaRPr sz="2950"/>
          </a:p>
        </p:txBody>
      </p:sp>
      <p:sp>
        <p:nvSpPr>
          <p:cNvPr id="4" name="object 4"/>
          <p:cNvSpPr/>
          <p:nvPr/>
        </p:nvSpPr>
        <p:spPr>
          <a:xfrm>
            <a:off x="1175065" y="2645625"/>
            <a:ext cx="196850" cy="231775"/>
          </a:xfrm>
          <a:custGeom>
            <a:avLst/>
            <a:gdLst/>
            <a:ahLst/>
            <a:cxnLst/>
            <a:rect l="l" t="t" r="r" b="b"/>
            <a:pathLst>
              <a:path w="196850" h="231775">
                <a:moveTo>
                  <a:pt x="196687" y="0"/>
                </a:moveTo>
                <a:lnTo>
                  <a:pt x="0" y="0"/>
                </a:lnTo>
                <a:lnTo>
                  <a:pt x="98351" y="231495"/>
                </a:lnTo>
                <a:lnTo>
                  <a:pt x="19668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059" y="2310244"/>
            <a:ext cx="196850" cy="567055"/>
          </a:xfrm>
          <a:custGeom>
            <a:avLst/>
            <a:gdLst/>
            <a:ahLst/>
            <a:cxnLst/>
            <a:rect l="l" t="t" r="r" b="b"/>
            <a:pathLst>
              <a:path w="196850" h="567055">
                <a:moveTo>
                  <a:pt x="98346" y="335373"/>
                </a:moveTo>
                <a:lnTo>
                  <a:pt x="0" y="335373"/>
                </a:lnTo>
                <a:lnTo>
                  <a:pt x="98346" y="566875"/>
                </a:lnTo>
                <a:lnTo>
                  <a:pt x="196692" y="335373"/>
                </a:lnTo>
                <a:lnTo>
                  <a:pt x="98346" y="335373"/>
                </a:lnTo>
                <a:lnTo>
                  <a:pt x="98346" y="0"/>
                </a:lnTo>
              </a:path>
            </a:pathLst>
          </a:custGeom>
          <a:ln w="7865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5065" y="3642029"/>
            <a:ext cx="196850" cy="231775"/>
          </a:xfrm>
          <a:custGeom>
            <a:avLst/>
            <a:gdLst/>
            <a:ahLst/>
            <a:cxnLst/>
            <a:rect l="l" t="t" r="r" b="b"/>
            <a:pathLst>
              <a:path w="196850" h="231775">
                <a:moveTo>
                  <a:pt x="196687" y="0"/>
                </a:moveTo>
                <a:lnTo>
                  <a:pt x="0" y="0"/>
                </a:lnTo>
                <a:lnTo>
                  <a:pt x="98351" y="231508"/>
                </a:lnTo>
                <a:lnTo>
                  <a:pt x="19668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5059" y="3306660"/>
            <a:ext cx="196850" cy="567055"/>
          </a:xfrm>
          <a:custGeom>
            <a:avLst/>
            <a:gdLst/>
            <a:ahLst/>
            <a:cxnLst/>
            <a:rect l="l" t="t" r="r" b="b"/>
            <a:pathLst>
              <a:path w="196850" h="567054">
                <a:moveTo>
                  <a:pt x="98346" y="335373"/>
                </a:moveTo>
                <a:lnTo>
                  <a:pt x="0" y="335373"/>
                </a:lnTo>
                <a:lnTo>
                  <a:pt x="98346" y="566875"/>
                </a:lnTo>
                <a:lnTo>
                  <a:pt x="196692" y="335373"/>
                </a:lnTo>
                <a:lnTo>
                  <a:pt x="98346" y="335373"/>
                </a:lnTo>
                <a:lnTo>
                  <a:pt x="98346" y="0"/>
                </a:lnTo>
              </a:path>
            </a:pathLst>
          </a:custGeom>
          <a:ln w="7865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000" y="1894558"/>
            <a:ext cx="7872730" cy="2372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@EnableAutoConfiguration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ts val="8200"/>
              </a:lnSpc>
              <a:spcBef>
                <a:spcPts val="950"/>
              </a:spcBef>
            </a:pP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@Import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(EnableAutoConfigurationImportSelector.</a:t>
            </a: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class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)  SpringFactoriesLoader.</a:t>
            </a:r>
            <a:r>
              <a:rPr sz="1950" spc="15" dirty="0">
                <a:solidFill>
                  <a:srgbClr val="F76A64"/>
                </a:solidFill>
                <a:latin typeface="Courier New"/>
                <a:cs typeface="Courier New"/>
              </a:rPr>
              <a:t>loadFactoryNames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(...)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5065" y="4743399"/>
            <a:ext cx="196850" cy="231775"/>
          </a:xfrm>
          <a:custGeom>
            <a:avLst/>
            <a:gdLst/>
            <a:ahLst/>
            <a:cxnLst/>
            <a:rect l="l" t="t" r="r" b="b"/>
            <a:pathLst>
              <a:path w="196850" h="231775">
                <a:moveTo>
                  <a:pt x="196687" y="0"/>
                </a:moveTo>
                <a:lnTo>
                  <a:pt x="0" y="0"/>
                </a:lnTo>
                <a:lnTo>
                  <a:pt x="98351" y="231508"/>
                </a:lnTo>
                <a:lnTo>
                  <a:pt x="19668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5059" y="4408030"/>
            <a:ext cx="196850" cy="567055"/>
          </a:xfrm>
          <a:custGeom>
            <a:avLst/>
            <a:gdLst/>
            <a:ahLst/>
            <a:cxnLst/>
            <a:rect l="l" t="t" r="r" b="b"/>
            <a:pathLst>
              <a:path w="196850" h="567054">
                <a:moveTo>
                  <a:pt x="98346" y="335373"/>
                </a:moveTo>
                <a:lnTo>
                  <a:pt x="0" y="335373"/>
                </a:lnTo>
                <a:lnTo>
                  <a:pt x="98346" y="566875"/>
                </a:lnTo>
                <a:lnTo>
                  <a:pt x="196692" y="335373"/>
                </a:lnTo>
                <a:lnTo>
                  <a:pt x="98346" y="335373"/>
                </a:lnTo>
                <a:lnTo>
                  <a:pt x="98346" y="0"/>
                </a:lnTo>
              </a:path>
            </a:pathLst>
          </a:custGeom>
          <a:ln w="7865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5065" y="5766104"/>
            <a:ext cx="196850" cy="231775"/>
          </a:xfrm>
          <a:custGeom>
            <a:avLst/>
            <a:gdLst/>
            <a:ahLst/>
            <a:cxnLst/>
            <a:rect l="l" t="t" r="r" b="b"/>
            <a:pathLst>
              <a:path w="196850" h="231775">
                <a:moveTo>
                  <a:pt x="196687" y="0"/>
                </a:moveTo>
                <a:lnTo>
                  <a:pt x="0" y="0"/>
                </a:lnTo>
                <a:lnTo>
                  <a:pt x="98351" y="231508"/>
                </a:lnTo>
                <a:lnTo>
                  <a:pt x="19668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5059" y="5430735"/>
            <a:ext cx="196850" cy="567055"/>
          </a:xfrm>
          <a:custGeom>
            <a:avLst/>
            <a:gdLst/>
            <a:ahLst/>
            <a:cxnLst/>
            <a:rect l="l" t="t" r="r" b="b"/>
            <a:pathLst>
              <a:path w="196850" h="567054">
                <a:moveTo>
                  <a:pt x="98346" y="335373"/>
                </a:moveTo>
                <a:lnTo>
                  <a:pt x="0" y="335373"/>
                </a:lnTo>
                <a:lnTo>
                  <a:pt x="98346" y="566875"/>
                </a:lnTo>
                <a:lnTo>
                  <a:pt x="196692" y="335373"/>
                </a:lnTo>
                <a:lnTo>
                  <a:pt x="98346" y="335373"/>
                </a:lnTo>
                <a:lnTo>
                  <a:pt x="98346" y="0"/>
                </a:lnTo>
              </a:path>
            </a:pathLst>
          </a:custGeom>
          <a:ln w="7865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000" y="5044158"/>
            <a:ext cx="9230360" cy="1356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FFFFFF"/>
                </a:solidFill>
                <a:latin typeface="Courier New"/>
                <a:cs typeface="Courier New"/>
              </a:rPr>
              <a:t>/META-INF/spring.factories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ourier New"/>
                <a:cs typeface="Courier New"/>
              </a:rPr>
              <a:t>o.s.b.a.</a:t>
            </a:r>
            <a:r>
              <a:rPr sz="1950" b="1" spc="10" dirty="0">
                <a:solidFill>
                  <a:srgbClr val="FFFFFF"/>
                </a:solidFill>
                <a:latin typeface="Courier New"/>
                <a:cs typeface="Courier New"/>
              </a:rPr>
              <a:t>EnableAutoConfiguration </a:t>
            </a:r>
            <a:r>
              <a:rPr sz="1950" b="1" spc="15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950" spc="15" dirty="0">
                <a:solidFill>
                  <a:srgbClr val="FFFFFF"/>
                </a:solidFill>
                <a:latin typeface="Courier New"/>
                <a:cs typeface="Courier New"/>
              </a:rPr>
              <a:t>o.s.b.a.</a:t>
            </a:r>
            <a:r>
              <a:rPr sz="1950" b="1" spc="15" dirty="0">
                <a:solidFill>
                  <a:srgbClr val="FFFFFF"/>
                </a:solidFill>
                <a:latin typeface="Courier New"/>
                <a:cs typeface="Courier New"/>
              </a:rPr>
              <a:t>SomeAutoConfig,</a:t>
            </a:r>
            <a:r>
              <a:rPr sz="1950" b="1" spc="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5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3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9351" y="3376748"/>
            <a:ext cx="1826895" cy="9353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85140" marR="5080" indent="-473075">
              <a:lnSpc>
                <a:spcPct val="101499"/>
              </a:lnSpc>
              <a:spcBef>
                <a:spcPts val="70"/>
              </a:spcBef>
            </a:pPr>
            <a:r>
              <a:rPr sz="2950" spc="30" dirty="0">
                <a:solidFill>
                  <a:srgbClr val="404040"/>
                </a:solidFill>
                <a:latin typeface="Verdana"/>
                <a:cs typeface="Verdana"/>
              </a:rPr>
              <a:t>Module</a:t>
            </a:r>
            <a:r>
              <a:rPr sz="2950" spc="-2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950" spc="-60" dirty="0">
                <a:solidFill>
                  <a:srgbClr val="404040"/>
                </a:solidFill>
                <a:latin typeface="Verdana"/>
                <a:cs typeface="Verdana"/>
              </a:rPr>
              <a:t>in  </a:t>
            </a:r>
            <a:r>
              <a:rPr sz="2950" spc="6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950" spc="-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950" spc="-35" dirty="0">
                <a:solidFill>
                  <a:srgbClr val="404040"/>
                </a:solidFill>
                <a:latin typeface="Verdana"/>
                <a:cs typeface="Verdana"/>
              </a:rPr>
              <a:t>vi</a:t>
            </a:r>
            <a:r>
              <a:rPr sz="2950" spc="-1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950" spc="14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8546" y="2816178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8500" y="2770858"/>
            <a:ext cx="32766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80" dirty="0">
                <a:solidFill>
                  <a:srgbClr val="000000"/>
                </a:solidFill>
              </a:rPr>
              <a:t>Auto </a:t>
            </a:r>
            <a:r>
              <a:rPr sz="1950" spc="35" dirty="0">
                <a:solidFill>
                  <a:srgbClr val="000000"/>
                </a:solidFill>
              </a:rPr>
              <a:t>configuration</a:t>
            </a:r>
            <a:r>
              <a:rPr sz="1950" spc="-290" dirty="0">
                <a:solidFill>
                  <a:srgbClr val="000000"/>
                </a:solidFill>
              </a:rPr>
              <a:t> </a:t>
            </a:r>
            <a:r>
              <a:rPr sz="1950" spc="35" dirty="0">
                <a:solidFill>
                  <a:srgbClr val="000000"/>
                </a:solidFill>
              </a:rPr>
              <a:t>report</a:t>
            </a:r>
            <a:endParaRPr sz="1950"/>
          </a:p>
        </p:txBody>
      </p:sp>
      <p:sp>
        <p:nvSpPr>
          <p:cNvPr id="6" name="object 6"/>
          <p:cNvSpPr txBox="1"/>
          <p:nvPr/>
        </p:nvSpPr>
        <p:spPr>
          <a:xfrm>
            <a:off x="4268546" y="3836521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8546" y="4369121"/>
            <a:ext cx="11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Verdana"/>
                <a:cs typeface="Verdana"/>
              </a:rPr>
              <a:t>•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30"/>
              </a:spcBef>
              <a:buSzPct val="74358"/>
              <a:buChar char="•"/>
              <a:tabLst>
                <a:tab pos="252729" algn="l"/>
              </a:tabLst>
            </a:pPr>
            <a:r>
              <a:rPr sz="1950" spc="10" dirty="0"/>
              <a:t>Tuning </a:t>
            </a:r>
            <a:r>
              <a:rPr sz="1950" spc="25" dirty="0"/>
              <a:t>auto</a:t>
            </a:r>
            <a:r>
              <a:rPr sz="1950" spc="-210" dirty="0"/>
              <a:t> </a:t>
            </a:r>
            <a:r>
              <a:rPr sz="1950" spc="35" dirty="0"/>
              <a:t>configuration</a:t>
            </a:r>
            <a:endParaRPr sz="1950"/>
          </a:p>
          <a:p>
            <a:pPr marL="252095">
              <a:lnSpc>
                <a:spcPct val="100000"/>
              </a:lnSpc>
              <a:spcBef>
                <a:spcPts val="2060"/>
              </a:spcBef>
            </a:pPr>
            <a:r>
              <a:rPr spc="15" dirty="0">
                <a:latin typeface="Courier New"/>
                <a:cs typeface="Courier New"/>
              </a:rPr>
              <a:t>@ConditionalOn</a:t>
            </a:r>
            <a:r>
              <a:rPr spc="15" dirty="0"/>
              <a:t>…</a:t>
            </a:r>
            <a:r>
              <a:rPr spc="-180" dirty="0"/>
              <a:t> </a:t>
            </a:r>
            <a:r>
              <a:rPr spc="25" dirty="0"/>
              <a:t>annotations</a:t>
            </a:r>
          </a:p>
          <a:p>
            <a:pPr marL="252095" marR="188595">
              <a:lnSpc>
                <a:spcPct val="102600"/>
              </a:lnSpc>
              <a:spcBef>
                <a:spcPts val="1600"/>
              </a:spcBef>
            </a:pPr>
            <a:r>
              <a:rPr spc="55" dirty="0"/>
              <a:t>Writing</a:t>
            </a:r>
            <a:r>
              <a:rPr spc="-105" dirty="0"/>
              <a:t> </a:t>
            </a:r>
            <a:r>
              <a:rPr spc="30" dirty="0"/>
              <a:t>our</a:t>
            </a:r>
            <a:r>
              <a:rPr spc="-100" dirty="0"/>
              <a:t> </a:t>
            </a:r>
            <a:r>
              <a:rPr spc="55" dirty="0"/>
              <a:t>own</a:t>
            </a:r>
            <a:r>
              <a:rPr spc="-100" dirty="0"/>
              <a:t> </a:t>
            </a:r>
            <a:r>
              <a:rPr spc="25" dirty="0"/>
              <a:t>custom</a:t>
            </a:r>
            <a:r>
              <a:rPr spc="-100" dirty="0"/>
              <a:t> </a:t>
            </a:r>
            <a:r>
              <a:rPr spc="25" dirty="0"/>
              <a:t>auto  </a:t>
            </a:r>
            <a:r>
              <a:rPr spc="30" dirty="0"/>
              <a:t>configurations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1451186"/>
            <a:ext cx="553021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45" dirty="0">
                <a:solidFill>
                  <a:srgbClr val="404040"/>
                </a:solidFill>
              </a:rPr>
              <a:t>Decisions. </a:t>
            </a:r>
            <a:r>
              <a:rPr sz="2950" spc="-5" dirty="0">
                <a:solidFill>
                  <a:srgbClr val="404040"/>
                </a:solidFill>
              </a:rPr>
              <a:t>So </a:t>
            </a:r>
            <a:r>
              <a:rPr sz="2950" spc="-55" dirty="0">
                <a:solidFill>
                  <a:srgbClr val="404040"/>
                </a:solidFill>
              </a:rPr>
              <a:t>many</a:t>
            </a:r>
            <a:r>
              <a:rPr sz="2950" spc="-409" dirty="0">
                <a:solidFill>
                  <a:srgbClr val="404040"/>
                </a:solidFill>
              </a:rPr>
              <a:t> </a:t>
            </a:r>
            <a:r>
              <a:rPr sz="2950" spc="-35" dirty="0">
                <a:solidFill>
                  <a:srgbClr val="404040"/>
                </a:solidFill>
              </a:rPr>
              <a:t>decisions.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1460500" y="5078659"/>
            <a:ext cx="1468755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93700" marR="5080" indent="-381000">
              <a:lnSpc>
                <a:spcPts val="1900"/>
              </a:lnSpc>
              <a:spcBef>
                <a:spcPts val="190"/>
              </a:spcBef>
            </a:pPr>
            <a:r>
              <a:rPr sz="1600" spc="20" dirty="0">
                <a:latin typeface="Verdana"/>
                <a:cs typeface="Verdana"/>
              </a:rPr>
              <a:t>Banquet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Style  </a:t>
            </a:r>
            <a:r>
              <a:rPr sz="1600" spc="30" dirty="0">
                <a:latin typeface="Verdana"/>
                <a:cs typeface="Verdana"/>
              </a:rPr>
              <a:t>Round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600" y="5078659"/>
            <a:ext cx="1468755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0" marR="5080" indent="-368300">
              <a:lnSpc>
                <a:spcPts val="1900"/>
              </a:lnSpc>
              <a:spcBef>
                <a:spcPts val="190"/>
              </a:spcBef>
            </a:pPr>
            <a:r>
              <a:rPr sz="1600" spc="20" dirty="0">
                <a:latin typeface="Verdana"/>
                <a:cs typeface="Verdana"/>
              </a:rPr>
              <a:t>Banquet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Style  </a:t>
            </a:r>
            <a:r>
              <a:rPr sz="1600" spc="-10" dirty="0">
                <a:latin typeface="Verdana"/>
                <a:cs typeface="Verdana"/>
              </a:rPr>
              <a:t>Square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100" y="5078659"/>
            <a:ext cx="1435735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279400">
              <a:lnSpc>
                <a:spcPts val="1900"/>
              </a:lnSpc>
              <a:spcBef>
                <a:spcPts val="190"/>
              </a:spcBef>
            </a:pPr>
            <a:r>
              <a:rPr sz="1600" spc="45" dirty="0">
                <a:latin typeface="Verdana"/>
                <a:cs typeface="Verdana"/>
              </a:rPr>
              <a:t>U </a:t>
            </a:r>
            <a:r>
              <a:rPr sz="1600" dirty="0">
                <a:latin typeface="Verdana"/>
                <a:cs typeface="Verdana"/>
              </a:rPr>
              <a:t>Shape  </a:t>
            </a:r>
            <a:r>
              <a:rPr sz="1600" spc="50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onfigu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30" dirty="0">
                <a:latin typeface="Verdana"/>
                <a:cs typeface="Verdana"/>
              </a:rPr>
              <a:t>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4576" y="3302822"/>
            <a:ext cx="1766146" cy="1254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053" y="3302822"/>
            <a:ext cx="1754293" cy="1254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7676" y="3302822"/>
            <a:ext cx="1766146" cy="1254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5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3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7200" y="3482058"/>
            <a:ext cx="5351780" cy="835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Courier New"/>
                <a:cs typeface="Courier New"/>
              </a:rPr>
              <a:t>@EnableAutoConfiguration</a:t>
            </a:r>
            <a:r>
              <a:rPr sz="1950" spc="-785" dirty="0">
                <a:latin typeface="Courier New"/>
                <a:cs typeface="Courier New"/>
              </a:rPr>
              <a:t> </a:t>
            </a:r>
            <a:r>
              <a:rPr sz="1950" dirty="0">
                <a:latin typeface="Verdana"/>
                <a:cs typeface="Verdana"/>
              </a:rPr>
              <a:t>is </a:t>
            </a:r>
            <a:r>
              <a:rPr sz="1950" spc="10" dirty="0">
                <a:latin typeface="Verdana"/>
                <a:cs typeface="Verdana"/>
              </a:rPr>
              <a:t>like </a:t>
            </a:r>
            <a:r>
              <a:rPr sz="1950" spc="15" dirty="0">
                <a:latin typeface="Verdana"/>
                <a:cs typeface="Verdana"/>
              </a:rPr>
              <a:t>having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950" spc="15" dirty="0">
                <a:latin typeface="Verdana"/>
                <a:cs typeface="Verdana"/>
              </a:rPr>
              <a:t>your </a:t>
            </a:r>
            <a:r>
              <a:rPr sz="1950" spc="55" dirty="0">
                <a:latin typeface="Verdana"/>
                <a:cs typeface="Verdana"/>
              </a:rPr>
              <a:t>own </a:t>
            </a:r>
            <a:r>
              <a:rPr sz="1950" spc="45" dirty="0">
                <a:latin typeface="Verdana"/>
                <a:cs typeface="Verdana"/>
              </a:rPr>
              <a:t>opinionated </a:t>
            </a:r>
            <a:r>
              <a:rPr sz="1950" dirty="0">
                <a:latin typeface="Verdana"/>
                <a:cs typeface="Verdana"/>
              </a:rPr>
              <a:t>event</a:t>
            </a:r>
            <a:r>
              <a:rPr sz="1950" spc="-500" dirty="0">
                <a:latin typeface="Verdana"/>
                <a:cs typeface="Verdana"/>
              </a:rPr>
              <a:t> </a:t>
            </a:r>
            <a:r>
              <a:rPr sz="1950" spc="-30" dirty="0">
                <a:latin typeface="Verdana"/>
                <a:cs typeface="Verdana"/>
              </a:rPr>
              <a:t>planner.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813" y="2871091"/>
            <a:ext cx="1887415" cy="201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9200" y="1422819"/>
            <a:ext cx="5080000" cy="4920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F48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75" marR="6985" algn="ctr">
              <a:lnSpc>
                <a:spcPct val="101299"/>
              </a:lnSpc>
              <a:spcBef>
                <a:spcPts val="50"/>
              </a:spcBef>
            </a:pPr>
            <a:r>
              <a:rPr spc="-125" dirty="0"/>
              <a:t>Spring</a:t>
            </a:r>
            <a:r>
              <a:rPr spc="-450" dirty="0"/>
              <a:t> </a:t>
            </a:r>
            <a:r>
              <a:rPr spc="20" dirty="0"/>
              <a:t>Boot</a:t>
            </a:r>
            <a:r>
              <a:rPr spc="-450" dirty="0"/>
              <a:t> </a:t>
            </a:r>
            <a:r>
              <a:rPr spc="-155" dirty="0"/>
              <a:t>is</a:t>
            </a:r>
            <a:r>
              <a:rPr spc="-450" dirty="0"/>
              <a:t> </a:t>
            </a:r>
            <a:r>
              <a:rPr b="1" spc="114" dirty="0">
                <a:latin typeface="Arial"/>
                <a:cs typeface="Arial"/>
              </a:rPr>
              <a:t>not</a:t>
            </a:r>
            <a:r>
              <a:rPr b="1" spc="-160" dirty="0">
                <a:latin typeface="Arial"/>
                <a:cs typeface="Arial"/>
              </a:rPr>
              <a:t> </a:t>
            </a:r>
            <a:r>
              <a:rPr spc="-145" dirty="0"/>
              <a:t>Spring  </a:t>
            </a:r>
            <a:r>
              <a:rPr spc="20" dirty="0"/>
              <a:t>Boot </a:t>
            </a:r>
            <a:r>
              <a:rPr spc="-85" dirty="0"/>
              <a:t>without </a:t>
            </a:r>
            <a:r>
              <a:rPr spc="15" dirty="0"/>
              <a:t>Auto  </a:t>
            </a:r>
            <a:r>
              <a:rPr spc="-165" dirty="0"/>
              <a:t>Configurations!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5029200" cy="5664200"/>
          </a:xfrm>
          <a:custGeom>
            <a:avLst/>
            <a:gdLst/>
            <a:ahLst/>
            <a:cxnLst/>
            <a:rect l="l" t="t" r="r" b="b"/>
            <a:pathLst>
              <a:path w="5029200" h="5664200">
                <a:moveTo>
                  <a:pt x="0" y="0"/>
                </a:moveTo>
                <a:lnTo>
                  <a:pt x="5029200" y="0"/>
                </a:lnTo>
                <a:lnTo>
                  <a:pt x="5029200" y="5664201"/>
                </a:lnTo>
                <a:lnTo>
                  <a:pt x="0" y="566420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4779" y="2182454"/>
            <a:ext cx="139600" cy="16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9100" y="2072358"/>
            <a:ext cx="4052570" cy="1229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5"/>
              </a:spcBef>
            </a:pPr>
            <a:r>
              <a:rPr sz="1950" spc="10" dirty="0">
                <a:latin typeface="Verdana"/>
                <a:cs typeface="Verdana"/>
              </a:rPr>
              <a:t>Intelligent </a:t>
            </a:r>
            <a:r>
              <a:rPr sz="1950" spc="30" dirty="0">
                <a:latin typeface="Verdana"/>
                <a:cs typeface="Verdana"/>
              </a:rPr>
              <a:t>and </a:t>
            </a:r>
            <a:r>
              <a:rPr sz="1950" spc="20" dirty="0">
                <a:latin typeface="Verdana"/>
                <a:cs typeface="Verdana"/>
              </a:rPr>
              <a:t>seemingly  </a:t>
            </a:r>
            <a:r>
              <a:rPr sz="1950" spc="45" dirty="0">
                <a:latin typeface="Verdana"/>
                <a:cs typeface="Verdana"/>
              </a:rPr>
              <a:t>“magical” </a:t>
            </a:r>
            <a:r>
              <a:rPr sz="1950" spc="30" dirty="0">
                <a:latin typeface="Verdana"/>
                <a:cs typeface="Verdana"/>
              </a:rPr>
              <a:t>annotation </a:t>
            </a:r>
            <a:r>
              <a:rPr sz="1950" spc="15" dirty="0">
                <a:latin typeface="Verdana"/>
                <a:cs typeface="Verdana"/>
              </a:rPr>
              <a:t>that  </a:t>
            </a:r>
            <a:r>
              <a:rPr sz="1950" spc="20" dirty="0">
                <a:latin typeface="Verdana"/>
                <a:cs typeface="Verdana"/>
              </a:rPr>
              <a:t>enables </a:t>
            </a:r>
            <a:r>
              <a:rPr sz="1950" spc="5" dirty="0">
                <a:latin typeface="Verdana"/>
                <a:cs typeface="Verdana"/>
              </a:rPr>
              <a:t>features </a:t>
            </a:r>
            <a:r>
              <a:rPr sz="1950" spc="30" dirty="0">
                <a:latin typeface="Verdana"/>
                <a:cs typeface="Verdana"/>
              </a:rPr>
              <a:t>and</a:t>
            </a:r>
            <a:r>
              <a:rPr sz="1950" spc="-325" dirty="0">
                <a:latin typeface="Verdana"/>
                <a:cs typeface="Verdana"/>
              </a:rPr>
              <a:t> </a:t>
            </a:r>
            <a:r>
              <a:rPr sz="1950" spc="30" dirty="0">
                <a:latin typeface="Verdana"/>
                <a:cs typeface="Verdana"/>
              </a:rPr>
              <a:t>configures  </a:t>
            </a:r>
            <a:r>
              <a:rPr sz="1950" spc="35" dirty="0">
                <a:latin typeface="Verdana"/>
                <a:cs typeface="Verdana"/>
              </a:rPr>
              <a:t>functionality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4779" y="1482290"/>
            <a:ext cx="139600" cy="16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99100" y="1373858"/>
            <a:ext cx="31737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45" dirty="0">
                <a:latin typeface="Verdana"/>
                <a:cs typeface="Verdana"/>
              </a:rPr>
              <a:t>Package </a:t>
            </a:r>
            <a:r>
              <a:rPr sz="1950" spc="-15" dirty="0">
                <a:latin typeface="Verdana"/>
                <a:cs typeface="Verdana"/>
              </a:rPr>
              <a:t>has</a:t>
            </a:r>
            <a:r>
              <a:rPr sz="1950" spc="-270" dirty="0">
                <a:latin typeface="Verdana"/>
                <a:cs typeface="Verdana"/>
              </a:rPr>
              <a:t> </a:t>
            </a:r>
            <a:r>
              <a:rPr sz="1950" spc="35" dirty="0">
                <a:latin typeface="Verdana"/>
                <a:cs typeface="Verdana"/>
              </a:rPr>
              <a:t>significance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2018848"/>
            <a:ext cx="3647440" cy="1371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0"/>
              </a:spcBef>
            </a:pP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@EnableAutoCon</a:t>
            </a:r>
            <a:r>
              <a:rPr sz="1950" spc="10" dirty="0">
                <a:solidFill>
                  <a:srgbClr val="9DA9F3"/>
                </a:solidFill>
                <a:latin typeface="Courier New"/>
                <a:cs typeface="Courier New"/>
              </a:rPr>
              <a:t>f</a:t>
            </a: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iguration  </a:t>
            </a:r>
            <a:r>
              <a:rPr sz="1950" spc="10" dirty="0">
                <a:solidFill>
                  <a:srgbClr val="F3E99D"/>
                </a:solidFill>
                <a:latin typeface="Courier New"/>
                <a:cs typeface="Courier New"/>
              </a:rPr>
              <a:t>public </a:t>
            </a: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class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Foo</a:t>
            </a:r>
            <a:r>
              <a:rPr sz="195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3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373858"/>
            <a:ext cx="3797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package</a:t>
            </a:r>
            <a:r>
              <a:rPr sz="1950" spc="-15" dirty="0">
                <a:solidFill>
                  <a:srgbClr val="F3E99D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schultz.dustin.io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5029200" cy="5664200"/>
          </a:xfrm>
          <a:custGeom>
            <a:avLst/>
            <a:gdLst/>
            <a:ahLst/>
            <a:cxnLst/>
            <a:rect l="l" t="t" r="r" b="b"/>
            <a:pathLst>
              <a:path w="5029200" h="5664200">
                <a:moveTo>
                  <a:pt x="0" y="0"/>
                </a:moveTo>
                <a:lnTo>
                  <a:pt x="5029200" y="0"/>
                </a:lnTo>
                <a:lnTo>
                  <a:pt x="5029200" y="5664201"/>
                </a:lnTo>
                <a:lnTo>
                  <a:pt x="0" y="566420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91962" y="2489261"/>
            <a:ext cx="139600" cy="16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65800" y="2377158"/>
            <a:ext cx="3858260" cy="632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70"/>
              </a:spcBef>
            </a:pPr>
            <a:r>
              <a:rPr sz="1950" spc="-20" dirty="0">
                <a:latin typeface="Verdana"/>
                <a:cs typeface="Verdana"/>
              </a:rPr>
              <a:t>3 </a:t>
            </a:r>
            <a:r>
              <a:rPr sz="1950" dirty="0">
                <a:latin typeface="Verdana"/>
                <a:cs typeface="Verdana"/>
              </a:rPr>
              <a:t>very </a:t>
            </a:r>
            <a:r>
              <a:rPr sz="1950" spc="45" dirty="0">
                <a:latin typeface="Verdana"/>
                <a:cs typeface="Verdana"/>
              </a:rPr>
              <a:t>common </a:t>
            </a:r>
            <a:r>
              <a:rPr sz="1950" spc="25" dirty="0">
                <a:latin typeface="Verdana"/>
                <a:cs typeface="Verdana"/>
              </a:rPr>
              <a:t>annotations</a:t>
            </a:r>
            <a:r>
              <a:rPr sz="1950" spc="-470" dirty="0">
                <a:latin typeface="Verdana"/>
                <a:cs typeface="Verdana"/>
              </a:rPr>
              <a:t> </a:t>
            </a:r>
            <a:r>
              <a:rPr sz="1950" spc="10" dirty="0">
                <a:latin typeface="Verdana"/>
                <a:cs typeface="Verdana"/>
              </a:rPr>
              <a:t>in  </a:t>
            </a:r>
            <a:r>
              <a:rPr sz="1950" spc="25" dirty="0">
                <a:latin typeface="Verdana"/>
                <a:cs typeface="Verdana"/>
              </a:rPr>
              <a:t>Spring </a:t>
            </a:r>
            <a:r>
              <a:rPr sz="1950" spc="90" dirty="0">
                <a:latin typeface="Verdana"/>
                <a:cs typeface="Verdana"/>
              </a:rPr>
              <a:t>Boot</a:t>
            </a:r>
            <a:r>
              <a:rPr sz="1950" spc="-225" dirty="0">
                <a:latin typeface="Verdana"/>
                <a:cs typeface="Verdana"/>
              </a:rPr>
              <a:t> </a:t>
            </a:r>
            <a:r>
              <a:rPr sz="1950" spc="45" dirty="0">
                <a:latin typeface="Verdana"/>
                <a:cs typeface="Verdana"/>
              </a:rPr>
              <a:t>apps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600" y="1898968"/>
            <a:ext cx="46672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50" spc="-1130" dirty="0">
                <a:latin typeface="Verdana"/>
                <a:cs typeface="Verdana"/>
              </a:rPr>
              <a:t>}</a:t>
            </a:r>
            <a:endParaRPr sz="72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373858"/>
            <a:ext cx="3797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package</a:t>
            </a:r>
            <a:r>
              <a:rPr sz="1950" spc="-15" dirty="0">
                <a:solidFill>
                  <a:srgbClr val="F3E99D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schultz.dustin.io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2006148"/>
            <a:ext cx="3647440" cy="2057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25"/>
              </a:spcBef>
            </a:pP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@Configuration  @ComponentScan  @EnableAutoCon</a:t>
            </a:r>
            <a:r>
              <a:rPr sz="1950" spc="10" dirty="0">
                <a:solidFill>
                  <a:srgbClr val="9DA9F3"/>
                </a:solidFill>
                <a:latin typeface="Courier New"/>
                <a:cs typeface="Courier New"/>
              </a:rPr>
              <a:t>f</a:t>
            </a: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iguration  </a:t>
            </a:r>
            <a:r>
              <a:rPr sz="1950" spc="10" dirty="0">
                <a:solidFill>
                  <a:srgbClr val="F3E99D"/>
                </a:solidFill>
                <a:latin typeface="Courier New"/>
                <a:cs typeface="Courier New"/>
              </a:rPr>
              <a:t>public </a:t>
            </a: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class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Foo</a:t>
            </a:r>
            <a:r>
              <a:rPr sz="195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3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5029200" cy="5664200"/>
          </a:xfrm>
          <a:custGeom>
            <a:avLst/>
            <a:gdLst/>
            <a:ahLst/>
            <a:cxnLst/>
            <a:rect l="l" t="t" r="r" b="b"/>
            <a:pathLst>
              <a:path w="5029200" h="5664200">
                <a:moveTo>
                  <a:pt x="0" y="0"/>
                </a:moveTo>
                <a:lnTo>
                  <a:pt x="5029200" y="0"/>
                </a:lnTo>
                <a:lnTo>
                  <a:pt x="5029200" y="5664201"/>
                </a:lnTo>
                <a:lnTo>
                  <a:pt x="0" y="566420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4779" y="2135248"/>
            <a:ext cx="139600" cy="16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9100" y="2021558"/>
            <a:ext cx="4023995" cy="632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70"/>
              </a:spcBef>
            </a:pPr>
            <a:r>
              <a:rPr sz="1950" spc="20" dirty="0">
                <a:latin typeface="Verdana"/>
                <a:cs typeface="Verdana"/>
              </a:rPr>
              <a:t>Introduced </a:t>
            </a:r>
            <a:r>
              <a:rPr sz="1950" spc="10" dirty="0">
                <a:latin typeface="Verdana"/>
                <a:cs typeface="Verdana"/>
              </a:rPr>
              <a:t>in </a:t>
            </a:r>
            <a:r>
              <a:rPr sz="1950" spc="25" dirty="0">
                <a:latin typeface="Verdana"/>
                <a:cs typeface="Verdana"/>
              </a:rPr>
              <a:t>Spring </a:t>
            </a:r>
            <a:r>
              <a:rPr sz="1950" spc="90" dirty="0">
                <a:latin typeface="Verdana"/>
                <a:cs typeface="Verdana"/>
              </a:rPr>
              <a:t>Boot </a:t>
            </a:r>
            <a:r>
              <a:rPr sz="1950" spc="-210" dirty="0">
                <a:latin typeface="Verdana"/>
                <a:cs typeface="Verdana"/>
              </a:rPr>
              <a:t>1.2.  </a:t>
            </a:r>
            <a:r>
              <a:rPr sz="1950" spc="25" dirty="0">
                <a:latin typeface="Verdana"/>
                <a:cs typeface="Verdana"/>
              </a:rPr>
              <a:t>Really </a:t>
            </a:r>
            <a:r>
              <a:rPr sz="1950" spc="10" dirty="0">
                <a:latin typeface="Verdana"/>
                <a:cs typeface="Verdana"/>
              </a:rPr>
              <a:t>three </a:t>
            </a:r>
            <a:r>
              <a:rPr sz="1950" spc="25" dirty="0">
                <a:latin typeface="Verdana"/>
                <a:cs typeface="Verdana"/>
              </a:rPr>
              <a:t>annotations </a:t>
            </a:r>
            <a:r>
              <a:rPr sz="1950" spc="10" dirty="0">
                <a:latin typeface="Verdana"/>
                <a:cs typeface="Verdana"/>
              </a:rPr>
              <a:t>in</a:t>
            </a:r>
            <a:r>
              <a:rPr sz="1950" spc="-505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one.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373858"/>
            <a:ext cx="3797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package</a:t>
            </a:r>
            <a:r>
              <a:rPr sz="1950" spc="-15" dirty="0">
                <a:solidFill>
                  <a:srgbClr val="F3E99D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schultz.dustin.io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2006148"/>
            <a:ext cx="3345815" cy="1384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950" spc="15" dirty="0">
                <a:solidFill>
                  <a:srgbClr val="9DA9F3"/>
                </a:solidFill>
                <a:latin typeface="Courier New"/>
                <a:cs typeface="Courier New"/>
              </a:rPr>
              <a:t>@SpringBootApplication  </a:t>
            </a:r>
            <a:r>
              <a:rPr sz="1950" spc="10" dirty="0">
                <a:solidFill>
                  <a:srgbClr val="F3E99D"/>
                </a:solidFill>
                <a:latin typeface="Courier New"/>
                <a:cs typeface="Courier New"/>
              </a:rPr>
              <a:t>public </a:t>
            </a:r>
            <a:r>
              <a:rPr sz="1950" spc="15" dirty="0">
                <a:solidFill>
                  <a:srgbClr val="F3E99D"/>
                </a:solidFill>
                <a:latin typeface="Courier New"/>
                <a:cs typeface="Courier New"/>
              </a:rPr>
              <a:t>class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Foo</a:t>
            </a:r>
            <a:r>
              <a:rPr sz="1950" spc="-5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2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spc="15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664</Words>
  <Application>Microsoft Office PowerPoint</Application>
  <PresentationFormat>Custom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Verdana</vt:lpstr>
      <vt:lpstr>Office Theme</vt:lpstr>
      <vt:lpstr>Smarter</vt:lpstr>
      <vt:lpstr>PowerPoint Presentation</vt:lpstr>
      <vt:lpstr>Decisions. So many decisions.</vt:lpstr>
      <vt:lpstr>PowerPoint Presentation</vt:lpstr>
      <vt:lpstr>PowerPoint Presentation</vt:lpstr>
      <vt:lpstr>Spring Boot is not Spring  Boot without Auto  Configurations!</vt:lpstr>
      <vt:lpstr>PowerPoint Presentation</vt:lpstr>
      <vt:lpstr>package schultz.dustin.io</vt:lpstr>
      <vt:lpstr>PowerPoint Presentation</vt:lpstr>
      <vt:lpstr>Tuning your Auto Configuration</vt:lpstr>
      <vt:lpstr>Intelligent Decision Making Based on 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Enabling the Auto Configuration Report</vt:lpstr>
      <vt:lpstr>When in doubt, always  check the Spring  Documentation first</vt:lpstr>
      <vt:lpstr>Using the @ConditionalOn… Annotations</vt:lpstr>
      <vt:lpstr>Spring 4 Conditional Configuration A single condition that must be matched in order for a  component to be registered.</vt:lpstr>
      <vt:lpstr>Presence or Absence of Class on Classpath</vt:lpstr>
      <vt:lpstr>Presence or Absence of Defined Bean</vt:lpstr>
      <vt:lpstr>Presence or Absence of a Property Having Value</vt:lpstr>
      <vt:lpstr>PowerPoint Presentation</vt:lpstr>
      <vt:lpstr>Writing Our First Auto Configuration</vt:lpstr>
      <vt:lpstr>@EnableAutoConfiguration Unveiled</vt:lpstr>
      <vt:lpstr>Auto configuration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</dc:title>
  <cp:lastModifiedBy>Meena, Rajesh</cp:lastModifiedBy>
  <cp:revision>2</cp:revision>
  <dcterms:created xsi:type="dcterms:W3CDTF">2018-03-10T12:20:49Z</dcterms:created>
  <dcterms:modified xsi:type="dcterms:W3CDTF">2018-03-10T12:30:42Z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2018-03-10T00:00:00Z</vt:filetime>
  </property>
</Properties>
</file>