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280" r:id="rId20"/>
    <p:sldId id="281" r:id="rId21"/>
    <p:sldId id="282" r:id="rId2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500" y="7346956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1403350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1358" y="3452583"/>
            <a:ext cx="803328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5496" y="762889"/>
            <a:ext cx="9065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2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4.png"/><Relationship Id="rId21" Type="http://schemas.openxmlformats.org/officeDocument/2006/relationships/image" Target="../media/image108.png"/><Relationship Id="rId7" Type="http://schemas.openxmlformats.org/officeDocument/2006/relationships/image" Target="../media/image15.png"/><Relationship Id="rId12" Type="http://schemas.openxmlformats.org/officeDocument/2006/relationships/image" Target="../media/image101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42.png"/><Relationship Id="rId16" Type="http://schemas.openxmlformats.org/officeDocument/2006/relationships/image" Target="../media/image24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0.png"/><Relationship Id="rId24" Type="http://schemas.openxmlformats.org/officeDocument/2006/relationships/image" Target="../media/image111.png"/><Relationship Id="rId5" Type="http://schemas.openxmlformats.org/officeDocument/2006/relationships/image" Target="../media/image96.png"/><Relationship Id="rId15" Type="http://schemas.openxmlformats.org/officeDocument/2006/relationships/image" Target="../media/image103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17.png"/><Relationship Id="rId19" Type="http://schemas.openxmlformats.org/officeDocument/2006/relationships/image" Target="../media/image106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102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rvice/Account/2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569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19" y="7780515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4127" y="1604958"/>
            <a:ext cx="8627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>
                <a:solidFill>
                  <a:srgbClr val="F26722"/>
                </a:solidFill>
              </a:rPr>
              <a:t>Technology </a:t>
            </a:r>
            <a:r>
              <a:rPr spc="-415" dirty="0">
                <a:solidFill>
                  <a:srgbClr val="F26722"/>
                </a:solidFill>
              </a:rPr>
              <a:t>for</a:t>
            </a:r>
            <a:r>
              <a:rPr spc="-675" dirty="0">
                <a:solidFill>
                  <a:srgbClr val="F26722"/>
                </a:solidFill>
              </a:rPr>
              <a:t> </a:t>
            </a:r>
            <a:r>
              <a:rPr spc="-500" dirty="0">
                <a:solidFill>
                  <a:srgbClr val="F26722"/>
                </a:solidFill>
              </a:rPr>
              <a:t>Microservices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2600" y="5943600"/>
            <a:ext cx="3429000" cy="1331595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lang="en-US" sz="3600" spc="-425" dirty="0">
                <a:solidFill>
                  <a:srgbClr val="535353"/>
                </a:solidFill>
                <a:latin typeface="DejaVu Sans"/>
                <a:cs typeface="DejaVu Sans"/>
              </a:rPr>
              <a:t>Rajesh Meena</a:t>
            </a:r>
            <a:endParaRPr sz="36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2000" spc="-200" dirty="0">
                <a:solidFill>
                  <a:srgbClr val="535353"/>
                </a:solidFill>
                <a:latin typeface="DejaVu Sans"/>
                <a:cs typeface="DejaVu Sans"/>
              </a:rPr>
              <a:t>Rajesh.meena@centurylink.com</a:t>
            </a:r>
            <a:endParaRPr sz="2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371" y="3452583"/>
            <a:ext cx="7600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25" dirty="0">
                <a:solidFill>
                  <a:srgbClr val="58595B"/>
                </a:solidFill>
                <a:latin typeface="DejaVu Sans"/>
                <a:cs typeface="DejaVu Sans"/>
              </a:rPr>
              <a:t>Observable</a:t>
            </a:r>
            <a:r>
              <a:rPr sz="5600" spc="-6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500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484" y="4565662"/>
            <a:ext cx="6646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60" dirty="0">
                <a:solidFill>
                  <a:srgbClr val="F26722"/>
                </a:solidFill>
                <a:latin typeface="DejaVu Sans"/>
                <a:cs typeface="DejaVu Sans"/>
              </a:rPr>
              <a:t>Monitoring </a:t>
            </a:r>
            <a:r>
              <a:rPr sz="4000" spc="-480" dirty="0">
                <a:solidFill>
                  <a:srgbClr val="F26722"/>
                </a:solidFill>
                <a:latin typeface="DejaVu Sans"/>
                <a:cs typeface="DejaVu Sans"/>
              </a:rPr>
              <a:t>Tech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00" dirty="0">
                <a:solidFill>
                  <a:srgbClr val="F26722"/>
                </a:solidFill>
                <a:latin typeface="DejaVu Sans"/>
                <a:cs typeface="DejaVu Sans"/>
              </a:rPr>
              <a:t>Logging</a:t>
            </a:r>
            <a:r>
              <a:rPr sz="4000" spc="-9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480" dirty="0">
                <a:solidFill>
                  <a:srgbClr val="F26722"/>
                </a:solidFill>
                <a:latin typeface="DejaVu Sans"/>
                <a:cs typeface="DejaVu Sans"/>
              </a:rPr>
              <a:t>Tech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654" y="762889"/>
            <a:ext cx="12736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Observable </a:t>
            </a:r>
            <a:r>
              <a:rPr spc="-515" dirty="0"/>
              <a:t>Microservices: </a:t>
            </a:r>
            <a:r>
              <a:rPr spc="-365" dirty="0">
                <a:solidFill>
                  <a:srgbClr val="F26722"/>
                </a:solidFill>
              </a:rPr>
              <a:t>Monitoring</a:t>
            </a:r>
            <a:r>
              <a:rPr spc="-965" dirty="0">
                <a:solidFill>
                  <a:srgbClr val="F26722"/>
                </a:solidFill>
              </a:rPr>
              <a:t> </a:t>
            </a:r>
            <a:r>
              <a:rPr spc="-675" dirty="0">
                <a:solidFill>
                  <a:srgbClr val="F26722"/>
                </a:solidFill>
              </a:rPr>
              <a:t>Tech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932127"/>
            <a:ext cx="242887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20"/>
              </a:spcBef>
              <a:buSzPts val="100"/>
              <a:buChar char="•"/>
              <a:tabLst>
                <a:tab pos="14604" algn="l"/>
              </a:tabLst>
            </a:pPr>
            <a:r>
              <a:rPr sz="2700" spc="-240" dirty="0">
                <a:solidFill>
                  <a:srgbClr val="58595B"/>
                </a:solidFill>
                <a:latin typeface="DejaVu Sans"/>
                <a:cs typeface="DejaVu Sans"/>
              </a:rPr>
              <a:t>Centralised</a:t>
            </a:r>
            <a:r>
              <a:rPr sz="2700" spc="-3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190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2363927"/>
            <a:ext cx="5563870" cy="6249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Nagios</a:t>
            </a:r>
            <a:endParaRPr sz="21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250" dirty="0">
                <a:solidFill>
                  <a:srgbClr val="F26722"/>
                </a:solidFill>
                <a:latin typeface="DejaVu Sans"/>
                <a:cs typeface="DejaVu Sans"/>
              </a:rPr>
              <a:t>PRTG</a:t>
            </a:r>
            <a:endParaRPr sz="21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Load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200" dirty="0">
                <a:solidFill>
                  <a:srgbClr val="F26722"/>
                </a:solidFill>
                <a:latin typeface="DejaVu Sans"/>
                <a:cs typeface="DejaVu Sans"/>
              </a:rPr>
              <a:t>balancers</a:t>
            </a:r>
            <a:endParaRPr sz="21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New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Relic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5"/>
              </a:spcBef>
              <a:buSzPts val="100"/>
              <a:buChar char="•"/>
              <a:tabLst>
                <a:tab pos="14604" algn="l"/>
              </a:tabLst>
            </a:pPr>
            <a:r>
              <a:rPr sz="2700" spc="-250" dirty="0">
                <a:solidFill>
                  <a:srgbClr val="58595B"/>
                </a:solidFill>
                <a:latin typeface="DejaVu Sans"/>
                <a:cs typeface="DejaVu Sans"/>
              </a:rPr>
              <a:t>Desired</a:t>
            </a: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265" dirty="0">
                <a:solidFill>
                  <a:srgbClr val="58595B"/>
                </a:solidFill>
                <a:latin typeface="DejaVu Sans"/>
                <a:cs typeface="DejaVu Sans"/>
              </a:rPr>
              <a:t>features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9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Metrics </a:t>
            </a:r>
            <a:r>
              <a:rPr sz="2150" spc="-220" dirty="0">
                <a:solidFill>
                  <a:srgbClr val="F26722"/>
                </a:solidFill>
                <a:latin typeface="DejaVu Sans"/>
                <a:cs typeface="DejaVu Sans"/>
              </a:rPr>
              <a:t>across</a:t>
            </a:r>
            <a:r>
              <a:rPr sz="215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220" dirty="0">
                <a:solidFill>
                  <a:srgbClr val="F26722"/>
                </a:solidFill>
                <a:latin typeface="DejaVu Sans"/>
                <a:cs typeface="DejaVu Sans"/>
              </a:rPr>
              <a:t>servers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Automatic </a:t>
            </a: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or </a:t>
            </a: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minimal</a:t>
            </a:r>
            <a:r>
              <a:rPr sz="2150" spc="-35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55" dirty="0">
                <a:solidFill>
                  <a:srgbClr val="F26722"/>
                </a:solidFill>
                <a:latin typeface="DejaVu Sans"/>
                <a:cs typeface="DejaVu Sans"/>
              </a:rPr>
              <a:t>configuration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160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libraries </a:t>
            </a:r>
            <a:r>
              <a:rPr sz="2150" spc="-13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2150" spc="-200" dirty="0">
                <a:solidFill>
                  <a:srgbClr val="F26722"/>
                </a:solidFill>
                <a:latin typeface="DejaVu Sans"/>
                <a:cs typeface="DejaVu Sans"/>
              </a:rPr>
              <a:t>send</a:t>
            </a:r>
            <a:r>
              <a:rPr sz="2150" spc="-4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95" dirty="0">
                <a:solidFill>
                  <a:srgbClr val="F26722"/>
                </a:solidFill>
                <a:latin typeface="DejaVu Sans"/>
                <a:cs typeface="DejaVu Sans"/>
              </a:rPr>
              <a:t>metrics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254" dirty="0">
                <a:solidFill>
                  <a:srgbClr val="F26722"/>
                </a:solidFill>
                <a:latin typeface="DejaVu Sans"/>
                <a:cs typeface="DejaVu Sans"/>
              </a:rPr>
              <a:t>Test </a:t>
            </a: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transactions</a:t>
            </a:r>
            <a:r>
              <a:rPr sz="215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support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40" dirty="0">
                <a:solidFill>
                  <a:srgbClr val="F26722"/>
                </a:solidFill>
                <a:latin typeface="DejaVu Sans"/>
                <a:cs typeface="DejaVu Sans"/>
              </a:rPr>
              <a:t>Alerting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0"/>
              </a:spcBef>
              <a:buSzPts val="100"/>
              <a:buChar char="•"/>
              <a:tabLst>
                <a:tab pos="14604" algn="l"/>
              </a:tabLst>
            </a:pPr>
            <a:r>
              <a:rPr sz="2700" spc="-225" dirty="0">
                <a:solidFill>
                  <a:srgbClr val="58595B"/>
                </a:solidFill>
                <a:latin typeface="DejaVu Sans"/>
                <a:cs typeface="DejaVu Sans"/>
              </a:rPr>
              <a:t>Network</a:t>
            </a: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190" dirty="0">
                <a:solidFill>
                  <a:srgbClr val="58595B"/>
                </a:solidFill>
                <a:latin typeface="DejaVu Sans"/>
                <a:cs typeface="DejaVu Sans"/>
              </a:rPr>
              <a:t>monitoring</a:t>
            </a:r>
            <a:endParaRPr sz="2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50"/>
              </a:spcBef>
              <a:buSzPts val="100"/>
              <a:buChar char="•"/>
              <a:tabLst>
                <a:tab pos="14604" algn="l"/>
              </a:tabLst>
            </a:pPr>
            <a:r>
              <a:rPr sz="2700" spc="-254" dirty="0">
                <a:solidFill>
                  <a:srgbClr val="58595B"/>
                </a:solidFill>
                <a:latin typeface="DejaVu Sans"/>
                <a:cs typeface="DejaVu Sans"/>
              </a:rPr>
              <a:t>Standardise</a:t>
            </a: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190" dirty="0">
                <a:solidFill>
                  <a:srgbClr val="58595B"/>
                </a:solidFill>
                <a:latin typeface="DejaVu Sans"/>
                <a:cs typeface="DejaVu Sans"/>
              </a:rPr>
              <a:t>monitoring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9"/>
              </a:spcBef>
              <a:buSzPts val="100"/>
              <a:buChar char="•"/>
              <a:tabLst>
                <a:tab pos="395605" algn="l"/>
              </a:tabLst>
            </a:pP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Central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20" dirty="0">
                <a:solidFill>
                  <a:srgbClr val="F26722"/>
                </a:solidFill>
                <a:latin typeface="DejaVu Sans"/>
                <a:cs typeface="DejaVu Sans"/>
              </a:rPr>
              <a:t>tool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Preconfigured </a:t>
            </a:r>
            <a:r>
              <a:rPr sz="2150" spc="-155" dirty="0">
                <a:solidFill>
                  <a:srgbClr val="F26722"/>
                </a:solidFill>
                <a:latin typeface="DejaVu Sans"/>
                <a:cs typeface="DejaVu Sans"/>
              </a:rPr>
              <a:t>virtual </a:t>
            </a:r>
            <a:r>
              <a:rPr sz="2150" spc="-210" dirty="0">
                <a:solidFill>
                  <a:srgbClr val="F26722"/>
                </a:solidFill>
                <a:latin typeface="DejaVu Sans"/>
                <a:cs typeface="DejaVu Sans"/>
              </a:rPr>
              <a:t>machines </a:t>
            </a: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or</a:t>
            </a:r>
            <a:r>
              <a:rPr sz="2150" spc="-3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containers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5"/>
              </a:spcBef>
              <a:buSzPts val="100"/>
              <a:buChar char="•"/>
              <a:tabLst>
                <a:tab pos="14604" algn="l"/>
              </a:tabLst>
            </a:pPr>
            <a:r>
              <a:rPr sz="2700" spc="-250" dirty="0">
                <a:solidFill>
                  <a:srgbClr val="58595B"/>
                </a:solidFill>
                <a:latin typeface="DejaVu Sans"/>
                <a:cs typeface="DejaVu Sans"/>
              </a:rPr>
              <a:t>Real-time</a:t>
            </a: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190" dirty="0">
                <a:solidFill>
                  <a:srgbClr val="58595B"/>
                </a:solidFill>
                <a:latin typeface="DejaVu Sans"/>
                <a:cs typeface="DejaVu Sans"/>
              </a:rPr>
              <a:t>monitoring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49911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7175500"/>
            <a:ext cx="1257300" cy="660400"/>
          </a:xfrm>
          <a:custGeom>
            <a:avLst/>
            <a:gdLst/>
            <a:ahLst/>
            <a:cxnLst/>
            <a:rect l="l" t="t" r="r" b="b"/>
            <a:pathLst>
              <a:path w="1257300" h="6604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46100"/>
                </a:lnTo>
                <a:lnTo>
                  <a:pt x="1248318" y="590593"/>
                </a:lnTo>
                <a:lnTo>
                  <a:pt x="1223824" y="626924"/>
                </a:lnTo>
                <a:lnTo>
                  <a:pt x="1187493" y="651418"/>
                </a:lnTo>
                <a:lnTo>
                  <a:pt x="11430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0600" y="66675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0600" y="55753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6450" y="5782322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5674372"/>
            <a:ext cx="889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9650" y="5656592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29857"/>
                </a:lnTo>
                <a:lnTo>
                  <a:pt x="0" y="2863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200" y="5936589"/>
            <a:ext cx="889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6450" y="687600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334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6768058"/>
            <a:ext cx="889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9650" y="6750278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41986"/>
                </a:lnTo>
                <a:lnTo>
                  <a:pt x="0" y="299034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5200" y="7042963"/>
            <a:ext cx="889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4650" y="5861050"/>
            <a:ext cx="481330" cy="293370"/>
          </a:xfrm>
          <a:custGeom>
            <a:avLst/>
            <a:gdLst/>
            <a:ahLst/>
            <a:cxnLst/>
            <a:rect l="l" t="t" r="r" b="b"/>
            <a:pathLst>
              <a:path w="481329" h="293370">
                <a:moveTo>
                  <a:pt x="481202" y="0"/>
                </a:moveTo>
                <a:lnTo>
                  <a:pt x="0" y="0"/>
                </a:lnTo>
                <a:lnTo>
                  <a:pt x="0" y="29323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9503" y="5816600"/>
            <a:ext cx="1143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8170" y="6965950"/>
            <a:ext cx="262890" cy="190500"/>
          </a:xfrm>
          <a:custGeom>
            <a:avLst/>
            <a:gdLst/>
            <a:ahLst/>
            <a:cxnLst/>
            <a:rect l="l" t="t" r="r" b="b"/>
            <a:pathLst>
              <a:path w="262889" h="190500">
                <a:moveTo>
                  <a:pt x="262889" y="0"/>
                </a:moveTo>
                <a:lnTo>
                  <a:pt x="68579" y="0"/>
                </a:lnTo>
                <a:lnTo>
                  <a:pt x="68579" y="93294"/>
                </a:lnTo>
                <a:lnTo>
                  <a:pt x="68579" y="190500"/>
                </a:lnTo>
                <a:lnTo>
                  <a:pt x="0" y="1905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0220" y="71120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0428" y="6407150"/>
            <a:ext cx="475615" cy="584200"/>
          </a:xfrm>
          <a:custGeom>
            <a:avLst/>
            <a:gdLst/>
            <a:ahLst/>
            <a:cxnLst/>
            <a:rect l="l" t="t" r="r" b="b"/>
            <a:pathLst>
              <a:path w="475614" h="584200">
                <a:moveTo>
                  <a:pt x="475424" y="584200"/>
                </a:moveTo>
                <a:lnTo>
                  <a:pt x="413321" y="584200"/>
                </a:lnTo>
                <a:lnTo>
                  <a:pt x="413321" y="257517"/>
                </a:lnTo>
                <a:lnTo>
                  <a:pt x="4133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9503" y="6946900"/>
            <a:ext cx="1143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3458" y="6521450"/>
            <a:ext cx="488315" cy="660400"/>
          </a:xfrm>
          <a:custGeom>
            <a:avLst/>
            <a:gdLst/>
            <a:ahLst/>
            <a:cxnLst/>
            <a:rect l="l" t="t" r="r" b="b"/>
            <a:pathLst>
              <a:path w="488314" h="660400">
                <a:moveTo>
                  <a:pt x="0" y="0"/>
                </a:moveTo>
                <a:lnTo>
                  <a:pt x="185991" y="0"/>
                </a:lnTo>
                <a:lnTo>
                  <a:pt x="185991" y="660400"/>
                </a:lnTo>
                <a:lnTo>
                  <a:pt x="488124" y="660400"/>
                </a:lnTo>
              </a:path>
            </a:pathLst>
          </a:custGeom>
          <a:ln w="126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5508" y="64770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000" y="6083300"/>
            <a:ext cx="1257300" cy="660400"/>
          </a:xfrm>
          <a:custGeom>
            <a:avLst/>
            <a:gdLst/>
            <a:ahLst/>
            <a:cxnLst/>
            <a:rect l="l" t="t" r="r" b="b"/>
            <a:pathLst>
              <a:path w="1257300" h="6604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46100"/>
                </a:lnTo>
                <a:lnTo>
                  <a:pt x="1248318" y="590593"/>
                </a:lnTo>
                <a:lnTo>
                  <a:pt x="1223824" y="626924"/>
                </a:lnTo>
                <a:lnTo>
                  <a:pt x="1187493" y="651418"/>
                </a:lnTo>
                <a:lnTo>
                  <a:pt x="11430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300" y="48260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300" y="70104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65024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533400"/>
                </a:lnTo>
                <a:lnTo>
                  <a:pt x="8981" y="577893"/>
                </a:lnTo>
                <a:lnTo>
                  <a:pt x="33475" y="614224"/>
                </a:lnTo>
                <a:lnTo>
                  <a:pt x="69806" y="638718"/>
                </a:lnTo>
                <a:lnTo>
                  <a:pt x="114300" y="647700"/>
                </a:lnTo>
                <a:lnTo>
                  <a:pt x="1143000" y="647700"/>
                </a:lnTo>
                <a:lnTo>
                  <a:pt x="1187493" y="638718"/>
                </a:lnTo>
                <a:lnTo>
                  <a:pt x="1223824" y="614224"/>
                </a:lnTo>
                <a:lnTo>
                  <a:pt x="1248318" y="577893"/>
                </a:lnTo>
                <a:lnTo>
                  <a:pt x="1257300" y="533400"/>
                </a:lnTo>
                <a:lnTo>
                  <a:pt x="1257300" y="114300"/>
                </a:lnTo>
                <a:lnTo>
                  <a:pt x="1248318" y="69806"/>
                </a:lnTo>
                <a:lnTo>
                  <a:pt x="1223824" y="33475"/>
                </a:lnTo>
                <a:lnTo>
                  <a:pt x="1187493" y="8981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5900" y="65024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5900" y="5397500"/>
            <a:ext cx="1257300" cy="660400"/>
          </a:xfrm>
          <a:custGeom>
            <a:avLst/>
            <a:gdLst/>
            <a:ahLst/>
            <a:cxnLst/>
            <a:rect l="l" t="t" r="r" b="b"/>
            <a:pathLst>
              <a:path w="1257300" h="6604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46100"/>
                </a:lnTo>
                <a:lnTo>
                  <a:pt x="1248318" y="590593"/>
                </a:lnTo>
                <a:lnTo>
                  <a:pt x="1223824" y="626924"/>
                </a:lnTo>
                <a:lnTo>
                  <a:pt x="1187493" y="651418"/>
                </a:lnTo>
                <a:lnTo>
                  <a:pt x="11430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1750" y="5615063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34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7300" y="5507113"/>
            <a:ext cx="889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2250" y="5489333"/>
            <a:ext cx="12700" cy="286385"/>
          </a:xfrm>
          <a:custGeom>
            <a:avLst/>
            <a:gdLst/>
            <a:ahLst/>
            <a:cxnLst/>
            <a:rect l="l" t="t" r="r" b="b"/>
            <a:pathLst>
              <a:path w="12700" h="286385">
                <a:moveTo>
                  <a:pt x="12700" y="0"/>
                </a:moveTo>
                <a:lnTo>
                  <a:pt x="12700" y="232016"/>
                </a:lnTo>
                <a:lnTo>
                  <a:pt x="0" y="232016"/>
                </a:lnTo>
                <a:lnTo>
                  <a:pt x="0" y="286334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5769318"/>
            <a:ext cx="889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1750" y="670873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3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7300" y="6600787"/>
            <a:ext cx="889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4950" y="658300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41986"/>
                </a:lnTo>
                <a:lnTo>
                  <a:pt x="0" y="2990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0500" y="6875703"/>
            <a:ext cx="889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9950" y="5695950"/>
            <a:ext cx="479425" cy="291465"/>
          </a:xfrm>
          <a:custGeom>
            <a:avLst/>
            <a:gdLst/>
            <a:ahLst/>
            <a:cxnLst/>
            <a:rect l="l" t="t" r="r" b="b"/>
            <a:pathLst>
              <a:path w="479425" h="291464">
                <a:moveTo>
                  <a:pt x="478866" y="0"/>
                </a:moveTo>
                <a:lnTo>
                  <a:pt x="0" y="0"/>
                </a:lnTo>
                <a:lnTo>
                  <a:pt x="0" y="291058"/>
                </a:lnTo>
              </a:path>
            </a:pathLst>
          </a:custGeom>
          <a:ln w="126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2466" y="5651500"/>
            <a:ext cx="1143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0769" y="6851650"/>
            <a:ext cx="262890" cy="190500"/>
          </a:xfrm>
          <a:custGeom>
            <a:avLst/>
            <a:gdLst/>
            <a:ahLst/>
            <a:cxnLst/>
            <a:rect l="l" t="t" r="r" b="b"/>
            <a:pathLst>
              <a:path w="262890" h="190500">
                <a:moveTo>
                  <a:pt x="262890" y="0"/>
                </a:moveTo>
                <a:lnTo>
                  <a:pt x="68580" y="0"/>
                </a:lnTo>
                <a:lnTo>
                  <a:pt x="68580" y="93294"/>
                </a:lnTo>
                <a:lnTo>
                  <a:pt x="68580" y="190500"/>
                </a:lnTo>
                <a:lnTo>
                  <a:pt x="0" y="1905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2819" y="69977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3391" y="6242050"/>
            <a:ext cx="475615" cy="584200"/>
          </a:xfrm>
          <a:custGeom>
            <a:avLst/>
            <a:gdLst/>
            <a:ahLst/>
            <a:cxnLst/>
            <a:rect l="l" t="t" r="r" b="b"/>
            <a:pathLst>
              <a:path w="475614" h="584200">
                <a:moveTo>
                  <a:pt x="475424" y="584200"/>
                </a:moveTo>
                <a:lnTo>
                  <a:pt x="402958" y="584200"/>
                </a:lnTo>
                <a:lnTo>
                  <a:pt x="402958" y="255346"/>
                </a:lnTo>
                <a:lnTo>
                  <a:pt x="40295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12466" y="6781800"/>
            <a:ext cx="1143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6421" y="6356350"/>
            <a:ext cx="488315" cy="660400"/>
          </a:xfrm>
          <a:custGeom>
            <a:avLst/>
            <a:gdLst/>
            <a:ahLst/>
            <a:cxnLst/>
            <a:rect l="l" t="t" r="r" b="b"/>
            <a:pathLst>
              <a:path w="488314" h="660400">
                <a:moveTo>
                  <a:pt x="0" y="0"/>
                </a:moveTo>
                <a:lnTo>
                  <a:pt x="188328" y="0"/>
                </a:lnTo>
                <a:lnTo>
                  <a:pt x="188328" y="660400"/>
                </a:lnTo>
                <a:lnTo>
                  <a:pt x="488124" y="6604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8471" y="63119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300" y="5918200"/>
            <a:ext cx="1257300" cy="647700"/>
          </a:xfrm>
          <a:custGeom>
            <a:avLst/>
            <a:gdLst/>
            <a:ahLst/>
            <a:cxnLst/>
            <a:rect l="l" t="t" r="r" b="b"/>
            <a:pathLst>
              <a:path w="1257300" h="647700">
                <a:moveTo>
                  <a:pt x="114300" y="0"/>
                </a:moveTo>
                <a:lnTo>
                  <a:pt x="1143000" y="0"/>
                </a:lnTo>
                <a:lnTo>
                  <a:pt x="1187493" y="8981"/>
                </a:lnTo>
                <a:lnTo>
                  <a:pt x="1223824" y="33475"/>
                </a:lnTo>
                <a:lnTo>
                  <a:pt x="1248318" y="69806"/>
                </a:lnTo>
                <a:lnTo>
                  <a:pt x="1257300" y="114300"/>
                </a:lnTo>
                <a:lnTo>
                  <a:pt x="1257300" y="533400"/>
                </a:lnTo>
                <a:lnTo>
                  <a:pt x="1248318" y="577893"/>
                </a:lnTo>
                <a:lnTo>
                  <a:pt x="1223824" y="614224"/>
                </a:lnTo>
                <a:lnTo>
                  <a:pt x="1187493" y="638718"/>
                </a:lnTo>
                <a:lnTo>
                  <a:pt x="1143000" y="647700"/>
                </a:lnTo>
                <a:lnTo>
                  <a:pt x="114300" y="647700"/>
                </a:lnTo>
                <a:lnTo>
                  <a:pt x="69806" y="638718"/>
                </a:lnTo>
                <a:lnTo>
                  <a:pt x="33475" y="614224"/>
                </a:lnTo>
                <a:lnTo>
                  <a:pt x="8981" y="577893"/>
                </a:lnTo>
                <a:lnTo>
                  <a:pt x="0" y="533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0000" y="2311400"/>
            <a:ext cx="1244600" cy="660400"/>
          </a:xfrm>
          <a:custGeom>
            <a:avLst/>
            <a:gdLst/>
            <a:ahLst/>
            <a:cxnLst/>
            <a:rect l="l" t="t" r="r" b="b"/>
            <a:pathLst>
              <a:path w="1244600" h="660400">
                <a:moveTo>
                  <a:pt x="114300" y="0"/>
                </a:moveTo>
                <a:lnTo>
                  <a:pt x="1130300" y="0"/>
                </a:lnTo>
                <a:lnTo>
                  <a:pt x="1174793" y="8982"/>
                </a:lnTo>
                <a:lnTo>
                  <a:pt x="1211124" y="33477"/>
                </a:lnTo>
                <a:lnTo>
                  <a:pt x="1235618" y="69809"/>
                </a:lnTo>
                <a:lnTo>
                  <a:pt x="1244600" y="114300"/>
                </a:lnTo>
                <a:lnTo>
                  <a:pt x="1244600" y="546100"/>
                </a:lnTo>
                <a:lnTo>
                  <a:pt x="1235618" y="590590"/>
                </a:lnTo>
                <a:lnTo>
                  <a:pt x="1211124" y="626922"/>
                </a:lnTo>
                <a:lnTo>
                  <a:pt x="1174793" y="651417"/>
                </a:lnTo>
                <a:lnTo>
                  <a:pt x="1130300" y="660400"/>
                </a:lnTo>
                <a:lnTo>
                  <a:pt x="114300" y="660400"/>
                </a:lnTo>
                <a:lnTo>
                  <a:pt x="69806" y="651417"/>
                </a:lnTo>
                <a:lnTo>
                  <a:pt x="33475" y="626922"/>
                </a:lnTo>
                <a:lnTo>
                  <a:pt x="8981" y="590590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9"/>
                </a:lnTo>
                <a:lnTo>
                  <a:pt x="33475" y="33477"/>
                </a:lnTo>
                <a:lnTo>
                  <a:pt x="69806" y="8982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0000" y="4495800"/>
            <a:ext cx="1244600" cy="660400"/>
          </a:xfrm>
          <a:custGeom>
            <a:avLst/>
            <a:gdLst/>
            <a:ahLst/>
            <a:cxnLst/>
            <a:rect l="l" t="t" r="r" b="b"/>
            <a:pathLst>
              <a:path w="1244600" h="660400">
                <a:moveTo>
                  <a:pt x="114300" y="0"/>
                </a:moveTo>
                <a:lnTo>
                  <a:pt x="1130300" y="0"/>
                </a:lnTo>
                <a:lnTo>
                  <a:pt x="1174793" y="8981"/>
                </a:lnTo>
                <a:lnTo>
                  <a:pt x="1211124" y="33475"/>
                </a:lnTo>
                <a:lnTo>
                  <a:pt x="1235618" y="69806"/>
                </a:lnTo>
                <a:lnTo>
                  <a:pt x="1244600" y="114300"/>
                </a:lnTo>
                <a:lnTo>
                  <a:pt x="1244600" y="546100"/>
                </a:lnTo>
                <a:lnTo>
                  <a:pt x="1235618" y="590593"/>
                </a:lnTo>
                <a:lnTo>
                  <a:pt x="1211124" y="626924"/>
                </a:lnTo>
                <a:lnTo>
                  <a:pt x="1174793" y="651418"/>
                </a:lnTo>
                <a:lnTo>
                  <a:pt x="11303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19600" y="3987800"/>
            <a:ext cx="1244600" cy="660400"/>
          </a:xfrm>
          <a:custGeom>
            <a:avLst/>
            <a:gdLst/>
            <a:ahLst/>
            <a:cxnLst/>
            <a:rect l="l" t="t" r="r" b="b"/>
            <a:pathLst>
              <a:path w="1244600" h="660400">
                <a:moveTo>
                  <a:pt x="114300" y="0"/>
                </a:moveTo>
                <a:lnTo>
                  <a:pt x="1130300" y="0"/>
                </a:lnTo>
                <a:lnTo>
                  <a:pt x="1174793" y="8981"/>
                </a:lnTo>
                <a:lnTo>
                  <a:pt x="1211124" y="33475"/>
                </a:lnTo>
                <a:lnTo>
                  <a:pt x="1235618" y="69806"/>
                </a:lnTo>
                <a:lnTo>
                  <a:pt x="1244600" y="114300"/>
                </a:lnTo>
                <a:lnTo>
                  <a:pt x="1244600" y="546100"/>
                </a:lnTo>
                <a:lnTo>
                  <a:pt x="1235618" y="590593"/>
                </a:lnTo>
                <a:lnTo>
                  <a:pt x="1211124" y="626924"/>
                </a:lnTo>
                <a:lnTo>
                  <a:pt x="1174793" y="651418"/>
                </a:lnTo>
                <a:lnTo>
                  <a:pt x="11303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19600" y="2895600"/>
            <a:ext cx="1244600" cy="660400"/>
          </a:xfrm>
          <a:custGeom>
            <a:avLst/>
            <a:gdLst/>
            <a:ahLst/>
            <a:cxnLst/>
            <a:rect l="l" t="t" r="r" b="b"/>
            <a:pathLst>
              <a:path w="1244600" h="660400">
                <a:moveTo>
                  <a:pt x="114300" y="0"/>
                </a:moveTo>
                <a:lnTo>
                  <a:pt x="1130300" y="0"/>
                </a:lnTo>
                <a:lnTo>
                  <a:pt x="1174793" y="8982"/>
                </a:lnTo>
                <a:lnTo>
                  <a:pt x="1211124" y="33477"/>
                </a:lnTo>
                <a:lnTo>
                  <a:pt x="1235618" y="69809"/>
                </a:lnTo>
                <a:lnTo>
                  <a:pt x="1244600" y="114300"/>
                </a:lnTo>
                <a:lnTo>
                  <a:pt x="1244600" y="546100"/>
                </a:lnTo>
                <a:lnTo>
                  <a:pt x="1235618" y="590593"/>
                </a:lnTo>
                <a:lnTo>
                  <a:pt x="1211124" y="626924"/>
                </a:lnTo>
                <a:lnTo>
                  <a:pt x="1174793" y="651418"/>
                </a:lnTo>
                <a:lnTo>
                  <a:pt x="11303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9"/>
                </a:lnTo>
                <a:lnTo>
                  <a:pt x="33475" y="33477"/>
                </a:lnTo>
                <a:lnTo>
                  <a:pt x="69806" y="8982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2750" y="3106036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3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08300" y="2998086"/>
            <a:ext cx="889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5950" y="2980306"/>
            <a:ext cx="12700" cy="286385"/>
          </a:xfrm>
          <a:custGeom>
            <a:avLst/>
            <a:gdLst/>
            <a:ahLst/>
            <a:cxnLst/>
            <a:rect l="l" t="t" r="r" b="b"/>
            <a:pathLst>
              <a:path w="12700" h="286385">
                <a:moveTo>
                  <a:pt x="12700" y="0"/>
                </a:moveTo>
                <a:lnTo>
                  <a:pt x="12700" y="226443"/>
                </a:lnTo>
                <a:lnTo>
                  <a:pt x="0" y="226443"/>
                </a:lnTo>
                <a:lnTo>
                  <a:pt x="0" y="28633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1500" y="3260293"/>
            <a:ext cx="889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52750" y="4199712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3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8300" y="4091762"/>
            <a:ext cx="889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8650" y="4073982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41986"/>
                </a:lnTo>
                <a:lnTo>
                  <a:pt x="0" y="299046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24200" y="4366679"/>
            <a:ext cx="889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90950" y="3194050"/>
            <a:ext cx="486409" cy="284480"/>
          </a:xfrm>
          <a:custGeom>
            <a:avLst/>
            <a:gdLst/>
            <a:ahLst/>
            <a:cxnLst/>
            <a:rect l="l" t="t" r="r" b="b"/>
            <a:pathLst>
              <a:path w="486410" h="284479">
                <a:moveTo>
                  <a:pt x="486384" y="0"/>
                </a:moveTo>
                <a:lnTo>
                  <a:pt x="0" y="0"/>
                </a:lnTo>
                <a:lnTo>
                  <a:pt x="0" y="283933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0984" y="3149600"/>
            <a:ext cx="1143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09470" y="5137150"/>
            <a:ext cx="262890" cy="190500"/>
          </a:xfrm>
          <a:custGeom>
            <a:avLst/>
            <a:gdLst/>
            <a:ahLst/>
            <a:cxnLst/>
            <a:rect l="l" t="t" r="r" b="b"/>
            <a:pathLst>
              <a:path w="262889" h="190500">
                <a:moveTo>
                  <a:pt x="262889" y="0"/>
                </a:moveTo>
                <a:lnTo>
                  <a:pt x="68579" y="0"/>
                </a:lnTo>
                <a:lnTo>
                  <a:pt x="68579" y="93294"/>
                </a:lnTo>
                <a:lnTo>
                  <a:pt x="68579" y="190500"/>
                </a:lnTo>
                <a:lnTo>
                  <a:pt x="0" y="1905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1520" y="52832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01910" y="3740150"/>
            <a:ext cx="475615" cy="584200"/>
          </a:xfrm>
          <a:custGeom>
            <a:avLst/>
            <a:gdLst/>
            <a:ahLst/>
            <a:cxnLst/>
            <a:rect l="l" t="t" r="r" b="b"/>
            <a:pathLst>
              <a:path w="475614" h="584200">
                <a:moveTo>
                  <a:pt x="475424" y="584200"/>
                </a:moveTo>
                <a:lnTo>
                  <a:pt x="408139" y="584200"/>
                </a:lnTo>
                <a:lnTo>
                  <a:pt x="408139" y="248221"/>
                </a:lnTo>
                <a:lnTo>
                  <a:pt x="40813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0984" y="4279900"/>
            <a:ext cx="1143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14940" y="3841750"/>
            <a:ext cx="488315" cy="660400"/>
          </a:xfrm>
          <a:custGeom>
            <a:avLst/>
            <a:gdLst/>
            <a:ahLst/>
            <a:cxnLst/>
            <a:rect l="l" t="t" r="r" b="b"/>
            <a:pathLst>
              <a:path w="488314" h="660400">
                <a:moveTo>
                  <a:pt x="0" y="0"/>
                </a:moveTo>
                <a:lnTo>
                  <a:pt x="193509" y="0"/>
                </a:lnTo>
                <a:lnTo>
                  <a:pt x="193509" y="660400"/>
                </a:lnTo>
                <a:lnTo>
                  <a:pt x="488124" y="6604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6990" y="3797300"/>
            <a:ext cx="1143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40000" y="3403600"/>
            <a:ext cx="1244600" cy="660400"/>
          </a:xfrm>
          <a:custGeom>
            <a:avLst/>
            <a:gdLst/>
            <a:ahLst/>
            <a:cxnLst/>
            <a:rect l="l" t="t" r="r" b="b"/>
            <a:pathLst>
              <a:path w="1244600" h="660400">
                <a:moveTo>
                  <a:pt x="114300" y="0"/>
                </a:moveTo>
                <a:lnTo>
                  <a:pt x="1130300" y="0"/>
                </a:lnTo>
                <a:lnTo>
                  <a:pt x="1174793" y="8981"/>
                </a:lnTo>
                <a:lnTo>
                  <a:pt x="1211124" y="33475"/>
                </a:lnTo>
                <a:lnTo>
                  <a:pt x="1235618" y="69806"/>
                </a:lnTo>
                <a:lnTo>
                  <a:pt x="1244600" y="114300"/>
                </a:lnTo>
                <a:lnTo>
                  <a:pt x="1244600" y="546100"/>
                </a:lnTo>
                <a:lnTo>
                  <a:pt x="1235618" y="590593"/>
                </a:lnTo>
                <a:lnTo>
                  <a:pt x="1211124" y="626924"/>
                </a:lnTo>
                <a:lnTo>
                  <a:pt x="1174793" y="651418"/>
                </a:lnTo>
                <a:lnTo>
                  <a:pt x="1130300" y="660400"/>
                </a:lnTo>
                <a:lnTo>
                  <a:pt x="114300" y="660400"/>
                </a:lnTo>
                <a:lnTo>
                  <a:pt x="69806" y="651418"/>
                </a:lnTo>
                <a:lnTo>
                  <a:pt x="33475" y="626924"/>
                </a:lnTo>
                <a:lnTo>
                  <a:pt x="8981" y="590593"/>
                </a:lnTo>
                <a:lnTo>
                  <a:pt x="0" y="5461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2500" y="3149600"/>
            <a:ext cx="2032000" cy="1333500"/>
          </a:xfrm>
          <a:custGeom>
            <a:avLst/>
            <a:gdLst/>
            <a:ahLst/>
            <a:cxnLst/>
            <a:rect l="l" t="t" r="r" b="b"/>
            <a:pathLst>
              <a:path w="2032000" h="1333500">
                <a:moveTo>
                  <a:pt x="114300" y="0"/>
                </a:moveTo>
                <a:lnTo>
                  <a:pt x="1917700" y="0"/>
                </a:lnTo>
                <a:lnTo>
                  <a:pt x="1962193" y="8981"/>
                </a:lnTo>
                <a:lnTo>
                  <a:pt x="1998524" y="33475"/>
                </a:lnTo>
                <a:lnTo>
                  <a:pt x="2023018" y="69806"/>
                </a:lnTo>
                <a:lnTo>
                  <a:pt x="2032000" y="114300"/>
                </a:lnTo>
                <a:lnTo>
                  <a:pt x="2032000" y="1219200"/>
                </a:lnTo>
                <a:lnTo>
                  <a:pt x="2023018" y="1263693"/>
                </a:lnTo>
                <a:lnTo>
                  <a:pt x="1998524" y="1300024"/>
                </a:lnTo>
                <a:lnTo>
                  <a:pt x="1962193" y="1324518"/>
                </a:lnTo>
                <a:lnTo>
                  <a:pt x="1917700" y="1333500"/>
                </a:lnTo>
                <a:lnTo>
                  <a:pt x="114300" y="1333500"/>
                </a:lnTo>
                <a:lnTo>
                  <a:pt x="69806" y="1324518"/>
                </a:lnTo>
                <a:lnTo>
                  <a:pt x="33475" y="1300024"/>
                </a:lnTo>
                <a:lnTo>
                  <a:pt x="8981" y="1263693"/>
                </a:lnTo>
                <a:lnTo>
                  <a:pt x="0" y="12192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560642" y="3512019"/>
            <a:ext cx="9810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73355">
              <a:lnSpc>
                <a:spcPts val="1900"/>
              </a:lnSpc>
              <a:spcBef>
                <a:spcPts val="180"/>
              </a:spcBef>
            </a:pPr>
            <a:r>
              <a:rPr sz="1600" spc="-150" dirty="0">
                <a:solidFill>
                  <a:srgbClr val="0433FF"/>
                </a:solidFill>
                <a:latin typeface="DejaVu Sans"/>
                <a:cs typeface="DejaVu Sans"/>
              </a:rPr>
              <a:t>Central  </a:t>
            </a:r>
            <a:r>
              <a:rPr sz="1600" spc="-90" dirty="0">
                <a:solidFill>
                  <a:srgbClr val="0433FF"/>
                </a:solidFill>
                <a:latin typeface="DejaVu Sans"/>
                <a:cs typeface="DejaVu Sans"/>
              </a:rPr>
              <a:t>M</a:t>
            </a:r>
            <a:r>
              <a:rPr sz="1600" spc="-105" dirty="0">
                <a:solidFill>
                  <a:srgbClr val="0433FF"/>
                </a:solidFill>
                <a:latin typeface="DejaVu Sans"/>
                <a:cs typeface="DejaVu Sans"/>
              </a:rPr>
              <a:t>oni</a:t>
            </a:r>
            <a:r>
              <a:rPr sz="1600" spc="-95" dirty="0">
                <a:solidFill>
                  <a:srgbClr val="0433FF"/>
                </a:solidFill>
                <a:latin typeface="DejaVu Sans"/>
                <a:cs typeface="DejaVu Sans"/>
              </a:rPr>
              <a:t>t</a:t>
            </a:r>
            <a:r>
              <a:rPr sz="1600" spc="-145" dirty="0">
                <a:solidFill>
                  <a:srgbClr val="0433FF"/>
                </a:solidFill>
                <a:latin typeface="DejaVu Sans"/>
                <a:cs typeface="DejaVu Sans"/>
              </a:rPr>
              <a:t>o</a:t>
            </a:r>
            <a:r>
              <a:rPr sz="1600" spc="-90" dirty="0">
                <a:solidFill>
                  <a:srgbClr val="0433FF"/>
                </a:solidFill>
                <a:latin typeface="DejaVu Sans"/>
                <a:cs typeface="DejaVu Sans"/>
              </a:rPr>
              <a:t>r</a:t>
            </a:r>
            <a:r>
              <a:rPr sz="1600" spc="-110" dirty="0">
                <a:solidFill>
                  <a:srgbClr val="0433FF"/>
                </a:solidFill>
                <a:latin typeface="DejaVu Sans"/>
                <a:cs typeface="DejaVu Sans"/>
              </a:rPr>
              <a:t>ing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01910" y="2647950"/>
            <a:ext cx="2223135" cy="1168400"/>
          </a:xfrm>
          <a:custGeom>
            <a:avLst/>
            <a:gdLst/>
            <a:ahLst/>
            <a:cxnLst/>
            <a:rect l="l" t="t" r="r" b="b"/>
            <a:pathLst>
              <a:path w="2223135" h="1168400">
                <a:moveTo>
                  <a:pt x="0" y="0"/>
                </a:moveTo>
                <a:lnTo>
                  <a:pt x="1309839" y="0"/>
                </a:lnTo>
                <a:lnTo>
                  <a:pt x="1309839" y="580212"/>
                </a:lnTo>
                <a:lnTo>
                  <a:pt x="1309839" y="1168400"/>
                </a:lnTo>
                <a:lnTo>
                  <a:pt x="2222817" y="116840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81560" y="3232150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>
                <a:moveTo>
                  <a:pt x="0" y="0"/>
                </a:moveTo>
                <a:lnTo>
                  <a:pt x="349338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81560" y="432435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166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01910" y="3740150"/>
            <a:ext cx="2223135" cy="76200"/>
          </a:xfrm>
          <a:custGeom>
            <a:avLst/>
            <a:gdLst/>
            <a:ahLst/>
            <a:cxnLst/>
            <a:rect l="l" t="t" r="r" b="b"/>
            <a:pathLst>
              <a:path w="2223135" h="76200">
                <a:moveTo>
                  <a:pt x="0" y="0"/>
                </a:moveTo>
                <a:lnTo>
                  <a:pt x="1309839" y="0"/>
                </a:lnTo>
                <a:lnTo>
                  <a:pt x="1309839" y="34848"/>
                </a:lnTo>
                <a:lnTo>
                  <a:pt x="1309839" y="76200"/>
                </a:lnTo>
                <a:lnTo>
                  <a:pt x="2222817" y="7620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01910" y="3816350"/>
            <a:ext cx="2223135" cy="1016000"/>
          </a:xfrm>
          <a:custGeom>
            <a:avLst/>
            <a:gdLst/>
            <a:ahLst/>
            <a:cxnLst/>
            <a:rect l="l" t="t" r="r" b="b"/>
            <a:pathLst>
              <a:path w="2223135" h="1016000">
                <a:moveTo>
                  <a:pt x="0" y="1016000"/>
                </a:moveTo>
                <a:lnTo>
                  <a:pt x="1309839" y="1016000"/>
                </a:lnTo>
                <a:lnTo>
                  <a:pt x="1309839" y="505485"/>
                </a:lnTo>
                <a:lnTo>
                  <a:pt x="1309839" y="0"/>
                </a:lnTo>
                <a:lnTo>
                  <a:pt x="2222817" y="0"/>
                </a:lnTo>
              </a:path>
            </a:pathLst>
          </a:custGeom>
          <a:ln w="1269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19650" y="4498581"/>
            <a:ext cx="2235200" cy="476884"/>
          </a:xfrm>
          <a:custGeom>
            <a:avLst/>
            <a:gdLst/>
            <a:ahLst/>
            <a:cxnLst/>
            <a:rect l="l" t="t" r="r" b="b"/>
            <a:pathLst>
              <a:path w="2235200" h="476885">
                <a:moveTo>
                  <a:pt x="0" y="476415"/>
                </a:moveTo>
                <a:lnTo>
                  <a:pt x="0" y="67068"/>
                </a:lnTo>
                <a:lnTo>
                  <a:pt x="1116418" y="67068"/>
                </a:lnTo>
                <a:lnTo>
                  <a:pt x="2235200" y="67068"/>
                </a:lnTo>
                <a:lnTo>
                  <a:pt x="22352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23042" y="3816350"/>
            <a:ext cx="2002155" cy="1917700"/>
          </a:xfrm>
          <a:custGeom>
            <a:avLst/>
            <a:gdLst/>
            <a:ahLst/>
            <a:cxnLst/>
            <a:rect l="l" t="t" r="r" b="b"/>
            <a:pathLst>
              <a:path w="2002154" h="1917700">
                <a:moveTo>
                  <a:pt x="0" y="1917700"/>
                </a:moveTo>
                <a:lnTo>
                  <a:pt x="1203007" y="1917700"/>
                </a:lnTo>
                <a:lnTo>
                  <a:pt x="1203007" y="957973"/>
                </a:lnTo>
                <a:lnTo>
                  <a:pt x="1203007" y="0"/>
                </a:lnTo>
                <a:lnTo>
                  <a:pt x="2001685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99250" y="4498581"/>
            <a:ext cx="355600" cy="1059815"/>
          </a:xfrm>
          <a:custGeom>
            <a:avLst/>
            <a:gdLst/>
            <a:ahLst/>
            <a:cxnLst/>
            <a:rect l="l" t="t" r="r" b="b"/>
            <a:pathLst>
              <a:path w="355600" h="1059814">
                <a:moveTo>
                  <a:pt x="0" y="1059700"/>
                </a:moveTo>
                <a:lnTo>
                  <a:pt x="0" y="359168"/>
                </a:lnTo>
                <a:lnTo>
                  <a:pt x="176644" y="359168"/>
                </a:lnTo>
                <a:lnTo>
                  <a:pt x="355600" y="359168"/>
                </a:lnTo>
                <a:lnTo>
                  <a:pt x="3556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99250" y="4498581"/>
            <a:ext cx="355600" cy="2153920"/>
          </a:xfrm>
          <a:custGeom>
            <a:avLst/>
            <a:gdLst/>
            <a:ahLst/>
            <a:cxnLst/>
            <a:rect l="l" t="t" r="r" b="b"/>
            <a:pathLst>
              <a:path w="355600" h="2153920">
                <a:moveTo>
                  <a:pt x="0" y="2153386"/>
                </a:moveTo>
                <a:lnTo>
                  <a:pt x="0" y="905268"/>
                </a:lnTo>
                <a:lnTo>
                  <a:pt x="176644" y="905268"/>
                </a:lnTo>
                <a:lnTo>
                  <a:pt x="355600" y="905268"/>
                </a:lnTo>
                <a:lnTo>
                  <a:pt x="3556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9650" y="4498581"/>
            <a:ext cx="2235200" cy="1570355"/>
          </a:xfrm>
          <a:custGeom>
            <a:avLst/>
            <a:gdLst/>
            <a:ahLst/>
            <a:cxnLst/>
            <a:rect l="l" t="t" r="r" b="b"/>
            <a:pathLst>
              <a:path w="2235200" h="1570354">
                <a:moveTo>
                  <a:pt x="0" y="1570088"/>
                </a:moveTo>
                <a:lnTo>
                  <a:pt x="0" y="613168"/>
                </a:lnTo>
                <a:lnTo>
                  <a:pt x="1116418" y="613168"/>
                </a:lnTo>
                <a:lnTo>
                  <a:pt x="2235200" y="613168"/>
                </a:lnTo>
                <a:lnTo>
                  <a:pt x="22352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19650" y="4498581"/>
            <a:ext cx="2235200" cy="2663825"/>
          </a:xfrm>
          <a:custGeom>
            <a:avLst/>
            <a:gdLst/>
            <a:ahLst/>
            <a:cxnLst/>
            <a:rect l="l" t="t" r="r" b="b"/>
            <a:pathLst>
              <a:path w="2235200" h="2663825">
                <a:moveTo>
                  <a:pt x="0" y="2663761"/>
                </a:moveTo>
                <a:lnTo>
                  <a:pt x="0" y="1159268"/>
                </a:lnTo>
                <a:lnTo>
                  <a:pt x="1116418" y="1159268"/>
                </a:lnTo>
                <a:lnTo>
                  <a:pt x="2235200" y="1159268"/>
                </a:lnTo>
                <a:lnTo>
                  <a:pt x="22352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84550" y="4498581"/>
            <a:ext cx="3670300" cy="1986280"/>
          </a:xfrm>
          <a:custGeom>
            <a:avLst/>
            <a:gdLst/>
            <a:ahLst/>
            <a:cxnLst/>
            <a:rect l="l" t="t" r="r" b="b"/>
            <a:pathLst>
              <a:path w="3670300" h="1986279">
                <a:moveTo>
                  <a:pt x="0" y="1986114"/>
                </a:moveTo>
                <a:lnTo>
                  <a:pt x="0" y="829068"/>
                </a:lnTo>
                <a:lnTo>
                  <a:pt x="1832825" y="829068"/>
                </a:lnTo>
                <a:lnTo>
                  <a:pt x="3670300" y="829068"/>
                </a:lnTo>
                <a:lnTo>
                  <a:pt x="3670300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43391" y="3816350"/>
            <a:ext cx="3881754" cy="1333500"/>
          </a:xfrm>
          <a:custGeom>
            <a:avLst/>
            <a:gdLst/>
            <a:ahLst/>
            <a:cxnLst/>
            <a:rect l="l" t="t" r="r" b="b"/>
            <a:pathLst>
              <a:path w="3881754" h="1333500">
                <a:moveTo>
                  <a:pt x="0" y="1333500"/>
                </a:moveTo>
                <a:lnTo>
                  <a:pt x="2142858" y="1333500"/>
                </a:lnTo>
                <a:lnTo>
                  <a:pt x="2142858" y="666318"/>
                </a:lnTo>
                <a:lnTo>
                  <a:pt x="2142858" y="0"/>
                </a:lnTo>
                <a:lnTo>
                  <a:pt x="3881335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43391" y="3816350"/>
            <a:ext cx="3881754" cy="2425700"/>
          </a:xfrm>
          <a:custGeom>
            <a:avLst/>
            <a:gdLst/>
            <a:ahLst/>
            <a:cxnLst/>
            <a:rect l="l" t="t" r="r" b="b"/>
            <a:pathLst>
              <a:path w="3881754" h="2425700">
                <a:moveTo>
                  <a:pt x="0" y="2425700"/>
                </a:moveTo>
                <a:lnTo>
                  <a:pt x="2142858" y="2425700"/>
                </a:lnTo>
                <a:lnTo>
                  <a:pt x="2142858" y="1213154"/>
                </a:lnTo>
                <a:lnTo>
                  <a:pt x="2142858" y="0"/>
                </a:lnTo>
                <a:lnTo>
                  <a:pt x="3881335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04950" y="3816350"/>
            <a:ext cx="4519930" cy="3178810"/>
          </a:xfrm>
          <a:custGeom>
            <a:avLst/>
            <a:gdLst/>
            <a:ahLst/>
            <a:cxnLst/>
            <a:rect l="l" t="t" r="r" b="b"/>
            <a:pathLst>
              <a:path w="4519930" h="3178809">
                <a:moveTo>
                  <a:pt x="0" y="3178733"/>
                </a:moveTo>
                <a:lnTo>
                  <a:pt x="0" y="0"/>
                </a:lnTo>
                <a:lnTo>
                  <a:pt x="4519777" y="0"/>
                </a:lnTo>
              </a:path>
            </a:pathLst>
          </a:custGeom>
          <a:ln w="1270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371" y="3452583"/>
            <a:ext cx="7600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25" dirty="0">
                <a:solidFill>
                  <a:srgbClr val="58595B"/>
                </a:solidFill>
                <a:latin typeface="DejaVu Sans"/>
                <a:cs typeface="DejaVu Sans"/>
              </a:rPr>
              <a:t>Observable</a:t>
            </a:r>
            <a:r>
              <a:rPr sz="5600" spc="-6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500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484" y="4565662"/>
            <a:ext cx="6646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60" dirty="0">
                <a:solidFill>
                  <a:srgbClr val="F26722"/>
                </a:solidFill>
                <a:latin typeface="DejaVu Sans"/>
                <a:cs typeface="DejaVu Sans"/>
              </a:rPr>
              <a:t>Monitoring </a:t>
            </a:r>
            <a:r>
              <a:rPr sz="4000" spc="-480" dirty="0">
                <a:solidFill>
                  <a:srgbClr val="F26722"/>
                </a:solidFill>
                <a:latin typeface="DejaVu Sans"/>
                <a:cs typeface="DejaVu Sans"/>
              </a:rPr>
              <a:t>Tech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00" dirty="0">
                <a:solidFill>
                  <a:srgbClr val="F26722"/>
                </a:solidFill>
                <a:latin typeface="DejaVu Sans"/>
                <a:cs typeface="DejaVu Sans"/>
              </a:rPr>
              <a:t>Logging</a:t>
            </a:r>
            <a:r>
              <a:rPr sz="4000" spc="-9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480" dirty="0">
                <a:solidFill>
                  <a:srgbClr val="F26722"/>
                </a:solidFill>
                <a:latin typeface="DejaVu Sans"/>
                <a:cs typeface="DejaVu Sans"/>
              </a:rPr>
              <a:t>Tech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464" y="762889"/>
            <a:ext cx="11858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Observable </a:t>
            </a:r>
            <a:r>
              <a:rPr spc="-515" dirty="0"/>
              <a:t>Microservices: </a:t>
            </a:r>
            <a:r>
              <a:rPr spc="-415" dirty="0">
                <a:solidFill>
                  <a:srgbClr val="F26722"/>
                </a:solidFill>
              </a:rPr>
              <a:t>Logging</a:t>
            </a:r>
            <a:r>
              <a:rPr spc="-985" dirty="0">
                <a:solidFill>
                  <a:srgbClr val="F26722"/>
                </a:solidFill>
              </a:rPr>
              <a:t> </a:t>
            </a:r>
            <a:r>
              <a:rPr spc="-675" dirty="0">
                <a:solidFill>
                  <a:srgbClr val="F26722"/>
                </a:solidFill>
              </a:rPr>
              <a:t>Tech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927555"/>
            <a:ext cx="4617085" cy="857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675"/>
              </a:spcBef>
              <a:buSzPts val="100"/>
              <a:buChar char="•"/>
              <a:tabLst>
                <a:tab pos="14604" algn="l"/>
              </a:tabLst>
            </a:pPr>
            <a:r>
              <a:rPr sz="2550" spc="-190" dirty="0">
                <a:solidFill>
                  <a:srgbClr val="58595B"/>
                </a:solidFill>
                <a:latin typeface="DejaVu Sans"/>
                <a:cs typeface="DejaVu Sans"/>
              </a:rPr>
              <a:t>Portal </a:t>
            </a:r>
            <a:r>
              <a:rPr sz="2550" spc="-185" dirty="0">
                <a:solidFill>
                  <a:srgbClr val="58595B"/>
                </a:solidFill>
                <a:latin typeface="DejaVu Sans"/>
                <a:cs typeface="DejaVu Sans"/>
              </a:rPr>
              <a:t>for </a:t>
            </a:r>
            <a:r>
              <a:rPr sz="2550" spc="-225" dirty="0">
                <a:solidFill>
                  <a:srgbClr val="58595B"/>
                </a:solidFill>
                <a:latin typeface="DejaVu Sans"/>
                <a:cs typeface="DejaVu Sans"/>
              </a:rPr>
              <a:t>centralised </a:t>
            </a:r>
            <a:r>
              <a:rPr sz="2550" spc="-165" dirty="0">
                <a:solidFill>
                  <a:srgbClr val="58595B"/>
                </a:solidFill>
                <a:latin typeface="DejaVu Sans"/>
                <a:cs typeface="DejaVu Sans"/>
              </a:rPr>
              <a:t>logging</a:t>
            </a:r>
            <a:r>
              <a:rPr sz="2550" spc="-55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550" spc="-250" dirty="0">
                <a:solidFill>
                  <a:srgbClr val="58595B"/>
                </a:solidFill>
                <a:latin typeface="DejaVu Sans"/>
                <a:cs typeface="DejaVu Sans"/>
              </a:rPr>
              <a:t>data</a:t>
            </a:r>
            <a:endParaRPr sz="25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90" dirty="0">
                <a:solidFill>
                  <a:srgbClr val="F26722"/>
                </a:solidFill>
                <a:latin typeface="DejaVu Sans"/>
                <a:cs typeface="DejaVu Sans"/>
              </a:rPr>
              <a:t>Elastic</a:t>
            </a: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25" dirty="0">
                <a:solidFill>
                  <a:srgbClr val="F26722"/>
                </a:solidFill>
                <a:latin typeface="DejaVu Sans"/>
                <a:cs typeface="DejaVu Sans"/>
              </a:rPr>
              <a:t>log</a:t>
            </a:r>
            <a:endParaRPr sz="2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2759659"/>
            <a:ext cx="4589780" cy="5801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65" dirty="0">
                <a:solidFill>
                  <a:srgbClr val="F26722"/>
                </a:solidFill>
                <a:latin typeface="DejaVu Sans"/>
                <a:cs typeface="DejaVu Sans"/>
              </a:rPr>
              <a:t>Log</a:t>
            </a: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215" dirty="0">
                <a:solidFill>
                  <a:srgbClr val="F26722"/>
                </a:solidFill>
                <a:latin typeface="DejaVu Sans"/>
                <a:cs typeface="DejaVu Sans"/>
              </a:rPr>
              <a:t>stash</a:t>
            </a:r>
            <a:endParaRPr sz="20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20"/>
              </a:spcBef>
              <a:buSzPts val="100"/>
              <a:buChar char="•"/>
              <a:tabLst>
                <a:tab pos="395605" algn="l"/>
              </a:tabLst>
            </a:pPr>
            <a:r>
              <a:rPr sz="2050" spc="-180" dirty="0">
                <a:solidFill>
                  <a:srgbClr val="F26722"/>
                </a:solidFill>
                <a:latin typeface="DejaVu Sans"/>
                <a:cs typeface="DejaVu Sans"/>
              </a:rPr>
              <a:t>Splunk</a:t>
            </a:r>
            <a:endParaRPr sz="20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95" dirty="0">
                <a:solidFill>
                  <a:srgbClr val="F26722"/>
                </a:solidFill>
                <a:latin typeface="DejaVu Sans"/>
                <a:cs typeface="DejaVu Sans"/>
              </a:rPr>
              <a:t>Kibana</a:t>
            </a:r>
            <a:endParaRPr sz="20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90" dirty="0">
                <a:solidFill>
                  <a:srgbClr val="F26722"/>
                </a:solidFill>
                <a:latin typeface="DejaVu Sans"/>
                <a:cs typeface="DejaVu Sans"/>
              </a:rPr>
              <a:t>Graphite</a:t>
            </a:r>
            <a:endParaRPr sz="2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5"/>
              </a:spcBef>
              <a:buSzPts val="100"/>
              <a:buChar char="•"/>
              <a:tabLst>
                <a:tab pos="14604" algn="l"/>
              </a:tabLst>
            </a:pPr>
            <a:r>
              <a:rPr sz="2550" spc="-195" dirty="0">
                <a:solidFill>
                  <a:srgbClr val="58595B"/>
                </a:solidFill>
                <a:latin typeface="DejaVu Sans"/>
                <a:cs typeface="DejaVu Sans"/>
              </a:rPr>
              <a:t>Client </a:t>
            </a:r>
            <a:r>
              <a:rPr sz="2550" spc="-165" dirty="0">
                <a:solidFill>
                  <a:srgbClr val="58595B"/>
                </a:solidFill>
                <a:latin typeface="DejaVu Sans"/>
                <a:cs typeface="DejaVu Sans"/>
              </a:rPr>
              <a:t>logging</a:t>
            </a:r>
            <a:r>
              <a:rPr sz="255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550" spc="-204" dirty="0">
                <a:solidFill>
                  <a:srgbClr val="58595B"/>
                </a:solidFill>
                <a:latin typeface="DejaVu Sans"/>
                <a:cs typeface="DejaVu Sans"/>
              </a:rPr>
              <a:t>libraries</a:t>
            </a:r>
            <a:endParaRPr sz="25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65" dirty="0">
                <a:solidFill>
                  <a:srgbClr val="F26722"/>
                </a:solidFill>
                <a:latin typeface="DejaVu Sans"/>
                <a:cs typeface="DejaVu Sans"/>
              </a:rPr>
              <a:t>Serilog</a:t>
            </a:r>
            <a:endParaRPr sz="2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0"/>
              </a:spcBef>
              <a:buSzPts val="100"/>
              <a:buChar char="•"/>
              <a:tabLst>
                <a:tab pos="395605" algn="l"/>
              </a:tabLst>
            </a:pPr>
            <a:r>
              <a:rPr sz="2050" spc="-195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2050" spc="-250" dirty="0">
                <a:solidFill>
                  <a:srgbClr val="F26722"/>
                </a:solidFill>
                <a:latin typeface="DejaVu Sans"/>
                <a:cs typeface="DejaVu Sans"/>
              </a:rPr>
              <a:t>many </a:t>
            </a:r>
            <a:r>
              <a:rPr sz="2050" spc="-180" dirty="0">
                <a:solidFill>
                  <a:srgbClr val="F26722"/>
                </a:solidFill>
                <a:latin typeface="DejaVu Sans"/>
                <a:cs typeface="DejaVu Sans"/>
              </a:rPr>
              <a:t>more…</a:t>
            </a:r>
            <a:endParaRPr sz="2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5"/>
              </a:spcBef>
              <a:buSzPts val="100"/>
              <a:buChar char="•"/>
              <a:tabLst>
                <a:tab pos="14604" algn="l"/>
              </a:tabLst>
            </a:pPr>
            <a:r>
              <a:rPr sz="2550" spc="-240" dirty="0">
                <a:solidFill>
                  <a:srgbClr val="58595B"/>
                </a:solidFill>
                <a:latin typeface="DejaVu Sans"/>
                <a:cs typeface="DejaVu Sans"/>
              </a:rPr>
              <a:t>Desired</a:t>
            </a:r>
            <a:r>
              <a:rPr sz="2550" spc="-27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550" spc="-254" dirty="0">
                <a:solidFill>
                  <a:srgbClr val="58595B"/>
                </a:solidFill>
                <a:latin typeface="DejaVu Sans"/>
                <a:cs typeface="DejaVu Sans"/>
              </a:rPr>
              <a:t>features</a:t>
            </a:r>
            <a:endParaRPr sz="25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85" dirty="0">
                <a:solidFill>
                  <a:srgbClr val="F26722"/>
                </a:solidFill>
                <a:latin typeface="DejaVu Sans"/>
                <a:cs typeface="DejaVu Sans"/>
              </a:rPr>
              <a:t>Structured</a:t>
            </a: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40" dirty="0">
                <a:solidFill>
                  <a:srgbClr val="F26722"/>
                </a:solidFill>
                <a:latin typeface="DejaVu Sans"/>
                <a:cs typeface="DejaVu Sans"/>
              </a:rPr>
              <a:t>logging</a:t>
            </a:r>
            <a:endParaRPr sz="2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55" dirty="0">
                <a:solidFill>
                  <a:srgbClr val="F26722"/>
                </a:solidFill>
                <a:latin typeface="DejaVu Sans"/>
                <a:cs typeface="DejaVu Sans"/>
              </a:rPr>
              <a:t>Logging </a:t>
            </a: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across</a:t>
            </a:r>
            <a:r>
              <a:rPr sz="2050" spc="-2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220" dirty="0">
                <a:solidFill>
                  <a:srgbClr val="F26722"/>
                </a:solidFill>
                <a:latin typeface="DejaVu Sans"/>
                <a:cs typeface="DejaVu Sans"/>
              </a:rPr>
              <a:t>servers</a:t>
            </a:r>
            <a:endParaRPr sz="2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80" dirty="0">
                <a:solidFill>
                  <a:srgbClr val="F26722"/>
                </a:solidFill>
                <a:latin typeface="DejaVu Sans"/>
                <a:cs typeface="DejaVu Sans"/>
              </a:rPr>
              <a:t>Automatic </a:t>
            </a:r>
            <a:r>
              <a:rPr sz="2050" spc="-155" dirty="0">
                <a:solidFill>
                  <a:srgbClr val="F26722"/>
                </a:solidFill>
                <a:latin typeface="DejaVu Sans"/>
                <a:cs typeface="DejaVu Sans"/>
              </a:rPr>
              <a:t>or </a:t>
            </a:r>
            <a:r>
              <a:rPr sz="2050" spc="-185" dirty="0">
                <a:solidFill>
                  <a:srgbClr val="F26722"/>
                </a:solidFill>
                <a:latin typeface="DejaVu Sans"/>
                <a:cs typeface="DejaVu Sans"/>
              </a:rPr>
              <a:t>minimal</a:t>
            </a:r>
            <a:r>
              <a:rPr sz="205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60" dirty="0">
                <a:solidFill>
                  <a:srgbClr val="F26722"/>
                </a:solidFill>
                <a:latin typeface="DejaVu Sans"/>
                <a:cs typeface="DejaVu Sans"/>
              </a:rPr>
              <a:t>configuration</a:t>
            </a:r>
            <a:endParaRPr sz="2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0"/>
              </a:spcBef>
              <a:buSzPts val="100"/>
              <a:buChar char="•"/>
              <a:tabLst>
                <a:tab pos="395605" algn="l"/>
              </a:tabLst>
            </a:pPr>
            <a:r>
              <a:rPr sz="2050" spc="-170" dirty="0">
                <a:solidFill>
                  <a:srgbClr val="F26722"/>
                </a:solidFill>
                <a:latin typeface="DejaVu Sans"/>
                <a:cs typeface="DejaVu Sans"/>
              </a:rPr>
              <a:t>Correlation\Context </a:t>
            </a:r>
            <a:r>
              <a:rPr sz="2050" spc="-165" dirty="0">
                <a:solidFill>
                  <a:srgbClr val="F26722"/>
                </a:solidFill>
                <a:latin typeface="DejaVu Sans"/>
                <a:cs typeface="DejaVu Sans"/>
              </a:rPr>
              <a:t>ID </a:t>
            </a:r>
            <a:r>
              <a:rPr sz="2050" spc="-155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2050" spc="-3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90" dirty="0">
                <a:solidFill>
                  <a:srgbClr val="F26722"/>
                </a:solidFill>
                <a:latin typeface="DejaVu Sans"/>
                <a:cs typeface="DejaVu Sans"/>
              </a:rPr>
              <a:t>transactions</a:t>
            </a:r>
            <a:endParaRPr sz="2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5"/>
              </a:spcBef>
              <a:buSzPts val="100"/>
              <a:buChar char="•"/>
              <a:tabLst>
                <a:tab pos="14604" algn="l"/>
              </a:tabLst>
            </a:pPr>
            <a:r>
              <a:rPr sz="2550" spc="-245" dirty="0">
                <a:solidFill>
                  <a:srgbClr val="58595B"/>
                </a:solidFill>
                <a:latin typeface="DejaVu Sans"/>
                <a:cs typeface="DejaVu Sans"/>
              </a:rPr>
              <a:t>Standardise</a:t>
            </a:r>
            <a:r>
              <a:rPr sz="2550" spc="-27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550" spc="-165" dirty="0">
                <a:solidFill>
                  <a:srgbClr val="58595B"/>
                </a:solidFill>
                <a:latin typeface="DejaVu Sans"/>
                <a:cs typeface="DejaVu Sans"/>
              </a:rPr>
              <a:t>logging</a:t>
            </a:r>
            <a:endParaRPr sz="25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55"/>
              </a:spcBef>
              <a:buSzPts val="100"/>
              <a:buChar char="•"/>
              <a:tabLst>
                <a:tab pos="395605" algn="l"/>
              </a:tabLst>
            </a:pPr>
            <a:r>
              <a:rPr sz="2050" spc="-195" dirty="0">
                <a:solidFill>
                  <a:srgbClr val="F26722"/>
                </a:solidFill>
                <a:latin typeface="DejaVu Sans"/>
                <a:cs typeface="DejaVu Sans"/>
              </a:rPr>
              <a:t>Central</a:t>
            </a: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25" dirty="0">
                <a:solidFill>
                  <a:srgbClr val="F26722"/>
                </a:solidFill>
                <a:latin typeface="DejaVu Sans"/>
                <a:cs typeface="DejaVu Sans"/>
              </a:rPr>
              <a:t>tool</a:t>
            </a:r>
            <a:endParaRPr sz="2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050" spc="-225" dirty="0">
                <a:solidFill>
                  <a:srgbClr val="F26722"/>
                </a:solidFill>
                <a:latin typeface="DejaVu Sans"/>
                <a:cs typeface="DejaVu Sans"/>
              </a:rPr>
              <a:t>Template </a:t>
            </a:r>
            <a:r>
              <a:rPr sz="2050" spc="-155" dirty="0">
                <a:solidFill>
                  <a:srgbClr val="F26722"/>
                </a:solidFill>
                <a:latin typeface="DejaVu Sans"/>
                <a:cs typeface="DejaVu Sans"/>
              </a:rPr>
              <a:t>for client</a:t>
            </a:r>
            <a:r>
              <a:rPr sz="2050" spc="-2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050" spc="-165" dirty="0">
                <a:solidFill>
                  <a:srgbClr val="F26722"/>
                </a:solidFill>
                <a:latin typeface="DejaVu Sans"/>
                <a:cs typeface="DejaVu Sans"/>
              </a:rPr>
              <a:t>library</a:t>
            </a:r>
            <a:endParaRPr sz="20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3257" y="4641322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3257" y="6625319"/>
            <a:ext cx="1143000" cy="600075"/>
          </a:xfrm>
          <a:custGeom>
            <a:avLst/>
            <a:gdLst/>
            <a:ahLst/>
            <a:cxnLst/>
            <a:rect l="l" t="t" r="r" b="b"/>
            <a:pathLst>
              <a:path w="1143000" h="60007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95999"/>
                </a:lnTo>
                <a:lnTo>
                  <a:pt x="1134490" y="536410"/>
                </a:lnTo>
                <a:lnTo>
                  <a:pt x="1112229" y="569408"/>
                </a:lnTo>
                <a:lnTo>
                  <a:pt x="1079211" y="591655"/>
                </a:lnTo>
                <a:lnTo>
                  <a:pt x="1038775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1466" y="6163924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1466" y="5171926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9913" y="5359956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76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9517" y="5261907"/>
            <a:ext cx="80791" cy="10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4584" y="5245761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08769"/>
                </a:lnTo>
                <a:lnTo>
                  <a:pt x="0" y="260076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4189" y="5500068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9913" y="6353304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65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9517" y="6255255"/>
            <a:ext cx="80791" cy="10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4584" y="623910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38134"/>
                </a:lnTo>
                <a:lnTo>
                  <a:pt x="0" y="271599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4189" y="6504939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1682" y="5431460"/>
            <a:ext cx="437515" cy="266700"/>
          </a:xfrm>
          <a:custGeom>
            <a:avLst/>
            <a:gdLst/>
            <a:ahLst/>
            <a:cxnLst/>
            <a:rect l="l" t="t" r="r" b="b"/>
            <a:pathLst>
              <a:path w="437515" h="266700">
                <a:moveTo>
                  <a:pt x="437324" y="0"/>
                </a:moveTo>
                <a:lnTo>
                  <a:pt x="0" y="0"/>
                </a:lnTo>
                <a:lnTo>
                  <a:pt x="0" y="266328"/>
                </a:lnTo>
              </a:path>
            </a:pathLst>
          </a:custGeom>
          <a:ln w="115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3237" y="5391087"/>
            <a:ext cx="103873" cy="80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8325" y="6429225"/>
            <a:ext cx="342791" cy="219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6933" y="5927459"/>
            <a:ext cx="432434" cy="530860"/>
          </a:xfrm>
          <a:custGeom>
            <a:avLst/>
            <a:gdLst/>
            <a:ahLst/>
            <a:cxnLst/>
            <a:rect l="l" t="t" r="r" b="b"/>
            <a:pathLst>
              <a:path w="432434" h="530860">
                <a:moveTo>
                  <a:pt x="432072" y="530603"/>
                </a:moveTo>
                <a:lnTo>
                  <a:pt x="375632" y="530603"/>
                </a:lnTo>
                <a:lnTo>
                  <a:pt x="375632" y="233892"/>
                </a:lnTo>
                <a:lnTo>
                  <a:pt x="375632" y="0"/>
                </a:lnTo>
                <a:lnTo>
                  <a:pt x="0" y="0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3237" y="6417690"/>
            <a:ext cx="103873" cy="80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9657" y="6031273"/>
            <a:ext cx="443865" cy="600075"/>
          </a:xfrm>
          <a:custGeom>
            <a:avLst/>
            <a:gdLst/>
            <a:ahLst/>
            <a:cxnLst/>
            <a:rect l="l" t="t" r="r" b="b"/>
            <a:pathLst>
              <a:path w="443865" h="600075">
                <a:moveTo>
                  <a:pt x="0" y="0"/>
                </a:moveTo>
                <a:lnTo>
                  <a:pt x="169031" y="0"/>
                </a:lnTo>
                <a:lnTo>
                  <a:pt x="169031" y="599812"/>
                </a:lnTo>
                <a:lnTo>
                  <a:pt x="443614" y="599812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61552" y="5990900"/>
            <a:ext cx="103873" cy="80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3257" y="5633320"/>
            <a:ext cx="1143000" cy="600075"/>
          </a:xfrm>
          <a:custGeom>
            <a:avLst/>
            <a:gdLst/>
            <a:ahLst/>
            <a:cxnLst/>
            <a:rect l="l" t="t" r="r" b="b"/>
            <a:pathLst>
              <a:path w="1143000" h="60007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95999"/>
                </a:lnTo>
                <a:lnTo>
                  <a:pt x="1134490" y="536410"/>
                </a:lnTo>
                <a:lnTo>
                  <a:pt x="1112229" y="569408"/>
                </a:lnTo>
                <a:lnTo>
                  <a:pt x="1079211" y="591655"/>
                </a:lnTo>
                <a:lnTo>
                  <a:pt x="1038775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0808" y="4491369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0808" y="6475365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9014" y="6013970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1" y="0"/>
                </a:moveTo>
                <a:lnTo>
                  <a:pt x="103873" y="0"/>
                </a:lnTo>
                <a:lnTo>
                  <a:pt x="63441" y="8158"/>
                </a:lnTo>
                <a:lnTo>
                  <a:pt x="30424" y="30408"/>
                </a:lnTo>
                <a:lnTo>
                  <a:pt x="8163" y="63409"/>
                </a:lnTo>
                <a:lnTo>
                  <a:pt x="0" y="103822"/>
                </a:lnTo>
                <a:lnTo>
                  <a:pt x="0" y="484466"/>
                </a:lnTo>
                <a:lnTo>
                  <a:pt x="8163" y="524877"/>
                </a:lnTo>
                <a:lnTo>
                  <a:pt x="30424" y="557874"/>
                </a:lnTo>
                <a:lnTo>
                  <a:pt x="63441" y="580119"/>
                </a:lnTo>
                <a:lnTo>
                  <a:pt x="103873" y="588276"/>
                </a:lnTo>
                <a:lnTo>
                  <a:pt x="1038771" y="588276"/>
                </a:lnTo>
                <a:lnTo>
                  <a:pt x="1079209" y="580119"/>
                </a:lnTo>
                <a:lnTo>
                  <a:pt x="1112231" y="557874"/>
                </a:lnTo>
                <a:lnTo>
                  <a:pt x="1134493" y="524877"/>
                </a:lnTo>
                <a:lnTo>
                  <a:pt x="1142657" y="484466"/>
                </a:lnTo>
                <a:lnTo>
                  <a:pt x="1142657" y="103822"/>
                </a:lnTo>
                <a:lnTo>
                  <a:pt x="1134493" y="63409"/>
                </a:lnTo>
                <a:lnTo>
                  <a:pt x="1112231" y="30408"/>
                </a:lnTo>
                <a:lnTo>
                  <a:pt x="1079209" y="8158"/>
                </a:lnTo>
                <a:lnTo>
                  <a:pt x="1038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9017" y="6013971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9017" y="5010438"/>
            <a:ext cx="1143000" cy="600075"/>
          </a:xfrm>
          <a:custGeom>
            <a:avLst/>
            <a:gdLst/>
            <a:ahLst/>
            <a:cxnLst/>
            <a:rect l="l" t="t" r="r" b="b"/>
            <a:pathLst>
              <a:path w="1143000" h="60007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95999"/>
                </a:lnTo>
                <a:lnTo>
                  <a:pt x="1134490" y="536410"/>
                </a:lnTo>
                <a:lnTo>
                  <a:pt x="1112229" y="569408"/>
                </a:lnTo>
                <a:lnTo>
                  <a:pt x="1079211" y="591655"/>
                </a:lnTo>
                <a:lnTo>
                  <a:pt x="1038775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7464" y="5208042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65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7068" y="5109993"/>
            <a:ext cx="80791" cy="10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0593" y="5093846"/>
            <a:ext cx="12065" cy="260350"/>
          </a:xfrm>
          <a:custGeom>
            <a:avLst/>
            <a:gdLst/>
            <a:ahLst/>
            <a:cxnLst/>
            <a:rect l="l" t="t" r="r" b="b"/>
            <a:pathLst>
              <a:path w="12064" h="260350">
                <a:moveTo>
                  <a:pt x="11541" y="0"/>
                </a:moveTo>
                <a:lnTo>
                  <a:pt x="11541" y="210730"/>
                </a:lnTo>
                <a:lnTo>
                  <a:pt x="0" y="210730"/>
                </a:lnTo>
                <a:lnTo>
                  <a:pt x="0" y="260065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0197" y="5348142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7464" y="6201378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76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7068" y="6103329"/>
            <a:ext cx="80791" cy="103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2135" y="6087183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38134"/>
                </a:lnTo>
                <a:lnTo>
                  <a:pt x="0" y="271611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1739" y="6353025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39232" y="5281507"/>
            <a:ext cx="435609" cy="264795"/>
          </a:xfrm>
          <a:custGeom>
            <a:avLst/>
            <a:gdLst/>
            <a:ahLst/>
            <a:cxnLst/>
            <a:rect l="l" t="t" r="r" b="b"/>
            <a:pathLst>
              <a:path w="435610" h="264795">
                <a:moveTo>
                  <a:pt x="435200" y="0"/>
                </a:moveTo>
                <a:lnTo>
                  <a:pt x="0" y="0"/>
                </a:lnTo>
                <a:lnTo>
                  <a:pt x="0" y="264356"/>
                </a:lnTo>
              </a:path>
            </a:pathLst>
          </a:custGeom>
          <a:ln w="115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8665" y="5241134"/>
            <a:ext cx="103873" cy="807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8530" y="6325411"/>
            <a:ext cx="342791" cy="219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2360" y="5777506"/>
            <a:ext cx="432434" cy="530860"/>
          </a:xfrm>
          <a:custGeom>
            <a:avLst/>
            <a:gdLst/>
            <a:ahLst/>
            <a:cxnLst/>
            <a:rect l="l" t="t" r="r" b="b"/>
            <a:pathLst>
              <a:path w="432435" h="530860">
                <a:moveTo>
                  <a:pt x="432072" y="530603"/>
                </a:moveTo>
                <a:lnTo>
                  <a:pt x="366214" y="530603"/>
                </a:lnTo>
                <a:lnTo>
                  <a:pt x="366214" y="231919"/>
                </a:lnTo>
                <a:lnTo>
                  <a:pt x="366214" y="0"/>
                </a:lnTo>
                <a:lnTo>
                  <a:pt x="0" y="0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68665" y="6267737"/>
            <a:ext cx="103873" cy="80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084" y="5881320"/>
            <a:ext cx="443865" cy="600075"/>
          </a:xfrm>
          <a:custGeom>
            <a:avLst/>
            <a:gdLst/>
            <a:ahLst/>
            <a:cxnLst/>
            <a:rect l="l" t="t" r="r" b="b"/>
            <a:pathLst>
              <a:path w="443864" h="600075">
                <a:moveTo>
                  <a:pt x="0" y="0"/>
                </a:moveTo>
                <a:lnTo>
                  <a:pt x="171155" y="0"/>
                </a:lnTo>
                <a:lnTo>
                  <a:pt x="171155" y="599812"/>
                </a:lnTo>
                <a:lnTo>
                  <a:pt x="443614" y="599812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6979" y="5840947"/>
            <a:ext cx="103873" cy="80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90808" y="5483367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103877" y="0"/>
                </a:moveTo>
                <a:lnTo>
                  <a:pt x="1038775" y="0"/>
                </a:lnTo>
                <a:lnTo>
                  <a:pt x="1079211" y="8157"/>
                </a:lnTo>
                <a:lnTo>
                  <a:pt x="1112229" y="30404"/>
                </a:lnTo>
                <a:lnTo>
                  <a:pt x="1134490" y="63402"/>
                </a:lnTo>
                <a:lnTo>
                  <a:pt x="1142653" y="103813"/>
                </a:lnTo>
                <a:lnTo>
                  <a:pt x="1142653" y="484464"/>
                </a:lnTo>
                <a:lnTo>
                  <a:pt x="1134490" y="524875"/>
                </a:lnTo>
                <a:lnTo>
                  <a:pt x="1112229" y="557873"/>
                </a:lnTo>
                <a:lnTo>
                  <a:pt x="1079211" y="580120"/>
                </a:lnTo>
                <a:lnTo>
                  <a:pt x="1038775" y="588278"/>
                </a:lnTo>
                <a:lnTo>
                  <a:pt x="103877" y="588278"/>
                </a:lnTo>
                <a:lnTo>
                  <a:pt x="63441" y="580120"/>
                </a:lnTo>
                <a:lnTo>
                  <a:pt x="30423" y="557873"/>
                </a:lnTo>
                <a:lnTo>
                  <a:pt x="8162" y="524875"/>
                </a:lnTo>
                <a:lnTo>
                  <a:pt x="0" y="484464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2804" y="2207466"/>
            <a:ext cx="1131570" cy="600075"/>
          </a:xfrm>
          <a:custGeom>
            <a:avLst/>
            <a:gdLst/>
            <a:ahLst/>
            <a:cxnLst/>
            <a:rect l="l" t="t" r="r" b="b"/>
            <a:pathLst>
              <a:path w="1131570" h="600075">
                <a:moveTo>
                  <a:pt x="103877" y="0"/>
                </a:moveTo>
                <a:lnTo>
                  <a:pt x="1027233" y="0"/>
                </a:lnTo>
                <a:lnTo>
                  <a:pt x="1067669" y="8158"/>
                </a:lnTo>
                <a:lnTo>
                  <a:pt x="1100688" y="30406"/>
                </a:lnTo>
                <a:lnTo>
                  <a:pt x="1122948" y="63404"/>
                </a:lnTo>
                <a:lnTo>
                  <a:pt x="1131111" y="103813"/>
                </a:lnTo>
                <a:lnTo>
                  <a:pt x="1131111" y="495999"/>
                </a:lnTo>
                <a:lnTo>
                  <a:pt x="1122948" y="536408"/>
                </a:lnTo>
                <a:lnTo>
                  <a:pt x="1100688" y="569406"/>
                </a:lnTo>
                <a:lnTo>
                  <a:pt x="1067669" y="591654"/>
                </a:lnTo>
                <a:lnTo>
                  <a:pt x="1027233" y="599812"/>
                </a:lnTo>
                <a:lnTo>
                  <a:pt x="103877" y="599812"/>
                </a:lnTo>
                <a:lnTo>
                  <a:pt x="63441" y="591654"/>
                </a:lnTo>
                <a:lnTo>
                  <a:pt x="30423" y="569406"/>
                </a:lnTo>
                <a:lnTo>
                  <a:pt x="8162" y="536408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4"/>
                </a:lnTo>
                <a:lnTo>
                  <a:pt x="30423" y="30406"/>
                </a:lnTo>
                <a:lnTo>
                  <a:pt x="63441" y="8158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2804" y="4191463"/>
            <a:ext cx="1131570" cy="600075"/>
          </a:xfrm>
          <a:custGeom>
            <a:avLst/>
            <a:gdLst/>
            <a:ahLst/>
            <a:cxnLst/>
            <a:rect l="l" t="t" r="r" b="b"/>
            <a:pathLst>
              <a:path w="1131570" h="600075">
                <a:moveTo>
                  <a:pt x="103877" y="0"/>
                </a:moveTo>
                <a:lnTo>
                  <a:pt x="1027233" y="0"/>
                </a:lnTo>
                <a:lnTo>
                  <a:pt x="1067669" y="8157"/>
                </a:lnTo>
                <a:lnTo>
                  <a:pt x="1100688" y="30404"/>
                </a:lnTo>
                <a:lnTo>
                  <a:pt x="1122948" y="63402"/>
                </a:lnTo>
                <a:lnTo>
                  <a:pt x="1131111" y="103813"/>
                </a:lnTo>
                <a:lnTo>
                  <a:pt x="1131111" y="495999"/>
                </a:lnTo>
                <a:lnTo>
                  <a:pt x="1122948" y="536410"/>
                </a:lnTo>
                <a:lnTo>
                  <a:pt x="1100688" y="569408"/>
                </a:lnTo>
                <a:lnTo>
                  <a:pt x="1067669" y="591655"/>
                </a:lnTo>
                <a:lnTo>
                  <a:pt x="1027233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1013" y="3730068"/>
            <a:ext cx="1131570" cy="600075"/>
          </a:xfrm>
          <a:custGeom>
            <a:avLst/>
            <a:gdLst/>
            <a:ahLst/>
            <a:cxnLst/>
            <a:rect l="l" t="t" r="r" b="b"/>
            <a:pathLst>
              <a:path w="1131570" h="600075">
                <a:moveTo>
                  <a:pt x="103877" y="0"/>
                </a:moveTo>
                <a:lnTo>
                  <a:pt x="1027233" y="0"/>
                </a:lnTo>
                <a:lnTo>
                  <a:pt x="1067669" y="8157"/>
                </a:lnTo>
                <a:lnTo>
                  <a:pt x="1100688" y="30404"/>
                </a:lnTo>
                <a:lnTo>
                  <a:pt x="1122948" y="63402"/>
                </a:lnTo>
                <a:lnTo>
                  <a:pt x="1131111" y="103813"/>
                </a:lnTo>
                <a:lnTo>
                  <a:pt x="1131111" y="495999"/>
                </a:lnTo>
                <a:lnTo>
                  <a:pt x="1122948" y="536410"/>
                </a:lnTo>
                <a:lnTo>
                  <a:pt x="1100688" y="569408"/>
                </a:lnTo>
                <a:lnTo>
                  <a:pt x="1067669" y="591655"/>
                </a:lnTo>
                <a:lnTo>
                  <a:pt x="1027233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1013" y="2738070"/>
            <a:ext cx="1131570" cy="600075"/>
          </a:xfrm>
          <a:custGeom>
            <a:avLst/>
            <a:gdLst/>
            <a:ahLst/>
            <a:cxnLst/>
            <a:rect l="l" t="t" r="r" b="b"/>
            <a:pathLst>
              <a:path w="1131570" h="600075">
                <a:moveTo>
                  <a:pt x="103877" y="0"/>
                </a:moveTo>
                <a:lnTo>
                  <a:pt x="1027233" y="0"/>
                </a:lnTo>
                <a:lnTo>
                  <a:pt x="1067669" y="8158"/>
                </a:lnTo>
                <a:lnTo>
                  <a:pt x="1100688" y="30406"/>
                </a:lnTo>
                <a:lnTo>
                  <a:pt x="1122948" y="63404"/>
                </a:lnTo>
                <a:lnTo>
                  <a:pt x="1131111" y="103813"/>
                </a:lnTo>
                <a:lnTo>
                  <a:pt x="1131111" y="495999"/>
                </a:lnTo>
                <a:lnTo>
                  <a:pt x="1122948" y="536410"/>
                </a:lnTo>
                <a:lnTo>
                  <a:pt x="1100688" y="569408"/>
                </a:lnTo>
                <a:lnTo>
                  <a:pt x="1067669" y="591655"/>
                </a:lnTo>
                <a:lnTo>
                  <a:pt x="1027233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4"/>
                </a:lnTo>
                <a:lnTo>
                  <a:pt x="30423" y="30406"/>
                </a:lnTo>
                <a:lnTo>
                  <a:pt x="63441" y="8158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7917" y="292920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67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7522" y="2831151"/>
            <a:ext cx="80791" cy="10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62589" y="2815005"/>
            <a:ext cx="12065" cy="260350"/>
          </a:xfrm>
          <a:custGeom>
            <a:avLst/>
            <a:gdLst/>
            <a:ahLst/>
            <a:cxnLst/>
            <a:rect l="l" t="t" r="r" b="b"/>
            <a:pathLst>
              <a:path w="12064" h="260350">
                <a:moveTo>
                  <a:pt x="11541" y="0"/>
                </a:moveTo>
                <a:lnTo>
                  <a:pt x="11541" y="205668"/>
                </a:lnTo>
                <a:lnTo>
                  <a:pt x="0" y="205668"/>
                </a:lnTo>
                <a:lnTo>
                  <a:pt x="0" y="260067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22193" y="3069302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7917" y="3922539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76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7522" y="3824490"/>
            <a:ext cx="80791" cy="10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4130" y="3808343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38134"/>
                </a:lnTo>
                <a:lnTo>
                  <a:pt x="0" y="271611"/>
                </a:lnTo>
              </a:path>
            </a:pathLst>
          </a:custGeom>
          <a:ln w="1154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3735" y="4074185"/>
            <a:ext cx="80791" cy="10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39686" y="3009139"/>
            <a:ext cx="442595" cy="258445"/>
          </a:xfrm>
          <a:custGeom>
            <a:avLst/>
            <a:gdLst/>
            <a:ahLst/>
            <a:cxnLst/>
            <a:rect l="l" t="t" r="r" b="b"/>
            <a:pathLst>
              <a:path w="442595" h="258445">
                <a:moveTo>
                  <a:pt x="442033" y="0"/>
                </a:moveTo>
                <a:lnTo>
                  <a:pt x="0" y="0"/>
                </a:lnTo>
                <a:lnTo>
                  <a:pt x="0" y="257884"/>
                </a:lnTo>
              </a:path>
            </a:pathLst>
          </a:custGeom>
          <a:ln w="115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75951" y="2968766"/>
            <a:ext cx="103873" cy="80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13428" y="4768205"/>
            <a:ext cx="342791" cy="219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49647" y="3505138"/>
            <a:ext cx="432434" cy="530860"/>
          </a:xfrm>
          <a:custGeom>
            <a:avLst/>
            <a:gdLst/>
            <a:ahLst/>
            <a:cxnLst/>
            <a:rect l="l" t="t" r="r" b="b"/>
            <a:pathLst>
              <a:path w="432435" h="530860">
                <a:moveTo>
                  <a:pt x="432072" y="530603"/>
                </a:moveTo>
                <a:lnTo>
                  <a:pt x="370923" y="530603"/>
                </a:lnTo>
                <a:lnTo>
                  <a:pt x="370923" y="225448"/>
                </a:lnTo>
                <a:lnTo>
                  <a:pt x="370923" y="0"/>
                </a:lnTo>
                <a:lnTo>
                  <a:pt x="0" y="0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75951" y="3995368"/>
            <a:ext cx="103873" cy="80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2370" y="3597417"/>
            <a:ext cx="443865" cy="600075"/>
          </a:xfrm>
          <a:custGeom>
            <a:avLst/>
            <a:gdLst/>
            <a:ahLst/>
            <a:cxnLst/>
            <a:rect l="l" t="t" r="r" b="b"/>
            <a:pathLst>
              <a:path w="443864" h="600075">
                <a:moveTo>
                  <a:pt x="0" y="0"/>
                </a:moveTo>
                <a:lnTo>
                  <a:pt x="175864" y="0"/>
                </a:lnTo>
                <a:lnTo>
                  <a:pt x="175864" y="599812"/>
                </a:lnTo>
                <a:lnTo>
                  <a:pt x="443614" y="599812"/>
                </a:lnTo>
              </a:path>
            </a:pathLst>
          </a:custGeom>
          <a:ln w="1153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54266" y="3557044"/>
            <a:ext cx="103873" cy="80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02804" y="3199464"/>
            <a:ext cx="1131570" cy="600075"/>
          </a:xfrm>
          <a:custGeom>
            <a:avLst/>
            <a:gdLst/>
            <a:ahLst/>
            <a:cxnLst/>
            <a:rect l="l" t="t" r="r" b="b"/>
            <a:pathLst>
              <a:path w="1131570" h="600075">
                <a:moveTo>
                  <a:pt x="103877" y="0"/>
                </a:moveTo>
                <a:lnTo>
                  <a:pt x="1027233" y="0"/>
                </a:lnTo>
                <a:lnTo>
                  <a:pt x="1067669" y="8157"/>
                </a:lnTo>
                <a:lnTo>
                  <a:pt x="1100688" y="30404"/>
                </a:lnTo>
                <a:lnTo>
                  <a:pt x="1122948" y="63402"/>
                </a:lnTo>
                <a:lnTo>
                  <a:pt x="1131111" y="103813"/>
                </a:lnTo>
                <a:lnTo>
                  <a:pt x="1131111" y="495999"/>
                </a:lnTo>
                <a:lnTo>
                  <a:pt x="1122948" y="536410"/>
                </a:lnTo>
                <a:lnTo>
                  <a:pt x="1100688" y="569408"/>
                </a:lnTo>
                <a:lnTo>
                  <a:pt x="1067669" y="591655"/>
                </a:lnTo>
                <a:lnTo>
                  <a:pt x="1027233" y="599812"/>
                </a:lnTo>
                <a:lnTo>
                  <a:pt x="103877" y="599812"/>
                </a:lnTo>
                <a:lnTo>
                  <a:pt x="63441" y="591655"/>
                </a:lnTo>
                <a:lnTo>
                  <a:pt x="30423" y="569408"/>
                </a:lnTo>
                <a:lnTo>
                  <a:pt x="8162" y="536410"/>
                </a:lnTo>
                <a:lnTo>
                  <a:pt x="0" y="495999"/>
                </a:lnTo>
                <a:lnTo>
                  <a:pt x="0" y="103813"/>
                </a:lnTo>
                <a:lnTo>
                  <a:pt x="8162" y="63402"/>
                </a:lnTo>
                <a:lnTo>
                  <a:pt x="30423" y="30404"/>
                </a:lnTo>
                <a:lnTo>
                  <a:pt x="63441" y="8157"/>
                </a:lnTo>
                <a:lnTo>
                  <a:pt x="103877" y="0"/>
                </a:lnTo>
                <a:close/>
              </a:path>
            </a:pathLst>
          </a:custGeom>
          <a:ln w="230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7226" y="7225132"/>
            <a:ext cx="1847214" cy="1211580"/>
          </a:xfrm>
          <a:custGeom>
            <a:avLst/>
            <a:gdLst/>
            <a:ahLst/>
            <a:cxnLst/>
            <a:rect l="l" t="t" r="r" b="b"/>
            <a:pathLst>
              <a:path w="1847214" h="1211579">
                <a:moveTo>
                  <a:pt x="103877" y="0"/>
                </a:moveTo>
                <a:lnTo>
                  <a:pt x="1742834" y="0"/>
                </a:lnTo>
                <a:lnTo>
                  <a:pt x="1783270" y="8157"/>
                </a:lnTo>
                <a:lnTo>
                  <a:pt x="1816288" y="30404"/>
                </a:lnTo>
                <a:lnTo>
                  <a:pt x="1838549" y="63402"/>
                </a:lnTo>
                <a:lnTo>
                  <a:pt x="1846712" y="103813"/>
                </a:lnTo>
                <a:lnTo>
                  <a:pt x="1846712" y="1107346"/>
                </a:lnTo>
                <a:lnTo>
                  <a:pt x="1838549" y="1147758"/>
                </a:lnTo>
                <a:lnTo>
                  <a:pt x="1816288" y="1180756"/>
                </a:lnTo>
                <a:lnTo>
                  <a:pt x="1783270" y="1203003"/>
                </a:lnTo>
                <a:lnTo>
                  <a:pt x="1742834" y="1211160"/>
                </a:lnTo>
                <a:lnTo>
                  <a:pt x="103877" y="1211160"/>
                </a:lnTo>
                <a:lnTo>
                  <a:pt x="63443" y="1203003"/>
                </a:lnTo>
                <a:lnTo>
                  <a:pt x="30424" y="1180756"/>
                </a:lnTo>
                <a:lnTo>
                  <a:pt x="8163" y="1147758"/>
                </a:lnTo>
                <a:lnTo>
                  <a:pt x="0" y="1107346"/>
                </a:lnTo>
                <a:lnTo>
                  <a:pt x="0" y="103813"/>
                </a:lnTo>
                <a:lnTo>
                  <a:pt x="8163" y="63402"/>
                </a:lnTo>
                <a:lnTo>
                  <a:pt x="30424" y="30404"/>
                </a:lnTo>
                <a:lnTo>
                  <a:pt x="63443" y="8157"/>
                </a:lnTo>
                <a:lnTo>
                  <a:pt x="103877" y="0"/>
                </a:lnTo>
                <a:close/>
              </a:path>
            </a:pathLst>
          </a:custGeom>
          <a:ln w="23073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05511" y="7550608"/>
            <a:ext cx="666115" cy="4660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43815">
              <a:lnSpc>
                <a:spcPts val="1730"/>
              </a:lnSpc>
              <a:spcBef>
                <a:spcPts val="170"/>
              </a:spcBef>
            </a:pPr>
            <a:r>
              <a:rPr sz="1450" spc="-135" dirty="0">
                <a:solidFill>
                  <a:srgbClr val="008F51"/>
                </a:solidFill>
                <a:latin typeface="DejaVu Sans"/>
                <a:cs typeface="DejaVu Sans"/>
              </a:rPr>
              <a:t>Central  </a:t>
            </a:r>
            <a:r>
              <a:rPr sz="1450" spc="-150" dirty="0">
                <a:solidFill>
                  <a:srgbClr val="008F51"/>
                </a:solidFill>
                <a:latin typeface="DejaVu Sans"/>
                <a:cs typeface="DejaVu Sans"/>
              </a:rPr>
              <a:t>L</a:t>
            </a:r>
            <a:r>
              <a:rPr sz="1450" spc="-105" dirty="0">
                <a:solidFill>
                  <a:srgbClr val="008F51"/>
                </a:solidFill>
                <a:latin typeface="DejaVu Sans"/>
                <a:cs typeface="DejaVu Sans"/>
              </a:rPr>
              <a:t>og</a:t>
            </a:r>
            <a:r>
              <a:rPr sz="1450" spc="-114" dirty="0">
                <a:solidFill>
                  <a:srgbClr val="008F51"/>
                </a:solidFill>
                <a:latin typeface="DejaVu Sans"/>
                <a:cs typeface="DejaVu Sans"/>
              </a:rPr>
              <a:t>g</a:t>
            </a:r>
            <a:r>
              <a:rPr sz="1450" spc="-95" dirty="0">
                <a:solidFill>
                  <a:srgbClr val="008F51"/>
                </a:solidFill>
                <a:latin typeface="DejaVu Sans"/>
                <a:cs typeface="DejaVu Sans"/>
              </a:rPr>
              <a:t>ing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46353" y="2815005"/>
            <a:ext cx="2828290" cy="4394835"/>
          </a:xfrm>
          <a:custGeom>
            <a:avLst/>
            <a:gdLst/>
            <a:ahLst/>
            <a:cxnLst/>
            <a:rect l="l" t="t" r="r" b="b"/>
            <a:pathLst>
              <a:path w="2828290" h="4394834">
                <a:moveTo>
                  <a:pt x="2827777" y="0"/>
                </a:moveTo>
                <a:lnTo>
                  <a:pt x="2827777" y="2351153"/>
                </a:lnTo>
                <a:lnTo>
                  <a:pt x="1407160" y="2351153"/>
                </a:lnTo>
                <a:lnTo>
                  <a:pt x="0" y="2351153"/>
                </a:lnTo>
                <a:lnTo>
                  <a:pt x="0" y="4394370"/>
                </a:lnTo>
              </a:path>
            </a:pathLst>
          </a:custGeom>
          <a:ln w="1153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46353" y="3344792"/>
            <a:ext cx="4536440" cy="3864610"/>
          </a:xfrm>
          <a:custGeom>
            <a:avLst/>
            <a:gdLst/>
            <a:ahLst/>
            <a:cxnLst/>
            <a:rect l="l" t="t" r="r" b="b"/>
            <a:pathLst>
              <a:path w="4536440" h="3864609">
                <a:moveTo>
                  <a:pt x="4535986" y="0"/>
                </a:moveTo>
                <a:lnTo>
                  <a:pt x="4535986" y="2086668"/>
                </a:lnTo>
                <a:lnTo>
                  <a:pt x="2261287" y="2086668"/>
                </a:lnTo>
                <a:lnTo>
                  <a:pt x="0" y="2086668"/>
                </a:lnTo>
                <a:lnTo>
                  <a:pt x="0" y="3864583"/>
                </a:lnTo>
              </a:path>
            </a:pathLst>
          </a:custGeom>
          <a:ln w="11537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6353" y="3808343"/>
            <a:ext cx="2828290" cy="3401060"/>
          </a:xfrm>
          <a:custGeom>
            <a:avLst/>
            <a:gdLst/>
            <a:ahLst/>
            <a:cxnLst/>
            <a:rect l="l" t="t" r="r" b="b"/>
            <a:pathLst>
              <a:path w="2828290" h="3401059">
                <a:moveTo>
                  <a:pt x="2827777" y="0"/>
                </a:moveTo>
                <a:lnTo>
                  <a:pt x="2827777" y="1853814"/>
                </a:lnTo>
                <a:lnTo>
                  <a:pt x="1407160" y="1853814"/>
                </a:lnTo>
                <a:lnTo>
                  <a:pt x="0" y="1853814"/>
                </a:lnTo>
                <a:lnTo>
                  <a:pt x="0" y="3401031"/>
                </a:lnTo>
              </a:path>
            </a:pathLst>
          </a:custGeom>
          <a:ln w="1153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46353" y="4338128"/>
            <a:ext cx="4536440" cy="2871470"/>
          </a:xfrm>
          <a:custGeom>
            <a:avLst/>
            <a:gdLst/>
            <a:ahLst/>
            <a:cxnLst/>
            <a:rect l="l" t="t" r="r" b="b"/>
            <a:pathLst>
              <a:path w="4536440" h="2871470">
                <a:moveTo>
                  <a:pt x="4535986" y="0"/>
                </a:moveTo>
                <a:lnTo>
                  <a:pt x="4535986" y="1589331"/>
                </a:lnTo>
                <a:lnTo>
                  <a:pt x="2261287" y="1589331"/>
                </a:lnTo>
                <a:lnTo>
                  <a:pt x="0" y="1589331"/>
                </a:lnTo>
                <a:lnTo>
                  <a:pt x="0" y="2871246"/>
                </a:lnTo>
              </a:path>
            </a:pathLst>
          </a:custGeom>
          <a:ln w="11536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46353" y="4801680"/>
            <a:ext cx="2828290" cy="2407920"/>
          </a:xfrm>
          <a:custGeom>
            <a:avLst/>
            <a:gdLst/>
            <a:ahLst/>
            <a:cxnLst/>
            <a:rect l="l" t="t" r="r" b="b"/>
            <a:pathLst>
              <a:path w="2828290" h="2407920">
                <a:moveTo>
                  <a:pt x="2827777" y="0"/>
                </a:moveTo>
                <a:lnTo>
                  <a:pt x="2827777" y="1310337"/>
                </a:lnTo>
                <a:lnTo>
                  <a:pt x="1454839" y="1310337"/>
                </a:lnTo>
                <a:lnTo>
                  <a:pt x="0" y="1310337"/>
                </a:lnTo>
                <a:lnTo>
                  <a:pt x="0" y="2407695"/>
                </a:lnTo>
              </a:path>
            </a:pathLst>
          </a:custGeom>
          <a:ln w="11537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46353" y="4801680"/>
            <a:ext cx="2828290" cy="2407920"/>
          </a:xfrm>
          <a:custGeom>
            <a:avLst/>
            <a:gdLst/>
            <a:ahLst/>
            <a:cxnLst/>
            <a:rect l="l" t="t" r="r" b="b"/>
            <a:pathLst>
              <a:path w="2828290" h="2407920">
                <a:moveTo>
                  <a:pt x="2827777" y="0"/>
                </a:moveTo>
                <a:lnTo>
                  <a:pt x="2827777" y="1356476"/>
                </a:lnTo>
                <a:lnTo>
                  <a:pt x="1407160" y="1356476"/>
                </a:lnTo>
                <a:lnTo>
                  <a:pt x="0" y="1356476"/>
                </a:lnTo>
                <a:lnTo>
                  <a:pt x="0" y="2407695"/>
                </a:lnTo>
              </a:path>
            </a:pathLst>
          </a:custGeom>
          <a:ln w="11537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46353" y="5093846"/>
            <a:ext cx="1316355" cy="2115820"/>
          </a:xfrm>
          <a:custGeom>
            <a:avLst/>
            <a:gdLst/>
            <a:ahLst/>
            <a:cxnLst/>
            <a:rect l="l" t="t" r="r" b="b"/>
            <a:pathLst>
              <a:path w="1316355" h="2115820">
                <a:moveTo>
                  <a:pt x="1315782" y="0"/>
                </a:moveTo>
                <a:lnTo>
                  <a:pt x="1315782" y="1214263"/>
                </a:lnTo>
                <a:lnTo>
                  <a:pt x="653516" y="1214263"/>
                </a:lnTo>
                <a:lnTo>
                  <a:pt x="0" y="1214263"/>
                </a:lnTo>
                <a:lnTo>
                  <a:pt x="0" y="2115528"/>
                </a:lnTo>
              </a:path>
            </a:pathLst>
          </a:custGeom>
          <a:ln w="1153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46353" y="5623631"/>
            <a:ext cx="3024505" cy="1586230"/>
          </a:xfrm>
          <a:custGeom>
            <a:avLst/>
            <a:gdLst/>
            <a:ahLst/>
            <a:cxnLst/>
            <a:rect l="l" t="t" r="r" b="b"/>
            <a:pathLst>
              <a:path w="3024504" h="1586229">
                <a:moveTo>
                  <a:pt x="3023991" y="0"/>
                </a:moveTo>
                <a:lnTo>
                  <a:pt x="3023991" y="949780"/>
                </a:lnTo>
                <a:lnTo>
                  <a:pt x="1507644" y="949780"/>
                </a:lnTo>
                <a:lnTo>
                  <a:pt x="0" y="949780"/>
                </a:lnTo>
                <a:lnTo>
                  <a:pt x="0" y="1585743"/>
                </a:lnTo>
              </a:path>
            </a:pathLst>
          </a:custGeom>
          <a:ln w="11536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46353" y="5245761"/>
            <a:ext cx="4328795" cy="1964055"/>
          </a:xfrm>
          <a:custGeom>
            <a:avLst/>
            <a:gdLst/>
            <a:ahLst/>
            <a:cxnLst/>
            <a:rect l="l" t="t" r="r" b="b"/>
            <a:pathLst>
              <a:path w="4328795" h="1964054">
                <a:moveTo>
                  <a:pt x="4328231" y="0"/>
                </a:moveTo>
                <a:lnTo>
                  <a:pt x="4328231" y="1143093"/>
                </a:lnTo>
                <a:lnTo>
                  <a:pt x="2160803" y="1143093"/>
                </a:lnTo>
                <a:lnTo>
                  <a:pt x="0" y="1143093"/>
                </a:lnTo>
                <a:lnTo>
                  <a:pt x="0" y="1963614"/>
                </a:lnTo>
              </a:path>
            </a:pathLst>
          </a:custGeom>
          <a:ln w="11536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71001" y="6308110"/>
            <a:ext cx="1518285" cy="1522730"/>
          </a:xfrm>
          <a:custGeom>
            <a:avLst/>
            <a:gdLst/>
            <a:ahLst/>
            <a:cxnLst/>
            <a:rect l="l" t="t" r="r" b="b"/>
            <a:pathLst>
              <a:path w="1518285" h="1522729">
                <a:moveTo>
                  <a:pt x="1517697" y="0"/>
                </a:moveTo>
                <a:lnTo>
                  <a:pt x="587346" y="0"/>
                </a:lnTo>
                <a:lnTo>
                  <a:pt x="587346" y="759905"/>
                </a:lnTo>
                <a:lnTo>
                  <a:pt x="587346" y="1522602"/>
                </a:lnTo>
                <a:lnTo>
                  <a:pt x="0" y="1522602"/>
                </a:lnTo>
              </a:path>
            </a:pathLst>
          </a:custGeom>
          <a:ln w="11538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46353" y="6087183"/>
            <a:ext cx="1316355" cy="1122680"/>
          </a:xfrm>
          <a:custGeom>
            <a:avLst/>
            <a:gdLst/>
            <a:ahLst/>
            <a:cxnLst/>
            <a:rect l="l" t="t" r="r" b="b"/>
            <a:pathLst>
              <a:path w="1316355" h="1122679">
                <a:moveTo>
                  <a:pt x="1315782" y="0"/>
                </a:moveTo>
                <a:lnTo>
                  <a:pt x="1315782" y="716926"/>
                </a:lnTo>
                <a:lnTo>
                  <a:pt x="653516" y="716926"/>
                </a:lnTo>
                <a:lnTo>
                  <a:pt x="0" y="716926"/>
                </a:lnTo>
                <a:lnTo>
                  <a:pt x="0" y="1122192"/>
                </a:lnTo>
              </a:path>
            </a:pathLst>
          </a:custGeom>
          <a:ln w="11537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68300" y="7080519"/>
            <a:ext cx="394335" cy="219710"/>
          </a:xfrm>
          <a:custGeom>
            <a:avLst/>
            <a:gdLst/>
            <a:ahLst/>
            <a:cxnLst/>
            <a:rect l="l" t="t" r="r" b="b"/>
            <a:pathLst>
              <a:path w="394335" h="219709">
                <a:moveTo>
                  <a:pt x="393834" y="0"/>
                </a:moveTo>
                <a:lnTo>
                  <a:pt x="393834" y="219589"/>
                </a:lnTo>
                <a:lnTo>
                  <a:pt x="0" y="219589"/>
                </a:lnTo>
              </a:path>
            </a:pathLst>
          </a:custGeom>
          <a:ln w="11536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71001" y="6930993"/>
            <a:ext cx="2824480" cy="899794"/>
          </a:xfrm>
          <a:custGeom>
            <a:avLst/>
            <a:gdLst/>
            <a:ahLst/>
            <a:cxnLst/>
            <a:rect l="l" t="t" r="r" b="b"/>
            <a:pathLst>
              <a:path w="2824479" h="899795">
                <a:moveTo>
                  <a:pt x="2824015" y="0"/>
                </a:moveTo>
                <a:lnTo>
                  <a:pt x="1233696" y="0"/>
                </a:lnTo>
                <a:lnTo>
                  <a:pt x="1233696" y="444761"/>
                </a:lnTo>
                <a:lnTo>
                  <a:pt x="1233696" y="899719"/>
                </a:lnTo>
                <a:lnTo>
                  <a:pt x="0" y="899719"/>
                </a:lnTo>
              </a:path>
            </a:pathLst>
          </a:custGeom>
          <a:ln w="11535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71001" y="6458063"/>
            <a:ext cx="4532630" cy="1372870"/>
          </a:xfrm>
          <a:custGeom>
            <a:avLst/>
            <a:gdLst/>
            <a:ahLst/>
            <a:cxnLst/>
            <a:rect l="l" t="t" r="r" b="b"/>
            <a:pathLst>
              <a:path w="4532630" h="1372870">
                <a:moveTo>
                  <a:pt x="4532270" y="0"/>
                </a:moveTo>
                <a:lnTo>
                  <a:pt x="2087800" y="0"/>
                </a:lnTo>
                <a:lnTo>
                  <a:pt x="2087800" y="685909"/>
                </a:lnTo>
                <a:lnTo>
                  <a:pt x="2087800" y="1372648"/>
                </a:lnTo>
                <a:lnTo>
                  <a:pt x="0" y="1372648"/>
                </a:lnTo>
              </a:path>
            </a:pathLst>
          </a:custGeom>
          <a:ln w="11535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71001" y="5466065"/>
            <a:ext cx="4532630" cy="2364740"/>
          </a:xfrm>
          <a:custGeom>
            <a:avLst/>
            <a:gdLst/>
            <a:ahLst/>
            <a:cxnLst/>
            <a:rect l="l" t="t" r="r" b="b"/>
            <a:pathLst>
              <a:path w="4532630" h="2364740">
                <a:moveTo>
                  <a:pt x="4532270" y="0"/>
                </a:moveTo>
                <a:lnTo>
                  <a:pt x="2087800" y="0"/>
                </a:lnTo>
                <a:lnTo>
                  <a:pt x="2087800" y="1181239"/>
                </a:lnTo>
                <a:lnTo>
                  <a:pt x="2087800" y="2364647"/>
                </a:lnTo>
                <a:lnTo>
                  <a:pt x="0" y="2364647"/>
                </a:lnTo>
              </a:path>
            </a:pathLst>
          </a:custGeom>
          <a:ln w="11536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</a:t>
            </a:r>
            <a:r>
              <a:rPr spc="-600" dirty="0"/>
              <a:t> </a:t>
            </a:r>
            <a:r>
              <a:rPr spc="-54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4216" y="4565662"/>
            <a:ext cx="70275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0" dirty="0">
                <a:solidFill>
                  <a:srgbClr val="F26722"/>
                </a:solidFill>
                <a:latin typeface="DejaVu Sans"/>
                <a:cs typeface="DejaVu Sans"/>
              </a:rPr>
              <a:t>Scaling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65" dirty="0">
                <a:solidFill>
                  <a:srgbClr val="F26722"/>
                </a:solidFill>
                <a:latin typeface="DejaVu Sans"/>
                <a:cs typeface="DejaVu Sans"/>
              </a:rPr>
              <a:t>Caching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270" dirty="0">
                <a:solidFill>
                  <a:srgbClr val="F26722"/>
                </a:solidFill>
                <a:latin typeface="DejaVu Sans"/>
                <a:cs typeface="DejaVu Sans"/>
              </a:rPr>
              <a:t>API</a:t>
            </a:r>
            <a:r>
              <a:rPr sz="4000" spc="-6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450" dirty="0">
                <a:solidFill>
                  <a:srgbClr val="F26722"/>
                </a:solidFill>
                <a:latin typeface="DejaVu Sans"/>
                <a:cs typeface="DejaVu Sans"/>
              </a:rPr>
              <a:t>Gateway</a:t>
            </a:r>
            <a:endParaRPr sz="4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753" y="762889"/>
            <a:ext cx="10443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55" dirty="0"/>
              <a:t>Performance:</a:t>
            </a:r>
            <a:r>
              <a:rPr spc="-685" dirty="0"/>
              <a:t> </a:t>
            </a:r>
            <a:r>
              <a:rPr spc="-490" dirty="0">
                <a:solidFill>
                  <a:srgbClr val="F26722"/>
                </a:solidFill>
              </a:rPr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764332"/>
            <a:ext cx="5267960" cy="14573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30"/>
              </a:spcBef>
              <a:buSzPts val="100"/>
              <a:buChar char="•"/>
              <a:tabLst>
                <a:tab pos="14604" algn="l"/>
              </a:tabLst>
            </a:pP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How</a:t>
            </a:r>
            <a:endParaRPr sz="3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75"/>
              </a:spcBef>
              <a:buSzPts val="100"/>
              <a:buChar char="•"/>
              <a:tabLst>
                <a:tab pos="395605" algn="l"/>
              </a:tabLst>
            </a:pPr>
            <a:r>
              <a:rPr sz="2450" spc="-220" dirty="0">
                <a:solidFill>
                  <a:srgbClr val="F26722"/>
                </a:solidFill>
                <a:latin typeface="DejaVu Sans"/>
                <a:cs typeface="DejaVu Sans"/>
              </a:rPr>
              <a:t>Creating </a:t>
            </a:r>
            <a:r>
              <a:rPr sz="2450" spc="-175" dirty="0">
                <a:solidFill>
                  <a:srgbClr val="F26722"/>
                </a:solidFill>
                <a:latin typeface="DejaVu Sans"/>
                <a:cs typeface="DejaVu Sans"/>
              </a:rPr>
              <a:t>multiple </a:t>
            </a:r>
            <a:r>
              <a:rPr sz="2450" spc="-229" dirty="0">
                <a:solidFill>
                  <a:srgbClr val="F26722"/>
                </a:solidFill>
                <a:latin typeface="DejaVu Sans"/>
                <a:cs typeface="DejaVu Sans"/>
              </a:rPr>
              <a:t>instances </a:t>
            </a:r>
            <a:r>
              <a:rPr sz="2450" spc="-145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2450" spc="-4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3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2450" spc="-170" dirty="0">
                <a:solidFill>
                  <a:srgbClr val="F26722"/>
                </a:solidFill>
                <a:latin typeface="DejaVu Sans"/>
                <a:cs typeface="DejaVu Sans"/>
              </a:rPr>
              <a:t>Adding </a:t>
            </a:r>
            <a:r>
              <a:rPr sz="2450" spc="-240" dirty="0">
                <a:solidFill>
                  <a:srgbClr val="F26722"/>
                </a:solidFill>
                <a:latin typeface="DejaVu Sans"/>
                <a:cs typeface="DejaVu Sans"/>
              </a:rPr>
              <a:t>resource </a:t>
            </a:r>
            <a:r>
              <a:rPr sz="2450" spc="-155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2450" spc="-204" dirty="0">
                <a:solidFill>
                  <a:srgbClr val="F26722"/>
                </a:solidFill>
                <a:latin typeface="DejaVu Sans"/>
                <a:cs typeface="DejaVu Sans"/>
              </a:rPr>
              <a:t>existing</a:t>
            </a:r>
            <a:r>
              <a:rPr sz="2450" spc="-4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3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4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3176473"/>
            <a:ext cx="4692650" cy="253111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365"/>
              </a:spcBef>
              <a:buSzPts val="100"/>
              <a:buChar char="•"/>
              <a:tabLst>
                <a:tab pos="14604" algn="l"/>
              </a:tabLst>
            </a:pPr>
            <a:r>
              <a:rPr sz="3050" spc="-265" dirty="0">
                <a:solidFill>
                  <a:srgbClr val="58595B"/>
                </a:solidFill>
                <a:latin typeface="DejaVu Sans"/>
                <a:cs typeface="DejaVu Sans"/>
              </a:rPr>
              <a:t>Automated </a:t>
            </a:r>
            <a:r>
              <a:rPr sz="3050" spc="-215" dirty="0">
                <a:solidFill>
                  <a:srgbClr val="58595B"/>
                </a:solidFill>
                <a:latin typeface="DejaVu Sans"/>
                <a:cs typeface="DejaVu Sans"/>
              </a:rPr>
              <a:t>or</a:t>
            </a:r>
            <a:r>
              <a:rPr sz="3050" spc="-4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50" dirty="0">
                <a:solidFill>
                  <a:srgbClr val="58595B"/>
                </a:solidFill>
                <a:latin typeface="DejaVu Sans"/>
                <a:cs typeface="DejaVu Sans"/>
              </a:rPr>
              <a:t>on-demand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0"/>
              </a:spcBef>
              <a:buSzPts val="100"/>
              <a:buChar char="•"/>
              <a:tabLst>
                <a:tab pos="14604" algn="l"/>
              </a:tabLst>
            </a:pPr>
            <a:r>
              <a:rPr sz="3050" spc="-325" dirty="0">
                <a:solidFill>
                  <a:srgbClr val="58595B"/>
                </a:solidFill>
                <a:latin typeface="DejaVu Sans"/>
                <a:cs typeface="DejaVu Sans"/>
              </a:rPr>
              <a:t>PAAS </a:t>
            </a:r>
            <a:r>
              <a:rPr sz="3050" spc="-250" dirty="0">
                <a:solidFill>
                  <a:srgbClr val="58595B"/>
                </a:solidFill>
                <a:latin typeface="DejaVu Sans"/>
                <a:cs typeface="DejaVu Sans"/>
              </a:rPr>
              <a:t>auto scaling</a:t>
            </a:r>
            <a:r>
              <a:rPr sz="3050" spc="-4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04" dirty="0">
                <a:solidFill>
                  <a:srgbClr val="58595B"/>
                </a:solidFill>
                <a:latin typeface="DejaVu Sans"/>
                <a:cs typeface="DejaVu Sans"/>
              </a:rPr>
              <a:t>options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5"/>
              </a:spcBef>
              <a:buSzPts val="100"/>
              <a:buChar char="•"/>
              <a:tabLst>
                <a:tab pos="14604" algn="l"/>
              </a:tabLst>
            </a:pPr>
            <a:r>
              <a:rPr sz="3050" spc="-225" dirty="0">
                <a:solidFill>
                  <a:srgbClr val="58595B"/>
                </a:solidFill>
                <a:latin typeface="DejaVu Sans"/>
                <a:cs typeface="DejaVu Sans"/>
              </a:rPr>
              <a:t>Virtualization </a:t>
            </a:r>
            <a:r>
              <a:rPr sz="3050" spc="-270" dirty="0">
                <a:solidFill>
                  <a:srgbClr val="58595B"/>
                </a:solidFill>
                <a:latin typeface="DejaVu Sans"/>
                <a:cs typeface="DejaVu Sans"/>
              </a:rPr>
              <a:t>and</a:t>
            </a:r>
            <a:r>
              <a:rPr sz="3050" spc="-5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60" dirty="0">
                <a:solidFill>
                  <a:srgbClr val="58595B"/>
                </a:solidFill>
                <a:latin typeface="DejaVu Sans"/>
                <a:cs typeface="DejaVu Sans"/>
              </a:rPr>
              <a:t>containers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0"/>
              </a:spcBef>
              <a:buSzPts val="100"/>
              <a:buChar char="•"/>
              <a:tabLst>
                <a:tab pos="14604" algn="l"/>
              </a:tabLst>
            </a:pPr>
            <a:r>
              <a:rPr sz="3050" spc="-270" dirty="0">
                <a:solidFill>
                  <a:srgbClr val="58595B"/>
                </a:solidFill>
                <a:latin typeface="DejaVu Sans"/>
                <a:cs typeface="DejaVu Sans"/>
              </a:rPr>
              <a:t>Physical </a:t>
            </a: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host</a:t>
            </a:r>
            <a:r>
              <a:rPr sz="3050" spc="-38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15" dirty="0">
                <a:solidFill>
                  <a:srgbClr val="58595B"/>
                </a:solidFill>
                <a:latin typeface="DejaVu Sans"/>
                <a:cs typeface="DejaVu Sans"/>
              </a:rPr>
              <a:t>servers</a:t>
            </a:r>
            <a:endParaRPr sz="3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215" y="5750143"/>
            <a:ext cx="2918460" cy="29375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25"/>
              </a:spcBef>
              <a:buSzPts val="100"/>
              <a:buChar char="•"/>
              <a:tabLst>
                <a:tab pos="14604" algn="l"/>
              </a:tabLst>
            </a:pPr>
            <a:r>
              <a:rPr sz="3050" spc="-265" dirty="0">
                <a:solidFill>
                  <a:srgbClr val="58595B"/>
                </a:solidFill>
                <a:latin typeface="DejaVu Sans"/>
                <a:cs typeface="DejaVu Sans"/>
              </a:rPr>
              <a:t>Load</a:t>
            </a:r>
            <a:r>
              <a:rPr sz="3050" spc="-3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85" dirty="0">
                <a:solidFill>
                  <a:srgbClr val="58595B"/>
                </a:solidFill>
                <a:latin typeface="DejaVu Sans"/>
                <a:cs typeface="DejaVu Sans"/>
              </a:rPr>
              <a:t>balancers</a:t>
            </a:r>
            <a:endParaRPr sz="3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80"/>
              </a:spcBef>
              <a:buSzPts val="100"/>
              <a:buChar char="•"/>
              <a:tabLst>
                <a:tab pos="395605" algn="l"/>
              </a:tabLst>
            </a:pPr>
            <a:r>
              <a:rPr sz="2450" spc="-160" dirty="0">
                <a:solidFill>
                  <a:srgbClr val="F26722"/>
                </a:solidFill>
                <a:latin typeface="DejaVu Sans"/>
                <a:cs typeface="DejaVu Sans"/>
              </a:rPr>
              <a:t>API</a:t>
            </a:r>
            <a:r>
              <a:rPr sz="245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70" dirty="0">
                <a:solidFill>
                  <a:srgbClr val="F26722"/>
                </a:solidFill>
                <a:latin typeface="DejaVu Sans"/>
                <a:cs typeface="DejaVu Sans"/>
              </a:rPr>
              <a:t>Gateway</a:t>
            </a:r>
            <a:endParaRPr sz="24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3050" spc="-305" dirty="0">
                <a:solidFill>
                  <a:srgbClr val="58595B"/>
                </a:solidFill>
                <a:latin typeface="DejaVu Sans"/>
                <a:cs typeface="DejaVu Sans"/>
              </a:rPr>
              <a:t>When </a:t>
            </a:r>
            <a:r>
              <a:rPr sz="3050" spc="-190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3050" spc="-305" dirty="0">
                <a:solidFill>
                  <a:srgbClr val="58595B"/>
                </a:solidFill>
                <a:latin typeface="DejaVu Sans"/>
                <a:cs typeface="DejaVu Sans"/>
              </a:rPr>
              <a:t>scale</a:t>
            </a:r>
            <a:r>
              <a:rPr sz="3050" spc="-509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10" dirty="0">
                <a:solidFill>
                  <a:srgbClr val="58595B"/>
                </a:solidFill>
                <a:latin typeface="DejaVu Sans"/>
                <a:cs typeface="DejaVu Sans"/>
              </a:rPr>
              <a:t>up</a:t>
            </a:r>
            <a:endParaRPr sz="3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80"/>
              </a:spcBef>
              <a:buSzPts val="100"/>
              <a:buChar char="•"/>
              <a:tabLst>
                <a:tab pos="395605" algn="l"/>
              </a:tabLst>
            </a:pPr>
            <a:r>
              <a:rPr sz="2450" spc="-229" dirty="0">
                <a:solidFill>
                  <a:srgbClr val="F26722"/>
                </a:solidFill>
                <a:latin typeface="DejaVu Sans"/>
                <a:cs typeface="DejaVu Sans"/>
              </a:rPr>
              <a:t>Performance</a:t>
            </a:r>
            <a:r>
              <a:rPr sz="2450" spc="-3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50" dirty="0">
                <a:solidFill>
                  <a:srgbClr val="F26722"/>
                </a:solidFill>
                <a:latin typeface="DejaVu Sans"/>
                <a:cs typeface="DejaVu Sans"/>
              </a:rPr>
              <a:t>issues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2450" spc="-155" dirty="0">
                <a:solidFill>
                  <a:srgbClr val="F26722"/>
                </a:solidFill>
                <a:latin typeface="DejaVu Sans"/>
                <a:cs typeface="DejaVu Sans"/>
              </a:rPr>
              <a:t>Monitoring</a:t>
            </a:r>
            <a:r>
              <a:rPr sz="2450" spc="-2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40" dirty="0">
                <a:solidFill>
                  <a:srgbClr val="F26722"/>
                </a:solidFill>
                <a:latin typeface="DejaVu Sans"/>
                <a:cs typeface="DejaVu Sans"/>
              </a:rPr>
              <a:t>data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450" spc="-235" dirty="0">
                <a:solidFill>
                  <a:srgbClr val="F26722"/>
                </a:solidFill>
                <a:latin typeface="DejaVu Sans"/>
                <a:cs typeface="DejaVu Sans"/>
              </a:rPr>
              <a:t>Capacity</a:t>
            </a:r>
            <a:r>
              <a:rPr sz="2450" spc="-2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180" dirty="0">
                <a:solidFill>
                  <a:srgbClr val="F26722"/>
                </a:solidFill>
                <a:latin typeface="DejaVu Sans"/>
                <a:cs typeface="DejaVu Sans"/>
              </a:rPr>
              <a:t>planning</a:t>
            </a:r>
            <a:endParaRPr sz="245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1613" y="286566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90" y="0"/>
                </a:moveTo>
                <a:lnTo>
                  <a:pt x="164337" y="0"/>
                </a:lnTo>
                <a:lnTo>
                  <a:pt x="120652" y="5862"/>
                </a:lnTo>
                <a:lnTo>
                  <a:pt x="81396" y="22408"/>
                </a:lnTo>
                <a:lnTo>
                  <a:pt x="48136" y="48072"/>
                </a:lnTo>
                <a:lnTo>
                  <a:pt x="22438" y="81291"/>
                </a:lnTo>
                <a:lnTo>
                  <a:pt x="5870" y="120500"/>
                </a:lnTo>
                <a:lnTo>
                  <a:pt x="0" y="164134"/>
                </a:lnTo>
                <a:lnTo>
                  <a:pt x="0" y="474167"/>
                </a:lnTo>
                <a:lnTo>
                  <a:pt x="5870" y="517796"/>
                </a:lnTo>
                <a:lnTo>
                  <a:pt x="22438" y="557001"/>
                </a:lnTo>
                <a:lnTo>
                  <a:pt x="48136" y="590218"/>
                </a:lnTo>
                <a:lnTo>
                  <a:pt x="81396" y="615881"/>
                </a:lnTo>
                <a:lnTo>
                  <a:pt x="120652" y="632426"/>
                </a:lnTo>
                <a:lnTo>
                  <a:pt x="164337" y="638289"/>
                </a:lnTo>
                <a:lnTo>
                  <a:pt x="949490" y="638289"/>
                </a:lnTo>
                <a:lnTo>
                  <a:pt x="993174" y="632426"/>
                </a:lnTo>
                <a:lnTo>
                  <a:pt x="1032428" y="615881"/>
                </a:lnTo>
                <a:lnTo>
                  <a:pt x="1065685" y="590218"/>
                </a:lnTo>
                <a:lnTo>
                  <a:pt x="1091380" y="557001"/>
                </a:lnTo>
                <a:lnTo>
                  <a:pt x="1107945" y="517796"/>
                </a:lnTo>
                <a:lnTo>
                  <a:pt x="1113815" y="474167"/>
                </a:lnTo>
                <a:lnTo>
                  <a:pt x="1113815" y="164134"/>
                </a:lnTo>
                <a:lnTo>
                  <a:pt x="1107945" y="120500"/>
                </a:lnTo>
                <a:lnTo>
                  <a:pt x="1091380" y="81291"/>
                </a:lnTo>
                <a:lnTo>
                  <a:pt x="1065685" y="48072"/>
                </a:lnTo>
                <a:lnTo>
                  <a:pt x="1032428" y="22408"/>
                </a:lnTo>
                <a:lnTo>
                  <a:pt x="993174" y="5862"/>
                </a:lnTo>
                <a:lnTo>
                  <a:pt x="94949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1628" y="286567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1628" y="501763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2714" y="5075063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1484" y="4507002"/>
            <a:ext cx="1114425" cy="656590"/>
          </a:xfrm>
          <a:custGeom>
            <a:avLst/>
            <a:gdLst/>
            <a:ahLst/>
            <a:cxnLst/>
            <a:rect l="l" t="t" r="r" b="b"/>
            <a:pathLst>
              <a:path w="1114425" h="656589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92397"/>
                </a:lnTo>
                <a:lnTo>
                  <a:pt x="1107947" y="536033"/>
                </a:lnTo>
                <a:lnTo>
                  <a:pt x="1091382" y="575241"/>
                </a:lnTo>
                <a:lnTo>
                  <a:pt x="1065687" y="608459"/>
                </a:lnTo>
                <a:lnTo>
                  <a:pt x="1032429" y="634122"/>
                </a:lnTo>
                <a:lnTo>
                  <a:pt x="993172" y="650667"/>
                </a:lnTo>
                <a:lnTo>
                  <a:pt x="949483" y="656530"/>
                </a:lnTo>
                <a:lnTo>
                  <a:pt x="164333" y="656530"/>
                </a:lnTo>
                <a:lnTo>
                  <a:pt x="120644" y="650667"/>
                </a:lnTo>
                <a:lnTo>
                  <a:pt x="81387" y="634122"/>
                </a:lnTo>
                <a:lnTo>
                  <a:pt x="48129" y="608459"/>
                </a:lnTo>
                <a:lnTo>
                  <a:pt x="22434" y="575241"/>
                </a:lnTo>
                <a:lnTo>
                  <a:pt x="5869" y="536033"/>
                </a:lnTo>
                <a:lnTo>
                  <a:pt x="0" y="492397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8911" y="4574251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5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1484" y="3431022"/>
            <a:ext cx="1114425" cy="656590"/>
          </a:xfrm>
          <a:custGeom>
            <a:avLst/>
            <a:gdLst/>
            <a:ahLst/>
            <a:cxnLst/>
            <a:rect l="l" t="t" r="r" b="b"/>
            <a:pathLst>
              <a:path w="1114425" h="656589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92397"/>
                </a:lnTo>
                <a:lnTo>
                  <a:pt x="1107947" y="536033"/>
                </a:lnTo>
                <a:lnTo>
                  <a:pt x="1091382" y="575241"/>
                </a:lnTo>
                <a:lnTo>
                  <a:pt x="1065687" y="608459"/>
                </a:lnTo>
                <a:lnTo>
                  <a:pt x="1032429" y="634122"/>
                </a:lnTo>
                <a:lnTo>
                  <a:pt x="993172" y="650667"/>
                </a:lnTo>
                <a:lnTo>
                  <a:pt x="949483" y="656530"/>
                </a:lnTo>
                <a:lnTo>
                  <a:pt x="164333" y="656530"/>
                </a:lnTo>
                <a:lnTo>
                  <a:pt x="120644" y="650667"/>
                </a:lnTo>
                <a:lnTo>
                  <a:pt x="81387" y="634122"/>
                </a:lnTo>
                <a:lnTo>
                  <a:pt x="48129" y="608459"/>
                </a:lnTo>
                <a:lnTo>
                  <a:pt x="22434" y="575241"/>
                </a:lnTo>
                <a:lnTo>
                  <a:pt x="5869" y="536033"/>
                </a:lnTo>
                <a:lnTo>
                  <a:pt x="0" y="492397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8911" y="3501075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4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2040" y="3553348"/>
            <a:ext cx="127807" cy="36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4706" y="3527823"/>
            <a:ext cx="127661" cy="367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2040" y="4626519"/>
            <a:ext cx="127807" cy="367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4633" y="4600995"/>
            <a:ext cx="127807" cy="385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4575" y="3731931"/>
            <a:ext cx="354330" cy="278765"/>
          </a:xfrm>
          <a:custGeom>
            <a:avLst/>
            <a:gdLst/>
            <a:ahLst/>
            <a:cxnLst/>
            <a:rect l="l" t="t" r="r" b="b"/>
            <a:pathLst>
              <a:path w="354329" h="278764">
                <a:moveTo>
                  <a:pt x="354230" y="0"/>
                </a:moveTo>
                <a:lnTo>
                  <a:pt x="0" y="0"/>
                </a:lnTo>
                <a:lnTo>
                  <a:pt x="0" y="278459"/>
                </a:lnTo>
              </a:path>
            </a:pathLst>
          </a:custGeom>
          <a:ln w="1824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9683" y="3668098"/>
            <a:ext cx="164319" cy="127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864" y="3804879"/>
            <a:ext cx="378460" cy="273685"/>
          </a:xfrm>
          <a:custGeom>
            <a:avLst/>
            <a:gdLst/>
            <a:ahLst/>
            <a:cxnLst/>
            <a:rect l="l" t="t" r="r" b="b"/>
            <a:pathLst>
              <a:path w="378460" h="273685">
                <a:moveTo>
                  <a:pt x="377967" y="0"/>
                </a:moveTo>
                <a:lnTo>
                  <a:pt x="98600" y="0"/>
                </a:lnTo>
                <a:lnTo>
                  <a:pt x="98600" y="133968"/>
                </a:lnTo>
                <a:lnTo>
                  <a:pt x="98600" y="273554"/>
                </a:lnTo>
                <a:lnTo>
                  <a:pt x="0" y="273554"/>
                </a:lnTo>
              </a:path>
            </a:pathLst>
          </a:custGeom>
          <a:ln w="1824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667" y="4014600"/>
            <a:ext cx="164319" cy="1276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7357" y="4260803"/>
            <a:ext cx="352425" cy="506095"/>
          </a:xfrm>
          <a:custGeom>
            <a:avLst/>
            <a:gdLst/>
            <a:ahLst/>
            <a:cxnLst/>
            <a:rect l="l" t="t" r="r" b="b"/>
            <a:pathLst>
              <a:path w="352425" h="506095">
                <a:moveTo>
                  <a:pt x="352404" y="505674"/>
                </a:moveTo>
                <a:lnTo>
                  <a:pt x="352404" y="250411"/>
                </a:lnTo>
                <a:lnTo>
                  <a:pt x="352404" y="0"/>
                </a:lnTo>
                <a:lnTo>
                  <a:pt x="0" y="0"/>
                </a:lnTo>
              </a:path>
            </a:pathLst>
          </a:custGeom>
          <a:ln w="18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0408" y="4706510"/>
            <a:ext cx="174214" cy="122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9864" y="4370225"/>
            <a:ext cx="361315" cy="638810"/>
          </a:xfrm>
          <a:custGeom>
            <a:avLst/>
            <a:gdLst/>
            <a:ahLst/>
            <a:cxnLst/>
            <a:rect l="l" t="t" r="r" b="b"/>
            <a:pathLst>
              <a:path w="361314" h="638810">
                <a:moveTo>
                  <a:pt x="0" y="0"/>
                </a:moveTo>
                <a:lnTo>
                  <a:pt x="98600" y="0"/>
                </a:lnTo>
                <a:lnTo>
                  <a:pt x="98600" y="638293"/>
                </a:lnTo>
                <a:lnTo>
                  <a:pt x="360913" y="638293"/>
                </a:lnTo>
              </a:path>
            </a:pathLst>
          </a:custGeom>
          <a:ln w="182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4667" y="4306391"/>
            <a:ext cx="164319" cy="1276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1628" y="394165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62714" y="4001887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2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0617" y="5491784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77" y="0"/>
                </a:moveTo>
                <a:lnTo>
                  <a:pt x="164337" y="0"/>
                </a:lnTo>
                <a:lnTo>
                  <a:pt x="120648" y="5862"/>
                </a:lnTo>
                <a:lnTo>
                  <a:pt x="81391" y="22408"/>
                </a:lnTo>
                <a:lnTo>
                  <a:pt x="48131" y="48072"/>
                </a:lnTo>
                <a:lnTo>
                  <a:pt x="22435" y="81291"/>
                </a:lnTo>
                <a:lnTo>
                  <a:pt x="5869" y="120500"/>
                </a:lnTo>
                <a:lnTo>
                  <a:pt x="0" y="164134"/>
                </a:lnTo>
                <a:lnTo>
                  <a:pt x="0" y="474154"/>
                </a:lnTo>
                <a:lnTo>
                  <a:pt x="5869" y="517789"/>
                </a:lnTo>
                <a:lnTo>
                  <a:pt x="22435" y="556998"/>
                </a:lnTo>
                <a:lnTo>
                  <a:pt x="48131" y="590216"/>
                </a:lnTo>
                <a:lnTo>
                  <a:pt x="81391" y="615880"/>
                </a:lnTo>
                <a:lnTo>
                  <a:pt x="120648" y="632426"/>
                </a:lnTo>
                <a:lnTo>
                  <a:pt x="164337" y="638289"/>
                </a:lnTo>
                <a:lnTo>
                  <a:pt x="949477" y="638289"/>
                </a:lnTo>
                <a:lnTo>
                  <a:pt x="993166" y="632426"/>
                </a:lnTo>
                <a:lnTo>
                  <a:pt x="1032424" y="615880"/>
                </a:lnTo>
                <a:lnTo>
                  <a:pt x="1065683" y="590216"/>
                </a:lnTo>
                <a:lnTo>
                  <a:pt x="1091379" y="556998"/>
                </a:lnTo>
                <a:lnTo>
                  <a:pt x="1107945" y="517789"/>
                </a:lnTo>
                <a:lnTo>
                  <a:pt x="1113815" y="474154"/>
                </a:lnTo>
                <a:lnTo>
                  <a:pt x="1113815" y="164134"/>
                </a:lnTo>
                <a:lnTo>
                  <a:pt x="1107945" y="120500"/>
                </a:lnTo>
                <a:lnTo>
                  <a:pt x="1091379" y="81291"/>
                </a:lnTo>
                <a:lnTo>
                  <a:pt x="1065683" y="48072"/>
                </a:lnTo>
                <a:lnTo>
                  <a:pt x="1032424" y="22408"/>
                </a:lnTo>
                <a:lnTo>
                  <a:pt x="993166" y="5862"/>
                </a:lnTo>
                <a:lnTo>
                  <a:pt x="94947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0631" y="549179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0631" y="764375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09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718" y="7701176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8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0487" y="7133121"/>
            <a:ext cx="1114425" cy="656590"/>
          </a:xfrm>
          <a:custGeom>
            <a:avLst/>
            <a:gdLst/>
            <a:ahLst/>
            <a:cxnLst/>
            <a:rect l="l" t="t" r="r" b="b"/>
            <a:pathLst>
              <a:path w="1114425" h="65659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92397"/>
                </a:lnTo>
                <a:lnTo>
                  <a:pt x="1107947" y="536033"/>
                </a:lnTo>
                <a:lnTo>
                  <a:pt x="1091382" y="575241"/>
                </a:lnTo>
                <a:lnTo>
                  <a:pt x="1065687" y="608459"/>
                </a:lnTo>
                <a:lnTo>
                  <a:pt x="1032429" y="634122"/>
                </a:lnTo>
                <a:lnTo>
                  <a:pt x="993172" y="650667"/>
                </a:lnTo>
                <a:lnTo>
                  <a:pt x="949483" y="656530"/>
                </a:lnTo>
                <a:lnTo>
                  <a:pt x="164333" y="656530"/>
                </a:lnTo>
                <a:lnTo>
                  <a:pt x="120644" y="650667"/>
                </a:lnTo>
                <a:lnTo>
                  <a:pt x="81387" y="634122"/>
                </a:lnTo>
                <a:lnTo>
                  <a:pt x="48129" y="608459"/>
                </a:lnTo>
                <a:lnTo>
                  <a:pt x="22434" y="575241"/>
                </a:lnTo>
                <a:lnTo>
                  <a:pt x="5869" y="536033"/>
                </a:lnTo>
                <a:lnTo>
                  <a:pt x="0" y="492397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42978" y="7200357"/>
            <a:ext cx="3257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10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50487" y="6057142"/>
            <a:ext cx="1114425" cy="656590"/>
          </a:xfrm>
          <a:custGeom>
            <a:avLst/>
            <a:gdLst/>
            <a:ahLst/>
            <a:cxnLst/>
            <a:rect l="l" t="t" r="r" b="b"/>
            <a:pathLst>
              <a:path w="1114425" h="65659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92397"/>
                </a:lnTo>
                <a:lnTo>
                  <a:pt x="1107947" y="536033"/>
                </a:lnTo>
                <a:lnTo>
                  <a:pt x="1091382" y="575241"/>
                </a:lnTo>
                <a:lnTo>
                  <a:pt x="1065687" y="608459"/>
                </a:lnTo>
                <a:lnTo>
                  <a:pt x="1032429" y="634122"/>
                </a:lnTo>
                <a:lnTo>
                  <a:pt x="993172" y="650667"/>
                </a:lnTo>
                <a:lnTo>
                  <a:pt x="949483" y="656530"/>
                </a:lnTo>
                <a:lnTo>
                  <a:pt x="164333" y="656530"/>
                </a:lnTo>
                <a:lnTo>
                  <a:pt x="120644" y="650667"/>
                </a:lnTo>
                <a:lnTo>
                  <a:pt x="81387" y="634122"/>
                </a:lnTo>
                <a:lnTo>
                  <a:pt x="48129" y="608459"/>
                </a:lnTo>
                <a:lnTo>
                  <a:pt x="22434" y="575241"/>
                </a:lnTo>
                <a:lnTo>
                  <a:pt x="5869" y="536033"/>
                </a:lnTo>
                <a:lnTo>
                  <a:pt x="0" y="492397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17914" y="6127194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9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1043" y="6179468"/>
            <a:ext cx="127807" cy="36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3709" y="6153944"/>
            <a:ext cx="127661" cy="367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1043" y="7252640"/>
            <a:ext cx="127807" cy="36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63636" y="7227115"/>
            <a:ext cx="127807" cy="385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93578" y="6358051"/>
            <a:ext cx="354330" cy="278765"/>
          </a:xfrm>
          <a:custGeom>
            <a:avLst/>
            <a:gdLst/>
            <a:ahLst/>
            <a:cxnLst/>
            <a:rect l="l" t="t" r="r" b="b"/>
            <a:pathLst>
              <a:path w="354329" h="278765">
                <a:moveTo>
                  <a:pt x="354230" y="0"/>
                </a:moveTo>
                <a:lnTo>
                  <a:pt x="0" y="0"/>
                </a:lnTo>
                <a:lnTo>
                  <a:pt x="0" y="278459"/>
                </a:lnTo>
              </a:path>
            </a:pathLst>
          </a:custGeom>
          <a:ln w="1824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8686" y="6294218"/>
            <a:ext cx="164319" cy="1276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8867" y="6430999"/>
            <a:ext cx="378460" cy="273685"/>
          </a:xfrm>
          <a:custGeom>
            <a:avLst/>
            <a:gdLst/>
            <a:ahLst/>
            <a:cxnLst/>
            <a:rect l="l" t="t" r="r" b="b"/>
            <a:pathLst>
              <a:path w="378460" h="273684">
                <a:moveTo>
                  <a:pt x="377967" y="0"/>
                </a:moveTo>
                <a:lnTo>
                  <a:pt x="98600" y="0"/>
                </a:lnTo>
                <a:lnTo>
                  <a:pt x="98600" y="133968"/>
                </a:lnTo>
                <a:lnTo>
                  <a:pt x="98600" y="273554"/>
                </a:lnTo>
                <a:lnTo>
                  <a:pt x="0" y="273554"/>
                </a:lnTo>
              </a:path>
            </a:pathLst>
          </a:custGeom>
          <a:ln w="1824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3670" y="6640720"/>
            <a:ext cx="164319" cy="127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06360" y="6886923"/>
            <a:ext cx="352425" cy="506095"/>
          </a:xfrm>
          <a:custGeom>
            <a:avLst/>
            <a:gdLst/>
            <a:ahLst/>
            <a:cxnLst/>
            <a:rect l="l" t="t" r="r" b="b"/>
            <a:pathLst>
              <a:path w="352425" h="506095">
                <a:moveTo>
                  <a:pt x="352404" y="505674"/>
                </a:moveTo>
                <a:lnTo>
                  <a:pt x="352404" y="250411"/>
                </a:lnTo>
                <a:lnTo>
                  <a:pt x="352404" y="0"/>
                </a:lnTo>
                <a:lnTo>
                  <a:pt x="0" y="0"/>
                </a:lnTo>
              </a:path>
            </a:pathLst>
          </a:custGeom>
          <a:ln w="18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411" y="7332630"/>
            <a:ext cx="174214" cy="1229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68867" y="6996345"/>
            <a:ext cx="361315" cy="638810"/>
          </a:xfrm>
          <a:custGeom>
            <a:avLst/>
            <a:gdLst/>
            <a:ahLst/>
            <a:cxnLst/>
            <a:rect l="l" t="t" r="r" b="b"/>
            <a:pathLst>
              <a:path w="361314" h="638809">
                <a:moveTo>
                  <a:pt x="0" y="0"/>
                </a:moveTo>
                <a:lnTo>
                  <a:pt x="98600" y="0"/>
                </a:lnTo>
                <a:lnTo>
                  <a:pt x="98600" y="638293"/>
                </a:lnTo>
                <a:lnTo>
                  <a:pt x="360913" y="638293"/>
                </a:lnTo>
              </a:path>
            </a:pathLst>
          </a:custGeom>
          <a:ln w="182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13670" y="6932511"/>
            <a:ext cx="164319" cy="1276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70631" y="656777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09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41718" y="6628006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7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27288" y="2701544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77" y="0"/>
                </a:moveTo>
                <a:lnTo>
                  <a:pt x="164325" y="0"/>
                </a:lnTo>
                <a:lnTo>
                  <a:pt x="120641" y="5862"/>
                </a:lnTo>
                <a:lnTo>
                  <a:pt x="81387" y="22407"/>
                </a:lnTo>
                <a:lnTo>
                  <a:pt x="48129" y="48071"/>
                </a:lnTo>
                <a:lnTo>
                  <a:pt x="22435" y="81287"/>
                </a:lnTo>
                <a:lnTo>
                  <a:pt x="5869" y="120492"/>
                </a:lnTo>
                <a:lnTo>
                  <a:pt x="0" y="164122"/>
                </a:lnTo>
                <a:lnTo>
                  <a:pt x="0" y="474154"/>
                </a:lnTo>
                <a:lnTo>
                  <a:pt x="5869" y="517789"/>
                </a:lnTo>
                <a:lnTo>
                  <a:pt x="22435" y="556998"/>
                </a:lnTo>
                <a:lnTo>
                  <a:pt x="48129" y="590216"/>
                </a:lnTo>
                <a:lnTo>
                  <a:pt x="81387" y="615880"/>
                </a:lnTo>
                <a:lnTo>
                  <a:pt x="120641" y="632426"/>
                </a:lnTo>
                <a:lnTo>
                  <a:pt x="164325" y="638289"/>
                </a:lnTo>
                <a:lnTo>
                  <a:pt x="949477" y="638289"/>
                </a:lnTo>
                <a:lnTo>
                  <a:pt x="993162" y="632426"/>
                </a:lnTo>
                <a:lnTo>
                  <a:pt x="1032418" y="615880"/>
                </a:lnTo>
                <a:lnTo>
                  <a:pt x="1065679" y="590216"/>
                </a:lnTo>
                <a:lnTo>
                  <a:pt x="1091376" y="556998"/>
                </a:lnTo>
                <a:lnTo>
                  <a:pt x="1107944" y="517789"/>
                </a:lnTo>
                <a:lnTo>
                  <a:pt x="1113815" y="474154"/>
                </a:lnTo>
                <a:lnTo>
                  <a:pt x="1113815" y="164122"/>
                </a:lnTo>
                <a:lnTo>
                  <a:pt x="1107944" y="120492"/>
                </a:lnTo>
                <a:lnTo>
                  <a:pt x="1091376" y="81287"/>
                </a:lnTo>
                <a:lnTo>
                  <a:pt x="1065679" y="48071"/>
                </a:lnTo>
                <a:lnTo>
                  <a:pt x="1032418" y="22407"/>
                </a:lnTo>
                <a:lnTo>
                  <a:pt x="993162" y="5862"/>
                </a:lnTo>
                <a:lnTo>
                  <a:pt x="94947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27294" y="2701544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8376" y="2764590"/>
            <a:ext cx="3397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4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1</a:t>
            </a:r>
            <a:r>
              <a:rPr sz="3450" spc="44" baseline="-3140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1</a:t>
            </a:r>
            <a:endParaRPr sz="3450" baseline="-31400">
              <a:latin typeface="Noto Sans Mono CJK JP Regular"/>
              <a:cs typeface="Noto Sans Mono CJK JP Regular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762950" y="255564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77" y="0"/>
                </a:moveTo>
                <a:lnTo>
                  <a:pt x="164337" y="0"/>
                </a:lnTo>
                <a:lnTo>
                  <a:pt x="120648" y="5862"/>
                </a:lnTo>
                <a:lnTo>
                  <a:pt x="81391" y="22407"/>
                </a:lnTo>
                <a:lnTo>
                  <a:pt x="48131" y="48071"/>
                </a:lnTo>
                <a:lnTo>
                  <a:pt x="22435" y="81287"/>
                </a:lnTo>
                <a:lnTo>
                  <a:pt x="5869" y="120492"/>
                </a:lnTo>
                <a:lnTo>
                  <a:pt x="0" y="164122"/>
                </a:lnTo>
                <a:lnTo>
                  <a:pt x="0" y="474154"/>
                </a:lnTo>
                <a:lnTo>
                  <a:pt x="5869" y="517789"/>
                </a:lnTo>
                <a:lnTo>
                  <a:pt x="22435" y="556998"/>
                </a:lnTo>
                <a:lnTo>
                  <a:pt x="48131" y="590216"/>
                </a:lnTo>
                <a:lnTo>
                  <a:pt x="81391" y="615880"/>
                </a:lnTo>
                <a:lnTo>
                  <a:pt x="120648" y="632426"/>
                </a:lnTo>
                <a:lnTo>
                  <a:pt x="164337" y="638289"/>
                </a:lnTo>
                <a:lnTo>
                  <a:pt x="949477" y="638289"/>
                </a:lnTo>
                <a:lnTo>
                  <a:pt x="993166" y="632426"/>
                </a:lnTo>
                <a:lnTo>
                  <a:pt x="1032424" y="615880"/>
                </a:lnTo>
                <a:lnTo>
                  <a:pt x="1065683" y="590216"/>
                </a:lnTo>
                <a:lnTo>
                  <a:pt x="1091379" y="556998"/>
                </a:lnTo>
                <a:lnTo>
                  <a:pt x="1107945" y="517789"/>
                </a:lnTo>
                <a:lnTo>
                  <a:pt x="1113815" y="474154"/>
                </a:lnTo>
                <a:lnTo>
                  <a:pt x="1113815" y="164122"/>
                </a:lnTo>
                <a:lnTo>
                  <a:pt x="1107945" y="120492"/>
                </a:lnTo>
                <a:lnTo>
                  <a:pt x="1091379" y="81287"/>
                </a:lnTo>
                <a:lnTo>
                  <a:pt x="1065683" y="48071"/>
                </a:lnTo>
                <a:lnTo>
                  <a:pt x="1032424" y="22407"/>
                </a:lnTo>
                <a:lnTo>
                  <a:pt x="993166" y="5862"/>
                </a:lnTo>
                <a:lnTo>
                  <a:pt x="94947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62961" y="2555648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8612" y="2391511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90" y="0"/>
                </a:moveTo>
                <a:lnTo>
                  <a:pt x="164337" y="0"/>
                </a:lnTo>
                <a:lnTo>
                  <a:pt x="120652" y="5862"/>
                </a:lnTo>
                <a:lnTo>
                  <a:pt x="81396" y="22408"/>
                </a:lnTo>
                <a:lnTo>
                  <a:pt x="48136" y="48072"/>
                </a:lnTo>
                <a:lnTo>
                  <a:pt x="22438" y="81291"/>
                </a:lnTo>
                <a:lnTo>
                  <a:pt x="5870" y="120500"/>
                </a:lnTo>
                <a:lnTo>
                  <a:pt x="0" y="164134"/>
                </a:lnTo>
                <a:lnTo>
                  <a:pt x="0" y="474154"/>
                </a:lnTo>
                <a:lnTo>
                  <a:pt x="5870" y="517789"/>
                </a:lnTo>
                <a:lnTo>
                  <a:pt x="22438" y="556998"/>
                </a:lnTo>
                <a:lnTo>
                  <a:pt x="48136" y="590216"/>
                </a:lnTo>
                <a:lnTo>
                  <a:pt x="81396" y="615880"/>
                </a:lnTo>
                <a:lnTo>
                  <a:pt x="120652" y="632426"/>
                </a:lnTo>
                <a:lnTo>
                  <a:pt x="164337" y="638289"/>
                </a:lnTo>
                <a:lnTo>
                  <a:pt x="949490" y="638289"/>
                </a:lnTo>
                <a:lnTo>
                  <a:pt x="993174" y="632426"/>
                </a:lnTo>
                <a:lnTo>
                  <a:pt x="1032428" y="615880"/>
                </a:lnTo>
                <a:lnTo>
                  <a:pt x="1065685" y="590216"/>
                </a:lnTo>
                <a:lnTo>
                  <a:pt x="1091380" y="556998"/>
                </a:lnTo>
                <a:lnTo>
                  <a:pt x="1107945" y="517789"/>
                </a:lnTo>
                <a:lnTo>
                  <a:pt x="1113815" y="474154"/>
                </a:lnTo>
                <a:lnTo>
                  <a:pt x="1113815" y="164134"/>
                </a:lnTo>
                <a:lnTo>
                  <a:pt x="1107945" y="120500"/>
                </a:lnTo>
                <a:lnTo>
                  <a:pt x="1091380" y="81291"/>
                </a:lnTo>
                <a:lnTo>
                  <a:pt x="1065685" y="48072"/>
                </a:lnTo>
                <a:lnTo>
                  <a:pt x="1032428" y="22408"/>
                </a:lnTo>
                <a:lnTo>
                  <a:pt x="993174" y="5862"/>
                </a:lnTo>
                <a:lnTo>
                  <a:pt x="94949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98627" y="239151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069712" y="2448957"/>
            <a:ext cx="3397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4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1</a:t>
            </a:r>
            <a:r>
              <a:rPr sz="3450" spc="44" baseline="-3140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1</a:t>
            </a:r>
            <a:endParaRPr sz="3450" baseline="-31400">
              <a:latin typeface="Noto Sans Mono CJK JP Regular"/>
              <a:cs typeface="Noto Sans Mono CJK JP Regular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4955" y="5455310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77" y="0"/>
                </a:moveTo>
                <a:lnTo>
                  <a:pt x="164325" y="0"/>
                </a:lnTo>
                <a:lnTo>
                  <a:pt x="120641" y="5862"/>
                </a:lnTo>
                <a:lnTo>
                  <a:pt x="81387" y="22408"/>
                </a:lnTo>
                <a:lnTo>
                  <a:pt x="48129" y="48072"/>
                </a:lnTo>
                <a:lnTo>
                  <a:pt x="22435" y="81291"/>
                </a:lnTo>
                <a:lnTo>
                  <a:pt x="5869" y="120500"/>
                </a:lnTo>
                <a:lnTo>
                  <a:pt x="0" y="164134"/>
                </a:lnTo>
                <a:lnTo>
                  <a:pt x="0" y="474154"/>
                </a:lnTo>
                <a:lnTo>
                  <a:pt x="5869" y="517789"/>
                </a:lnTo>
                <a:lnTo>
                  <a:pt x="22435" y="556998"/>
                </a:lnTo>
                <a:lnTo>
                  <a:pt x="48129" y="590216"/>
                </a:lnTo>
                <a:lnTo>
                  <a:pt x="81387" y="615880"/>
                </a:lnTo>
                <a:lnTo>
                  <a:pt x="120641" y="632426"/>
                </a:lnTo>
                <a:lnTo>
                  <a:pt x="164325" y="638289"/>
                </a:lnTo>
                <a:lnTo>
                  <a:pt x="949477" y="638289"/>
                </a:lnTo>
                <a:lnTo>
                  <a:pt x="993161" y="632426"/>
                </a:lnTo>
                <a:lnTo>
                  <a:pt x="1032415" y="615880"/>
                </a:lnTo>
                <a:lnTo>
                  <a:pt x="1065672" y="590216"/>
                </a:lnTo>
                <a:lnTo>
                  <a:pt x="1091367" y="556998"/>
                </a:lnTo>
                <a:lnTo>
                  <a:pt x="1107932" y="517789"/>
                </a:lnTo>
                <a:lnTo>
                  <a:pt x="1113802" y="474154"/>
                </a:lnTo>
                <a:lnTo>
                  <a:pt x="1113802" y="164134"/>
                </a:lnTo>
                <a:lnTo>
                  <a:pt x="1107932" y="120500"/>
                </a:lnTo>
                <a:lnTo>
                  <a:pt x="1091367" y="81291"/>
                </a:lnTo>
                <a:lnTo>
                  <a:pt x="1065672" y="48072"/>
                </a:lnTo>
                <a:lnTo>
                  <a:pt x="1032415" y="22408"/>
                </a:lnTo>
                <a:lnTo>
                  <a:pt x="993161" y="5862"/>
                </a:lnTo>
                <a:lnTo>
                  <a:pt x="94947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34965" y="5455323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041718" y="5516032"/>
            <a:ext cx="3397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209" baseline="-7246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6</a:t>
            </a: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6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99280" y="5437073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949477" y="0"/>
                </a:moveTo>
                <a:lnTo>
                  <a:pt x="164338" y="0"/>
                </a:lnTo>
                <a:lnTo>
                  <a:pt x="120648" y="5862"/>
                </a:lnTo>
                <a:lnTo>
                  <a:pt x="81391" y="22408"/>
                </a:lnTo>
                <a:lnTo>
                  <a:pt x="48131" y="48072"/>
                </a:lnTo>
                <a:lnTo>
                  <a:pt x="22435" y="81291"/>
                </a:lnTo>
                <a:lnTo>
                  <a:pt x="5869" y="120500"/>
                </a:lnTo>
                <a:lnTo>
                  <a:pt x="0" y="164134"/>
                </a:lnTo>
                <a:lnTo>
                  <a:pt x="0" y="474154"/>
                </a:lnTo>
                <a:lnTo>
                  <a:pt x="5869" y="517789"/>
                </a:lnTo>
                <a:lnTo>
                  <a:pt x="22435" y="556998"/>
                </a:lnTo>
                <a:lnTo>
                  <a:pt x="48131" y="590216"/>
                </a:lnTo>
                <a:lnTo>
                  <a:pt x="81391" y="615880"/>
                </a:lnTo>
                <a:lnTo>
                  <a:pt x="120648" y="632426"/>
                </a:lnTo>
                <a:lnTo>
                  <a:pt x="164338" y="638289"/>
                </a:lnTo>
                <a:lnTo>
                  <a:pt x="949477" y="638289"/>
                </a:lnTo>
                <a:lnTo>
                  <a:pt x="993166" y="632426"/>
                </a:lnTo>
                <a:lnTo>
                  <a:pt x="1032424" y="615880"/>
                </a:lnTo>
                <a:lnTo>
                  <a:pt x="1065683" y="590216"/>
                </a:lnTo>
                <a:lnTo>
                  <a:pt x="1091379" y="556998"/>
                </a:lnTo>
                <a:lnTo>
                  <a:pt x="1107945" y="517789"/>
                </a:lnTo>
                <a:lnTo>
                  <a:pt x="1113815" y="474154"/>
                </a:lnTo>
                <a:lnTo>
                  <a:pt x="1113815" y="164134"/>
                </a:lnTo>
                <a:lnTo>
                  <a:pt x="1107945" y="120500"/>
                </a:lnTo>
                <a:lnTo>
                  <a:pt x="1091379" y="81291"/>
                </a:lnTo>
                <a:lnTo>
                  <a:pt x="1065683" y="48072"/>
                </a:lnTo>
                <a:lnTo>
                  <a:pt x="1032424" y="22408"/>
                </a:lnTo>
                <a:lnTo>
                  <a:pt x="993166" y="5862"/>
                </a:lnTo>
                <a:lnTo>
                  <a:pt x="949477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9299" y="5437086"/>
            <a:ext cx="1114425" cy="638810"/>
          </a:xfrm>
          <a:custGeom>
            <a:avLst/>
            <a:gdLst/>
            <a:ahLst/>
            <a:cxnLst/>
            <a:rect l="l" t="t" r="r" b="b"/>
            <a:pathLst>
              <a:path w="1114425" h="638810">
                <a:moveTo>
                  <a:pt x="164333" y="0"/>
                </a:moveTo>
                <a:lnTo>
                  <a:pt x="949483" y="0"/>
                </a:lnTo>
                <a:lnTo>
                  <a:pt x="993172" y="5862"/>
                </a:lnTo>
                <a:lnTo>
                  <a:pt x="1032429" y="22407"/>
                </a:lnTo>
                <a:lnTo>
                  <a:pt x="1065687" y="48070"/>
                </a:lnTo>
                <a:lnTo>
                  <a:pt x="1091382" y="81288"/>
                </a:lnTo>
                <a:lnTo>
                  <a:pt x="1107947" y="120496"/>
                </a:lnTo>
                <a:lnTo>
                  <a:pt x="1113817" y="164132"/>
                </a:lnTo>
                <a:lnTo>
                  <a:pt x="1113817" y="474160"/>
                </a:lnTo>
                <a:lnTo>
                  <a:pt x="1107947" y="517796"/>
                </a:lnTo>
                <a:lnTo>
                  <a:pt x="1091382" y="557004"/>
                </a:lnTo>
                <a:lnTo>
                  <a:pt x="1065687" y="590222"/>
                </a:lnTo>
                <a:lnTo>
                  <a:pt x="1032429" y="615885"/>
                </a:lnTo>
                <a:lnTo>
                  <a:pt x="993172" y="632430"/>
                </a:lnTo>
                <a:lnTo>
                  <a:pt x="949483" y="638293"/>
                </a:lnTo>
                <a:lnTo>
                  <a:pt x="164333" y="638293"/>
                </a:lnTo>
                <a:lnTo>
                  <a:pt x="120644" y="632430"/>
                </a:lnTo>
                <a:lnTo>
                  <a:pt x="81387" y="615885"/>
                </a:lnTo>
                <a:lnTo>
                  <a:pt x="48129" y="590222"/>
                </a:lnTo>
                <a:lnTo>
                  <a:pt x="22434" y="557004"/>
                </a:lnTo>
                <a:lnTo>
                  <a:pt x="5869" y="517796"/>
                </a:lnTo>
                <a:lnTo>
                  <a:pt x="0" y="474160"/>
                </a:lnTo>
                <a:lnTo>
                  <a:pt x="0" y="164132"/>
                </a:lnTo>
                <a:lnTo>
                  <a:pt x="5869" y="120496"/>
                </a:lnTo>
                <a:lnTo>
                  <a:pt x="22434" y="81288"/>
                </a:lnTo>
                <a:lnTo>
                  <a:pt x="48129" y="48070"/>
                </a:lnTo>
                <a:lnTo>
                  <a:pt x="81387" y="22407"/>
                </a:lnTo>
                <a:lnTo>
                  <a:pt x="120644" y="5862"/>
                </a:lnTo>
                <a:lnTo>
                  <a:pt x="164333" y="0"/>
                </a:lnTo>
                <a:close/>
              </a:path>
            </a:pathLst>
          </a:custGeom>
          <a:ln w="364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370381" y="5496626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0" dirty="0">
                <a:solidFill>
                  <a:srgbClr val="797979"/>
                </a:solidFill>
                <a:latin typeface="Noto Sans Mono CJK JP Regular"/>
                <a:cs typeface="Noto Sans Mono CJK JP Regular"/>
              </a:rPr>
              <a:t>6</a:t>
            </a:r>
            <a:endParaRPr sz="23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002" y="762889"/>
            <a:ext cx="107238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55" dirty="0"/>
              <a:t>Performance:</a:t>
            </a:r>
            <a:r>
              <a:rPr spc="-690" dirty="0"/>
              <a:t> </a:t>
            </a:r>
            <a:r>
              <a:rPr spc="-509" dirty="0">
                <a:solidFill>
                  <a:srgbClr val="F26722"/>
                </a:solidFill>
              </a:rPr>
              <a:t>Caching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778965"/>
            <a:ext cx="4681855" cy="245745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4604" indent="-1905">
              <a:lnSpc>
                <a:spcPct val="100000"/>
              </a:lnSpc>
              <a:spcBef>
                <a:spcPts val="1050"/>
              </a:spcBef>
              <a:buSzPts val="100"/>
              <a:buChar char="•"/>
              <a:tabLst>
                <a:tab pos="15240" algn="l"/>
              </a:tabLst>
            </a:pPr>
            <a:r>
              <a:rPr sz="4000" spc="-365" dirty="0">
                <a:solidFill>
                  <a:srgbClr val="58595B"/>
                </a:solidFill>
                <a:latin typeface="DejaVu Sans"/>
                <a:cs typeface="DejaVu Sans"/>
              </a:rPr>
              <a:t>Caching </a:t>
            </a:r>
            <a:r>
              <a:rPr sz="4000" spc="-265" dirty="0">
                <a:solidFill>
                  <a:srgbClr val="58595B"/>
                </a:solidFill>
                <a:latin typeface="DejaVu Sans"/>
                <a:cs typeface="DejaVu Sans"/>
              </a:rPr>
              <a:t>to</a:t>
            </a:r>
            <a:r>
              <a:rPr sz="4000" spc="-5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90" dirty="0">
                <a:solidFill>
                  <a:srgbClr val="58595B"/>
                </a:solidFill>
                <a:latin typeface="DejaVu Sans"/>
                <a:cs typeface="DejaVu Sans"/>
              </a:rPr>
              <a:t>reduce</a:t>
            </a:r>
            <a:endParaRPr sz="40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0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3200" spc="-285" dirty="0">
                <a:solidFill>
                  <a:srgbClr val="F26722"/>
                </a:solidFill>
                <a:latin typeface="DejaVu Sans"/>
                <a:cs typeface="DejaVu Sans"/>
              </a:rPr>
              <a:t>calls </a:t>
            </a:r>
            <a:r>
              <a:rPr sz="3200" spc="-210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3200" spc="-4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25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3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315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3200" spc="-285" dirty="0">
                <a:solidFill>
                  <a:srgbClr val="F26722"/>
                </a:solidFill>
                <a:latin typeface="DejaVu Sans"/>
                <a:cs typeface="DejaVu Sans"/>
              </a:rPr>
              <a:t>calls </a:t>
            </a:r>
            <a:r>
              <a:rPr sz="3200" spc="-210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3200" spc="-45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45" dirty="0">
                <a:solidFill>
                  <a:srgbClr val="F26722"/>
                </a:solidFill>
                <a:latin typeface="DejaVu Sans"/>
                <a:cs typeface="DejaVu Sans"/>
              </a:rPr>
              <a:t>databases</a:t>
            </a:r>
            <a:endParaRPr sz="3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315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3200" spc="-21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3200" spc="-31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r>
              <a:rPr sz="3200" spc="-5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285" dirty="0">
                <a:solidFill>
                  <a:srgbClr val="F26722"/>
                </a:solidFill>
                <a:latin typeface="DejaVu Sans"/>
                <a:cs typeface="DejaVu Sans"/>
              </a:rPr>
              <a:t>calls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4185615"/>
            <a:ext cx="5264785" cy="44196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4604" indent="-1905">
              <a:lnSpc>
                <a:spcPct val="100000"/>
              </a:lnSpc>
              <a:spcBef>
                <a:spcPts val="1700"/>
              </a:spcBef>
              <a:buSzPts val="100"/>
              <a:buChar char="•"/>
              <a:tabLst>
                <a:tab pos="15240" algn="l"/>
              </a:tabLst>
            </a:pPr>
            <a:r>
              <a:rPr sz="4000" spc="-270" dirty="0">
                <a:solidFill>
                  <a:srgbClr val="58595B"/>
                </a:solidFill>
                <a:latin typeface="DejaVu Sans"/>
                <a:cs typeface="DejaVu Sans"/>
              </a:rPr>
              <a:t>API </a:t>
            </a:r>
            <a:r>
              <a:rPr sz="4000" spc="-395" dirty="0">
                <a:solidFill>
                  <a:srgbClr val="58595B"/>
                </a:solidFill>
                <a:latin typeface="DejaVu Sans"/>
                <a:cs typeface="DejaVu Sans"/>
              </a:rPr>
              <a:t>Gateway\Proxy</a:t>
            </a:r>
            <a:r>
              <a:rPr sz="4000" spc="-6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50" dirty="0">
                <a:solidFill>
                  <a:srgbClr val="58595B"/>
                </a:solidFill>
                <a:latin typeface="DejaVu Sans"/>
                <a:cs typeface="DejaVu Sans"/>
              </a:rPr>
              <a:t>level</a:t>
            </a:r>
            <a:endParaRPr sz="4000">
              <a:latin typeface="DejaVu Sans"/>
              <a:cs typeface="DejaVu Sans"/>
            </a:endParaRPr>
          </a:p>
          <a:p>
            <a:pPr marL="14604" indent="-1905">
              <a:lnSpc>
                <a:spcPct val="100000"/>
              </a:lnSpc>
              <a:spcBef>
                <a:spcPts val="1600"/>
              </a:spcBef>
              <a:buSzPts val="100"/>
              <a:buChar char="•"/>
              <a:tabLst>
                <a:tab pos="15240" algn="l"/>
              </a:tabLst>
            </a:pPr>
            <a:r>
              <a:rPr sz="4000" spc="-310" dirty="0">
                <a:solidFill>
                  <a:srgbClr val="58595B"/>
                </a:solidFill>
                <a:latin typeface="DejaVu Sans"/>
                <a:cs typeface="DejaVu Sans"/>
              </a:rPr>
              <a:t>Client</a:t>
            </a:r>
            <a:r>
              <a:rPr sz="4000" spc="-43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55" dirty="0">
                <a:solidFill>
                  <a:srgbClr val="58595B"/>
                </a:solidFill>
                <a:latin typeface="DejaVu Sans"/>
                <a:cs typeface="DejaVu Sans"/>
              </a:rPr>
              <a:t>side</a:t>
            </a:r>
            <a:endParaRPr sz="4000">
              <a:latin typeface="DejaVu Sans"/>
              <a:cs typeface="DejaVu Sans"/>
            </a:endParaRPr>
          </a:p>
          <a:p>
            <a:pPr marL="14604" indent="-1905">
              <a:lnSpc>
                <a:spcPct val="100000"/>
              </a:lnSpc>
              <a:spcBef>
                <a:spcPts val="1600"/>
              </a:spcBef>
              <a:buSzPts val="100"/>
              <a:buChar char="•"/>
              <a:tabLst>
                <a:tab pos="15240" algn="l"/>
              </a:tabLst>
            </a:pPr>
            <a:r>
              <a:rPr sz="4000" spc="-395" dirty="0">
                <a:solidFill>
                  <a:srgbClr val="58595B"/>
                </a:solidFill>
                <a:latin typeface="DejaVu Sans"/>
                <a:cs typeface="DejaVu Sans"/>
              </a:rPr>
              <a:t>Service</a:t>
            </a:r>
            <a:r>
              <a:rPr sz="4000" spc="-43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50" dirty="0">
                <a:solidFill>
                  <a:srgbClr val="58595B"/>
                </a:solidFill>
                <a:latin typeface="DejaVu Sans"/>
                <a:cs typeface="DejaVu Sans"/>
              </a:rPr>
              <a:t>level</a:t>
            </a:r>
            <a:endParaRPr sz="4000">
              <a:latin typeface="DejaVu Sans"/>
              <a:cs typeface="DejaVu Sans"/>
            </a:endParaRPr>
          </a:p>
          <a:p>
            <a:pPr marL="14604" indent="-1905">
              <a:lnSpc>
                <a:spcPct val="100000"/>
              </a:lnSpc>
              <a:spcBef>
                <a:spcPts val="1600"/>
              </a:spcBef>
              <a:buSzPts val="100"/>
              <a:buChar char="•"/>
              <a:tabLst>
                <a:tab pos="15240" algn="l"/>
              </a:tabLst>
            </a:pPr>
            <a:r>
              <a:rPr sz="4000" spc="-350" dirty="0">
                <a:solidFill>
                  <a:srgbClr val="58595B"/>
                </a:solidFill>
                <a:latin typeface="DejaVu Sans"/>
                <a:cs typeface="DejaVu Sans"/>
              </a:rPr>
              <a:t>Considerations</a:t>
            </a:r>
            <a:endParaRPr sz="40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95" dirty="0">
                <a:solidFill>
                  <a:srgbClr val="F26722"/>
                </a:solidFill>
                <a:latin typeface="DejaVu Sans"/>
                <a:cs typeface="DejaVu Sans"/>
              </a:rPr>
              <a:t>Simple </a:t>
            </a:r>
            <a:r>
              <a:rPr sz="3200" spc="-21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3200" spc="-290" dirty="0">
                <a:solidFill>
                  <a:srgbClr val="F26722"/>
                </a:solidFill>
                <a:latin typeface="DejaVu Sans"/>
                <a:cs typeface="DejaVu Sans"/>
              </a:rPr>
              <a:t>setup </a:t>
            </a:r>
            <a:r>
              <a:rPr sz="3200" spc="-300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3200" spc="-6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60" dirty="0">
                <a:solidFill>
                  <a:srgbClr val="F26722"/>
                </a:solidFill>
                <a:latin typeface="DejaVu Sans"/>
                <a:cs typeface="DejaVu Sans"/>
              </a:rPr>
              <a:t>manage</a:t>
            </a:r>
            <a:endParaRPr sz="3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350" dirty="0">
                <a:solidFill>
                  <a:srgbClr val="F26722"/>
                </a:solidFill>
                <a:latin typeface="DejaVu Sans"/>
                <a:cs typeface="DejaVu Sans"/>
              </a:rPr>
              <a:t>Data</a:t>
            </a:r>
            <a:r>
              <a:rPr sz="3200" spc="-3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35" dirty="0">
                <a:solidFill>
                  <a:srgbClr val="F26722"/>
                </a:solidFill>
                <a:latin typeface="DejaVu Sans"/>
                <a:cs typeface="DejaVu Sans"/>
              </a:rPr>
              <a:t>leaks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6265" y="5154447"/>
            <a:ext cx="699935" cy="70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8711" y="4095089"/>
            <a:ext cx="1938655" cy="1454785"/>
          </a:xfrm>
          <a:custGeom>
            <a:avLst/>
            <a:gdLst/>
            <a:ahLst/>
            <a:cxnLst/>
            <a:rect l="l" t="t" r="r" b="b"/>
            <a:pathLst>
              <a:path w="1938654" h="1454785">
                <a:moveTo>
                  <a:pt x="1776755" y="0"/>
                </a:moveTo>
                <a:lnTo>
                  <a:pt x="161518" y="0"/>
                </a:lnTo>
                <a:lnTo>
                  <a:pt x="118580" y="5772"/>
                </a:lnTo>
                <a:lnTo>
                  <a:pt x="79996" y="22063"/>
                </a:lnTo>
                <a:lnTo>
                  <a:pt x="47307" y="47331"/>
                </a:lnTo>
                <a:lnTo>
                  <a:pt x="22051" y="80036"/>
                </a:lnTo>
                <a:lnTo>
                  <a:pt x="5769" y="118637"/>
                </a:lnTo>
                <a:lnTo>
                  <a:pt x="0" y="161594"/>
                </a:lnTo>
                <a:lnTo>
                  <a:pt x="0" y="1292771"/>
                </a:lnTo>
                <a:lnTo>
                  <a:pt x="5769" y="1335733"/>
                </a:lnTo>
                <a:lnTo>
                  <a:pt x="22051" y="1374338"/>
                </a:lnTo>
                <a:lnTo>
                  <a:pt x="47307" y="1407045"/>
                </a:lnTo>
                <a:lnTo>
                  <a:pt x="79996" y="1432314"/>
                </a:lnTo>
                <a:lnTo>
                  <a:pt x="118580" y="1448605"/>
                </a:lnTo>
                <a:lnTo>
                  <a:pt x="161518" y="1454378"/>
                </a:lnTo>
                <a:lnTo>
                  <a:pt x="1776755" y="1454378"/>
                </a:lnTo>
                <a:lnTo>
                  <a:pt x="1819698" y="1448605"/>
                </a:lnTo>
                <a:lnTo>
                  <a:pt x="1858286" y="1432314"/>
                </a:lnTo>
                <a:lnTo>
                  <a:pt x="1890977" y="1407045"/>
                </a:lnTo>
                <a:lnTo>
                  <a:pt x="1916234" y="1374338"/>
                </a:lnTo>
                <a:lnTo>
                  <a:pt x="1932517" y="1335733"/>
                </a:lnTo>
                <a:lnTo>
                  <a:pt x="1938286" y="1292771"/>
                </a:lnTo>
                <a:lnTo>
                  <a:pt x="1938286" y="161594"/>
                </a:lnTo>
                <a:lnTo>
                  <a:pt x="1932517" y="118637"/>
                </a:lnTo>
                <a:lnTo>
                  <a:pt x="1916234" y="80036"/>
                </a:lnTo>
                <a:lnTo>
                  <a:pt x="1890977" y="47331"/>
                </a:lnTo>
                <a:lnTo>
                  <a:pt x="1858286" y="22063"/>
                </a:lnTo>
                <a:lnTo>
                  <a:pt x="1819698" y="5772"/>
                </a:lnTo>
                <a:lnTo>
                  <a:pt x="1776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725" y="4095095"/>
            <a:ext cx="1938655" cy="1454785"/>
          </a:xfrm>
          <a:custGeom>
            <a:avLst/>
            <a:gdLst/>
            <a:ahLst/>
            <a:cxnLst/>
            <a:rect l="l" t="t" r="r" b="b"/>
            <a:pathLst>
              <a:path w="1938654" h="1454785">
                <a:moveTo>
                  <a:pt x="161524" y="0"/>
                </a:moveTo>
                <a:lnTo>
                  <a:pt x="1776766" y="0"/>
                </a:lnTo>
                <a:lnTo>
                  <a:pt x="1819708" y="5771"/>
                </a:lnTo>
                <a:lnTo>
                  <a:pt x="1858293" y="22060"/>
                </a:lnTo>
                <a:lnTo>
                  <a:pt x="1890983" y="47327"/>
                </a:lnTo>
                <a:lnTo>
                  <a:pt x="1916239" y="80032"/>
                </a:lnTo>
                <a:lnTo>
                  <a:pt x="1932520" y="118634"/>
                </a:lnTo>
                <a:lnTo>
                  <a:pt x="1938290" y="161596"/>
                </a:lnTo>
                <a:lnTo>
                  <a:pt x="1938290" y="1292769"/>
                </a:lnTo>
                <a:lnTo>
                  <a:pt x="1932520" y="1335730"/>
                </a:lnTo>
                <a:lnTo>
                  <a:pt x="1916239" y="1374333"/>
                </a:lnTo>
                <a:lnTo>
                  <a:pt x="1890983" y="1407038"/>
                </a:lnTo>
                <a:lnTo>
                  <a:pt x="1858293" y="1432304"/>
                </a:lnTo>
                <a:lnTo>
                  <a:pt x="1819708" y="1448593"/>
                </a:lnTo>
                <a:lnTo>
                  <a:pt x="1776766" y="1454365"/>
                </a:lnTo>
                <a:lnTo>
                  <a:pt x="161524" y="1454365"/>
                </a:lnTo>
                <a:lnTo>
                  <a:pt x="118581" y="1448593"/>
                </a:lnTo>
                <a:lnTo>
                  <a:pt x="79996" y="1432304"/>
                </a:lnTo>
                <a:lnTo>
                  <a:pt x="47306" y="1407038"/>
                </a:lnTo>
                <a:lnTo>
                  <a:pt x="22051" y="1374333"/>
                </a:lnTo>
                <a:lnTo>
                  <a:pt x="5769" y="1335730"/>
                </a:lnTo>
                <a:lnTo>
                  <a:pt x="0" y="1292769"/>
                </a:lnTo>
                <a:lnTo>
                  <a:pt x="0" y="161596"/>
                </a:lnTo>
                <a:lnTo>
                  <a:pt x="5769" y="118634"/>
                </a:lnTo>
                <a:lnTo>
                  <a:pt x="22051" y="80032"/>
                </a:lnTo>
                <a:lnTo>
                  <a:pt x="47306" y="47327"/>
                </a:lnTo>
                <a:lnTo>
                  <a:pt x="79996" y="22060"/>
                </a:lnTo>
                <a:lnTo>
                  <a:pt x="118581" y="5771"/>
                </a:lnTo>
                <a:lnTo>
                  <a:pt x="161524" y="0"/>
                </a:lnTo>
                <a:close/>
              </a:path>
            </a:pathLst>
          </a:custGeom>
          <a:ln w="3590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0653" y="4396610"/>
            <a:ext cx="1134745" cy="7118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4620" marR="5080" indent="-122555">
              <a:lnSpc>
                <a:spcPts val="2690"/>
              </a:lnSpc>
              <a:spcBef>
                <a:spcPts val="210"/>
              </a:spcBef>
            </a:pPr>
            <a:r>
              <a:rPr sz="2250" spc="-1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22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22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2250" spc="-1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22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22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225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2914" y="5226265"/>
            <a:ext cx="485140" cy="485140"/>
          </a:xfrm>
          <a:custGeom>
            <a:avLst/>
            <a:gdLst/>
            <a:ahLst/>
            <a:cxnLst/>
            <a:rect l="l" t="t" r="r" b="b"/>
            <a:pathLst>
              <a:path w="485140" h="485139">
                <a:moveTo>
                  <a:pt x="233311" y="0"/>
                </a:moveTo>
                <a:lnTo>
                  <a:pt x="157694" y="2472"/>
                </a:lnTo>
                <a:lnTo>
                  <a:pt x="93414" y="9357"/>
                </a:lnTo>
                <a:lnTo>
                  <a:pt x="43611" y="19855"/>
                </a:lnTo>
                <a:lnTo>
                  <a:pt x="0" y="48488"/>
                </a:lnTo>
                <a:lnTo>
                  <a:pt x="0" y="436308"/>
                </a:lnTo>
                <a:lnTo>
                  <a:pt x="43611" y="464941"/>
                </a:lnTo>
                <a:lnTo>
                  <a:pt x="93414" y="475439"/>
                </a:lnTo>
                <a:lnTo>
                  <a:pt x="157694" y="482324"/>
                </a:lnTo>
                <a:lnTo>
                  <a:pt x="233311" y="484797"/>
                </a:lnTo>
                <a:lnTo>
                  <a:pt x="298363" y="483064"/>
                </a:lnTo>
                <a:lnTo>
                  <a:pt x="357897" y="478175"/>
                </a:lnTo>
                <a:lnTo>
                  <a:pt x="409100" y="470592"/>
                </a:lnTo>
                <a:lnTo>
                  <a:pt x="449158" y="460778"/>
                </a:lnTo>
                <a:lnTo>
                  <a:pt x="484581" y="436308"/>
                </a:lnTo>
                <a:lnTo>
                  <a:pt x="484581" y="48488"/>
                </a:lnTo>
                <a:lnTo>
                  <a:pt x="449158" y="24018"/>
                </a:lnTo>
                <a:lnTo>
                  <a:pt x="409100" y="14204"/>
                </a:lnTo>
                <a:lnTo>
                  <a:pt x="357897" y="6621"/>
                </a:lnTo>
                <a:lnTo>
                  <a:pt x="298363" y="1732"/>
                </a:lnTo>
                <a:lnTo>
                  <a:pt x="233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3966" y="5226268"/>
            <a:ext cx="494030" cy="485140"/>
          </a:xfrm>
          <a:custGeom>
            <a:avLst/>
            <a:gdLst/>
            <a:ahLst/>
            <a:cxnLst/>
            <a:rect l="l" t="t" r="r" b="b"/>
            <a:pathLst>
              <a:path w="494029" h="485139">
                <a:moveTo>
                  <a:pt x="8973" y="436309"/>
                </a:moveTo>
                <a:lnTo>
                  <a:pt x="8973" y="48478"/>
                </a:lnTo>
                <a:lnTo>
                  <a:pt x="20398" y="33163"/>
                </a:lnTo>
                <a:lnTo>
                  <a:pt x="52581" y="19856"/>
                </a:lnTo>
                <a:lnTo>
                  <a:pt x="102383" y="9359"/>
                </a:lnTo>
                <a:lnTo>
                  <a:pt x="166664" y="2473"/>
                </a:lnTo>
                <a:lnTo>
                  <a:pt x="242286" y="0"/>
                </a:lnTo>
                <a:lnTo>
                  <a:pt x="307336" y="1733"/>
                </a:lnTo>
                <a:lnTo>
                  <a:pt x="366868" y="6623"/>
                </a:lnTo>
                <a:lnTo>
                  <a:pt x="418069" y="14206"/>
                </a:lnTo>
                <a:lnTo>
                  <a:pt x="458125" y="24019"/>
                </a:lnTo>
                <a:lnTo>
                  <a:pt x="493546" y="48478"/>
                </a:lnTo>
                <a:lnTo>
                  <a:pt x="493546" y="436309"/>
                </a:lnTo>
                <a:lnTo>
                  <a:pt x="458125" y="460768"/>
                </a:lnTo>
                <a:lnTo>
                  <a:pt x="418069" y="470581"/>
                </a:lnTo>
                <a:lnTo>
                  <a:pt x="366868" y="478165"/>
                </a:lnTo>
                <a:lnTo>
                  <a:pt x="307336" y="483055"/>
                </a:lnTo>
                <a:lnTo>
                  <a:pt x="242286" y="484788"/>
                </a:lnTo>
                <a:lnTo>
                  <a:pt x="165731" y="482315"/>
                </a:lnTo>
                <a:lnTo>
                  <a:pt x="99224" y="475428"/>
                </a:lnTo>
                <a:lnTo>
                  <a:pt x="46767" y="464931"/>
                </a:lnTo>
                <a:lnTo>
                  <a:pt x="12358" y="451624"/>
                </a:lnTo>
                <a:lnTo>
                  <a:pt x="0" y="436309"/>
                </a:lnTo>
              </a:path>
            </a:pathLst>
          </a:custGeom>
          <a:ln w="17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3966" y="5274747"/>
            <a:ext cx="485140" cy="48895"/>
          </a:xfrm>
          <a:custGeom>
            <a:avLst/>
            <a:gdLst/>
            <a:ahLst/>
            <a:cxnLst/>
            <a:rect l="l" t="t" r="r" b="b"/>
            <a:pathLst>
              <a:path w="485140" h="48895">
                <a:moveTo>
                  <a:pt x="0" y="0"/>
                </a:moveTo>
                <a:lnTo>
                  <a:pt x="46767" y="28621"/>
                </a:lnTo>
                <a:lnTo>
                  <a:pt x="99224" y="39119"/>
                </a:lnTo>
                <a:lnTo>
                  <a:pt x="165731" y="46005"/>
                </a:lnTo>
                <a:lnTo>
                  <a:pt x="242286" y="48478"/>
                </a:lnTo>
                <a:lnTo>
                  <a:pt x="318840" y="46005"/>
                </a:lnTo>
                <a:lnTo>
                  <a:pt x="385347" y="39119"/>
                </a:lnTo>
                <a:lnTo>
                  <a:pt x="437805" y="28621"/>
                </a:lnTo>
                <a:lnTo>
                  <a:pt x="472214" y="15315"/>
                </a:lnTo>
                <a:lnTo>
                  <a:pt x="484572" y="0"/>
                </a:lnTo>
              </a:path>
            </a:pathLst>
          </a:custGeom>
          <a:ln w="17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3545" y="6552181"/>
            <a:ext cx="2413000" cy="7118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825500" marR="5080" indent="-813435">
              <a:lnSpc>
                <a:spcPts val="2690"/>
              </a:lnSpc>
              <a:spcBef>
                <a:spcPts val="210"/>
              </a:spcBef>
            </a:pPr>
            <a:r>
              <a:rPr sz="22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 </a:t>
            </a:r>
            <a:r>
              <a:rPr sz="2250" spc="-1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Gateway </a:t>
            </a:r>
            <a:r>
              <a:rPr sz="22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/ </a:t>
            </a:r>
            <a:r>
              <a:rPr sz="22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Proxy  </a:t>
            </a:r>
            <a:r>
              <a:rPr sz="22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</a:t>
            </a:r>
            <a:endParaRPr sz="225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9765" y="3287114"/>
            <a:ext cx="1615440" cy="3232150"/>
          </a:xfrm>
          <a:custGeom>
            <a:avLst/>
            <a:gdLst/>
            <a:ahLst/>
            <a:cxnLst/>
            <a:rect l="l" t="t" r="r" b="b"/>
            <a:pathLst>
              <a:path w="1615439" h="3232150">
                <a:moveTo>
                  <a:pt x="161524" y="0"/>
                </a:moveTo>
                <a:lnTo>
                  <a:pt x="1453717" y="0"/>
                </a:lnTo>
                <a:lnTo>
                  <a:pt x="1496659" y="5772"/>
                </a:lnTo>
                <a:lnTo>
                  <a:pt x="1535245" y="22062"/>
                </a:lnTo>
                <a:lnTo>
                  <a:pt x="1567935" y="47330"/>
                </a:lnTo>
                <a:lnTo>
                  <a:pt x="1593190" y="80035"/>
                </a:lnTo>
                <a:lnTo>
                  <a:pt x="1609472" y="118637"/>
                </a:lnTo>
                <a:lnTo>
                  <a:pt x="1615241" y="161596"/>
                </a:lnTo>
                <a:lnTo>
                  <a:pt x="1615241" y="3070327"/>
                </a:lnTo>
                <a:lnTo>
                  <a:pt x="1609472" y="3113289"/>
                </a:lnTo>
                <a:lnTo>
                  <a:pt x="1593190" y="3151891"/>
                </a:lnTo>
                <a:lnTo>
                  <a:pt x="1567935" y="3184596"/>
                </a:lnTo>
                <a:lnTo>
                  <a:pt x="1535245" y="3209863"/>
                </a:lnTo>
                <a:lnTo>
                  <a:pt x="1496659" y="3226152"/>
                </a:lnTo>
                <a:lnTo>
                  <a:pt x="1453717" y="3231923"/>
                </a:lnTo>
                <a:lnTo>
                  <a:pt x="161524" y="3231923"/>
                </a:lnTo>
                <a:lnTo>
                  <a:pt x="118581" y="3226152"/>
                </a:lnTo>
                <a:lnTo>
                  <a:pt x="79996" y="3209863"/>
                </a:lnTo>
                <a:lnTo>
                  <a:pt x="47306" y="3184596"/>
                </a:lnTo>
                <a:lnTo>
                  <a:pt x="22051" y="3151891"/>
                </a:lnTo>
                <a:lnTo>
                  <a:pt x="5769" y="3113289"/>
                </a:lnTo>
                <a:lnTo>
                  <a:pt x="0" y="3070327"/>
                </a:lnTo>
                <a:lnTo>
                  <a:pt x="0" y="161596"/>
                </a:lnTo>
                <a:lnTo>
                  <a:pt x="5769" y="118637"/>
                </a:lnTo>
                <a:lnTo>
                  <a:pt x="22051" y="80035"/>
                </a:lnTo>
                <a:lnTo>
                  <a:pt x="47306" y="47330"/>
                </a:lnTo>
                <a:lnTo>
                  <a:pt x="79996" y="22062"/>
                </a:lnTo>
                <a:lnTo>
                  <a:pt x="118581" y="5772"/>
                </a:lnTo>
                <a:lnTo>
                  <a:pt x="161524" y="0"/>
                </a:lnTo>
                <a:close/>
              </a:path>
            </a:pathLst>
          </a:custGeom>
          <a:ln w="358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6047" y="3933498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516" y="0"/>
                </a:lnTo>
              </a:path>
            </a:pathLst>
          </a:custGeom>
          <a:ln w="718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552" y="3847312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0" y="0"/>
                </a:moveTo>
                <a:lnTo>
                  <a:pt x="0" y="172364"/>
                </a:lnTo>
                <a:lnTo>
                  <a:pt x="229717" y="8618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0564" y="3847314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229723" y="86184"/>
                </a:moveTo>
                <a:lnTo>
                  <a:pt x="0" y="0"/>
                </a:lnTo>
                <a:lnTo>
                  <a:pt x="0" y="172369"/>
                </a:lnTo>
                <a:lnTo>
                  <a:pt x="229723" y="86184"/>
                </a:lnTo>
                <a:close/>
              </a:path>
            </a:pathLst>
          </a:custGeom>
          <a:ln w="718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6047" y="4741479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516" y="0"/>
                </a:lnTo>
              </a:path>
            </a:pathLst>
          </a:custGeom>
          <a:ln w="718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0552" y="4655299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0" y="0"/>
                </a:moveTo>
                <a:lnTo>
                  <a:pt x="0" y="172364"/>
                </a:lnTo>
                <a:lnTo>
                  <a:pt x="229717" y="8618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0564" y="4655295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229723" y="86184"/>
                </a:moveTo>
                <a:lnTo>
                  <a:pt x="0" y="0"/>
                </a:lnTo>
                <a:lnTo>
                  <a:pt x="0" y="172369"/>
                </a:lnTo>
                <a:lnTo>
                  <a:pt x="229723" y="86184"/>
                </a:lnTo>
                <a:close/>
              </a:path>
            </a:pathLst>
          </a:custGeom>
          <a:ln w="718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6047" y="5495595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516" y="0"/>
                </a:lnTo>
              </a:path>
            </a:pathLst>
          </a:custGeom>
          <a:ln w="718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0552" y="5409412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0" y="0"/>
                </a:moveTo>
                <a:lnTo>
                  <a:pt x="0" y="172364"/>
                </a:lnTo>
                <a:lnTo>
                  <a:pt x="229717" y="8618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564" y="5409410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229723" y="86184"/>
                </a:moveTo>
                <a:lnTo>
                  <a:pt x="0" y="0"/>
                </a:lnTo>
                <a:lnTo>
                  <a:pt x="0" y="172369"/>
                </a:lnTo>
                <a:lnTo>
                  <a:pt x="229723" y="86184"/>
                </a:lnTo>
                <a:close/>
              </a:path>
            </a:pathLst>
          </a:custGeom>
          <a:ln w="718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6047" y="6195845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516" y="0"/>
                </a:lnTo>
              </a:path>
            </a:pathLst>
          </a:custGeom>
          <a:ln w="718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0552" y="6109665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0" y="0"/>
                </a:moveTo>
                <a:lnTo>
                  <a:pt x="0" y="172364"/>
                </a:lnTo>
                <a:lnTo>
                  <a:pt x="229717" y="8618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0564" y="6109660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69" h="172720">
                <a:moveTo>
                  <a:pt x="229723" y="86184"/>
                </a:moveTo>
                <a:lnTo>
                  <a:pt x="0" y="0"/>
                </a:lnTo>
                <a:lnTo>
                  <a:pt x="0" y="172369"/>
                </a:lnTo>
                <a:lnTo>
                  <a:pt x="229723" y="86184"/>
                </a:lnTo>
                <a:close/>
              </a:path>
            </a:pathLst>
          </a:custGeom>
          <a:ln w="718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5007" y="4903075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516" y="0"/>
                </a:lnTo>
              </a:path>
            </a:pathLst>
          </a:custGeom>
          <a:ln w="718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9506" y="4816893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70" h="172720">
                <a:moveTo>
                  <a:pt x="0" y="0"/>
                </a:moveTo>
                <a:lnTo>
                  <a:pt x="0" y="172364"/>
                </a:lnTo>
                <a:lnTo>
                  <a:pt x="229717" y="8618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9524" y="4816891"/>
            <a:ext cx="229870" cy="172720"/>
          </a:xfrm>
          <a:custGeom>
            <a:avLst/>
            <a:gdLst/>
            <a:ahLst/>
            <a:cxnLst/>
            <a:rect l="l" t="t" r="r" b="b"/>
            <a:pathLst>
              <a:path w="229870" h="172720">
                <a:moveTo>
                  <a:pt x="229723" y="86184"/>
                </a:moveTo>
                <a:lnTo>
                  <a:pt x="0" y="0"/>
                </a:lnTo>
                <a:lnTo>
                  <a:pt x="0" y="172369"/>
                </a:lnTo>
                <a:lnTo>
                  <a:pt x="229723" y="86184"/>
                </a:lnTo>
                <a:close/>
              </a:path>
            </a:pathLst>
          </a:custGeom>
          <a:ln w="718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388" y="762889"/>
            <a:ext cx="12286412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55" dirty="0"/>
              <a:t>Performance: </a:t>
            </a:r>
            <a:r>
              <a:rPr spc="-375" dirty="0">
                <a:solidFill>
                  <a:srgbClr val="F26722"/>
                </a:solidFill>
              </a:rPr>
              <a:t>API</a:t>
            </a:r>
            <a:r>
              <a:rPr spc="-720" dirty="0">
                <a:solidFill>
                  <a:srgbClr val="F26722"/>
                </a:solidFill>
              </a:rPr>
              <a:t> </a:t>
            </a:r>
            <a:r>
              <a:rPr spc="-630" dirty="0">
                <a:solidFill>
                  <a:srgbClr val="F26722"/>
                </a:solidFill>
              </a:rPr>
              <a:t>Gateway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388" y="1902650"/>
            <a:ext cx="35521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30"/>
              </a:spcBef>
              <a:buSzPts val="100"/>
              <a:buChar char="•"/>
              <a:tabLst>
                <a:tab pos="14604" algn="l"/>
              </a:tabLst>
            </a:pPr>
            <a:r>
              <a:rPr sz="2850" spc="-215" dirty="0">
                <a:solidFill>
                  <a:srgbClr val="58595B"/>
                </a:solidFill>
                <a:latin typeface="DejaVu Sans"/>
                <a:cs typeface="DejaVu Sans"/>
              </a:rPr>
              <a:t>Help </a:t>
            </a:r>
            <a:r>
              <a:rPr sz="2850" spc="-180" dirty="0">
                <a:solidFill>
                  <a:srgbClr val="58595B"/>
                </a:solidFill>
                <a:latin typeface="DejaVu Sans"/>
                <a:cs typeface="DejaVu Sans"/>
              </a:rPr>
              <a:t>with</a:t>
            </a:r>
            <a:r>
              <a:rPr sz="2850" spc="-42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54" dirty="0">
                <a:solidFill>
                  <a:srgbClr val="58595B"/>
                </a:solidFill>
                <a:latin typeface="DejaVu Sans"/>
                <a:cs typeface="DejaVu Sans"/>
              </a:rPr>
              <a:t>performance</a:t>
            </a:r>
            <a:endParaRPr sz="2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388" y="2359876"/>
            <a:ext cx="4977765" cy="57226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5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Load</a:t>
            </a:r>
            <a:r>
              <a:rPr sz="2300" spc="-2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90" dirty="0">
                <a:solidFill>
                  <a:srgbClr val="F26722"/>
                </a:solidFill>
                <a:latin typeface="DejaVu Sans"/>
                <a:cs typeface="DejaVu Sans"/>
              </a:rPr>
              <a:t>balancing</a:t>
            </a:r>
            <a:endParaRPr sz="230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Caching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85"/>
              </a:spcBef>
              <a:buSzPts val="100"/>
              <a:buChar char="•"/>
              <a:tabLst>
                <a:tab pos="14604" algn="l"/>
              </a:tabLst>
            </a:pPr>
            <a:r>
              <a:rPr sz="2850" spc="-215" dirty="0">
                <a:solidFill>
                  <a:srgbClr val="58595B"/>
                </a:solidFill>
                <a:latin typeface="DejaVu Sans"/>
                <a:cs typeface="DejaVu Sans"/>
              </a:rPr>
              <a:t>Help</a:t>
            </a:r>
            <a:r>
              <a:rPr sz="285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180" dirty="0">
                <a:solidFill>
                  <a:srgbClr val="58595B"/>
                </a:solidFill>
                <a:latin typeface="DejaVu Sans"/>
                <a:cs typeface="DejaVu Sans"/>
              </a:rPr>
              <a:t>with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Creating central </a:t>
            </a:r>
            <a:r>
              <a:rPr sz="2300" spc="-204" dirty="0">
                <a:solidFill>
                  <a:srgbClr val="F26722"/>
                </a:solidFill>
                <a:latin typeface="DejaVu Sans"/>
                <a:cs typeface="DejaVu Sans"/>
              </a:rPr>
              <a:t>entry</a:t>
            </a:r>
            <a:r>
              <a:rPr sz="2300" spc="-3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45" dirty="0">
                <a:solidFill>
                  <a:srgbClr val="F26722"/>
                </a:solidFill>
                <a:latin typeface="DejaVu Sans"/>
                <a:cs typeface="DejaVu Sans"/>
              </a:rPr>
              <a:t>point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Exposing </a:t>
            </a:r>
            <a:r>
              <a:rPr sz="2300" spc="-229" dirty="0">
                <a:solidFill>
                  <a:srgbClr val="F26722"/>
                </a:solidFill>
                <a:latin typeface="DejaVu Sans"/>
                <a:cs typeface="DejaVu Sans"/>
              </a:rPr>
              <a:t>services </a:t>
            </a:r>
            <a:r>
              <a:rPr sz="2300" spc="-150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2300" spc="-3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90" dirty="0">
                <a:solidFill>
                  <a:srgbClr val="F26722"/>
                </a:solidFill>
                <a:latin typeface="DejaVu Sans"/>
                <a:cs typeface="DejaVu Sans"/>
              </a:rPr>
              <a:t>clients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One </a:t>
            </a:r>
            <a:r>
              <a:rPr sz="2300" spc="-200" dirty="0">
                <a:solidFill>
                  <a:srgbClr val="F26722"/>
                </a:solidFill>
                <a:latin typeface="DejaVu Sans"/>
                <a:cs typeface="DejaVu Sans"/>
              </a:rPr>
              <a:t>interface </a:t>
            </a:r>
            <a:r>
              <a:rPr sz="2300" spc="-15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2300" spc="-280" dirty="0">
                <a:solidFill>
                  <a:srgbClr val="F26722"/>
                </a:solidFill>
                <a:latin typeface="DejaVu Sans"/>
                <a:cs typeface="DejaVu Sans"/>
              </a:rPr>
              <a:t>many</a:t>
            </a:r>
            <a:r>
              <a:rPr sz="2300" spc="-4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29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35" dirty="0">
                <a:solidFill>
                  <a:srgbClr val="F26722"/>
                </a:solidFill>
                <a:latin typeface="DejaVu Sans"/>
                <a:cs typeface="DejaVu Sans"/>
              </a:rPr>
              <a:t>Dynamic </a:t>
            </a:r>
            <a:r>
              <a:rPr sz="2300" spc="-170" dirty="0">
                <a:solidFill>
                  <a:srgbClr val="F26722"/>
                </a:solidFill>
                <a:latin typeface="DejaVu Sans"/>
                <a:cs typeface="DejaVu Sans"/>
              </a:rPr>
              <a:t>location </a:t>
            </a:r>
            <a:r>
              <a:rPr sz="2300" spc="-140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2300" spc="-3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29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300" spc="-185" dirty="0">
                <a:solidFill>
                  <a:srgbClr val="F26722"/>
                </a:solidFill>
                <a:latin typeface="DejaVu Sans"/>
                <a:cs typeface="DejaVu Sans"/>
              </a:rPr>
              <a:t>Routing </a:t>
            </a:r>
            <a:r>
              <a:rPr sz="2300" spc="-15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2300" spc="-190" dirty="0">
                <a:solidFill>
                  <a:srgbClr val="F26722"/>
                </a:solidFill>
                <a:latin typeface="DejaVu Sans"/>
                <a:cs typeface="DejaVu Sans"/>
              </a:rPr>
              <a:t>specific </a:t>
            </a:r>
            <a:r>
              <a:rPr sz="2300" spc="-215" dirty="0">
                <a:solidFill>
                  <a:srgbClr val="F26722"/>
                </a:solidFill>
                <a:latin typeface="DejaVu Sans"/>
                <a:cs typeface="DejaVu Sans"/>
              </a:rPr>
              <a:t>instance </a:t>
            </a:r>
            <a:r>
              <a:rPr sz="2300" spc="-140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2300" spc="-48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2300" spc="-204" dirty="0">
                <a:solidFill>
                  <a:srgbClr val="F26722"/>
                </a:solidFill>
                <a:latin typeface="DejaVu Sans"/>
                <a:cs typeface="DejaVu Sans"/>
              </a:rPr>
              <a:t>registry</a:t>
            </a:r>
            <a:r>
              <a:rPr sz="2300" spc="-2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40" dirty="0">
                <a:solidFill>
                  <a:srgbClr val="F26722"/>
                </a:solidFill>
                <a:latin typeface="DejaVu Sans"/>
                <a:cs typeface="DejaVu Sans"/>
              </a:rPr>
              <a:t>database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85"/>
              </a:spcBef>
              <a:buSzPts val="100"/>
              <a:buChar char="•"/>
              <a:tabLst>
                <a:tab pos="14604" algn="l"/>
              </a:tabLst>
            </a:pPr>
            <a:r>
              <a:rPr sz="2850" spc="-250" dirty="0">
                <a:solidFill>
                  <a:srgbClr val="58595B"/>
                </a:solidFill>
                <a:latin typeface="DejaVu Sans"/>
                <a:cs typeface="DejaVu Sans"/>
              </a:rPr>
              <a:t>Security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55" dirty="0">
                <a:solidFill>
                  <a:srgbClr val="F26722"/>
                </a:solidFill>
                <a:latin typeface="DejaVu Sans"/>
                <a:cs typeface="DejaVu Sans"/>
              </a:rPr>
              <a:t>API</a:t>
            </a:r>
            <a:r>
              <a:rPr sz="2300" spc="-2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60" dirty="0">
                <a:solidFill>
                  <a:srgbClr val="F26722"/>
                </a:solidFill>
                <a:latin typeface="DejaVu Sans"/>
                <a:cs typeface="DejaVu Sans"/>
              </a:rPr>
              <a:t>Gateway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Dedicated security</a:t>
            </a:r>
            <a:r>
              <a:rPr sz="230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300" spc="-215" dirty="0">
                <a:solidFill>
                  <a:srgbClr val="F26722"/>
                </a:solidFill>
                <a:latin typeface="DejaVu Sans"/>
                <a:cs typeface="DejaVu Sans"/>
              </a:rPr>
              <a:t>Central </a:t>
            </a:r>
            <a:r>
              <a:rPr sz="2300" spc="-210" dirty="0">
                <a:solidFill>
                  <a:srgbClr val="F26722"/>
                </a:solidFill>
                <a:latin typeface="DejaVu Sans"/>
                <a:cs typeface="DejaVu Sans"/>
              </a:rPr>
              <a:t>security </a:t>
            </a:r>
            <a:r>
              <a:rPr sz="2300" spc="-280" dirty="0">
                <a:solidFill>
                  <a:srgbClr val="F26722"/>
                </a:solidFill>
                <a:latin typeface="DejaVu Sans"/>
                <a:cs typeface="DejaVu Sans"/>
              </a:rPr>
              <a:t>vs </a:t>
            </a: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r>
              <a:rPr sz="2300" spc="-2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F26722"/>
                </a:solidFill>
                <a:latin typeface="DejaVu Sans"/>
                <a:cs typeface="DejaVu Sans"/>
              </a:rPr>
              <a:t>level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7102" y="3791280"/>
            <a:ext cx="416871" cy="417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7102" y="6678866"/>
            <a:ext cx="416871" cy="417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8735" y="6005093"/>
            <a:ext cx="416864" cy="417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8735" y="4561306"/>
            <a:ext cx="416864" cy="417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7102" y="5235079"/>
            <a:ext cx="416871" cy="417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9225" y="3160293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1058214" y="0"/>
                </a:moveTo>
                <a:lnTo>
                  <a:pt x="96202" y="0"/>
                </a:lnTo>
                <a:lnTo>
                  <a:pt x="58759" y="7563"/>
                </a:lnTo>
                <a:lnTo>
                  <a:pt x="28179" y="28190"/>
                </a:lnTo>
                <a:lnTo>
                  <a:pt x="7561" y="58785"/>
                </a:lnTo>
                <a:lnTo>
                  <a:pt x="0" y="96253"/>
                </a:lnTo>
                <a:lnTo>
                  <a:pt x="0" y="770026"/>
                </a:lnTo>
                <a:lnTo>
                  <a:pt x="7561" y="807488"/>
                </a:lnTo>
                <a:lnTo>
                  <a:pt x="28179" y="838084"/>
                </a:lnTo>
                <a:lnTo>
                  <a:pt x="58759" y="858714"/>
                </a:lnTo>
                <a:lnTo>
                  <a:pt x="96202" y="866279"/>
                </a:lnTo>
                <a:lnTo>
                  <a:pt x="1058214" y="866279"/>
                </a:lnTo>
                <a:lnTo>
                  <a:pt x="1095663" y="858714"/>
                </a:lnTo>
                <a:lnTo>
                  <a:pt x="1126242" y="838084"/>
                </a:lnTo>
                <a:lnTo>
                  <a:pt x="1146858" y="807488"/>
                </a:lnTo>
                <a:lnTo>
                  <a:pt x="1154417" y="770026"/>
                </a:lnTo>
                <a:lnTo>
                  <a:pt x="1154417" y="96253"/>
                </a:lnTo>
                <a:lnTo>
                  <a:pt x="1146858" y="58785"/>
                </a:lnTo>
                <a:lnTo>
                  <a:pt x="1126242" y="28190"/>
                </a:lnTo>
                <a:lnTo>
                  <a:pt x="1095663" y="7563"/>
                </a:lnTo>
                <a:lnTo>
                  <a:pt x="1058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9231" y="3160293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96201" y="0"/>
                </a:moveTo>
                <a:lnTo>
                  <a:pt x="1058212" y="0"/>
                </a:lnTo>
                <a:lnTo>
                  <a:pt x="1095660" y="7563"/>
                </a:lnTo>
                <a:lnTo>
                  <a:pt x="1126239" y="28189"/>
                </a:lnTo>
                <a:lnTo>
                  <a:pt x="1146854" y="58784"/>
                </a:lnTo>
                <a:lnTo>
                  <a:pt x="1154414" y="96252"/>
                </a:lnTo>
                <a:lnTo>
                  <a:pt x="1154414" y="770020"/>
                </a:lnTo>
                <a:lnTo>
                  <a:pt x="1146854" y="807488"/>
                </a:lnTo>
                <a:lnTo>
                  <a:pt x="1126239" y="838083"/>
                </a:lnTo>
                <a:lnTo>
                  <a:pt x="1095660" y="858710"/>
                </a:lnTo>
                <a:lnTo>
                  <a:pt x="1058212" y="866273"/>
                </a:lnTo>
                <a:lnTo>
                  <a:pt x="96201" y="866273"/>
                </a:lnTo>
                <a:lnTo>
                  <a:pt x="58753" y="858710"/>
                </a:lnTo>
                <a:lnTo>
                  <a:pt x="28174" y="838083"/>
                </a:lnTo>
                <a:lnTo>
                  <a:pt x="7559" y="807488"/>
                </a:lnTo>
                <a:lnTo>
                  <a:pt x="0" y="770020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63492" y="3334748"/>
            <a:ext cx="686435" cy="4343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85090" marR="5080" indent="-73025">
              <a:lnSpc>
                <a:spcPts val="1600"/>
              </a:lnSpc>
              <a:spcBef>
                <a:spcPts val="165"/>
              </a:spcBef>
            </a:pPr>
            <a:r>
              <a:rPr sz="1350" spc="-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6584" y="3834066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38963" y="0"/>
                </a:moveTo>
                <a:lnTo>
                  <a:pt x="83646" y="2269"/>
                </a:lnTo>
                <a:lnTo>
                  <a:pt x="39611" y="8456"/>
                </a:lnTo>
                <a:lnTo>
                  <a:pt x="10511" y="17632"/>
                </a:lnTo>
                <a:lnTo>
                  <a:pt x="0" y="28867"/>
                </a:lnTo>
                <a:lnTo>
                  <a:pt x="0" y="259880"/>
                </a:lnTo>
                <a:lnTo>
                  <a:pt x="10511" y="271116"/>
                </a:lnTo>
                <a:lnTo>
                  <a:pt x="39611" y="280296"/>
                </a:lnTo>
                <a:lnTo>
                  <a:pt x="83646" y="286488"/>
                </a:lnTo>
                <a:lnTo>
                  <a:pt x="138963" y="288759"/>
                </a:lnTo>
                <a:lnTo>
                  <a:pt x="195949" y="286488"/>
                </a:lnTo>
                <a:lnTo>
                  <a:pt x="243655" y="280296"/>
                </a:lnTo>
                <a:lnTo>
                  <a:pt x="276427" y="271116"/>
                </a:lnTo>
                <a:lnTo>
                  <a:pt x="288607" y="259880"/>
                </a:lnTo>
                <a:lnTo>
                  <a:pt x="288607" y="28867"/>
                </a:lnTo>
                <a:lnTo>
                  <a:pt x="276427" y="17632"/>
                </a:lnTo>
                <a:lnTo>
                  <a:pt x="243655" y="8456"/>
                </a:lnTo>
                <a:lnTo>
                  <a:pt x="195949" y="2269"/>
                </a:lnTo>
                <a:lnTo>
                  <a:pt x="138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1243" y="3834061"/>
            <a:ext cx="294005" cy="288925"/>
          </a:xfrm>
          <a:custGeom>
            <a:avLst/>
            <a:gdLst/>
            <a:ahLst/>
            <a:cxnLst/>
            <a:rect l="l" t="t" r="r" b="b"/>
            <a:pathLst>
              <a:path w="294004" h="288925">
                <a:moveTo>
                  <a:pt x="5344" y="259882"/>
                </a:moveTo>
                <a:lnTo>
                  <a:pt x="5344" y="28875"/>
                </a:lnTo>
                <a:lnTo>
                  <a:pt x="15855" y="17641"/>
                </a:lnTo>
                <a:lnTo>
                  <a:pt x="44952" y="8462"/>
                </a:lnTo>
                <a:lnTo>
                  <a:pt x="88985" y="2270"/>
                </a:lnTo>
                <a:lnTo>
                  <a:pt x="144301" y="0"/>
                </a:lnTo>
                <a:lnTo>
                  <a:pt x="201288" y="2270"/>
                </a:lnTo>
                <a:lnTo>
                  <a:pt x="248995" y="8462"/>
                </a:lnTo>
                <a:lnTo>
                  <a:pt x="281767" y="17641"/>
                </a:lnTo>
                <a:lnTo>
                  <a:pt x="293948" y="28875"/>
                </a:lnTo>
                <a:lnTo>
                  <a:pt x="293948" y="259882"/>
                </a:lnTo>
                <a:lnTo>
                  <a:pt x="281767" y="271116"/>
                </a:lnTo>
                <a:lnTo>
                  <a:pt x="248995" y="280295"/>
                </a:lnTo>
                <a:lnTo>
                  <a:pt x="201288" y="286486"/>
                </a:lnTo>
                <a:lnTo>
                  <a:pt x="144301" y="288757"/>
                </a:lnTo>
                <a:lnTo>
                  <a:pt x="88150" y="286486"/>
                </a:lnTo>
                <a:lnTo>
                  <a:pt x="42280" y="280295"/>
                </a:lnTo>
                <a:lnTo>
                  <a:pt x="11345" y="271116"/>
                </a:lnTo>
                <a:lnTo>
                  <a:pt x="0" y="259882"/>
                </a:lnTo>
              </a:path>
            </a:pathLst>
          </a:custGeom>
          <a:ln w="10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1243" y="3862937"/>
            <a:ext cx="288925" cy="29209"/>
          </a:xfrm>
          <a:custGeom>
            <a:avLst/>
            <a:gdLst/>
            <a:ahLst/>
            <a:cxnLst/>
            <a:rect l="l" t="t" r="r" b="b"/>
            <a:pathLst>
              <a:path w="288925" h="29210">
                <a:moveTo>
                  <a:pt x="0" y="0"/>
                </a:moveTo>
                <a:lnTo>
                  <a:pt x="11345" y="11234"/>
                </a:lnTo>
                <a:lnTo>
                  <a:pt x="42280" y="20413"/>
                </a:lnTo>
                <a:lnTo>
                  <a:pt x="88150" y="26604"/>
                </a:lnTo>
                <a:lnTo>
                  <a:pt x="144301" y="28875"/>
                </a:lnTo>
                <a:lnTo>
                  <a:pt x="200453" y="26604"/>
                </a:lnTo>
                <a:lnTo>
                  <a:pt x="246323" y="20413"/>
                </a:lnTo>
                <a:lnTo>
                  <a:pt x="277257" y="11234"/>
                </a:lnTo>
                <a:lnTo>
                  <a:pt x="288603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9225" y="6047879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1058214" y="0"/>
                </a:moveTo>
                <a:lnTo>
                  <a:pt x="96202" y="0"/>
                </a:lnTo>
                <a:lnTo>
                  <a:pt x="58759" y="7563"/>
                </a:lnTo>
                <a:lnTo>
                  <a:pt x="28179" y="28190"/>
                </a:lnTo>
                <a:lnTo>
                  <a:pt x="7561" y="58785"/>
                </a:lnTo>
                <a:lnTo>
                  <a:pt x="0" y="96253"/>
                </a:lnTo>
                <a:lnTo>
                  <a:pt x="0" y="770013"/>
                </a:lnTo>
                <a:lnTo>
                  <a:pt x="7561" y="807481"/>
                </a:lnTo>
                <a:lnTo>
                  <a:pt x="28179" y="838076"/>
                </a:lnTo>
                <a:lnTo>
                  <a:pt x="58759" y="858703"/>
                </a:lnTo>
                <a:lnTo>
                  <a:pt x="96202" y="866266"/>
                </a:lnTo>
                <a:lnTo>
                  <a:pt x="1058214" y="866266"/>
                </a:lnTo>
                <a:lnTo>
                  <a:pt x="1095663" y="858703"/>
                </a:lnTo>
                <a:lnTo>
                  <a:pt x="1126242" y="838076"/>
                </a:lnTo>
                <a:lnTo>
                  <a:pt x="1146858" y="807481"/>
                </a:lnTo>
                <a:lnTo>
                  <a:pt x="1154417" y="770013"/>
                </a:lnTo>
                <a:lnTo>
                  <a:pt x="1154417" y="96253"/>
                </a:lnTo>
                <a:lnTo>
                  <a:pt x="1146858" y="58785"/>
                </a:lnTo>
                <a:lnTo>
                  <a:pt x="1126242" y="28190"/>
                </a:lnTo>
                <a:lnTo>
                  <a:pt x="1095663" y="7563"/>
                </a:lnTo>
                <a:lnTo>
                  <a:pt x="1058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9231" y="6047871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96201" y="0"/>
                </a:moveTo>
                <a:lnTo>
                  <a:pt x="1058212" y="0"/>
                </a:lnTo>
                <a:lnTo>
                  <a:pt x="1095660" y="7563"/>
                </a:lnTo>
                <a:lnTo>
                  <a:pt x="1126239" y="28189"/>
                </a:lnTo>
                <a:lnTo>
                  <a:pt x="1146854" y="58784"/>
                </a:lnTo>
                <a:lnTo>
                  <a:pt x="1154414" y="96252"/>
                </a:lnTo>
                <a:lnTo>
                  <a:pt x="1154414" y="770020"/>
                </a:lnTo>
                <a:lnTo>
                  <a:pt x="1146854" y="807488"/>
                </a:lnTo>
                <a:lnTo>
                  <a:pt x="1126239" y="838083"/>
                </a:lnTo>
                <a:lnTo>
                  <a:pt x="1095660" y="858710"/>
                </a:lnTo>
                <a:lnTo>
                  <a:pt x="1058212" y="866273"/>
                </a:lnTo>
                <a:lnTo>
                  <a:pt x="96201" y="866273"/>
                </a:lnTo>
                <a:lnTo>
                  <a:pt x="58753" y="858710"/>
                </a:lnTo>
                <a:lnTo>
                  <a:pt x="28174" y="838083"/>
                </a:lnTo>
                <a:lnTo>
                  <a:pt x="7559" y="807488"/>
                </a:lnTo>
                <a:lnTo>
                  <a:pt x="0" y="770020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78628" y="6222334"/>
            <a:ext cx="655955" cy="4343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9850" marR="5080" indent="-57785">
              <a:lnSpc>
                <a:spcPts val="1600"/>
              </a:lnSpc>
              <a:spcBef>
                <a:spcPts val="165"/>
              </a:spcBef>
            </a:pPr>
            <a:r>
              <a:rPr sz="1350" spc="-1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6584" y="6721640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38963" y="0"/>
                </a:moveTo>
                <a:lnTo>
                  <a:pt x="83646" y="2271"/>
                </a:lnTo>
                <a:lnTo>
                  <a:pt x="39611" y="8462"/>
                </a:lnTo>
                <a:lnTo>
                  <a:pt x="10511" y="17643"/>
                </a:lnTo>
                <a:lnTo>
                  <a:pt x="0" y="28879"/>
                </a:lnTo>
                <a:lnTo>
                  <a:pt x="0" y="259880"/>
                </a:lnTo>
                <a:lnTo>
                  <a:pt x="10511" y="271116"/>
                </a:lnTo>
                <a:lnTo>
                  <a:pt x="39611" y="280296"/>
                </a:lnTo>
                <a:lnTo>
                  <a:pt x="83646" y="286488"/>
                </a:lnTo>
                <a:lnTo>
                  <a:pt x="138963" y="288759"/>
                </a:lnTo>
                <a:lnTo>
                  <a:pt x="195949" y="286488"/>
                </a:lnTo>
                <a:lnTo>
                  <a:pt x="243655" y="280296"/>
                </a:lnTo>
                <a:lnTo>
                  <a:pt x="276427" y="271116"/>
                </a:lnTo>
                <a:lnTo>
                  <a:pt x="288607" y="259880"/>
                </a:lnTo>
                <a:lnTo>
                  <a:pt x="288607" y="28879"/>
                </a:lnTo>
                <a:lnTo>
                  <a:pt x="276427" y="17643"/>
                </a:lnTo>
                <a:lnTo>
                  <a:pt x="243655" y="8462"/>
                </a:lnTo>
                <a:lnTo>
                  <a:pt x="195949" y="2271"/>
                </a:lnTo>
                <a:lnTo>
                  <a:pt x="138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91243" y="6721639"/>
            <a:ext cx="294005" cy="288925"/>
          </a:xfrm>
          <a:custGeom>
            <a:avLst/>
            <a:gdLst/>
            <a:ahLst/>
            <a:cxnLst/>
            <a:rect l="l" t="t" r="r" b="b"/>
            <a:pathLst>
              <a:path w="294004" h="288925">
                <a:moveTo>
                  <a:pt x="5344" y="259882"/>
                </a:moveTo>
                <a:lnTo>
                  <a:pt x="5344" y="28875"/>
                </a:lnTo>
                <a:lnTo>
                  <a:pt x="15855" y="17641"/>
                </a:lnTo>
                <a:lnTo>
                  <a:pt x="44952" y="8462"/>
                </a:lnTo>
                <a:lnTo>
                  <a:pt x="88985" y="2270"/>
                </a:lnTo>
                <a:lnTo>
                  <a:pt x="144301" y="0"/>
                </a:lnTo>
                <a:lnTo>
                  <a:pt x="201288" y="2270"/>
                </a:lnTo>
                <a:lnTo>
                  <a:pt x="248995" y="8462"/>
                </a:lnTo>
                <a:lnTo>
                  <a:pt x="281767" y="17641"/>
                </a:lnTo>
                <a:lnTo>
                  <a:pt x="293948" y="28875"/>
                </a:lnTo>
                <a:lnTo>
                  <a:pt x="293948" y="259882"/>
                </a:lnTo>
                <a:lnTo>
                  <a:pt x="281767" y="271116"/>
                </a:lnTo>
                <a:lnTo>
                  <a:pt x="248995" y="280295"/>
                </a:lnTo>
                <a:lnTo>
                  <a:pt x="201288" y="286486"/>
                </a:lnTo>
                <a:lnTo>
                  <a:pt x="144301" y="288757"/>
                </a:lnTo>
                <a:lnTo>
                  <a:pt x="88150" y="286486"/>
                </a:lnTo>
                <a:lnTo>
                  <a:pt x="42280" y="280295"/>
                </a:lnTo>
                <a:lnTo>
                  <a:pt x="11345" y="271116"/>
                </a:lnTo>
                <a:lnTo>
                  <a:pt x="0" y="259882"/>
                </a:lnTo>
              </a:path>
            </a:pathLst>
          </a:custGeom>
          <a:ln w="10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91243" y="6750515"/>
            <a:ext cx="288925" cy="29209"/>
          </a:xfrm>
          <a:custGeom>
            <a:avLst/>
            <a:gdLst/>
            <a:ahLst/>
            <a:cxnLst/>
            <a:rect l="l" t="t" r="r" b="b"/>
            <a:pathLst>
              <a:path w="288925" h="29209">
                <a:moveTo>
                  <a:pt x="0" y="0"/>
                </a:moveTo>
                <a:lnTo>
                  <a:pt x="11345" y="11234"/>
                </a:lnTo>
                <a:lnTo>
                  <a:pt x="42280" y="20413"/>
                </a:lnTo>
                <a:lnTo>
                  <a:pt x="88150" y="26604"/>
                </a:lnTo>
                <a:lnTo>
                  <a:pt x="144301" y="28875"/>
                </a:lnTo>
                <a:lnTo>
                  <a:pt x="200453" y="26604"/>
                </a:lnTo>
                <a:lnTo>
                  <a:pt x="246323" y="20413"/>
                </a:lnTo>
                <a:lnTo>
                  <a:pt x="277257" y="11234"/>
                </a:lnTo>
                <a:lnTo>
                  <a:pt x="288603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0845" y="5374106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1058214" y="0"/>
                </a:moveTo>
                <a:lnTo>
                  <a:pt x="96202" y="0"/>
                </a:lnTo>
                <a:lnTo>
                  <a:pt x="58759" y="7563"/>
                </a:lnTo>
                <a:lnTo>
                  <a:pt x="28179" y="28190"/>
                </a:lnTo>
                <a:lnTo>
                  <a:pt x="7561" y="58785"/>
                </a:lnTo>
                <a:lnTo>
                  <a:pt x="0" y="96253"/>
                </a:lnTo>
                <a:lnTo>
                  <a:pt x="0" y="770026"/>
                </a:lnTo>
                <a:lnTo>
                  <a:pt x="7561" y="807486"/>
                </a:lnTo>
                <a:lnTo>
                  <a:pt x="28179" y="838077"/>
                </a:lnTo>
                <a:lnTo>
                  <a:pt x="58759" y="858703"/>
                </a:lnTo>
                <a:lnTo>
                  <a:pt x="96202" y="866266"/>
                </a:lnTo>
                <a:lnTo>
                  <a:pt x="1058214" y="866266"/>
                </a:lnTo>
                <a:lnTo>
                  <a:pt x="1095663" y="858703"/>
                </a:lnTo>
                <a:lnTo>
                  <a:pt x="1126242" y="838077"/>
                </a:lnTo>
                <a:lnTo>
                  <a:pt x="1146858" y="807486"/>
                </a:lnTo>
                <a:lnTo>
                  <a:pt x="1154417" y="770026"/>
                </a:lnTo>
                <a:lnTo>
                  <a:pt x="1154417" y="96253"/>
                </a:lnTo>
                <a:lnTo>
                  <a:pt x="1146858" y="58785"/>
                </a:lnTo>
                <a:lnTo>
                  <a:pt x="1126242" y="28190"/>
                </a:lnTo>
                <a:lnTo>
                  <a:pt x="1095663" y="7563"/>
                </a:lnTo>
                <a:lnTo>
                  <a:pt x="1058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0853" y="5374103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96201" y="0"/>
                </a:moveTo>
                <a:lnTo>
                  <a:pt x="1058212" y="0"/>
                </a:lnTo>
                <a:lnTo>
                  <a:pt x="1095660" y="7563"/>
                </a:lnTo>
                <a:lnTo>
                  <a:pt x="1126239" y="28189"/>
                </a:lnTo>
                <a:lnTo>
                  <a:pt x="1146854" y="58784"/>
                </a:lnTo>
                <a:lnTo>
                  <a:pt x="1154414" y="96252"/>
                </a:lnTo>
                <a:lnTo>
                  <a:pt x="1154414" y="770020"/>
                </a:lnTo>
                <a:lnTo>
                  <a:pt x="1146854" y="807488"/>
                </a:lnTo>
                <a:lnTo>
                  <a:pt x="1126239" y="838083"/>
                </a:lnTo>
                <a:lnTo>
                  <a:pt x="1095660" y="858710"/>
                </a:lnTo>
                <a:lnTo>
                  <a:pt x="1058212" y="866273"/>
                </a:lnTo>
                <a:lnTo>
                  <a:pt x="96201" y="866273"/>
                </a:lnTo>
                <a:lnTo>
                  <a:pt x="58753" y="858710"/>
                </a:lnTo>
                <a:lnTo>
                  <a:pt x="28174" y="838083"/>
                </a:lnTo>
                <a:lnTo>
                  <a:pt x="7559" y="807488"/>
                </a:lnTo>
                <a:lnTo>
                  <a:pt x="0" y="770020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82370" y="5548560"/>
            <a:ext cx="711835" cy="4343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97790" marR="5080" indent="-85725">
              <a:lnSpc>
                <a:spcPts val="1600"/>
              </a:lnSpc>
              <a:spcBef>
                <a:spcPts val="165"/>
              </a:spcBef>
            </a:pP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</a:t>
            </a:r>
            <a:r>
              <a:rPr sz="13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ve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35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8204" y="6047879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38963" y="0"/>
                </a:moveTo>
                <a:lnTo>
                  <a:pt x="83646" y="2269"/>
                </a:lnTo>
                <a:lnTo>
                  <a:pt x="39611" y="8456"/>
                </a:lnTo>
                <a:lnTo>
                  <a:pt x="10511" y="17632"/>
                </a:lnTo>
                <a:lnTo>
                  <a:pt x="0" y="28867"/>
                </a:lnTo>
                <a:lnTo>
                  <a:pt x="0" y="259880"/>
                </a:lnTo>
                <a:lnTo>
                  <a:pt x="10511" y="271114"/>
                </a:lnTo>
                <a:lnTo>
                  <a:pt x="39611" y="280290"/>
                </a:lnTo>
                <a:lnTo>
                  <a:pt x="83646" y="286478"/>
                </a:lnTo>
                <a:lnTo>
                  <a:pt x="138963" y="288747"/>
                </a:lnTo>
                <a:lnTo>
                  <a:pt x="195949" y="286478"/>
                </a:lnTo>
                <a:lnTo>
                  <a:pt x="243655" y="280290"/>
                </a:lnTo>
                <a:lnTo>
                  <a:pt x="276427" y="271114"/>
                </a:lnTo>
                <a:lnTo>
                  <a:pt x="288607" y="259880"/>
                </a:lnTo>
                <a:lnTo>
                  <a:pt x="288607" y="28867"/>
                </a:lnTo>
                <a:lnTo>
                  <a:pt x="276427" y="17632"/>
                </a:lnTo>
                <a:lnTo>
                  <a:pt x="243655" y="8456"/>
                </a:lnTo>
                <a:lnTo>
                  <a:pt x="195949" y="2269"/>
                </a:lnTo>
                <a:lnTo>
                  <a:pt x="138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2864" y="6047871"/>
            <a:ext cx="294005" cy="288925"/>
          </a:xfrm>
          <a:custGeom>
            <a:avLst/>
            <a:gdLst/>
            <a:ahLst/>
            <a:cxnLst/>
            <a:rect l="l" t="t" r="r" b="b"/>
            <a:pathLst>
              <a:path w="294004" h="288925">
                <a:moveTo>
                  <a:pt x="5344" y="259882"/>
                </a:moveTo>
                <a:lnTo>
                  <a:pt x="5344" y="28875"/>
                </a:lnTo>
                <a:lnTo>
                  <a:pt x="15855" y="17641"/>
                </a:lnTo>
                <a:lnTo>
                  <a:pt x="44952" y="8462"/>
                </a:lnTo>
                <a:lnTo>
                  <a:pt x="88985" y="2270"/>
                </a:lnTo>
                <a:lnTo>
                  <a:pt x="144301" y="0"/>
                </a:lnTo>
                <a:lnTo>
                  <a:pt x="201288" y="2270"/>
                </a:lnTo>
                <a:lnTo>
                  <a:pt x="248995" y="8462"/>
                </a:lnTo>
                <a:lnTo>
                  <a:pt x="281767" y="17641"/>
                </a:lnTo>
                <a:lnTo>
                  <a:pt x="293948" y="28875"/>
                </a:lnTo>
                <a:lnTo>
                  <a:pt x="293948" y="259882"/>
                </a:lnTo>
                <a:lnTo>
                  <a:pt x="281767" y="271116"/>
                </a:lnTo>
                <a:lnTo>
                  <a:pt x="248995" y="280295"/>
                </a:lnTo>
                <a:lnTo>
                  <a:pt x="201288" y="286486"/>
                </a:lnTo>
                <a:lnTo>
                  <a:pt x="144301" y="288757"/>
                </a:lnTo>
                <a:lnTo>
                  <a:pt x="88150" y="286486"/>
                </a:lnTo>
                <a:lnTo>
                  <a:pt x="42280" y="280295"/>
                </a:lnTo>
                <a:lnTo>
                  <a:pt x="11345" y="271116"/>
                </a:lnTo>
                <a:lnTo>
                  <a:pt x="0" y="259882"/>
                </a:lnTo>
              </a:path>
            </a:pathLst>
          </a:custGeom>
          <a:ln w="10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2864" y="6076747"/>
            <a:ext cx="288925" cy="29209"/>
          </a:xfrm>
          <a:custGeom>
            <a:avLst/>
            <a:gdLst/>
            <a:ahLst/>
            <a:cxnLst/>
            <a:rect l="l" t="t" r="r" b="b"/>
            <a:pathLst>
              <a:path w="288925" h="29210">
                <a:moveTo>
                  <a:pt x="0" y="0"/>
                </a:moveTo>
                <a:lnTo>
                  <a:pt x="11345" y="11234"/>
                </a:lnTo>
                <a:lnTo>
                  <a:pt x="42280" y="20413"/>
                </a:lnTo>
                <a:lnTo>
                  <a:pt x="88150" y="26604"/>
                </a:lnTo>
                <a:lnTo>
                  <a:pt x="144301" y="28875"/>
                </a:lnTo>
                <a:lnTo>
                  <a:pt x="200453" y="26604"/>
                </a:lnTo>
                <a:lnTo>
                  <a:pt x="246323" y="20413"/>
                </a:lnTo>
                <a:lnTo>
                  <a:pt x="277257" y="11234"/>
                </a:lnTo>
                <a:lnTo>
                  <a:pt x="288603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0845" y="3930319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1058214" y="0"/>
                </a:moveTo>
                <a:lnTo>
                  <a:pt x="96202" y="0"/>
                </a:lnTo>
                <a:lnTo>
                  <a:pt x="58759" y="7563"/>
                </a:lnTo>
                <a:lnTo>
                  <a:pt x="28179" y="28190"/>
                </a:lnTo>
                <a:lnTo>
                  <a:pt x="7561" y="58785"/>
                </a:lnTo>
                <a:lnTo>
                  <a:pt x="0" y="96253"/>
                </a:lnTo>
                <a:lnTo>
                  <a:pt x="0" y="770013"/>
                </a:lnTo>
                <a:lnTo>
                  <a:pt x="7561" y="807481"/>
                </a:lnTo>
                <a:lnTo>
                  <a:pt x="28179" y="838076"/>
                </a:lnTo>
                <a:lnTo>
                  <a:pt x="58759" y="858703"/>
                </a:lnTo>
                <a:lnTo>
                  <a:pt x="96202" y="866267"/>
                </a:lnTo>
                <a:lnTo>
                  <a:pt x="1058214" y="866267"/>
                </a:lnTo>
                <a:lnTo>
                  <a:pt x="1095663" y="858703"/>
                </a:lnTo>
                <a:lnTo>
                  <a:pt x="1126242" y="838076"/>
                </a:lnTo>
                <a:lnTo>
                  <a:pt x="1146858" y="807481"/>
                </a:lnTo>
                <a:lnTo>
                  <a:pt x="1154417" y="770013"/>
                </a:lnTo>
                <a:lnTo>
                  <a:pt x="1154417" y="96253"/>
                </a:lnTo>
                <a:lnTo>
                  <a:pt x="1146858" y="58785"/>
                </a:lnTo>
                <a:lnTo>
                  <a:pt x="1126242" y="28190"/>
                </a:lnTo>
                <a:lnTo>
                  <a:pt x="1095663" y="7563"/>
                </a:lnTo>
                <a:lnTo>
                  <a:pt x="1058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0853" y="3930314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96201" y="0"/>
                </a:moveTo>
                <a:lnTo>
                  <a:pt x="1058212" y="0"/>
                </a:lnTo>
                <a:lnTo>
                  <a:pt x="1095660" y="7563"/>
                </a:lnTo>
                <a:lnTo>
                  <a:pt x="1126239" y="28189"/>
                </a:lnTo>
                <a:lnTo>
                  <a:pt x="1146854" y="58784"/>
                </a:lnTo>
                <a:lnTo>
                  <a:pt x="1154414" y="96252"/>
                </a:lnTo>
                <a:lnTo>
                  <a:pt x="1154414" y="770020"/>
                </a:lnTo>
                <a:lnTo>
                  <a:pt x="1146854" y="807488"/>
                </a:lnTo>
                <a:lnTo>
                  <a:pt x="1126239" y="838083"/>
                </a:lnTo>
                <a:lnTo>
                  <a:pt x="1095660" y="858710"/>
                </a:lnTo>
                <a:lnTo>
                  <a:pt x="1058212" y="866273"/>
                </a:lnTo>
                <a:lnTo>
                  <a:pt x="96201" y="866273"/>
                </a:lnTo>
                <a:lnTo>
                  <a:pt x="58753" y="858710"/>
                </a:lnTo>
                <a:lnTo>
                  <a:pt x="28174" y="838083"/>
                </a:lnTo>
                <a:lnTo>
                  <a:pt x="7559" y="807488"/>
                </a:lnTo>
                <a:lnTo>
                  <a:pt x="0" y="770020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12336" y="4104774"/>
            <a:ext cx="851535" cy="4343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8275" marR="5080" indent="-156210">
              <a:lnSpc>
                <a:spcPts val="1600"/>
              </a:lnSpc>
              <a:spcBef>
                <a:spcPts val="165"/>
              </a:spcBef>
            </a:pPr>
            <a:r>
              <a:rPr sz="1350" spc="-1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28204" y="4604080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38963" y="0"/>
                </a:moveTo>
                <a:lnTo>
                  <a:pt x="83646" y="2271"/>
                </a:lnTo>
                <a:lnTo>
                  <a:pt x="39611" y="8462"/>
                </a:lnTo>
                <a:lnTo>
                  <a:pt x="10511" y="17643"/>
                </a:lnTo>
                <a:lnTo>
                  <a:pt x="0" y="28879"/>
                </a:lnTo>
                <a:lnTo>
                  <a:pt x="0" y="259892"/>
                </a:lnTo>
                <a:lnTo>
                  <a:pt x="10511" y="271127"/>
                </a:lnTo>
                <a:lnTo>
                  <a:pt x="39611" y="280303"/>
                </a:lnTo>
                <a:lnTo>
                  <a:pt x="83646" y="286490"/>
                </a:lnTo>
                <a:lnTo>
                  <a:pt x="138963" y="288759"/>
                </a:lnTo>
                <a:lnTo>
                  <a:pt x="195949" y="286490"/>
                </a:lnTo>
                <a:lnTo>
                  <a:pt x="243655" y="280303"/>
                </a:lnTo>
                <a:lnTo>
                  <a:pt x="276427" y="271127"/>
                </a:lnTo>
                <a:lnTo>
                  <a:pt x="288607" y="259892"/>
                </a:lnTo>
                <a:lnTo>
                  <a:pt x="288607" y="28879"/>
                </a:lnTo>
                <a:lnTo>
                  <a:pt x="276427" y="17643"/>
                </a:lnTo>
                <a:lnTo>
                  <a:pt x="243655" y="8462"/>
                </a:lnTo>
                <a:lnTo>
                  <a:pt x="195949" y="2271"/>
                </a:lnTo>
                <a:lnTo>
                  <a:pt x="138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2864" y="4604082"/>
            <a:ext cx="294005" cy="288925"/>
          </a:xfrm>
          <a:custGeom>
            <a:avLst/>
            <a:gdLst/>
            <a:ahLst/>
            <a:cxnLst/>
            <a:rect l="l" t="t" r="r" b="b"/>
            <a:pathLst>
              <a:path w="294004" h="288925">
                <a:moveTo>
                  <a:pt x="5344" y="259882"/>
                </a:moveTo>
                <a:lnTo>
                  <a:pt x="5344" y="28875"/>
                </a:lnTo>
                <a:lnTo>
                  <a:pt x="15855" y="17641"/>
                </a:lnTo>
                <a:lnTo>
                  <a:pt x="44952" y="8462"/>
                </a:lnTo>
                <a:lnTo>
                  <a:pt x="88985" y="2270"/>
                </a:lnTo>
                <a:lnTo>
                  <a:pt x="144301" y="0"/>
                </a:lnTo>
                <a:lnTo>
                  <a:pt x="201288" y="2270"/>
                </a:lnTo>
                <a:lnTo>
                  <a:pt x="248995" y="8462"/>
                </a:lnTo>
                <a:lnTo>
                  <a:pt x="281767" y="17641"/>
                </a:lnTo>
                <a:lnTo>
                  <a:pt x="293948" y="28875"/>
                </a:lnTo>
                <a:lnTo>
                  <a:pt x="293948" y="259882"/>
                </a:lnTo>
                <a:lnTo>
                  <a:pt x="281767" y="271116"/>
                </a:lnTo>
                <a:lnTo>
                  <a:pt x="248995" y="280295"/>
                </a:lnTo>
                <a:lnTo>
                  <a:pt x="201288" y="286486"/>
                </a:lnTo>
                <a:lnTo>
                  <a:pt x="144301" y="288757"/>
                </a:lnTo>
                <a:lnTo>
                  <a:pt x="88150" y="286486"/>
                </a:lnTo>
                <a:lnTo>
                  <a:pt x="42280" y="280295"/>
                </a:lnTo>
                <a:lnTo>
                  <a:pt x="11345" y="271116"/>
                </a:lnTo>
                <a:lnTo>
                  <a:pt x="0" y="259882"/>
                </a:lnTo>
              </a:path>
            </a:pathLst>
          </a:custGeom>
          <a:ln w="10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2864" y="4632958"/>
            <a:ext cx="288925" cy="29209"/>
          </a:xfrm>
          <a:custGeom>
            <a:avLst/>
            <a:gdLst/>
            <a:ahLst/>
            <a:cxnLst/>
            <a:rect l="l" t="t" r="r" b="b"/>
            <a:pathLst>
              <a:path w="288925" h="29210">
                <a:moveTo>
                  <a:pt x="0" y="0"/>
                </a:moveTo>
                <a:lnTo>
                  <a:pt x="11345" y="11234"/>
                </a:lnTo>
                <a:lnTo>
                  <a:pt x="42280" y="20413"/>
                </a:lnTo>
                <a:lnTo>
                  <a:pt x="88150" y="26604"/>
                </a:lnTo>
                <a:lnTo>
                  <a:pt x="144301" y="28875"/>
                </a:lnTo>
                <a:lnTo>
                  <a:pt x="200453" y="26604"/>
                </a:lnTo>
                <a:lnTo>
                  <a:pt x="246323" y="20413"/>
                </a:lnTo>
                <a:lnTo>
                  <a:pt x="277257" y="11234"/>
                </a:lnTo>
                <a:lnTo>
                  <a:pt x="288603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380" y="4604082"/>
            <a:ext cx="1635760" cy="1443990"/>
          </a:xfrm>
          <a:custGeom>
            <a:avLst/>
            <a:gdLst/>
            <a:ahLst/>
            <a:cxnLst/>
            <a:rect l="l" t="t" r="r" b="b"/>
            <a:pathLst>
              <a:path w="1635760" h="1443989">
                <a:moveTo>
                  <a:pt x="0" y="0"/>
                </a:moveTo>
                <a:lnTo>
                  <a:pt x="1635419" y="0"/>
                </a:lnTo>
                <a:lnTo>
                  <a:pt x="1635419" y="1443788"/>
                </a:lnTo>
                <a:lnTo>
                  <a:pt x="0" y="1443788"/>
                </a:lnTo>
                <a:lnTo>
                  <a:pt x="0" y="0"/>
                </a:lnTo>
                <a:close/>
              </a:path>
            </a:pathLst>
          </a:custGeom>
          <a:ln w="4276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530" y="6136199"/>
            <a:ext cx="1857748" cy="398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4659" y="5083337"/>
            <a:ext cx="54419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15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15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150" spc="-4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28094" y="4796576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651" y="588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9835" y="4791593"/>
            <a:ext cx="2540" cy="250190"/>
          </a:xfrm>
          <a:custGeom>
            <a:avLst/>
            <a:gdLst/>
            <a:ahLst/>
            <a:cxnLst/>
            <a:rect l="l" t="t" r="r" b="b"/>
            <a:pathLst>
              <a:path w="2540" h="250189">
                <a:moveTo>
                  <a:pt x="0" y="0"/>
                </a:moveTo>
                <a:lnTo>
                  <a:pt x="2522" y="249689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1646" y="5032812"/>
            <a:ext cx="244475" cy="3810"/>
          </a:xfrm>
          <a:custGeom>
            <a:avLst/>
            <a:gdLst/>
            <a:ahLst/>
            <a:cxnLst/>
            <a:rect l="l" t="t" r="r" b="b"/>
            <a:pathLst>
              <a:path w="244475" h="3810">
                <a:moveTo>
                  <a:pt x="244431" y="0"/>
                </a:moveTo>
                <a:lnTo>
                  <a:pt x="0" y="3379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2974" y="4791454"/>
            <a:ext cx="5715" cy="251460"/>
          </a:xfrm>
          <a:custGeom>
            <a:avLst/>
            <a:gdLst/>
            <a:ahLst/>
            <a:cxnLst/>
            <a:rect l="l" t="t" r="r" b="b"/>
            <a:pathLst>
              <a:path w="5715" h="251460">
                <a:moveTo>
                  <a:pt x="5377" y="251037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9431" y="4794844"/>
            <a:ext cx="241935" cy="1270"/>
          </a:xfrm>
          <a:custGeom>
            <a:avLst/>
            <a:gdLst/>
            <a:ahLst/>
            <a:cxnLst/>
            <a:rect l="l" t="t" r="r" b="b"/>
            <a:pathLst>
              <a:path w="241934" h="1270">
                <a:moveTo>
                  <a:pt x="0" y="0"/>
                </a:moveTo>
                <a:lnTo>
                  <a:pt x="241794" y="663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71460" y="4790256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0" y="0"/>
                </a:moveTo>
                <a:lnTo>
                  <a:pt x="2715" y="241262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9553" y="5032684"/>
            <a:ext cx="238125" cy="2540"/>
          </a:xfrm>
          <a:custGeom>
            <a:avLst/>
            <a:gdLst/>
            <a:ahLst/>
            <a:cxnLst/>
            <a:rect l="l" t="t" r="r" b="b"/>
            <a:pathLst>
              <a:path w="238125" h="2539">
                <a:moveTo>
                  <a:pt x="237881" y="0"/>
                </a:moveTo>
                <a:lnTo>
                  <a:pt x="0" y="2299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3662" y="4795261"/>
            <a:ext cx="5715" cy="246379"/>
          </a:xfrm>
          <a:custGeom>
            <a:avLst/>
            <a:gdLst/>
            <a:ahLst/>
            <a:cxnLst/>
            <a:rect l="l" t="t" r="r" b="b"/>
            <a:pathLst>
              <a:path w="5715" h="246379">
                <a:moveTo>
                  <a:pt x="5514" y="245903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7926" y="4826149"/>
            <a:ext cx="188248" cy="186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61108" y="5083337"/>
            <a:ext cx="44386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15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39318" y="4796587"/>
            <a:ext cx="257175" cy="635"/>
          </a:xfrm>
          <a:custGeom>
            <a:avLst/>
            <a:gdLst/>
            <a:ahLst/>
            <a:cxnLst/>
            <a:rect l="l" t="t" r="r" b="b"/>
            <a:pathLst>
              <a:path w="257175" h="635">
                <a:moveTo>
                  <a:pt x="0" y="0"/>
                </a:moveTo>
                <a:lnTo>
                  <a:pt x="256654" y="74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88917" y="4789229"/>
            <a:ext cx="635" cy="249554"/>
          </a:xfrm>
          <a:custGeom>
            <a:avLst/>
            <a:gdLst/>
            <a:ahLst/>
            <a:cxnLst/>
            <a:rect l="l" t="t" r="r" b="b"/>
            <a:pathLst>
              <a:path w="635" h="249554">
                <a:moveTo>
                  <a:pt x="267" y="0"/>
                </a:moveTo>
                <a:lnTo>
                  <a:pt x="0" y="249326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0980" y="5030385"/>
            <a:ext cx="245745" cy="5715"/>
          </a:xfrm>
          <a:custGeom>
            <a:avLst/>
            <a:gdLst/>
            <a:ahLst/>
            <a:cxnLst/>
            <a:rect l="l" t="t" r="r" b="b"/>
            <a:pathLst>
              <a:path w="245744" h="5714">
                <a:moveTo>
                  <a:pt x="245238" y="0"/>
                </a:moveTo>
                <a:lnTo>
                  <a:pt x="0" y="5368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9077" y="4788748"/>
            <a:ext cx="5715" cy="254635"/>
          </a:xfrm>
          <a:custGeom>
            <a:avLst/>
            <a:gdLst/>
            <a:ahLst/>
            <a:cxnLst/>
            <a:rect l="l" t="t" r="r" b="b"/>
            <a:pathLst>
              <a:path w="5714" h="254635">
                <a:moveTo>
                  <a:pt x="5451" y="254042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0654" y="4794395"/>
            <a:ext cx="250190" cy="1270"/>
          </a:xfrm>
          <a:custGeom>
            <a:avLst/>
            <a:gdLst/>
            <a:ahLst/>
            <a:cxnLst/>
            <a:rect l="l" t="t" r="r" b="b"/>
            <a:pathLst>
              <a:path w="250189" h="1270">
                <a:moveTo>
                  <a:pt x="0" y="0"/>
                </a:moveTo>
                <a:lnTo>
                  <a:pt x="249855" y="834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0531" y="4787892"/>
            <a:ext cx="635" cy="241935"/>
          </a:xfrm>
          <a:custGeom>
            <a:avLst/>
            <a:gdLst/>
            <a:ahLst/>
            <a:cxnLst/>
            <a:rect l="l" t="t" r="r" b="b"/>
            <a:pathLst>
              <a:path w="635" h="241935">
                <a:moveTo>
                  <a:pt x="0" y="0"/>
                </a:moveTo>
                <a:lnTo>
                  <a:pt x="32" y="241315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55737" y="5029240"/>
            <a:ext cx="241935" cy="6350"/>
          </a:xfrm>
          <a:custGeom>
            <a:avLst/>
            <a:gdLst/>
            <a:ahLst/>
            <a:cxnLst/>
            <a:rect l="l" t="t" r="r" b="b"/>
            <a:pathLst>
              <a:path w="241935" h="6350">
                <a:moveTo>
                  <a:pt x="241817" y="0"/>
                </a:moveTo>
                <a:lnTo>
                  <a:pt x="0" y="6106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49836" y="4795261"/>
            <a:ext cx="5080" cy="246379"/>
          </a:xfrm>
          <a:custGeom>
            <a:avLst/>
            <a:gdLst/>
            <a:ahLst/>
            <a:cxnLst/>
            <a:rect l="l" t="t" r="r" b="b"/>
            <a:pathLst>
              <a:path w="5080" h="246379">
                <a:moveTo>
                  <a:pt x="4949" y="246214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5536" y="4826535"/>
            <a:ext cx="186803" cy="186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55876" y="5735723"/>
            <a:ext cx="4330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31718" y="5448538"/>
            <a:ext cx="247015" cy="635"/>
          </a:xfrm>
          <a:custGeom>
            <a:avLst/>
            <a:gdLst/>
            <a:ahLst/>
            <a:cxnLst/>
            <a:rect l="l" t="t" r="r" b="b"/>
            <a:pathLst>
              <a:path w="247014" h="635">
                <a:moveTo>
                  <a:pt x="0" y="438"/>
                </a:moveTo>
                <a:lnTo>
                  <a:pt x="246948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70607" y="5439244"/>
            <a:ext cx="8890" cy="249554"/>
          </a:xfrm>
          <a:custGeom>
            <a:avLst/>
            <a:gdLst/>
            <a:ahLst/>
            <a:cxnLst/>
            <a:rect l="l" t="t" r="r" b="b"/>
            <a:pathLst>
              <a:path w="8889" h="249554">
                <a:moveTo>
                  <a:pt x="0" y="0"/>
                </a:moveTo>
                <a:lnTo>
                  <a:pt x="8380" y="248951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35449" y="5680528"/>
            <a:ext cx="246379" cy="7620"/>
          </a:xfrm>
          <a:custGeom>
            <a:avLst/>
            <a:gdLst/>
            <a:ahLst/>
            <a:cxnLst/>
            <a:rect l="l" t="t" r="r" b="b"/>
            <a:pathLst>
              <a:path w="246380" h="7620">
                <a:moveTo>
                  <a:pt x="246039" y="0"/>
                </a:moveTo>
                <a:lnTo>
                  <a:pt x="0" y="7357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38335" y="5438410"/>
            <a:ext cx="5715" cy="257175"/>
          </a:xfrm>
          <a:custGeom>
            <a:avLst/>
            <a:gdLst/>
            <a:ahLst/>
            <a:cxnLst/>
            <a:rect l="l" t="t" r="r" b="b"/>
            <a:pathLst>
              <a:path w="5714" h="257175">
                <a:moveTo>
                  <a:pt x="5515" y="257058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33054" y="5445993"/>
            <a:ext cx="239395" cy="635"/>
          </a:xfrm>
          <a:custGeom>
            <a:avLst/>
            <a:gdLst/>
            <a:ahLst/>
            <a:cxnLst/>
            <a:rect l="l" t="t" r="r" b="b"/>
            <a:pathLst>
              <a:path w="239394" h="635">
                <a:moveTo>
                  <a:pt x="0" y="331"/>
                </a:moveTo>
                <a:lnTo>
                  <a:pt x="239198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3002" y="5437875"/>
            <a:ext cx="7620" cy="241935"/>
          </a:xfrm>
          <a:custGeom>
            <a:avLst/>
            <a:gdLst/>
            <a:ahLst/>
            <a:cxnLst/>
            <a:rect l="l" t="t" r="r" b="b"/>
            <a:pathLst>
              <a:path w="7619" h="241935">
                <a:moveTo>
                  <a:pt x="0" y="0"/>
                </a:moveTo>
                <a:lnTo>
                  <a:pt x="7108" y="24139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45037" y="5679683"/>
            <a:ext cx="238125" cy="7620"/>
          </a:xfrm>
          <a:custGeom>
            <a:avLst/>
            <a:gdLst/>
            <a:ahLst/>
            <a:cxnLst/>
            <a:rect l="l" t="t" r="r" b="b"/>
            <a:pathLst>
              <a:path w="238125" h="7620">
                <a:moveTo>
                  <a:pt x="237798" y="0"/>
                </a:moveTo>
                <a:lnTo>
                  <a:pt x="0" y="7079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9158" y="5447640"/>
            <a:ext cx="5715" cy="247015"/>
          </a:xfrm>
          <a:custGeom>
            <a:avLst/>
            <a:gdLst/>
            <a:ahLst/>
            <a:cxnLst/>
            <a:rect l="l" t="t" r="r" b="b"/>
            <a:pathLst>
              <a:path w="5714" h="247014">
                <a:moveTo>
                  <a:pt x="5718" y="246502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2720" y="5478657"/>
            <a:ext cx="188931" cy="185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67013" y="5735723"/>
            <a:ext cx="39941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3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6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8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29324" y="5448025"/>
            <a:ext cx="248285" cy="1270"/>
          </a:xfrm>
          <a:custGeom>
            <a:avLst/>
            <a:gdLst/>
            <a:ahLst/>
            <a:cxnLst/>
            <a:rect l="l" t="t" r="r" b="b"/>
            <a:pathLst>
              <a:path w="248284" h="1270">
                <a:moveTo>
                  <a:pt x="0" y="951"/>
                </a:moveTo>
                <a:lnTo>
                  <a:pt x="24794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62898" y="5444891"/>
            <a:ext cx="6350" cy="251460"/>
          </a:xfrm>
          <a:custGeom>
            <a:avLst/>
            <a:gdLst/>
            <a:ahLst/>
            <a:cxnLst/>
            <a:rect l="l" t="t" r="r" b="b"/>
            <a:pathLst>
              <a:path w="6350" h="251460">
                <a:moveTo>
                  <a:pt x="5740" y="0"/>
                </a:moveTo>
                <a:lnTo>
                  <a:pt x="0" y="251272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3145" y="5687170"/>
            <a:ext cx="236220" cy="1905"/>
          </a:xfrm>
          <a:custGeom>
            <a:avLst/>
            <a:gdLst/>
            <a:ahLst/>
            <a:cxnLst/>
            <a:rect l="l" t="t" r="r" b="b"/>
            <a:pathLst>
              <a:path w="236219" h="1904">
                <a:moveTo>
                  <a:pt x="236155" y="1860"/>
                </a:moveTo>
                <a:lnTo>
                  <a:pt x="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2972" y="5443725"/>
            <a:ext cx="5715" cy="252095"/>
          </a:xfrm>
          <a:custGeom>
            <a:avLst/>
            <a:gdLst/>
            <a:ahLst/>
            <a:cxnLst/>
            <a:rect l="l" t="t" r="r" b="b"/>
            <a:pathLst>
              <a:path w="5715" h="252095">
                <a:moveTo>
                  <a:pt x="5415" y="252053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30658" y="5445715"/>
            <a:ext cx="239395" cy="1905"/>
          </a:xfrm>
          <a:custGeom>
            <a:avLst/>
            <a:gdLst/>
            <a:ahLst/>
            <a:cxnLst/>
            <a:rect l="l" t="t" r="r" b="b"/>
            <a:pathLst>
              <a:path w="239394" h="1904">
                <a:moveTo>
                  <a:pt x="0" y="1486"/>
                </a:moveTo>
                <a:lnTo>
                  <a:pt x="239241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65506" y="5443576"/>
            <a:ext cx="5715" cy="244475"/>
          </a:xfrm>
          <a:custGeom>
            <a:avLst/>
            <a:gdLst/>
            <a:ahLst/>
            <a:cxnLst/>
            <a:rect l="l" t="t" r="r" b="b"/>
            <a:pathLst>
              <a:path w="5715" h="244475">
                <a:moveTo>
                  <a:pt x="5248" y="0"/>
                </a:moveTo>
                <a:lnTo>
                  <a:pt x="0" y="244096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39530" y="5687127"/>
            <a:ext cx="231140" cy="1905"/>
          </a:xfrm>
          <a:custGeom>
            <a:avLst/>
            <a:gdLst/>
            <a:ahLst/>
            <a:cxnLst/>
            <a:rect l="l" t="t" r="r" b="b"/>
            <a:pathLst>
              <a:path w="231140" h="1904">
                <a:moveTo>
                  <a:pt x="231096" y="1379"/>
                </a:moveTo>
                <a:lnTo>
                  <a:pt x="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3700" y="5447640"/>
            <a:ext cx="5715" cy="247015"/>
          </a:xfrm>
          <a:custGeom>
            <a:avLst/>
            <a:gdLst/>
            <a:ahLst/>
            <a:cxnLst/>
            <a:rect l="l" t="t" r="r" b="b"/>
            <a:pathLst>
              <a:path w="5715" h="247014">
                <a:moveTo>
                  <a:pt x="5144" y="246813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29285" y="5507787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689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5175" y="5486526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4" h="17145">
                <a:moveTo>
                  <a:pt x="0" y="0"/>
                </a:moveTo>
                <a:lnTo>
                  <a:pt x="19402" y="16844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85686" y="5492889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0" y="0"/>
                </a:moveTo>
                <a:lnTo>
                  <a:pt x="9362" y="19945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4448" y="5504161"/>
            <a:ext cx="22225" cy="3810"/>
          </a:xfrm>
          <a:custGeom>
            <a:avLst/>
            <a:gdLst/>
            <a:ahLst/>
            <a:cxnLst/>
            <a:rect l="l" t="t" r="r" b="b"/>
            <a:pathLst>
              <a:path w="22225" h="3810">
                <a:moveTo>
                  <a:pt x="22171" y="0"/>
                </a:moveTo>
                <a:lnTo>
                  <a:pt x="0" y="3368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8815" y="5496675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0" y="0"/>
                </a:moveTo>
                <a:lnTo>
                  <a:pt x="15731" y="31271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77293" y="5508343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21186" y="19667"/>
                </a:moveTo>
                <a:lnTo>
                  <a:pt x="0" y="0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66225" y="5509477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5" h="10795">
                <a:moveTo>
                  <a:pt x="17952" y="0"/>
                </a:moveTo>
                <a:lnTo>
                  <a:pt x="0" y="10566"/>
                </a:lnTo>
              </a:path>
            </a:pathLst>
          </a:custGeom>
          <a:ln w="106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2801" y="5507380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09" h="17779">
                <a:moveTo>
                  <a:pt x="0" y="17507"/>
                </a:moveTo>
                <a:lnTo>
                  <a:pt x="16406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56386" y="5500878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24256" y="12234"/>
                </a:moveTo>
                <a:lnTo>
                  <a:pt x="0" y="0"/>
                </a:lnTo>
              </a:path>
            </a:pathLst>
          </a:custGeom>
          <a:ln w="106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55661" y="5497477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347"/>
                </a:moveTo>
                <a:lnTo>
                  <a:pt x="29972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80012" y="5486055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06" y="15068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76860" y="5484793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0"/>
                </a:moveTo>
                <a:lnTo>
                  <a:pt x="12631" y="11090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7432" y="5491360"/>
            <a:ext cx="6350" cy="12065"/>
          </a:xfrm>
          <a:custGeom>
            <a:avLst/>
            <a:gdLst/>
            <a:ahLst/>
            <a:cxnLst/>
            <a:rect l="l" t="t" r="r" b="b"/>
            <a:pathLst>
              <a:path w="6350" h="12064">
                <a:moveTo>
                  <a:pt x="0" y="0"/>
                </a:moveTo>
                <a:lnTo>
                  <a:pt x="5723" y="12042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85044" y="5503948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13082" y="0"/>
                </a:moveTo>
                <a:lnTo>
                  <a:pt x="0" y="1721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0554" y="5495146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0" y="0"/>
                </a:moveTo>
                <a:lnTo>
                  <a:pt x="12399" y="24523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1791" y="551046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7565" y="16705"/>
                </a:moveTo>
                <a:lnTo>
                  <a:pt x="0" y="0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0341" y="5509145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15766" y="0"/>
                </a:moveTo>
                <a:lnTo>
                  <a:pt x="0" y="8609"/>
                </a:lnTo>
              </a:path>
            </a:pathLst>
          </a:custGeom>
          <a:ln w="106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63363" y="5508771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4" h="14604">
                <a:moveTo>
                  <a:pt x="0" y="14052"/>
                </a:moveTo>
                <a:lnTo>
                  <a:pt x="13275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4284" y="5503958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80" h="8889">
                <a:moveTo>
                  <a:pt x="17383" y="8438"/>
                </a:moveTo>
                <a:lnTo>
                  <a:pt x="0" y="0"/>
                </a:lnTo>
              </a:path>
            </a:pathLst>
          </a:custGeom>
          <a:ln w="106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56890" y="5496953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5" h="8254">
                <a:moveTo>
                  <a:pt x="0" y="8192"/>
                </a:moveTo>
                <a:lnTo>
                  <a:pt x="26966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81768" y="5490558"/>
            <a:ext cx="1905" cy="9525"/>
          </a:xfrm>
          <a:custGeom>
            <a:avLst/>
            <a:gdLst/>
            <a:ahLst/>
            <a:cxnLst/>
            <a:rect l="l" t="t" r="r" b="b"/>
            <a:pathLst>
              <a:path w="1905" h="9525">
                <a:moveTo>
                  <a:pt x="1432" y="9486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9285" y="5571955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689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79020" y="5551796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585" y="0"/>
                </a:moveTo>
                <a:lnTo>
                  <a:pt x="0" y="2526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72882" y="5565196"/>
            <a:ext cx="29209" cy="3810"/>
          </a:xfrm>
          <a:custGeom>
            <a:avLst/>
            <a:gdLst/>
            <a:ahLst/>
            <a:cxnLst/>
            <a:rect l="l" t="t" r="r" b="b"/>
            <a:pathLst>
              <a:path w="29209" h="3810">
                <a:moveTo>
                  <a:pt x="0" y="3764"/>
                </a:moveTo>
                <a:lnTo>
                  <a:pt x="28696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82566" y="5562929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5" h="16510">
                <a:moveTo>
                  <a:pt x="11467" y="0"/>
                </a:moveTo>
                <a:lnTo>
                  <a:pt x="0" y="15956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83007" y="5567057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4">
                <a:moveTo>
                  <a:pt x="0" y="0"/>
                </a:moveTo>
                <a:lnTo>
                  <a:pt x="8994" y="24769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81707" y="5576201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5" h="15239">
                <a:moveTo>
                  <a:pt x="14099" y="14951"/>
                </a:moveTo>
                <a:lnTo>
                  <a:pt x="0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65827" y="5572052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695" y="0"/>
                </a:moveTo>
                <a:lnTo>
                  <a:pt x="0" y="22095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3278" y="5566565"/>
            <a:ext cx="1270" cy="31115"/>
          </a:xfrm>
          <a:custGeom>
            <a:avLst/>
            <a:gdLst/>
            <a:ahLst/>
            <a:cxnLst/>
            <a:rect l="l" t="t" r="r" b="b"/>
            <a:pathLst>
              <a:path w="1269" h="31114">
                <a:moveTo>
                  <a:pt x="0" y="30619"/>
                </a:moveTo>
                <a:lnTo>
                  <a:pt x="995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62177" y="55612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7361" y="16940"/>
                </a:moveTo>
                <a:lnTo>
                  <a:pt x="0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56631" y="5563089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5" h="6350">
                <a:moveTo>
                  <a:pt x="0" y="0"/>
                </a:moveTo>
                <a:lnTo>
                  <a:pt x="30931" y="6021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79683" y="5550758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0" y="21624"/>
                </a:moveTo>
                <a:lnTo>
                  <a:pt x="1972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82466" y="5550523"/>
            <a:ext cx="1270" cy="16510"/>
          </a:xfrm>
          <a:custGeom>
            <a:avLst/>
            <a:gdLst/>
            <a:ahLst/>
            <a:cxnLst/>
            <a:rect l="l" t="t" r="r" b="b"/>
            <a:pathLst>
              <a:path w="1269" h="16510">
                <a:moveTo>
                  <a:pt x="1095" y="0"/>
                </a:moveTo>
                <a:lnTo>
                  <a:pt x="0" y="16298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74201" y="5563923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5" h="3810">
                <a:moveTo>
                  <a:pt x="0" y="3572"/>
                </a:moveTo>
                <a:lnTo>
                  <a:pt x="1842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87456" y="5561667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5" h="12064">
                <a:moveTo>
                  <a:pt x="8019" y="0"/>
                </a:moveTo>
                <a:lnTo>
                  <a:pt x="0" y="11796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84514" y="5565656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6055" y="17165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84948" y="5576896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11575" y="13507"/>
                </a:moveTo>
                <a:lnTo>
                  <a:pt x="0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5433" y="5570811"/>
            <a:ext cx="17145" cy="15875"/>
          </a:xfrm>
          <a:custGeom>
            <a:avLst/>
            <a:gdLst/>
            <a:ahLst/>
            <a:cxnLst/>
            <a:rect l="l" t="t" r="r" b="b"/>
            <a:pathLst>
              <a:path w="17144" h="15875">
                <a:moveTo>
                  <a:pt x="16526" y="0"/>
                </a:moveTo>
                <a:lnTo>
                  <a:pt x="0" y="15592"/>
                </a:lnTo>
              </a:path>
            </a:pathLst>
          </a:custGeom>
          <a:ln w="106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73532" y="5571528"/>
            <a:ext cx="1270" cy="24765"/>
          </a:xfrm>
          <a:custGeom>
            <a:avLst/>
            <a:gdLst/>
            <a:ahLst/>
            <a:cxnLst/>
            <a:rect l="l" t="t" r="r" b="b"/>
            <a:pathLst>
              <a:path w="1269" h="24764">
                <a:moveTo>
                  <a:pt x="0" y="24287"/>
                </a:moveTo>
                <a:lnTo>
                  <a:pt x="1223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66599" y="5564170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69" h="13335">
                <a:moveTo>
                  <a:pt x="13668" y="13336"/>
                </a:moveTo>
                <a:lnTo>
                  <a:pt x="0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8170" y="5560704"/>
            <a:ext cx="23495" cy="5080"/>
          </a:xfrm>
          <a:custGeom>
            <a:avLst/>
            <a:gdLst/>
            <a:ahLst/>
            <a:cxnLst/>
            <a:rect l="l" t="t" r="r" b="b"/>
            <a:pathLst>
              <a:path w="23494" h="5079">
                <a:moveTo>
                  <a:pt x="0" y="0"/>
                </a:moveTo>
                <a:lnTo>
                  <a:pt x="23428" y="4855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0749" y="5554544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5" h="16510">
                <a:moveTo>
                  <a:pt x="0" y="16480"/>
                </a:moveTo>
                <a:lnTo>
                  <a:pt x="1444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29285" y="563612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6890" y="0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9579" y="5611911"/>
            <a:ext cx="5080" cy="25400"/>
          </a:xfrm>
          <a:custGeom>
            <a:avLst/>
            <a:gdLst/>
            <a:ahLst/>
            <a:cxnLst/>
            <a:rect l="l" t="t" r="r" b="b"/>
            <a:pathLst>
              <a:path w="5080" h="25400">
                <a:moveTo>
                  <a:pt x="0" y="0"/>
                </a:moveTo>
                <a:lnTo>
                  <a:pt x="4913" y="25004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3609" y="5627547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0" y="0"/>
                </a:moveTo>
                <a:lnTo>
                  <a:pt x="21652" y="663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5529" y="5624680"/>
            <a:ext cx="6985" cy="27940"/>
          </a:xfrm>
          <a:custGeom>
            <a:avLst/>
            <a:gdLst/>
            <a:ahLst/>
            <a:cxnLst/>
            <a:rect l="l" t="t" r="r" b="b"/>
            <a:pathLst>
              <a:path w="6984" h="27939">
                <a:moveTo>
                  <a:pt x="6868" y="0"/>
                </a:moveTo>
                <a:lnTo>
                  <a:pt x="0" y="27474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86104" y="5637653"/>
            <a:ext cx="2540" cy="18415"/>
          </a:xfrm>
          <a:custGeom>
            <a:avLst/>
            <a:gdLst/>
            <a:ahLst/>
            <a:cxnLst/>
            <a:rect l="l" t="t" r="r" b="b"/>
            <a:pathLst>
              <a:path w="2540" h="18414">
                <a:moveTo>
                  <a:pt x="2452" y="0"/>
                </a:moveTo>
                <a:lnTo>
                  <a:pt x="0" y="18138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83592" y="5636509"/>
            <a:ext cx="6985" cy="19685"/>
          </a:xfrm>
          <a:custGeom>
            <a:avLst/>
            <a:gdLst/>
            <a:ahLst/>
            <a:cxnLst/>
            <a:rect l="l" t="t" r="r" b="b"/>
            <a:pathLst>
              <a:path w="6984" h="19685">
                <a:moveTo>
                  <a:pt x="6716" y="19314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7841" y="5644883"/>
            <a:ext cx="35560" cy="635"/>
          </a:xfrm>
          <a:custGeom>
            <a:avLst/>
            <a:gdLst/>
            <a:ahLst/>
            <a:cxnLst/>
            <a:rect l="l" t="t" r="r" b="b"/>
            <a:pathLst>
              <a:path w="35559" h="635">
                <a:moveTo>
                  <a:pt x="-5347" y="149"/>
                </a:moveTo>
                <a:lnTo>
                  <a:pt x="40523" y="149"/>
                </a:lnTo>
              </a:path>
            </a:pathLst>
          </a:custGeom>
          <a:ln w="109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66499" y="5627653"/>
            <a:ext cx="8890" cy="20955"/>
          </a:xfrm>
          <a:custGeom>
            <a:avLst/>
            <a:gdLst/>
            <a:ahLst/>
            <a:cxnLst/>
            <a:rect l="l" t="t" r="r" b="b"/>
            <a:pathLst>
              <a:path w="8890" h="20954">
                <a:moveTo>
                  <a:pt x="0" y="20523"/>
                </a:moveTo>
                <a:lnTo>
                  <a:pt x="8739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8259" y="5632220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30" h="6985">
                <a:moveTo>
                  <a:pt x="23578" y="0"/>
                </a:moveTo>
                <a:lnTo>
                  <a:pt x="0" y="6694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66488" y="5623311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69" h="15239">
                <a:moveTo>
                  <a:pt x="0" y="14715"/>
                </a:moveTo>
                <a:lnTo>
                  <a:pt x="13883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74290" y="5616135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10">
                <a:moveTo>
                  <a:pt x="0" y="15903"/>
                </a:moveTo>
                <a:lnTo>
                  <a:pt x="9171" y="0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81617" y="5610435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0" y="0"/>
                </a:moveTo>
                <a:lnTo>
                  <a:pt x="3028" y="15935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74981" y="5625076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5" h="1270">
                <a:moveTo>
                  <a:pt x="0" y="0"/>
                </a:moveTo>
                <a:lnTo>
                  <a:pt x="17919" y="994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89306" y="5623450"/>
            <a:ext cx="5080" cy="18415"/>
          </a:xfrm>
          <a:custGeom>
            <a:avLst/>
            <a:gdLst/>
            <a:ahLst/>
            <a:cxnLst/>
            <a:rect l="l" t="t" r="r" b="b"/>
            <a:pathLst>
              <a:path w="5080" h="18414">
                <a:moveTo>
                  <a:pt x="4876" y="0"/>
                </a:moveTo>
                <a:lnTo>
                  <a:pt x="0" y="18106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89466" y="5636487"/>
            <a:ext cx="1905" cy="9525"/>
          </a:xfrm>
          <a:custGeom>
            <a:avLst/>
            <a:gdLst/>
            <a:ahLst/>
            <a:cxnLst/>
            <a:rect l="l" t="t" r="r" b="b"/>
            <a:pathLst>
              <a:path w="1905" h="9525">
                <a:moveTo>
                  <a:pt x="1661" y="0"/>
                </a:moveTo>
                <a:lnTo>
                  <a:pt x="0" y="940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942" y="564392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3721" y="10908"/>
                </a:moveTo>
                <a:lnTo>
                  <a:pt x="0" y="0"/>
                </a:lnTo>
              </a:path>
            </a:pathLst>
          </a:custGeom>
          <a:ln w="106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69155" y="5643995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198" y="0"/>
                </a:moveTo>
                <a:lnTo>
                  <a:pt x="0" y="652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66819" y="5633525"/>
            <a:ext cx="6350" cy="13335"/>
          </a:xfrm>
          <a:custGeom>
            <a:avLst/>
            <a:gdLst/>
            <a:ahLst/>
            <a:cxnLst/>
            <a:rect l="l" t="t" r="r" b="b"/>
            <a:pathLst>
              <a:path w="6350" h="13335">
                <a:moveTo>
                  <a:pt x="0" y="12887"/>
                </a:moveTo>
                <a:lnTo>
                  <a:pt x="6345" y="0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9896" y="5631899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69" h="3810">
                <a:moveTo>
                  <a:pt x="13565" y="0"/>
                </a:moveTo>
                <a:lnTo>
                  <a:pt x="0" y="3539"/>
                </a:lnTo>
              </a:path>
            </a:pathLst>
          </a:custGeom>
          <a:ln w="106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7518" y="5624808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593"/>
                </a:moveTo>
                <a:lnTo>
                  <a:pt x="11438" y="0"/>
                </a:lnTo>
              </a:path>
            </a:pathLst>
          </a:custGeom>
          <a:ln w="106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5107" y="56181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66"/>
                </a:moveTo>
                <a:lnTo>
                  <a:pt x="6350" y="0"/>
                </a:lnTo>
              </a:path>
            </a:pathLst>
          </a:custGeom>
          <a:ln w="106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50663" y="3550651"/>
            <a:ext cx="3768090" cy="1140460"/>
          </a:xfrm>
          <a:custGeom>
            <a:avLst/>
            <a:gdLst/>
            <a:ahLst/>
            <a:cxnLst/>
            <a:rect l="l" t="t" r="r" b="b"/>
            <a:pathLst>
              <a:path w="3768090" h="1140460">
                <a:moveTo>
                  <a:pt x="0" y="1140058"/>
                </a:moveTo>
                <a:lnTo>
                  <a:pt x="0" y="577515"/>
                </a:lnTo>
                <a:lnTo>
                  <a:pt x="416871" y="577515"/>
                </a:lnTo>
                <a:lnTo>
                  <a:pt x="416871" y="0"/>
                </a:lnTo>
                <a:lnTo>
                  <a:pt x="3767879" y="0"/>
                </a:lnTo>
              </a:path>
            </a:pathLst>
          </a:custGeom>
          <a:ln w="1069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18596" y="4690709"/>
            <a:ext cx="64135" cy="85725"/>
          </a:xfrm>
          <a:custGeom>
            <a:avLst/>
            <a:gdLst/>
            <a:ahLst/>
            <a:cxnLst/>
            <a:rect l="l" t="t" r="r" b="b"/>
            <a:pathLst>
              <a:path w="64134" h="85725">
                <a:moveTo>
                  <a:pt x="32067" y="85557"/>
                </a:moveTo>
                <a:lnTo>
                  <a:pt x="64134" y="0"/>
                </a:lnTo>
                <a:lnTo>
                  <a:pt x="0" y="0"/>
                </a:lnTo>
                <a:lnTo>
                  <a:pt x="32067" y="85557"/>
                </a:lnTo>
                <a:close/>
              </a:path>
            </a:pathLst>
          </a:custGeom>
          <a:ln w="1069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66827" y="4416924"/>
            <a:ext cx="3051810" cy="620395"/>
          </a:xfrm>
          <a:custGeom>
            <a:avLst/>
            <a:gdLst/>
            <a:ahLst/>
            <a:cxnLst/>
            <a:rect l="l" t="t" r="r" b="b"/>
            <a:pathLst>
              <a:path w="3051810" h="620395">
                <a:moveTo>
                  <a:pt x="0" y="273785"/>
                </a:moveTo>
                <a:lnTo>
                  <a:pt x="0" y="0"/>
                </a:lnTo>
                <a:lnTo>
                  <a:pt x="2682943" y="0"/>
                </a:lnTo>
                <a:lnTo>
                  <a:pt x="2682943" y="572168"/>
                </a:lnTo>
                <a:lnTo>
                  <a:pt x="2682943" y="620294"/>
                </a:lnTo>
                <a:lnTo>
                  <a:pt x="3051714" y="620294"/>
                </a:lnTo>
              </a:path>
            </a:pathLst>
          </a:custGeom>
          <a:ln w="1069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34760" y="4690709"/>
            <a:ext cx="64135" cy="85725"/>
          </a:xfrm>
          <a:custGeom>
            <a:avLst/>
            <a:gdLst/>
            <a:ahLst/>
            <a:cxnLst/>
            <a:rect l="l" t="t" r="r" b="b"/>
            <a:pathLst>
              <a:path w="64135" h="85725">
                <a:moveTo>
                  <a:pt x="32067" y="85557"/>
                </a:moveTo>
                <a:lnTo>
                  <a:pt x="64134" y="0"/>
                </a:lnTo>
                <a:lnTo>
                  <a:pt x="0" y="0"/>
                </a:lnTo>
                <a:lnTo>
                  <a:pt x="32067" y="85557"/>
                </a:lnTo>
                <a:close/>
              </a:path>
            </a:pathLst>
          </a:custGeom>
          <a:ln w="1069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19381" y="4143139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248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81968" y="4052235"/>
            <a:ext cx="74825" cy="96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11783" y="4037261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278063"/>
                </a:lnTo>
                <a:lnTo>
                  <a:pt x="0" y="450248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74370" y="4482164"/>
            <a:ext cx="74825" cy="9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19381" y="5586928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248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81968" y="5496024"/>
            <a:ext cx="74825" cy="96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11783" y="5481050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61494"/>
                </a:lnTo>
                <a:lnTo>
                  <a:pt x="0" y="460942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74370" y="5936648"/>
            <a:ext cx="74825" cy="9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88990" y="4320671"/>
            <a:ext cx="455930" cy="379730"/>
          </a:xfrm>
          <a:custGeom>
            <a:avLst/>
            <a:gdLst/>
            <a:ahLst/>
            <a:cxnLst/>
            <a:rect l="l" t="t" r="r" b="b"/>
            <a:pathLst>
              <a:path w="455929" h="379729">
                <a:moveTo>
                  <a:pt x="455352" y="0"/>
                </a:moveTo>
                <a:lnTo>
                  <a:pt x="0" y="0"/>
                </a:lnTo>
                <a:lnTo>
                  <a:pt x="0" y="379663"/>
                </a:lnTo>
              </a:path>
            </a:pathLst>
          </a:custGeom>
          <a:ln w="1069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38996" y="4283241"/>
            <a:ext cx="96204" cy="748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89467" y="4416924"/>
            <a:ext cx="471805" cy="385445"/>
          </a:xfrm>
          <a:custGeom>
            <a:avLst/>
            <a:gdLst/>
            <a:ahLst/>
            <a:cxnLst/>
            <a:rect l="l" t="t" r="r" b="b"/>
            <a:pathLst>
              <a:path w="471804" h="385445">
                <a:moveTo>
                  <a:pt x="471385" y="0"/>
                </a:moveTo>
                <a:lnTo>
                  <a:pt x="188126" y="0"/>
                </a:lnTo>
                <a:lnTo>
                  <a:pt x="188126" y="187157"/>
                </a:lnTo>
                <a:lnTo>
                  <a:pt x="188126" y="385010"/>
                </a:lnTo>
                <a:lnTo>
                  <a:pt x="0" y="385010"/>
                </a:lnTo>
              </a:path>
            </a:pathLst>
          </a:custGeom>
          <a:ln w="1069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98608" y="4764504"/>
            <a:ext cx="96204" cy="748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954801" y="4913160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942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17388" y="4822256"/>
            <a:ext cx="74825" cy="96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243404" y="4796587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942"/>
                </a:lnTo>
              </a:path>
            </a:pathLst>
          </a:custGeom>
          <a:ln w="1068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05991" y="5252185"/>
            <a:ext cx="74825" cy="9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94334" y="5037219"/>
            <a:ext cx="450215" cy="770255"/>
          </a:xfrm>
          <a:custGeom>
            <a:avLst/>
            <a:gdLst/>
            <a:ahLst/>
            <a:cxnLst/>
            <a:rect l="l" t="t" r="r" b="b"/>
            <a:pathLst>
              <a:path w="450215" h="770254">
                <a:moveTo>
                  <a:pt x="450007" y="770020"/>
                </a:moveTo>
                <a:lnTo>
                  <a:pt x="379460" y="770020"/>
                </a:lnTo>
                <a:lnTo>
                  <a:pt x="379460" y="336884"/>
                </a:lnTo>
                <a:lnTo>
                  <a:pt x="379460" y="0"/>
                </a:lnTo>
                <a:lnTo>
                  <a:pt x="0" y="0"/>
                </a:lnTo>
              </a:path>
            </a:pathLst>
          </a:custGeom>
          <a:ln w="1069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38996" y="5769809"/>
            <a:ext cx="96204" cy="748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89467" y="5186945"/>
            <a:ext cx="461009" cy="866775"/>
          </a:xfrm>
          <a:custGeom>
            <a:avLst/>
            <a:gdLst/>
            <a:ahLst/>
            <a:cxnLst/>
            <a:rect l="l" t="t" r="r" b="b"/>
            <a:pathLst>
              <a:path w="461009" h="866775">
                <a:moveTo>
                  <a:pt x="0" y="0"/>
                </a:moveTo>
                <a:lnTo>
                  <a:pt x="188126" y="0"/>
                </a:lnTo>
                <a:lnTo>
                  <a:pt x="188126" y="866273"/>
                </a:lnTo>
                <a:lnTo>
                  <a:pt x="460696" y="866273"/>
                </a:lnTo>
              </a:path>
            </a:pathLst>
          </a:custGeom>
          <a:ln w="1069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98608" y="5149514"/>
            <a:ext cx="96204" cy="748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9322" y="2973135"/>
            <a:ext cx="6734175" cy="2599055"/>
          </a:xfrm>
          <a:custGeom>
            <a:avLst/>
            <a:gdLst/>
            <a:ahLst/>
            <a:cxnLst/>
            <a:rect l="l" t="t" r="r" b="b"/>
            <a:pathLst>
              <a:path w="6734175" h="2599054">
                <a:moveTo>
                  <a:pt x="6734081" y="946483"/>
                </a:moveTo>
                <a:lnTo>
                  <a:pt x="6734081" y="0"/>
                </a:lnTo>
                <a:lnTo>
                  <a:pt x="0" y="0"/>
                </a:lnTo>
                <a:lnTo>
                  <a:pt x="0" y="2598820"/>
                </a:lnTo>
                <a:lnTo>
                  <a:pt x="417940" y="2598820"/>
                </a:lnTo>
              </a:path>
            </a:pathLst>
          </a:custGeom>
          <a:ln w="1069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7263" y="5539871"/>
            <a:ext cx="85725" cy="64769"/>
          </a:xfrm>
          <a:custGeom>
            <a:avLst/>
            <a:gdLst/>
            <a:ahLst/>
            <a:cxnLst/>
            <a:rect l="l" t="t" r="r" b="b"/>
            <a:pathLst>
              <a:path w="85725" h="64770">
                <a:moveTo>
                  <a:pt x="85512" y="32084"/>
                </a:moveTo>
                <a:lnTo>
                  <a:pt x="0" y="0"/>
                </a:lnTo>
                <a:lnTo>
                  <a:pt x="0" y="64168"/>
                </a:lnTo>
                <a:lnTo>
                  <a:pt x="85512" y="32084"/>
                </a:lnTo>
                <a:close/>
              </a:path>
            </a:pathLst>
          </a:custGeom>
          <a:ln w="1069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79539" y="4128166"/>
            <a:ext cx="3432810" cy="1909445"/>
          </a:xfrm>
          <a:custGeom>
            <a:avLst/>
            <a:gdLst/>
            <a:ahLst/>
            <a:cxnLst/>
            <a:rect l="l" t="t" r="r" b="b"/>
            <a:pathLst>
              <a:path w="3432810" h="1909445">
                <a:moveTo>
                  <a:pt x="3432243" y="1909009"/>
                </a:moveTo>
                <a:lnTo>
                  <a:pt x="3432243" y="0"/>
                </a:lnTo>
                <a:lnTo>
                  <a:pt x="1882336" y="0"/>
                </a:lnTo>
                <a:lnTo>
                  <a:pt x="567586" y="0"/>
                </a:lnTo>
                <a:lnTo>
                  <a:pt x="567586" y="1443788"/>
                </a:lnTo>
                <a:lnTo>
                  <a:pt x="0" y="1443788"/>
                </a:lnTo>
              </a:path>
            </a:pathLst>
          </a:custGeom>
          <a:ln w="1069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94027" y="5539871"/>
            <a:ext cx="85725" cy="64769"/>
          </a:xfrm>
          <a:custGeom>
            <a:avLst/>
            <a:gdLst/>
            <a:ahLst/>
            <a:cxnLst/>
            <a:rect l="l" t="t" r="r" b="b"/>
            <a:pathLst>
              <a:path w="85725" h="64770">
                <a:moveTo>
                  <a:pt x="0" y="32084"/>
                </a:moveTo>
                <a:lnTo>
                  <a:pt x="85512" y="64168"/>
                </a:lnTo>
                <a:lnTo>
                  <a:pt x="85512" y="0"/>
                </a:lnTo>
                <a:lnTo>
                  <a:pt x="0" y="32084"/>
                </a:lnTo>
                <a:close/>
              </a:path>
            </a:pathLst>
          </a:custGeom>
          <a:ln w="1069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03928" y="2791332"/>
            <a:ext cx="481330" cy="4235450"/>
          </a:xfrm>
          <a:custGeom>
            <a:avLst/>
            <a:gdLst/>
            <a:ahLst/>
            <a:cxnLst/>
            <a:rect l="l" t="t" r="r" b="b"/>
            <a:pathLst>
              <a:path w="481329" h="4235450">
                <a:moveTo>
                  <a:pt x="384797" y="0"/>
                </a:moveTo>
                <a:lnTo>
                  <a:pt x="96189" y="0"/>
                </a:lnTo>
                <a:lnTo>
                  <a:pt x="58748" y="7563"/>
                </a:lnTo>
                <a:lnTo>
                  <a:pt x="28173" y="28189"/>
                </a:lnTo>
                <a:lnTo>
                  <a:pt x="7559" y="58780"/>
                </a:lnTo>
                <a:lnTo>
                  <a:pt x="0" y="96240"/>
                </a:lnTo>
                <a:lnTo>
                  <a:pt x="0" y="4138853"/>
                </a:lnTo>
                <a:lnTo>
                  <a:pt x="7559" y="4176321"/>
                </a:lnTo>
                <a:lnTo>
                  <a:pt x="28173" y="4206916"/>
                </a:lnTo>
                <a:lnTo>
                  <a:pt x="58748" y="4227543"/>
                </a:lnTo>
                <a:lnTo>
                  <a:pt x="96189" y="4235107"/>
                </a:lnTo>
                <a:lnTo>
                  <a:pt x="384797" y="4235107"/>
                </a:lnTo>
                <a:lnTo>
                  <a:pt x="422246" y="4227543"/>
                </a:lnTo>
                <a:lnTo>
                  <a:pt x="452824" y="4206916"/>
                </a:lnTo>
                <a:lnTo>
                  <a:pt x="473440" y="4176321"/>
                </a:lnTo>
                <a:lnTo>
                  <a:pt x="480999" y="4138853"/>
                </a:lnTo>
                <a:lnTo>
                  <a:pt x="480999" y="96240"/>
                </a:lnTo>
                <a:lnTo>
                  <a:pt x="473440" y="58780"/>
                </a:lnTo>
                <a:lnTo>
                  <a:pt x="452824" y="28189"/>
                </a:lnTo>
                <a:lnTo>
                  <a:pt x="422246" y="7563"/>
                </a:lnTo>
                <a:lnTo>
                  <a:pt x="384797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03924" y="2791325"/>
            <a:ext cx="481330" cy="4235450"/>
          </a:xfrm>
          <a:custGeom>
            <a:avLst/>
            <a:gdLst/>
            <a:ahLst/>
            <a:cxnLst/>
            <a:rect l="l" t="t" r="r" b="b"/>
            <a:pathLst>
              <a:path w="481329" h="4235450">
                <a:moveTo>
                  <a:pt x="96201" y="0"/>
                </a:moveTo>
                <a:lnTo>
                  <a:pt x="384804" y="0"/>
                </a:lnTo>
                <a:lnTo>
                  <a:pt x="422252" y="7563"/>
                </a:lnTo>
                <a:lnTo>
                  <a:pt x="452830" y="28189"/>
                </a:lnTo>
                <a:lnTo>
                  <a:pt x="473446" y="58784"/>
                </a:lnTo>
                <a:lnTo>
                  <a:pt x="481005" y="96252"/>
                </a:lnTo>
                <a:lnTo>
                  <a:pt x="481005" y="4138861"/>
                </a:lnTo>
                <a:lnTo>
                  <a:pt x="473446" y="4176329"/>
                </a:lnTo>
                <a:lnTo>
                  <a:pt x="452830" y="4206924"/>
                </a:lnTo>
                <a:lnTo>
                  <a:pt x="422252" y="4227550"/>
                </a:lnTo>
                <a:lnTo>
                  <a:pt x="384804" y="4235114"/>
                </a:lnTo>
                <a:lnTo>
                  <a:pt x="96201" y="4235114"/>
                </a:lnTo>
                <a:lnTo>
                  <a:pt x="58753" y="4227550"/>
                </a:lnTo>
                <a:lnTo>
                  <a:pt x="28174" y="4206924"/>
                </a:lnTo>
                <a:lnTo>
                  <a:pt x="7559" y="4176329"/>
                </a:lnTo>
                <a:lnTo>
                  <a:pt x="0" y="4138861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5344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175463" y="7104653"/>
            <a:ext cx="647700" cy="43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95"/>
              </a:spcBef>
            </a:pP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350">
              <a:latin typeface="Noto Sans CJK JP Regular"/>
              <a:cs typeface="Noto Sans CJK JP Regular"/>
            </a:endParaRPr>
          </a:p>
          <a:p>
            <a:pPr algn="ctr">
              <a:lnSpc>
                <a:spcPts val="1610"/>
              </a:lnSpc>
            </a:pP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</a:t>
            </a:r>
            <a:r>
              <a:rPr sz="13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812806" y="2775283"/>
            <a:ext cx="0" cy="4331970"/>
          </a:xfrm>
          <a:custGeom>
            <a:avLst/>
            <a:gdLst/>
            <a:ahLst/>
            <a:cxnLst/>
            <a:rect l="l" t="t" r="r" b="b"/>
            <a:pathLst>
              <a:path h="4331970">
                <a:moveTo>
                  <a:pt x="0" y="0"/>
                </a:moveTo>
                <a:lnTo>
                  <a:pt x="0" y="3465093"/>
                </a:lnTo>
                <a:lnTo>
                  <a:pt x="0" y="4138861"/>
                </a:lnTo>
                <a:lnTo>
                  <a:pt x="0" y="4331366"/>
                </a:lnTo>
              </a:path>
            </a:pathLst>
          </a:custGeom>
          <a:ln w="21378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2503462" y="7200894"/>
            <a:ext cx="59753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</a:t>
            </a:r>
            <a:r>
              <a:rPr sz="1350" spc="-90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9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60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net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291966" y="6569912"/>
            <a:ext cx="4660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197605" y="2775280"/>
            <a:ext cx="962025" cy="1925320"/>
          </a:xfrm>
          <a:custGeom>
            <a:avLst/>
            <a:gdLst/>
            <a:ahLst/>
            <a:cxnLst/>
            <a:rect l="l" t="t" r="r" b="b"/>
            <a:pathLst>
              <a:path w="962025" h="1925320">
                <a:moveTo>
                  <a:pt x="865809" y="0"/>
                </a:moveTo>
                <a:lnTo>
                  <a:pt x="96202" y="0"/>
                </a:lnTo>
                <a:lnTo>
                  <a:pt x="58759" y="7565"/>
                </a:lnTo>
                <a:lnTo>
                  <a:pt x="28179" y="28195"/>
                </a:lnTo>
                <a:lnTo>
                  <a:pt x="7561" y="58791"/>
                </a:lnTo>
                <a:lnTo>
                  <a:pt x="0" y="96253"/>
                </a:lnTo>
                <a:lnTo>
                  <a:pt x="0" y="1828800"/>
                </a:lnTo>
                <a:lnTo>
                  <a:pt x="7561" y="1866267"/>
                </a:lnTo>
                <a:lnTo>
                  <a:pt x="28179" y="1896862"/>
                </a:lnTo>
                <a:lnTo>
                  <a:pt x="58759" y="1917489"/>
                </a:lnTo>
                <a:lnTo>
                  <a:pt x="96202" y="1925053"/>
                </a:lnTo>
                <a:lnTo>
                  <a:pt x="865809" y="1925053"/>
                </a:lnTo>
                <a:lnTo>
                  <a:pt x="903258" y="1917489"/>
                </a:lnTo>
                <a:lnTo>
                  <a:pt x="933837" y="1896862"/>
                </a:lnTo>
                <a:lnTo>
                  <a:pt x="954453" y="1866267"/>
                </a:lnTo>
                <a:lnTo>
                  <a:pt x="962012" y="1828800"/>
                </a:lnTo>
                <a:lnTo>
                  <a:pt x="962012" y="96253"/>
                </a:lnTo>
                <a:lnTo>
                  <a:pt x="954453" y="58791"/>
                </a:lnTo>
                <a:lnTo>
                  <a:pt x="933837" y="28195"/>
                </a:lnTo>
                <a:lnTo>
                  <a:pt x="903258" y="7565"/>
                </a:lnTo>
                <a:lnTo>
                  <a:pt x="865809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97610" y="2775283"/>
            <a:ext cx="962025" cy="1925320"/>
          </a:xfrm>
          <a:custGeom>
            <a:avLst/>
            <a:gdLst/>
            <a:ahLst/>
            <a:cxnLst/>
            <a:rect l="l" t="t" r="r" b="b"/>
            <a:pathLst>
              <a:path w="962025" h="1925320">
                <a:moveTo>
                  <a:pt x="96201" y="0"/>
                </a:moveTo>
                <a:lnTo>
                  <a:pt x="865810" y="0"/>
                </a:lnTo>
                <a:lnTo>
                  <a:pt x="903258" y="7563"/>
                </a:lnTo>
                <a:lnTo>
                  <a:pt x="933836" y="28189"/>
                </a:lnTo>
                <a:lnTo>
                  <a:pt x="954452" y="58784"/>
                </a:lnTo>
                <a:lnTo>
                  <a:pt x="962011" y="96252"/>
                </a:lnTo>
                <a:lnTo>
                  <a:pt x="962011" y="1828799"/>
                </a:lnTo>
                <a:lnTo>
                  <a:pt x="954452" y="1866267"/>
                </a:lnTo>
                <a:lnTo>
                  <a:pt x="933836" y="1896861"/>
                </a:lnTo>
                <a:lnTo>
                  <a:pt x="903258" y="1917488"/>
                </a:lnTo>
                <a:lnTo>
                  <a:pt x="865810" y="1925051"/>
                </a:lnTo>
                <a:lnTo>
                  <a:pt x="96201" y="1925051"/>
                </a:lnTo>
                <a:lnTo>
                  <a:pt x="58753" y="1917488"/>
                </a:lnTo>
                <a:lnTo>
                  <a:pt x="28174" y="1896861"/>
                </a:lnTo>
                <a:lnTo>
                  <a:pt x="7559" y="1866267"/>
                </a:lnTo>
                <a:lnTo>
                  <a:pt x="0" y="1828799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3316772" y="3479134"/>
            <a:ext cx="72390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387833" y="3682334"/>
            <a:ext cx="58166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929225" y="4604080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1058214" y="0"/>
                </a:moveTo>
                <a:lnTo>
                  <a:pt x="96202" y="0"/>
                </a:lnTo>
                <a:lnTo>
                  <a:pt x="58759" y="7565"/>
                </a:lnTo>
                <a:lnTo>
                  <a:pt x="28179" y="28195"/>
                </a:lnTo>
                <a:lnTo>
                  <a:pt x="7561" y="58791"/>
                </a:lnTo>
                <a:lnTo>
                  <a:pt x="0" y="96253"/>
                </a:lnTo>
                <a:lnTo>
                  <a:pt x="0" y="770026"/>
                </a:lnTo>
                <a:lnTo>
                  <a:pt x="7561" y="807493"/>
                </a:lnTo>
                <a:lnTo>
                  <a:pt x="28179" y="838088"/>
                </a:lnTo>
                <a:lnTo>
                  <a:pt x="58759" y="858716"/>
                </a:lnTo>
                <a:lnTo>
                  <a:pt x="96202" y="866279"/>
                </a:lnTo>
                <a:lnTo>
                  <a:pt x="1058214" y="866279"/>
                </a:lnTo>
                <a:lnTo>
                  <a:pt x="1095663" y="858716"/>
                </a:lnTo>
                <a:lnTo>
                  <a:pt x="1126242" y="838088"/>
                </a:lnTo>
                <a:lnTo>
                  <a:pt x="1146858" y="807493"/>
                </a:lnTo>
                <a:lnTo>
                  <a:pt x="1154417" y="770026"/>
                </a:lnTo>
                <a:lnTo>
                  <a:pt x="1154417" y="96253"/>
                </a:lnTo>
                <a:lnTo>
                  <a:pt x="1146858" y="58791"/>
                </a:lnTo>
                <a:lnTo>
                  <a:pt x="1126242" y="28195"/>
                </a:lnTo>
                <a:lnTo>
                  <a:pt x="1095663" y="7565"/>
                </a:lnTo>
                <a:lnTo>
                  <a:pt x="1058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29231" y="4604082"/>
            <a:ext cx="1154430" cy="866775"/>
          </a:xfrm>
          <a:custGeom>
            <a:avLst/>
            <a:gdLst/>
            <a:ahLst/>
            <a:cxnLst/>
            <a:rect l="l" t="t" r="r" b="b"/>
            <a:pathLst>
              <a:path w="1154429" h="866775">
                <a:moveTo>
                  <a:pt x="96201" y="0"/>
                </a:moveTo>
                <a:lnTo>
                  <a:pt x="1058212" y="0"/>
                </a:lnTo>
                <a:lnTo>
                  <a:pt x="1095660" y="7563"/>
                </a:lnTo>
                <a:lnTo>
                  <a:pt x="1126239" y="28189"/>
                </a:lnTo>
                <a:lnTo>
                  <a:pt x="1146854" y="58784"/>
                </a:lnTo>
                <a:lnTo>
                  <a:pt x="1154414" y="96252"/>
                </a:lnTo>
                <a:lnTo>
                  <a:pt x="1154414" y="770020"/>
                </a:lnTo>
                <a:lnTo>
                  <a:pt x="1146854" y="807488"/>
                </a:lnTo>
                <a:lnTo>
                  <a:pt x="1126239" y="838083"/>
                </a:lnTo>
                <a:lnTo>
                  <a:pt x="1095660" y="858710"/>
                </a:lnTo>
                <a:lnTo>
                  <a:pt x="1058212" y="866273"/>
                </a:lnTo>
                <a:lnTo>
                  <a:pt x="96201" y="866273"/>
                </a:lnTo>
                <a:lnTo>
                  <a:pt x="58753" y="858710"/>
                </a:lnTo>
                <a:lnTo>
                  <a:pt x="28174" y="838083"/>
                </a:lnTo>
                <a:lnTo>
                  <a:pt x="7559" y="807488"/>
                </a:lnTo>
                <a:lnTo>
                  <a:pt x="0" y="770020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5236348" y="4778547"/>
            <a:ext cx="540385" cy="4343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8415">
              <a:lnSpc>
                <a:spcPts val="1600"/>
              </a:lnSpc>
              <a:spcBef>
                <a:spcPts val="165"/>
              </a:spcBef>
            </a:pP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350" spc="-1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3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896584" y="5277853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38963" y="0"/>
                </a:moveTo>
                <a:lnTo>
                  <a:pt x="83646" y="2271"/>
                </a:lnTo>
                <a:lnTo>
                  <a:pt x="39611" y="8462"/>
                </a:lnTo>
                <a:lnTo>
                  <a:pt x="10511" y="17643"/>
                </a:lnTo>
                <a:lnTo>
                  <a:pt x="0" y="28879"/>
                </a:lnTo>
                <a:lnTo>
                  <a:pt x="0" y="259880"/>
                </a:lnTo>
                <a:lnTo>
                  <a:pt x="10511" y="271116"/>
                </a:lnTo>
                <a:lnTo>
                  <a:pt x="39611" y="280296"/>
                </a:lnTo>
                <a:lnTo>
                  <a:pt x="83646" y="286488"/>
                </a:lnTo>
                <a:lnTo>
                  <a:pt x="138963" y="288759"/>
                </a:lnTo>
                <a:lnTo>
                  <a:pt x="195949" y="286488"/>
                </a:lnTo>
                <a:lnTo>
                  <a:pt x="243655" y="280296"/>
                </a:lnTo>
                <a:lnTo>
                  <a:pt x="276427" y="271116"/>
                </a:lnTo>
                <a:lnTo>
                  <a:pt x="288607" y="259880"/>
                </a:lnTo>
                <a:lnTo>
                  <a:pt x="288607" y="28879"/>
                </a:lnTo>
                <a:lnTo>
                  <a:pt x="276427" y="17643"/>
                </a:lnTo>
                <a:lnTo>
                  <a:pt x="243655" y="8462"/>
                </a:lnTo>
                <a:lnTo>
                  <a:pt x="195949" y="2271"/>
                </a:lnTo>
                <a:lnTo>
                  <a:pt x="138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91243" y="5277850"/>
            <a:ext cx="294005" cy="288925"/>
          </a:xfrm>
          <a:custGeom>
            <a:avLst/>
            <a:gdLst/>
            <a:ahLst/>
            <a:cxnLst/>
            <a:rect l="l" t="t" r="r" b="b"/>
            <a:pathLst>
              <a:path w="294004" h="288925">
                <a:moveTo>
                  <a:pt x="5344" y="259882"/>
                </a:moveTo>
                <a:lnTo>
                  <a:pt x="5344" y="28875"/>
                </a:lnTo>
                <a:lnTo>
                  <a:pt x="15855" y="17641"/>
                </a:lnTo>
                <a:lnTo>
                  <a:pt x="44952" y="8462"/>
                </a:lnTo>
                <a:lnTo>
                  <a:pt x="88985" y="2270"/>
                </a:lnTo>
                <a:lnTo>
                  <a:pt x="144301" y="0"/>
                </a:lnTo>
                <a:lnTo>
                  <a:pt x="201288" y="2270"/>
                </a:lnTo>
                <a:lnTo>
                  <a:pt x="248995" y="8462"/>
                </a:lnTo>
                <a:lnTo>
                  <a:pt x="281767" y="17641"/>
                </a:lnTo>
                <a:lnTo>
                  <a:pt x="293948" y="28875"/>
                </a:lnTo>
                <a:lnTo>
                  <a:pt x="293948" y="259882"/>
                </a:lnTo>
                <a:lnTo>
                  <a:pt x="281767" y="271116"/>
                </a:lnTo>
                <a:lnTo>
                  <a:pt x="248995" y="280295"/>
                </a:lnTo>
                <a:lnTo>
                  <a:pt x="201288" y="286486"/>
                </a:lnTo>
                <a:lnTo>
                  <a:pt x="144301" y="288757"/>
                </a:lnTo>
                <a:lnTo>
                  <a:pt x="88150" y="286486"/>
                </a:lnTo>
                <a:lnTo>
                  <a:pt x="42280" y="280295"/>
                </a:lnTo>
                <a:lnTo>
                  <a:pt x="11345" y="271116"/>
                </a:lnTo>
                <a:lnTo>
                  <a:pt x="0" y="259882"/>
                </a:lnTo>
              </a:path>
            </a:pathLst>
          </a:custGeom>
          <a:ln w="10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91243" y="5306726"/>
            <a:ext cx="288925" cy="29209"/>
          </a:xfrm>
          <a:custGeom>
            <a:avLst/>
            <a:gdLst/>
            <a:ahLst/>
            <a:cxnLst/>
            <a:rect l="l" t="t" r="r" b="b"/>
            <a:pathLst>
              <a:path w="288925" h="29210">
                <a:moveTo>
                  <a:pt x="0" y="0"/>
                </a:moveTo>
                <a:lnTo>
                  <a:pt x="11345" y="11234"/>
                </a:lnTo>
                <a:lnTo>
                  <a:pt x="42280" y="20413"/>
                </a:lnTo>
                <a:lnTo>
                  <a:pt x="88150" y="26604"/>
                </a:lnTo>
                <a:lnTo>
                  <a:pt x="144301" y="28875"/>
                </a:lnTo>
                <a:lnTo>
                  <a:pt x="200453" y="26604"/>
                </a:lnTo>
                <a:lnTo>
                  <a:pt x="246323" y="20413"/>
                </a:lnTo>
                <a:lnTo>
                  <a:pt x="277257" y="11234"/>
                </a:lnTo>
                <a:lnTo>
                  <a:pt x="288603" y="0"/>
                </a:lnTo>
              </a:path>
            </a:pathLst>
          </a:custGeom>
          <a:ln w="1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97605" y="4796586"/>
            <a:ext cx="962025" cy="1828800"/>
          </a:xfrm>
          <a:custGeom>
            <a:avLst/>
            <a:gdLst/>
            <a:ahLst/>
            <a:cxnLst/>
            <a:rect l="l" t="t" r="r" b="b"/>
            <a:pathLst>
              <a:path w="962025" h="1828800">
                <a:moveTo>
                  <a:pt x="865809" y="0"/>
                </a:moveTo>
                <a:lnTo>
                  <a:pt x="96202" y="0"/>
                </a:lnTo>
                <a:lnTo>
                  <a:pt x="58759" y="7563"/>
                </a:lnTo>
                <a:lnTo>
                  <a:pt x="28179" y="28190"/>
                </a:lnTo>
                <a:lnTo>
                  <a:pt x="7561" y="58785"/>
                </a:lnTo>
                <a:lnTo>
                  <a:pt x="0" y="96253"/>
                </a:lnTo>
                <a:lnTo>
                  <a:pt x="0" y="1732546"/>
                </a:lnTo>
                <a:lnTo>
                  <a:pt x="7561" y="1770014"/>
                </a:lnTo>
                <a:lnTo>
                  <a:pt x="28179" y="1800609"/>
                </a:lnTo>
                <a:lnTo>
                  <a:pt x="58759" y="1821236"/>
                </a:lnTo>
                <a:lnTo>
                  <a:pt x="96202" y="1828799"/>
                </a:lnTo>
                <a:lnTo>
                  <a:pt x="865809" y="1828799"/>
                </a:lnTo>
                <a:lnTo>
                  <a:pt x="903258" y="1821236"/>
                </a:lnTo>
                <a:lnTo>
                  <a:pt x="933837" y="1800609"/>
                </a:lnTo>
                <a:lnTo>
                  <a:pt x="954453" y="1770014"/>
                </a:lnTo>
                <a:lnTo>
                  <a:pt x="962012" y="1732546"/>
                </a:lnTo>
                <a:lnTo>
                  <a:pt x="962012" y="96253"/>
                </a:lnTo>
                <a:lnTo>
                  <a:pt x="954453" y="58785"/>
                </a:lnTo>
                <a:lnTo>
                  <a:pt x="933837" y="28190"/>
                </a:lnTo>
                <a:lnTo>
                  <a:pt x="903258" y="7563"/>
                </a:lnTo>
                <a:lnTo>
                  <a:pt x="865809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97610" y="4796587"/>
            <a:ext cx="962025" cy="1828800"/>
          </a:xfrm>
          <a:custGeom>
            <a:avLst/>
            <a:gdLst/>
            <a:ahLst/>
            <a:cxnLst/>
            <a:rect l="l" t="t" r="r" b="b"/>
            <a:pathLst>
              <a:path w="962025" h="1828800">
                <a:moveTo>
                  <a:pt x="96201" y="0"/>
                </a:moveTo>
                <a:lnTo>
                  <a:pt x="865810" y="0"/>
                </a:lnTo>
                <a:lnTo>
                  <a:pt x="903258" y="7563"/>
                </a:lnTo>
                <a:lnTo>
                  <a:pt x="933836" y="28189"/>
                </a:lnTo>
                <a:lnTo>
                  <a:pt x="954452" y="58784"/>
                </a:lnTo>
                <a:lnTo>
                  <a:pt x="962011" y="96252"/>
                </a:lnTo>
                <a:lnTo>
                  <a:pt x="962011" y="1732546"/>
                </a:lnTo>
                <a:lnTo>
                  <a:pt x="954452" y="1770014"/>
                </a:lnTo>
                <a:lnTo>
                  <a:pt x="933836" y="1800609"/>
                </a:lnTo>
                <a:lnTo>
                  <a:pt x="903258" y="1821236"/>
                </a:lnTo>
                <a:lnTo>
                  <a:pt x="865810" y="1828799"/>
                </a:lnTo>
                <a:lnTo>
                  <a:pt x="96201" y="1828799"/>
                </a:lnTo>
                <a:lnTo>
                  <a:pt x="58753" y="1821236"/>
                </a:lnTo>
                <a:lnTo>
                  <a:pt x="28174" y="1800609"/>
                </a:lnTo>
                <a:lnTo>
                  <a:pt x="7559" y="1770014"/>
                </a:lnTo>
                <a:lnTo>
                  <a:pt x="0" y="1732546"/>
                </a:lnTo>
                <a:lnTo>
                  <a:pt x="0" y="96252"/>
                </a:lnTo>
                <a:lnTo>
                  <a:pt x="7559" y="58784"/>
                </a:lnTo>
                <a:lnTo>
                  <a:pt x="28174" y="28189"/>
                </a:lnTo>
                <a:lnTo>
                  <a:pt x="58753" y="7563"/>
                </a:lnTo>
                <a:lnTo>
                  <a:pt x="96201" y="0"/>
                </a:lnTo>
                <a:close/>
              </a:path>
            </a:pathLst>
          </a:custGeom>
          <a:ln w="2138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3374065" y="5350707"/>
            <a:ext cx="609600" cy="6375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5240" algn="just">
              <a:lnSpc>
                <a:spcPts val="1600"/>
              </a:lnSpc>
              <a:spcBef>
                <a:spcPts val="165"/>
              </a:spcBef>
            </a:pP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3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350" spc="-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3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2252" y="3452583"/>
            <a:ext cx="5240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459" dirty="0">
                <a:solidFill>
                  <a:srgbClr val="58595B"/>
                </a:solidFill>
                <a:latin typeface="DejaVu Sans"/>
                <a:cs typeface="DejaVu Sans"/>
              </a:rPr>
              <a:t>Automation</a:t>
            </a:r>
            <a:r>
              <a:rPr sz="5600" spc="-88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540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4164" y="4565662"/>
            <a:ext cx="10872636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30" dirty="0">
                <a:solidFill>
                  <a:srgbClr val="F26722"/>
                </a:solidFill>
                <a:latin typeface="DejaVu Sans"/>
                <a:cs typeface="DejaVu Sans"/>
              </a:rPr>
              <a:t>Continuous </a:t>
            </a:r>
            <a:r>
              <a:rPr sz="4000" spc="-315" dirty="0">
                <a:solidFill>
                  <a:srgbClr val="F26722"/>
                </a:solidFill>
                <a:latin typeface="DejaVu Sans"/>
                <a:cs typeface="DejaVu Sans"/>
              </a:rPr>
              <a:t>Integration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30" dirty="0">
                <a:solidFill>
                  <a:srgbClr val="F26722"/>
                </a:solidFill>
                <a:latin typeface="DejaVu Sans"/>
                <a:cs typeface="DejaVu Sans"/>
              </a:rPr>
              <a:t>Continuous</a:t>
            </a:r>
            <a:r>
              <a:rPr sz="4000" spc="-6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365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4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428" y="762889"/>
            <a:ext cx="12645771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Automation </a:t>
            </a:r>
            <a:r>
              <a:rPr spc="-570" dirty="0"/>
              <a:t>Tools: </a:t>
            </a:r>
            <a:r>
              <a:rPr spc="-459" dirty="0">
                <a:solidFill>
                  <a:srgbClr val="F26722"/>
                </a:solidFill>
              </a:rPr>
              <a:t>Continuous</a:t>
            </a:r>
            <a:r>
              <a:rPr spc="-1010" dirty="0">
                <a:solidFill>
                  <a:srgbClr val="F26722"/>
                </a:solidFill>
              </a:rPr>
              <a:t> </a:t>
            </a:r>
            <a:r>
              <a:rPr spc="-440" dirty="0">
                <a:solidFill>
                  <a:srgbClr val="F26722"/>
                </a:solidFill>
              </a:rPr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868471"/>
            <a:ext cx="2715260" cy="1062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585"/>
              </a:spcBef>
              <a:buSzPts val="100"/>
              <a:buChar char="•"/>
              <a:tabLst>
                <a:tab pos="14604" algn="l"/>
              </a:tabLst>
            </a:pPr>
            <a:r>
              <a:rPr sz="2250" spc="-229" dirty="0">
                <a:solidFill>
                  <a:srgbClr val="58595B"/>
                </a:solidFill>
                <a:latin typeface="DejaVu Sans"/>
                <a:cs typeface="DejaVu Sans"/>
              </a:rPr>
              <a:t>Many </a:t>
            </a:r>
            <a:r>
              <a:rPr sz="2250" spc="-200" dirty="0">
                <a:solidFill>
                  <a:srgbClr val="58595B"/>
                </a:solidFill>
                <a:latin typeface="DejaVu Sans"/>
                <a:cs typeface="DejaVu Sans"/>
              </a:rPr>
              <a:t>CI</a:t>
            </a:r>
            <a:r>
              <a:rPr sz="2250" spc="-27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50" spc="-170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22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5605" algn="l"/>
              </a:tabLst>
            </a:pPr>
            <a:r>
              <a:rPr lang="en-US" sz="1800" spc="-265" dirty="0">
                <a:solidFill>
                  <a:srgbClr val="F26722"/>
                </a:solidFill>
                <a:latin typeface="DejaVu Sans"/>
                <a:cs typeface="DejaVu Sans"/>
              </a:rPr>
              <a:t>GO/CD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lang="en-US" spc="-210" dirty="0">
                <a:solidFill>
                  <a:srgbClr val="F26722"/>
                </a:solidFill>
                <a:latin typeface="DejaVu Sans"/>
                <a:cs typeface="DejaVu Sans"/>
              </a:rPr>
              <a:t>Jenkins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2861361"/>
            <a:ext cx="5753100" cy="5448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72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85" dirty="0">
                <a:solidFill>
                  <a:srgbClr val="F26722"/>
                </a:solidFill>
                <a:latin typeface="DejaVu Sans"/>
                <a:cs typeface="DejaVu Sans"/>
              </a:rPr>
              <a:t>Many</a:t>
            </a:r>
            <a:r>
              <a:rPr sz="180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215" dirty="0">
                <a:solidFill>
                  <a:srgbClr val="F26722"/>
                </a:solidFill>
                <a:latin typeface="DejaVu Sans"/>
                <a:cs typeface="DejaVu Sans"/>
              </a:rPr>
              <a:t>more!</a:t>
            </a:r>
            <a:endParaRPr sz="18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250" spc="-220" dirty="0">
                <a:solidFill>
                  <a:srgbClr val="58595B"/>
                </a:solidFill>
                <a:latin typeface="DejaVu Sans"/>
                <a:cs typeface="DejaVu Sans"/>
              </a:rPr>
              <a:t>Desired</a:t>
            </a:r>
            <a:r>
              <a:rPr sz="2250" spc="-25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50" spc="-229" dirty="0">
                <a:solidFill>
                  <a:srgbClr val="58595B"/>
                </a:solidFill>
                <a:latin typeface="DejaVu Sans"/>
                <a:cs typeface="DejaVu Sans"/>
              </a:rPr>
              <a:t>features</a:t>
            </a:r>
            <a:endParaRPr sz="22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5605" algn="l"/>
              </a:tabLst>
            </a:pPr>
            <a:r>
              <a:rPr sz="1800" spc="-200" dirty="0">
                <a:solidFill>
                  <a:srgbClr val="F26722"/>
                </a:solidFill>
                <a:latin typeface="DejaVu Sans"/>
                <a:cs typeface="DejaVu Sans"/>
              </a:rPr>
              <a:t>Cross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platform</a:t>
            </a:r>
            <a:endParaRPr sz="1800" dirty="0">
              <a:latin typeface="DejaVu Sans"/>
              <a:cs typeface="DejaVu Sans"/>
            </a:endParaRPr>
          </a:p>
          <a:p>
            <a:pPr marL="775970" lvl="2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776605" algn="l"/>
              </a:tabLst>
            </a:pPr>
            <a:r>
              <a:rPr sz="1800" spc="-170" dirty="0">
                <a:solidFill>
                  <a:srgbClr val="F26722"/>
                </a:solidFill>
                <a:latin typeface="DejaVu Sans"/>
                <a:cs typeface="DejaVu Sans"/>
              </a:rPr>
              <a:t>Windows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builders, </a:t>
            </a:r>
            <a:r>
              <a:rPr sz="1800" spc="-145" dirty="0">
                <a:solidFill>
                  <a:srgbClr val="F26722"/>
                </a:solidFill>
                <a:latin typeface="DejaVu Sans"/>
                <a:cs typeface="DejaVu Sans"/>
              </a:rPr>
              <a:t>Java builders </a:t>
            </a: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1800" spc="-3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65" dirty="0">
                <a:solidFill>
                  <a:srgbClr val="F26722"/>
                </a:solidFill>
                <a:latin typeface="DejaVu Sans"/>
                <a:cs typeface="DejaVu Sans"/>
              </a:rPr>
              <a:t>others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85" dirty="0">
                <a:solidFill>
                  <a:srgbClr val="F26722"/>
                </a:solidFill>
                <a:latin typeface="DejaVu Sans"/>
                <a:cs typeface="DejaVu Sans"/>
              </a:rPr>
              <a:t>Source </a:t>
            </a:r>
            <a:r>
              <a:rPr sz="1800" spc="-140" dirty="0">
                <a:solidFill>
                  <a:srgbClr val="F26722"/>
                </a:solidFill>
                <a:latin typeface="DejaVu Sans"/>
                <a:cs typeface="DejaVu Sans"/>
              </a:rPr>
              <a:t>control</a:t>
            </a:r>
            <a:r>
              <a:rPr sz="1800" spc="-21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50" dirty="0">
                <a:solidFill>
                  <a:srgbClr val="F26722"/>
                </a:solidFill>
                <a:latin typeface="DejaVu Sans"/>
                <a:cs typeface="DejaVu Sans"/>
              </a:rPr>
              <a:t>integration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40" dirty="0">
                <a:solidFill>
                  <a:srgbClr val="F26722"/>
                </a:solidFill>
                <a:latin typeface="DejaVu Sans"/>
                <a:cs typeface="DejaVu Sans"/>
              </a:rPr>
              <a:t>Notifications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5605" algn="l"/>
              </a:tabLst>
            </a:pPr>
            <a:r>
              <a:rPr sz="1800" spc="-185" dirty="0">
                <a:solidFill>
                  <a:srgbClr val="F26722"/>
                </a:solidFill>
                <a:latin typeface="DejaVu Sans"/>
                <a:cs typeface="DejaVu Sans"/>
              </a:rPr>
              <a:t>IDE </a:t>
            </a:r>
            <a:r>
              <a:rPr sz="1800" spc="-150" dirty="0">
                <a:solidFill>
                  <a:srgbClr val="F26722"/>
                </a:solidFill>
                <a:latin typeface="DejaVu Sans"/>
                <a:cs typeface="DejaVu Sans"/>
              </a:rPr>
              <a:t>Integration</a:t>
            </a:r>
            <a:r>
              <a:rPr sz="1800" spc="-21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45" dirty="0">
                <a:solidFill>
                  <a:srgbClr val="F26722"/>
                </a:solidFill>
                <a:latin typeface="DejaVu Sans"/>
                <a:cs typeface="DejaVu Sans"/>
              </a:rPr>
              <a:t>(optional)</a:t>
            </a:r>
            <a:endParaRPr sz="18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250" spc="-195" dirty="0">
                <a:solidFill>
                  <a:srgbClr val="58595B"/>
                </a:solidFill>
                <a:latin typeface="DejaVu Sans"/>
                <a:cs typeface="DejaVu Sans"/>
              </a:rPr>
              <a:t>Map </a:t>
            </a:r>
            <a:r>
              <a:rPr sz="2250" spc="-300" dirty="0">
                <a:solidFill>
                  <a:srgbClr val="58595B"/>
                </a:solidFill>
                <a:latin typeface="DejaVu Sans"/>
                <a:cs typeface="DejaVu Sans"/>
              </a:rPr>
              <a:t>a </a:t>
            </a:r>
            <a:r>
              <a:rPr sz="2250" spc="-215" dirty="0">
                <a:solidFill>
                  <a:srgbClr val="58595B"/>
                </a:solidFill>
                <a:latin typeface="DejaVu Sans"/>
                <a:cs typeface="DejaVu Sans"/>
              </a:rPr>
              <a:t>microservice </a:t>
            </a:r>
            <a:r>
              <a:rPr sz="2250" spc="-155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250" spc="-300" dirty="0">
                <a:solidFill>
                  <a:srgbClr val="58595B"/>
                </a:solidFill>
                <a:latin typeface="DejaVu Sans"/>
                <a:cs typeface="DejaVu Sans"/>
              </a:rPr>
              <a:t>a </a:t>
            </a:r>
            <a:r>
              <a:rPr sz="2250" spc="-200" dirty="0">
                <a:solidFill>
                  <a:srgbClr val="58595B"/>
                </a:solidFill>
                <a:latin typeface="DejaVu Sans"/>
                <a:cs typeface="DejaVu Sans"/>
              </a:rPr>
              <a:t>CI</a:t>
            </a:r>
            <a:r>
              <a:rPr sz="2250" spc="-31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50" spc="-145" dirty="0">
                <a:solidFill>
                  <a:srgbClr val="58595B"/>
                </a:solidFill>
                <a:latin typeface="DejaVu Sans"/>
                <a:cs typeface="DejaVu Sans"/>
              </a:rPr>
              <a:t>build</a:t>
            </a:r>
            <a:endParaRPr sz="22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8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Code </a:t>
            </a:r>
            <a:r>
              <a:rPr sz="1800" spc="-180" dirty="0">
                <a:solidFill>
                  <a:srgbClr val="F26722"/>
                </a:solidFill>
                <a:latin typeface="DejaVu Sans"/>
                <a:cs typeface="DejaVu Sans"/>
              </a:rPr>
              <a:t>change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triggers </a:t>
            </a:r>
            <a:r>
              <a:rPr sz="1800" spc="-114" dirty="0">
                <a:solidFill>
                  <a:srgbClr val="F26722"/>
                </a:solidFill>
                <a:latin typeface="DejaVu Sans"/>
                <a:cs typeface="DejaVu Sans"/>
              </a:rPr>
              <a:t>build of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specific</a:t>
            </a:r>
            <a:r>
              <a:rPr sz="1800" spc="-43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8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95" dirty="0">
                <a:solidFill>
                  <a:srgbClr val="F26722"/>
                </a:solidFill>
                <a:latin typeface="DejaVu Sans"/>
                <a:cs typeface="DejaVu Sans"/>
              </a:rPr>
              <a:t>Feedback </a:t>
            </a:r>
            <a:r>
              <a:rPr sz="1800" spc="-140" dirty="0">
                <a:solidFill>
                  <a:srgbClr val="F26722"/>
                </a:solidFill>
                <a:latin typeface="DejaVu Sans"/>
                <a:cs typeface="DejaVu Sans"/>
              </a:rPr>
              <a:t>just </a:t>
            </a:r>
            <a:r>
              <a:rPr sz="1800" spc="-185" dirty="0">
                <a:solidFill>
                  <a:srgbClr val="F26722"/>
                </a:solidFill>
                <a:latin typeface="DejaVu Sans"/>
                <a:cs typeface="DejaVu Sans"/>
              </a:rPr>
              <a:t>received </a:t>
            </a:r>
            <a:r>
              <a:rPr sz="1800" spc="-135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that</a:t>
            </a:r>
            <a:r>
              <a:rPr sz="1800" spc="-3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8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Builds </a:t>
            </a: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1800" spc="-185" dirty="0">
                <a:solidFill>
                  <a:srgbClr val="F26722"/>
                </a:solidFill>
                <a:latin typeface="DejaVu Sans"/>
                <a:cs typeface="DejaVu Sans"/>
              </a:rPr>
              <a:t>tests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run</a:t>
            </a:r>
            <a:r>
              <a:rPr sz="180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quicker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5605" algn="l"/>
              </a:tabLst>
            </a:pPr>
            <a:r>
              <a:rPr sz="1800" spc="-200" dirty="0">
                <a:solidFill>
                  <a:srgbClr val="F26722"/>
                </a:solidFill>
                <a:latin typeface="DejaVu Sans"/>
                <a:cs typeface="DejaVu Sans"/>
              </a:rPr>
              <a:t>Separate </a:t>
            </a:r>
            <a:r>
              <a:rPr sz="1800" spc="-170" dirty="0">
                <a:solidFill>
                  <a:srgbClr val="F26722"/>
                </a:solidFill>
                <a:latin typeface="DejaVu Sans"/>
                <a:cs typeface="DejaVu Sans"/>
              </a:rPr>
              <a:t>code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repository </a:t>
            </a:r>
            <a:r>
              <a:rPr sz="1800" spc="-140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1800" spc="-25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8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80" dirty="0">
                <a:solidFill>
                  <a:srgbClr val="F26722"/>
                </a:solidFill>
                <a:latin typeface="DejaVu Sans"/>
                <a:cs typeface="DejaVu Sans"/>
              </a:rPr>
              <a:t>End </a:t>
            </a:r>
            <a:r>
              <a:rPr sz="1800" spc="-140" dirty="0">
                <a:solidFill>
                  <a:srgbClr val="F26722"/>
                </a:solidFill>
                <a:latin typeface="DejaVu Sans"/>
                <a:cs typeface="DejaVu Sans"/>
              </a:rPr>
              <a:t>product </a:t>
            </a:r>
            <a:r>
              <a:rPr sz="1800" spc="-155" dirty="0">
                <a:solidFill>
                  <a:srgbClr val="F26722"/>
                </a:solidFill>
                <a:latin typeface="DejaVu Sans"/>
                <a:cs typeface="DejaVu Sans"/>
              </a:rPr>
              <a:t>is </a:t>
            </a:r>
            <a:r>
              <a:rPr sz="1800" spc="-114" dirty="0">
                <a:solidFill>
                  <a:srgbClr val="F26722"/>
                </a:solidFill>
                <a:latin typeface="DejaVu Sans"/>
                <a:cs typeface="DejaVu Sans"/>
              </a:rPr>
              <a:t>in </a:t>
            </a: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one</a:t>
            </a:r>
            <a:r>
              <a:rPr sz="1800" spc="-3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place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CI </a:t>
            </a:r>
            <a:r>
              <a:rPr sz="1800" spc="-135" dirty="0">
                <a:solidFill>
                  <a:srgbClr val="F26722"/>
                </a:solidFill>
                <a:latin typeface="DejaVu Sans"/>
                <a:cs typeface="DejaVu Sans"/>
              </a:rPr>
              <a:t>builds </a:t>
            </a:r>
            <a:r>
              <a:rPr sz="1800" spc="-125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800" spc="-170" dirty="0">
                <a:solidFill>
                  <a:srgbClr val="F26722"/>
                </a:solidFill>
                <a:latin typeface="DejaVu Sans"/>
                <a:cs typeface="DejaVu Sans"/>
              </a:rPr>
              <a:t>test </a:t>
            </a:r>
            <a:r>
              <a:rPr sz="1800" spc="-195" dirty="0">
                <a:solidFill>
                  <a:srgbClr val="F26722"/>
                </a:solidFill>
                <a:latin typeface="DejaVu Sans"/>
                <a:cs typeface="DejaVu Sans"/>
              </a:rPr>
              <a:t>database</a:t>
            </a:r>
            <a:r>
              <a:rPr sz="1800" spc="-3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90" dirty="0">
                <a:solidFill>
                  <a:srgbClr val="F26722"/>
                </a:solidFill>
                <a:latin typeface="DejaVu Sans"/>
                <a:cs typeface="DejaVu Sans"/>
              </a:rPr>
              <a:t>changes</a:t>
            </a:r>
            <a:endParaRPr sz="18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275"/>
              </a:spcBef>
              <a:buSzPts val="100"/>
              <a:buChar char="•"/>
              <a:tabLst>
                <a:tab pos="395605" algn="l"/>
              </a:tabLst>
            </a:pPr>
            <a:r>
              <a:rPr sz="1800" spc="-160" dirty="0">
                <a:solidFill>
                  <a:srgbClr val="F26722"/>
                </a:solidFill>
                <a:latin typeface="DejaVu Sans"/>
                <a:cs typeface="DejaVu Sans"/>
              </a:rPr>
              <a:t>Both </a:t>
            </a: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microservice </a:t>
            </a:r>
            <a:r>
              <a:rPr sz="1800" spc="-114" dirty="0">
                <a:solidFill>
                  <a:srgbClr val="F26722"/>
                </a:solidFill>
                <a:latin typeface="DejaVu Sans"/>
                <a:cs typeface="DejaVu Sans"/>
              </a:rPr>
              <a:t>build </a:t>
            </a:r>
            <a:r>
              <a:rPr sz="1800" spc="-175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1800" spc="-195" dirty="0">
                <a:solidFill>
                  <a:srgbClr val="F26722"/>
                </a:solidFill>
                <a:latin typeface="DejaVu Sans"/>
                <a:cs typeface="DejaVu Sans"/>
              </a:rPr>
              <a:t>database </a:t>
            </a:r>
            <a:r>
              <a:rPr sz="1800" spc="-170" dirty="0">
                <a:solidFill>
                  <a:srgbClr val="F26722"/>
                </a:solidFill>
                <a:latin typeface="DejaVu Sans"/>
                <a:cs typeface="DejaVu Sans"/>
              </a:rPr>
              <a:t>upgrade </a:t>
            </a:r>
            <a:r>
              <a:rPr sz="1800" spc="-210" dirty="0">
                <a:solidFill>
                  <a:srgbClr val="F26722"/>
                </a:solidFill>
                <a:latin typeface="DejaVu Sans"/>
                <a:cs typeface="DejaVu Sans"/>
              </a:rPr>
              <a:t>are</a:t>
            </a:r>
            <a:r>
              <a:rPr sz="1800" spc="-3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200" dirty="0">
                <a:solidFill>
                  <a:srgbClr val="F26722"/>
                </a:solidFill>
                <a:latin typeface="DejaVu Sans"/>
                <a:cs typeface="DejaVu Sans"/>
              </a:rPr>
              <a:t>ready</a:t>
            </a:r>
            <a:endParaRPr sz="18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250" spc="-185" dirty="0">
                <a:solidFill>
                  <a:srgbClr val="58595B"/>
                </a:solidFill>
                <a:latin typeface="DejaVu Sans"/>
                <a:cs typeface="DejaVu Sans"/>
              </a:rPr>
              <a:t>Avoid </a:t>
            </a:r>
            <a:r>
              <a:rPr sz="2250" spc="-200" dirty="0">
                <a:solidFill>
                  <a:srgbClr val="58595B"/>
                </a:solidFill>
                <a:latin typeface="DejaVu Sans"/>
                <a:cs typeface="DejaVu Sans"/>
              </a:rPr>
              <a:t>one CI </a:t>
            </a:r>
            <a:r>
              <a:rPr sz="2250" spc="-145" dirty="0">
                <a:solidFill>
                  <a:srgbClr val="58595B"/>
                </a:solidFill>
                <a:latin typeface="DejaVu Sans"/>
                <a:cs typeface="DejaVu Sans"/>
              </a:rPr>
              <a:t>build</a:t>
            </a:r>
            <a:r>
              <a:rPr sz="2250" spc="-56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50" spc="-170" dirty="0">
                <a:solidFill>
                  <a:srgbClr val="58595B"/>
                </a:solidFill>
                <a:latin typeface="DejaVu Sans"/>
                <a:cs typeface="DejaVu Sans"/>
              </a:rPr>
              <a:t>for </a:t>
            </a:r>
            <a:r>
              <a:rPr sz="2250" spc="-165" dirty="0">
                <a:solidFill>
                  <a:srgbClr val="58595B"/>
                </a:solidFill>
                <a:latin typeface="DejaVu Sans"/>
                <a:cs typeface="DejaVu Sans"/>
              </a:rPr>
              <a:t>all </a:t>
            </a:r>
            <a:r>
              <a:rPr sz="2250" spc="-229" dirty="0">
                <a:solidFill>
                  <a:srgbClr val="58595B"/>
                </a:solidFill>
                <a:latin typeface="DejaVu Sans"/>
                <a:cs typeface="DejaVu Sans"/>
              </a:rPr>
              <a:t>services</a:t>
            </a:r>
            <a:endParaRPr sz="225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0940" y="5008372"/>
            <a:ext cx="996315" cy="571500"/>
          </a:xfrm>
          <a:custGeom>
            <a:avLst/>
            <a:gdLst/>
            <a:ahLst/>
            <a:cxnLst/>
            <a:rect l="l" t="t" r="r" b="b"/>
            <a:pathLst>
              <a:path w="996314" h="571500">
                <a:moveTo>
                  <a:pt x="146956" y="0"/>
                </a:moveTo>
                <a:lnTo>
                  <a:pt x="849082" y="0"/>
                </a:lnTo>
                <a:lnTo>
                  <a:pt x="895535" y="7483"/>
                </a:lnTo>
                <a:lnTo>
                  <a:pt x="935876" y="28322"/>
                </a:lnTo>
                <a:lnTo>
                  <a:pt x="967687" y="60099"/>
                </a:lnTo>
                <a:lnTo>
                  <a:pt x="988548" y="100397"/>
                </a:lnTo>
                <a:lnTo>
                  <a:pt x="996039" y="146801"/>
                </a:lnTo>
                <a:lnTo>
                  <a:pt x="996039" y="424092"/>
                </a:lnTo>
                <a:lnTo>
                  <a:pt x="988548" y="470495"/>
                </a:lnTo>
                <a:lnTo>
                  <a:pt x="967687" y="510794"/>
                </a:lnTo>
                <a:lnTo>
                  <a:pt x="935876" y="542571"/>
                </a:lnTo>
                <a:lnTo>
                  <a:pt x="895535" y="563410"/>
                </a:lnTo>
                <a:lnTo>
                  <a:pt x="849082" y="570893"/>
                </a:lnTo>
                <a:lnTo>
                  <a:pt x="146956" y="570893"/>
                </a:lnTo>
                <a:lnTo>
                  <a:pt x="100504" y="563410"/>
                </a:lnTo>
                <a:lnTo>
                  <a:pt x="60162" y="542571"/>
                </a:lnTo>
                <a:lnTo>
                  <a:pt x="28352" y="510794"/>
                </a:lnTo>
                <a:lnTo>
                  <a:pt x="7491" y="470495"/>
                </a:lnTo>
                <a:lnTo>
                  <a:pt x="0" y="424092"/>
                </a:lnTo>
                <a:lnTo>
                  <a:pt x="0" y="146801"/>
                </a:lnTo>
                <a:lnTo>
                  <a:pt x="7491" y="100397"/>
                </a:lnTo>
                <a:lnTo>
                  <a:pt x="28352" y="60099"/>
                </a:lnTo>
                <a:lnTo>
                  <a:pt x="60162" y="28322"/>
                </a:lnTo>
                <a:lnTo>
                  <a:pt x="100504" y="7483"/>
                </a:lnTo>
                <a:lnTo>
                  <a:pt x="146956" y="0"/>
                </a:lnTo>
                <a:close/>
              </a:path>
            </a:pathLst>
          </a:custGeom>
          <a:ln w="3263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0940" y="6933099"/>
            <a:ext cx="996315" cy="571500"/>
          </a:xfrm>
          <a:custGeom>
            <a:avLst/>
            <a:gdLst/>
            <a:ahLst/>
            <a:cxnLst/>
            <a:rect l="l" t="t" r="r" b="b"/>
            <a:pathLst>
              <a:path w="996314" h="571500">
                <a:moveTo>
                  <a:pt x="146956" y="0"/>
                </a:moveTo>
                <a:lnTo>
                  <a:pt x="849082" y="0"/>
                </a:lnTo>
                <a:lnTo>
                  <a:pt x="895535" y="7483"/>
                </a:lnTo>
                <a:lnTo>
                  <a:pt x="935876" y="28322"/>
                </a:lnTo>
                <a:lnTo>
                  <a:pt x="967687" y="60099"/>
                </a:lnTo>
                <a:lnTo>
                  <a:pt x="988548" y="100397"/>
                </a:lnTo>
                <a:lnTo>
                  <a:pt x="996039" y="146801"/>
                </a:lnTo>
                <a:lnTo>
                  <a:pt x="996039" y="424092"/>
                </a:lnTo>
                <a:lnTo>
                  <a:pt x="988548" y="470495"/>
                </a:lnTo>
                <a:lnTo>
                  <a:pt x="967687" y="510794"/>
                </a:lnTo>
                <a:lnTo>
                  <a:pt x="935876" y="542571"/>
                </a:lnTo>
                <a:lnTo>
                  <a:pt x="895535" y="563410"/>
                </a:lnTo>
                <a:lnTo>
                  <a:pt x="849082" y="570893"/>
                </a:lnTo>
                <a:lnTo>
                  <a:pt x="146956" y="570893"/>
                </a:lnTo>
                <a:lnTo>
                  <a:pt x="100504" y="563410"/>
                </a:lnTo>
                <a:lnTo>
                  <a:pt x="60162" y="542571"/>
                </a:lnTo>
                <a:lnTo>
                  <a:pt x="28352" y="510794"/>
                </a:lnTo>
                <a:lnTo>
                  <a:pt x="7491" y="470495"/>
                </a:lnTo>
                <a:lnTo>
                  <a:pt x="0" y="424092"/>
                </a:lnTo>
                <a:lnTo>
                  <a:pt x="0" y="146801"/>
                </a:lnTo>
                <a:lnTo>
                  <a:pt x="7491" y="100397"/>
                </a:lnTo>
                <a:lnTo>
                  <a:pt x="28352" y="60099"/>
                </a:lnTo>
                <a:lnTo>
                  <a:pt x="60162" y="28322"/>
                </a:lnTo>
                <a:lnTo>
                  <a:pt x="100504" y="7483"/>
                </a:lnTo>
                <a:lnTo>
                  <a:pt x="146956" y="0"/>
                </a:lnTo>
                <a:close/>
              </a:path>
            </a:pathLst>
          </a:custGeom>
          <a:ln w="3263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164" y="6476384"/>
            <a:ext cx="996315" cy="587375"/>
          </a:xfrm>
          <a:custGeom>
            <a:avLst/>
            <a:gdLst/>
            <a:ahLst/>
            <a:cxnLst/>
            <a:rect l="l" t="t" r="r" b="b"/>
            <a:pathLst>
              <a:path w="996315" h="587375">
                <a:moveTo>
                  <a:pt x="146956" y="0"/>
                </a:moveTo>
                <a:lnTo>
                  <a:pt x="849082" y="0"/>
                </a:lnTo>
                <a:lnTo>
                  <a:pt x="895535" y="7483"/>
                </a:lnTo>
                <a:lnTo>
                  <a:pt x="935876" y="28322"/>
                </a:lnTo>
                <a:lnTo>
                  <a:pt x="967687" y="60099"/>
                </a:lnTo>
                <a:lnTo>
                  <a:pt x="988548" y="100397"/>
                </a:lnTo>
                <a:lnTo>
                  <a:pt x="996039" y="146801"/>
                </a:lnTo>
                <a:lnTo>
                  <a:pt x="996039" y="440403"/>
                </a:lnTo>
                <a:lnTo>
                  <a:pt x="988548" y="486806"/>
                </a:lnTo>
                <a:lnTo>
                  <a:pt x="967687" y="527105"/>
                </a:lnTo>
                <a:lnTo>
                  <a:pt x="935876" y="558882"/>
                </a:lnTo>
                <a:lnTo>
                  <a:pt x="895535" y="579721"/>
                </a:lnTo>
                <a:lnTo>
                  <a:pt x="849082" y="587204"/>
                </a:lnTo>
                <a:lnTo>
                  <a:pt x="146956" y="587204"/>
                </a:lnTo>
                <a:lnTo>
                  <a:pt x="100504" y="579721"/>
                </a:lnTo>
                <a:lnTo>
                  <a:pt x="60162" y="558882"/>
                </a:lnTo>
                <a:lnTo>
                  <a:pt x="28352" y="527105"/>
                </a:lnTo>
                <a:lnTo>
                  <a:pt x="7491" y="486806"/>
                </a:lnTo>
                <a:lnTo>
                  <a:pt x="0" y="440403"/>
                </a:lnTo>
                <a:lnTo>
                  <a:pt x="0" y="146801"/>
                </a:lnTo>
                <a:lnTo>
                  <a:pt x="7491" y="100397"/>
                </a:lnTo>
                <a:lnTo>
                  <a:pt x="28352" y="60099"/>
                </a:lnTo>
                <a:lnTo>
                  <a:pt x="60162" y="28322"/>
                </a:lnTo>
                <a:lnTo>
                  <a:pt x="100504" y="7483"/>
                </a:lnTo>
                <a:lnTo>
                  <a:pt x="146956" y="0"/>
                </a:lnTo>
                <a:close/>
              </a:path>
            </a:pathLst>
          </a:custGeom>
          <a:ln w="3263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164" y="5514020"/>
            <a:ext cx="996315" cy="587375"/>
          </a:xfrm>
          <a:custGeom>
            <a:avLst/>
            <a:gdLst/>
            <a:ahLst/>
            <a:cxnLst/>
            <a:rect l="l" t="t" r="r" b="b"/>
            <a:pathLst>
              <a:path w="996315" h="587375">
                <a:moveTo>
                  <a:pt x="146956" y="0"/>
                </a:moveTo>
                <a:lnTo>
                  <a:pt x="849082" y="0"/>
                </a:lnTo>
                <a:lnTo>
                  <a:pt x="895535" y="7483"/>
                </a:lnTo>
                <a:lnTo>
                  <a:pt x="935876" y="28322"/>
                </a:lnTo>
                <a:lnTo>
                  <a:pt x="967687" y="60099"/>
                </a:lnTo>
                <a:lnTo>
                  <a:pt x="988548" y="100397"/>
                </a:lnTo>
                <a:lnTo>
                  <a:pt x="996039" y="146801"/>
                </a:lnTo>
                <a:lnTo>
                  <a:pt x="996039" y="440403"/>
                </a:lnTo>
                <a:lnTo>
                  <a:pt x="988548" y="486806"/>
                </a:lnTo>
                <a:lnTo>
                  <a:pt x="967687" y="527105"/>
                </a:lnTo>
                <a:lnTo>
                  <a:pt x="935876" y="558882"/>
                </a:lnTo>
                <a:lnTo>
                  <a:pt x="895535" y="579721"/>
                </a:lnTo>
                <a:lnTo>
                  <a:pt x="849082" y="587204"/>
                </a:lnTo>
                <a:lnTo>
                  <a:pt x="146956" y="587204"/>
                </a:lnTo>
                <a:lnTo>
                  <a:pt x="100504" y="579721"/>
                </a:lnTo>
                <a:lnTo>
                  <a:pt x="60162" y="558882"/>
                </a:lnTo>
                <a:lnTo>
                  <a:pt x="28352" y="527105"/>
                </a:lnTo>
                <a:lnTo>
                  <a:pt x="7491" y="486806"/>
                </a:lnTo>
                <a:lnTo>
                  <a:pt x="0" y="440403"/>
                </a:lnTo>
                <a:lnTo>
                  <a:pt x="0" y="146801"/>
                </a:lnTo>
                <a:lnTo>
                  <a:pt x="7491" y="100397"/>
                </a:lnTo>
                <a:lnTo>
                  <a:pt x="28352" y="60099"/>
                </a:lnTo>
                <a:lnTo>
                  <a:pt x="60162" y="28322"/>
                </a:lnTo>
                <a:lnTo>
                  <a:pt x="100504" y="7483"/>
                </a:lnTo>
                <a:lnTo>
                  <a:pt x="146956" y="0"/>
                </a:lnTo>
                <a:close/>
              </a:path>
            </a:pathLst>
          </a:custGeom>
          <a:ln w="3263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8528" y="5623431"/>
            <a:ext cx="114293" cy="328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1879" y="5600600"/>
            <a:ext cx="114162" cy="328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8528" y="6583282"/>
            <a:ext cx="114293" cy="328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1814" y="6560452"/>
            <a:ext cx="114293" cy="344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5144" y="5783156"/>
            <a:ext cx="316865" cy="249554"/>
          </a:xfrm>
          <a:custGeom>
            <a:avLst/>
            <a:gdLst/>
            <a:ahLst/>
            <a:cxnLst/>
            <a:rect l="l" t="t" r="r" b="b"/>
            <a:pathLst>
              <a:path w="316864" h="249554">
                <a:moveTo>
                  <a:pt x="316773" y="0"/>
                </a:moveTo>
                <a:lnTo>
                  <a:pt x="0" y="0"/>
                </a:lnTo>
                <a:lnTo>
                  <a:pt x="0" y="249056"/>
                </a:lnTo>
              </a:path>
            </a:pathLst>
          </a:custGeom>
          <a:ln w="163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3759" y="5726064"/>
            <a:ext cx="146945" cy="114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6574" y="6256182"/>
            <a:ext cx="315595" cy="452755"/>
          </a:xfrm>
          <a:custGeom>
            <a:avLst/>
            <a:gdLst/>
            <a:ahLst/>
            <a:cxnLst/>
            <a:rect l="l" t="t" r="r" b="b"/>
            <a:pathLst>
              <a:path w="315595" h="452754">
                <a:moveTo>
                  <a:pt x="315140" y="452278"/>
                </a:moveTo>
                <a:lnTo>
                  <a:pt x="315140" y="223969"/>
                </a:lnTo>
                <a:lnTo>
                  <a:pt x="315140" y="0"/>
                </a:lnTo>
                <a:lnTo>
                  <a:pt x="0" y="0"/>
                </a:lnTo>
              </a:path>
            </a:pathLst>
          </a:custGeom>
          <a:ln w="1632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5464" y="6654826"/>
            <a:ext cx="155794" cy="109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898" y="6354049"/>
            <a:ext cx="323215" cy="571500"/>
          </a:xfrm>
          <a:custGeom>
            <a:avLst/>
            <a:gdLst/>
            <a:ahLst/>
            <a:cxnLst/>
            <a:rect l="l" t="t" r="r" b="b"/>
            <a:pathLst>
              <a:path w="323215" h="571500">
                <a:moveTo>
                  <a:pt x="0" y="0"/>
                </a:moveTo>
                <a:lnTo>
                  <a:pt x="88173" y="0"/>
                </a:lnTo>
                <a:lnTo>
                  <a:pt x="88173" y="570893"/>
                </a:lnTo>
                <a:lnTo>
                  <a:pt x="322749" y="570893"/>
                </a:lnTo>
              </a:path>
            </a:pathLst>
          </a:custGeom>
          <a:ln w="163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3111" y="6296957"/>
            <a:ext cx="146945" cy="114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0940" y="5970735"/>
            <a:ext cx="996315" cy="571500"/>
          </a:xfrm>
          <a:custGeom>
            <a:avLst/>
            <a:gdLst/>
            <a:ahLst/>
            <a:cxnLst/>
            <a:rect l="l" t="t" r="r" b="b"/>
            <a:pathLst>
              <a:path w="996314" h="571500">
                <a:moveTo>
                  <a:pt x="146956" y="0"/>
                </a:moveTo>
                <a:lnTo>
                  <a:pt x="849082" y="0"/>
                </a:lnTo>
                <a:lnTo>
                  <a:pt x="895535" y="7483"/>
                </a:lnTo>
                <a:lnTo>
                  <a:pt x="935876" y="28322"/>
                </a:lnTo>
                <a:lnTo>
                  <a:pt x="967687" y="60099"/>
                </a:lnTo>
                <a:lnTo>
                  <a:pt x="988548" y="100397"/>
                </a:lnTo>
                <a:lnTo>
                  <a:pt x="996039" y="146801"/>
                </a:lnTo>
                <a:lnTo>
                  <a:pt x="996039" y="424092"/>
                </a:lnTo>
                <a:lnTo>
                  <a:pt x="988548" y="470495"/>
                </a:lnTo>
                <a:lnTo>
                  <a:pt x="967687" y="510794"/>
                </a:lnTo>
                <a:lnTo>
                  <a:pt x="935876" y="542571"/>
                </a:lnTo>
                <a:lnTo>
                  <a:pt x="895535" y="563410"/>
                </a:lnTo>
                <a:lnTo>
                  <a:pt x="849082" y="570893"/>
                </a:lnTo>
                <a:lnTo>
                  <a:pt x="146956" y="570893"/>
                </a:lnTo>
                <a:lnTo>
                  <a:pt x="100504" y="563410"/>
                </a:lnTo>
                <a:lnTo>
                  <a:pt x="60162" y="542571"/>
                </a:lnTo>
                <a:lnTo>
                  <a:pt x="28352" y="510794"/>
                </a:lnTo>
                <a:lnTo>
                  <a:pt x="7491" y="470495"/>
                </a:lnTo>
                <a:lnTo>
                  <a:pt x="0" y="424092"/>
                </a:lnTo>
                <a:lnTo>
                  <a:pt x="0" y="146801"/>
                </a:lnTo>
                <a:lnTo>
                  <a:pt x="7491" y="100397"/>
                </a:lnTo>
                <a:lnTo>
                  <a:pt x="28352" y="60099"/>
                </a:lnTo>
                <a:lnTo>
                  <a:pt x="60162" y="28322"/>
                </a:lnTo>
                <a:lnTo>
                  <a:pt x="100504" y="7483"/>
                </a:lnTo>
                <a:lnTo>
                  <a:pt x="146956" y="0"/>
                </a:lnTo>
                <a:close/>
              </a:path>
            </a:pathLst>
          </a:custGeom>
          <a:ln w="3263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967" y="2496436"/>
            <a:ext cx="5745856" cy="5015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1227" y="2858883"/>
            <a:ext cx="48768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34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679" y="4473688"/>
            <a:ext cx="48768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34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1646" y="5354484"/>
            <a:ext cx="48768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34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2207" y="4033278"/>
            <a:ext cx="4038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80" dirty="0">
                <a:solidFill>
                  <a:srgbClr val="FFFFFF"/>
                </a:solidFill>
                <a:latin typeface="DejaVu Sans"/>
                <a:cs typeface="DejaVu Sans"/>
              </a:rPr>
              <a:t>X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7423" y="6822490"/>
            <a:ext cx="4038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80" dirty="0">
                <a:solidFill>
                  <a:srgbClr val="FFFFFF"/>
                </a:solidFill>
                <a:latin typeface="DejaVu Sans"/>
                <a:cs typeface="DejaVu Sans"/>
              </a:rPr>
              <a:t>X</a:t>
            </a:r>
            <a:endParaRPr sz="47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2902" y="23368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59119" y="2525636"/>
            <a:ext cx="543623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1314">
              <a:lnSpc>
                <a:spcPct val="125000"/>
              </a:lnSpc>
              <a:spcBef>
                <a:spcPts val="100"/>
              </a:spcBef>
            </a:pPr>
            <a:r>
              <a:rPr sz="4000" spc="-360" dirty="0">
                <a:solidFill>
                  <a:srgbClr val="58595B"/>
                </a:solidFill>
                <a:latin typeface="DejaVu Sans"/>
                <a:cs typeface="DejaVu Sans"/>
              </a:rPr>
              <a:t>Communication  </a:t>
            </a:r>
            <a:r>
              <a:rPr sz="4000" spc="-315" dirty="0">
                <a:solidFill>
                  <a:srgbClr val="58595B"/>
                </a:solidFill>
                <a:latin typeface="DejaVu Sans"/>
                <a:cs typeface="DejaVu Sans"/>
              </a:rPr>
              <a:t>Hosting</a:t>
            </a:r>
            <a:r>
              <a:rPr sz="4000" spc="-5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55" dirty="0">
                <a:solidFill>
                  <a:srgbClr val="58595B"/>
                </a:solidFill>
                <a:latin typeface="DejaVu Sans"/>
                <a:cs typeface="DejaVu Sans"/>
              </a:rPr>
              <a:t>Platforms</a:t>
            </a:r>
            <a:endParaRPr sz="40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</a:pPr>
            <a:r>
              <a:rPr sz="4000" spc="-375" dirty="0">
                <a:solidFill>
                  <a:srgbClr val="58595B"/>
                </a:solidFill>
                <a:latin typeface="DejaVu Sans"/>
                <a:cs typeface="DejaVu Sans"/>
              </a:rPr>
              <a:t>Observable</a:t>
            </a:r>
            <a:r>
              <a:rPr sz="4000" spc="-484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55" dirty="0">
                <a:solidFill>
                  <a:srgbClr val="58595B"/>
                </a:solidFill>
                <a:latin typeface="DejaVu Sans"/>
                <a:cs typeface="DejaVu Sans"/>
              </a:rPr>
              <a:t>Microservices  </a:t>
            </a:r>
            <a:r>
              <a:rPr sz="4000" spc="-385" dirty="0">
                <a:solidFill>
                  <a:srgbClr val="58595B"/>
                </a:solidFill>
                <a:latin typeface="DejaVu Sans"/>
                <a:cs typeface="DejaVu Sans"/>
              </a:rPr>
              <a:t>Performance</a:t>
            </a:r>
            <a:endParaRPr sz="4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4000" spc="-330" dirty="0">
                <a:solidFill>
                  <a:srgbClr val="58595B"/>
                </a:solidFill>
                <a:latin typeface="DejaVu Sans"/>
                <a:cs typeface="DejaVu Sans"/>
              </a:rPr>
              <a:t>Automation</a:t>
            </a:r>
            <a:r>
              <a:rPr sz="4000" spc="-59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385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2902" y="685800"/>
            <a:ext cx="5290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00" dirty="0">
                <a:solidFill>
                  <a:srgbClr val="F26722"/>
                </a:solidFill>
              </a:rPr>
              <a:t>TOPICS</a:t>
            </a:r>
            <a:endParaRPr spc="-515" dirty="0">
              <a:solidFill>
                <a:srgbClr val="F2672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004" y="762889"/>
            <a:ext cx="13145236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Automation </a:t>
            </a:r>
            <a:r>
              <a:rPr spc="-570" dirty="0"/>
              <a:t>Tools: </a:t>
            </a:r>
            <a:r>
              <a:rPr spc="-459" dirty="0">
                <a:solidFill>
                  <a:srgbClr val="F26722"/>
                </a:solidFill>
              </a:rPr>
              <a:t>Continuous</a:t>
            </a:r>
            <a:r>
              <a:rPr spc="-969" dirty="0">
                <a:solidFill>
                  <a:srgbClr val="F26722"/>
                </a:solidFill>
              </a:rPr>
              <a:t> </a:t>
            </a:r>
            <a:r>
              <a:rPr spc="-515" dirty="0">
                <a:solidFill>
                  <a:srgbClr val="F26722"/>
                </a:solidFill>
              </a:rPr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880565"/>
            <a:ext cx="6296025" cy="606425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4604" indent="-1905">
              <a:lnSpc>
                <a:spcPct val="100000"/>
              </a:lnSpc>
              <a:spcBef>
                <a:spcPts val="1050"/>
              </a:spcBef>
              <a:buSzPts val="100"/>
              <a:buChar char="•"/>
              <a:tabLst>
                <a:tab pos="15240" algn="l"/>
              </a:tabLst>
            </a:pPr>
            <a:r>
              <a:rPr sz="4000" spc="-400" dirty="0">
                <a:solidFill>
                  <a:srgbClr val="58595B"/>
                </a:solidFill>
                <a:latin typeface="DejaVu Sans"/>
                <a:cs typeface="DejaVu Sans"/>
              </a:rPr>
              <a:t>Many </a:t>
            </a:r>
            <a:r>
              <a:rPr sz="4000" spc="-445" dirty="0">
                <a:solidFill>
                  <a:srgbClr val="58595B"/>
                </a:solidFill>
                <a:latin typeface="DejaVu Sans"/>
                <a:cs typeface="DejaVu Sans"/>
              </a:rPr>
              <a:t>CD</a:t>
            </a:r>
            <a:r>
              <a:rPr sz="4000" spc="-4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290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40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80" dirty="0">
                <a:solidFill>
                  <a:srgbClr val="F26722"/>
                </a:solidFill>
                <a:latin typeface="DejaVu Sans"/>
                <a:cs typeface="DejaVu Sans"/>
              </a:rPr>
              <a:t>Aim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for </a:t>
            </a:r>
            <a:r>
              <a:rPr sz="3200" spc="-330" dirty="0">
                <a:solidFill>
                  <a:srgbClr val="F26722"/>
                </a:solidFill>
                <a:latin typeface="DejaVu Sans"/>
                <a:cs typeface="DejaVu Sans"/>
              </a:rPr>
              <a:t>cross </a:t>
            </a:r>
            <a:r>
              <a:rPr sz="3200" spc="-265" dirty="0">
                <a:solidFill>
                  <a:srgbClr val="F26722"/>
                </a:solidFill>
                <a:latin typeface="DejaVu Sans"/>
                <a:cs typeface="DejaVu Sans"/>
              </a:rPr>
              <a:t>platform</a:t>
            </a:r>
            <a:r>
              <a:rPr sz="3200" spc="-5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235" dirty="0">
                <a:solidFill>
                  <a:srgbClr val="F26722"/>
                </a:solidFill>
                <a:latin typeface="DejaVu Sans"/>
                <a:cs typeface="DejaVu Sans"/>
              </a:rPr>
              <a:t>tools</a:t>
            </a:r>
            <a:endParaRPr sz="3200" dirty="0">
              <a:latin typeface="DejaVu Sans"/>
              <a:cs typeface="DejaVu Sans"/>
            </a:endParaRPr>
          </a:p>
          <a:p>
            <a:pPr marL="14604" indent="-1905">
              <a:lnSpc>
                <a:spcPct val="100000"/>
              </a:lnSpc>
              <a:spcBef>
                <a:spcPts val="1400"/>
              </a:spcBef>
              <a:buSzPts val="100"/>
              <a:buChar char="•"/>
              <a:tabLst>
                <a:tab pos="15240" algn="l"/>
              </a:tabLst>
            </a:pPr>
            <a:r>
              <a:rPr sz="4000" spc="-380" dirty="0">
                <a:solidFill>
                  <a:srgbClr val="58595B"/>
                </a:solidFill>
                <a:latin typeface="DejaVu Sans"/>
                <a:cs typeface="DejaVu Sans"/>
              </a:rPr>
              <a:t>Desired</a:t>
            </a:r>
            <a:r>
              <a:rPr sz="4000" spc="-43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4000" spc="-405" dirty="0">
                <a:solidFill>
                  <a:srgbClr val="58595B"/>
                </a:solidFill>
                <a:latin typeface="DejaVu Sans"/>
                <a:cs typeface="DejaVu Sans"/>
              </a:rPr>
              <a:t>features</a:t>
            </a:r>
            <a:endParaRPr sz="40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300" dirty="0">
                <a:solidFill>
                  <a:srgbClr val="F26722"/>
                </a:solidFill>
                <a:latin typeface="DejaVu Sans"/>
                <a:cs typeface="DejaVu Sans"/>
              </a:rPr>
              <a:t>Central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control</a:t>
            </a:r>
            <a:r>
              <a:rPr sz="3200" spc="-3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280" dirty="0">
                <a:solidFill>
                  <a:srgbClr val="F26722"/>
                </a:solidFill>
                <a:latin typeface="DejaVu Sans"/>
                <a:cs typeface="DejaVu Sans"/>
              </a:rPr>
              <a:t>panel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95" dirty="0">
                <a:solidFill>
                  <a:srgbClr val="F26722"/>
                </a:solidFill>
                <a:latin typeface="DejaVu Sans"/>
                <a:cs typeface="DejaVu Sans"/>
              </a:rPr>
              <a:t>Simple </a:t>
            </a:r>
            <a:r>
              <a:rPr sz="3200" spc="-21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3200" spc="-295" dirty="0">
                <a:solidFill>
                  <a:srgbClr val="F26722"/>
                </a:solidFill>
                <a:latin typeface="DejaVu Sans"/>
                <a:cs typeface="DejaVu Sans"/>
              </a:rPr>
              <a:t>add </a:t>
            </a:r>
            <a:r>
              <a:rPr sz="3200" spc="-285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r>
              <a:rPr sz="3200" spc="-5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05" dirty="0">
                <a:solidFill>
                  <a:srgbClr val="F26722"/>
                </a:solidFill>
                <a:latin typeface="DejaVu Sans"/>
                <a:cs typeface="DejaVu Sans"/>
              </a:rPr>
              <a:t>targets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0" dirty="0">
                <a:solidFill>
                  <a:srgbClr val="F26722"/>
                </a:solidFill>
                <a:latin typeface="DejaVu Sans"/>
                <a:cs typeface="DejaVu Sans"/>
              </a:rPr>
              <a:t>Support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3200" spc="-43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245" dirty="0">
                <a:solidFill>
                  <a:srgbClr val="F26722"/>
                </a:solidFill>
                <a:latin typeface="DejaVu Sans"/>
                <a:cs typeface="DejaVu Sans"/>
              </a:rPr>
              <a:t>scripting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0" dirty="0">
                <a:solidFill>
                  <a:srgbClr val="F26722"/>
                </a:solidFill>
                <a:latin typeface="DejaVu Sans"/>
                <a:cs typeface="DejaVu Sans"/>
              </a:rPr>
              <a:t>Support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for </a:t>
            </a:r>
            <a:r>
              <a:rPr sz="3200" spc="-200" dirty="0">
                <a:solidFill>
                  <a:srgbClr val="F26722"/>
                </a:solidFill>
                <a:latin typeface="DejaVu Sans"/>
                <a:cs typeface="DejaVu Sans"/>
              </a:rPr>
              <a:t>build</a:t>
            </a:r>
            <a:r>
              <a:rPr sz="3200" spc="-5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35" dirty="0">
                <a:solidFill>
                  <a:srgbClr val="F26722"/>
                </a:solidFill>
                <a:latin typeface="DejaVu Sans"/>
                <a:cs typeface="DejaVu Sans"/>
              </a:rPr>
              <a:t>statuses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4" dirty="0">
                <a:solidFill>
                  <a:srgbClr val="F26722"/>
                </a:solidFill>
                <a:latin typeface="DejaVu Sans"/>
                <a:cs typeface="DejaVu Sans"/>
              </a:rPr>
              <a:t>Integration </a:t>
            </a:r>
            <a:r>
              <a:rPr sz="3200" spc="-215" dirty="0">
                <a:solidFill>
                  <a:srgbClr val="F26722"/>
                </a:solidFill>
                <a:latin typeface="DejaVu Sans"/>
                <a:cs typeface="DejaVu Sans"/>
              </a:rPr>
              <a:t>with </a:t>
            </a:r>
            <a:r>
              <a:rPr sz="3200" spc="-280" dirty="0">
                <a:solidFill>
                  <a:srgbClr val="F26722"/>
                </a:solidFill>
                <a:latin typeface="DejaVu Sans"/>
                <a:cs typeface="DejaVu Sans"/>
              </a:rPr>
              <a:t>CI</a:t>
            </a:r>
            <a:r>
              <a:rPr sz="3200" spc="-5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190" dirty="0">
                <a:solidFill>
                  <a:srgbClr val="F26722"/>
                </a:solidFill>
                <a:latin typeface="DejaVu Sans"/>
                <a:cs typeface="DejaVu Sans"/>
              </a:rPr>
              <a:t>tool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0" dirty="0">
                <a:solidFill>
                  <a:srgbClr val="F26722"/>
                </a:solidFill>
                <a:latin typeface="DejaVu Sans"/>
                <a:cs typeface="DejaVu Sans"/>
              </a:rPr>
              <a:t>Support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for multiple</a:t>
            </a:r>
            <a:r>
              <a:rPr sz="3200" spc="-5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00" dirty="0">
                <a:solidFill>
                  <a:srgbClr val="F26722"/>
                </a:solidFill>
                <a:latin typeface="DejaVu Sans"/>
                <a:cs typeface="DejaVu Sans"/>
              </a:rPr>
              <a:t>environments</a:t>
            </a:r>
            <a:endParaRPr sz="32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3200" spc="-250" dirty="0">
                <a:solidFill>
                  <a:srgbClr val="F26722"/>
                </a:solidFill>
                <a:latin typeface="DejaVu Sans"/>
                <a:cs typeface="DejaVu Sans"/>
              </a:rPr>
              <a:t>Support </a:t>
            </a:r>
            <a:r>
              <a:rPr sz="3200" spc="-240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3200" spc="-43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3200" spc="-355" dirty="0">
                <a:solidFill>
                  <a:srgbClr val="F26722"/>
                </a:solidFill>
                <a:latin typeface="DejaVu Sans"/>
                <a:cs typeface="DejaVu Sans"/>
              </a:rPr>
              <a:t>PAAS</a:t>
            </a:r>
            <a:endParaRPr sz="32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4978" y="3576307"/>
            <a:ext cx="469125" cy="47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4978" y="6830580"/>
            <a:ext cx="469125" cy="47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4978" y="5203444"/>
            <a:ext cx="469125" cy="47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5701" y="3353330"/>
            <a:ext cx="843280" cy="1627505"/>
          </a:xfrm>
          <a:custGeom>
            <a:avLst/>
            <a:gdLst/>
            <a:ahLst/>
            <a:cxnLst/>
            <a:rect l="l" t="t" r="r" b="b"/>
            <a:pathLst>
              <a:path w="843279" h="1627504">
                <a:moveTo>
                  <a:pt x="0" y="0"/>
                </a:moveTo>
                <a:lnTo>
                  <a:pt x="691659" y="0"/>
                </a:lnTo>
                <a:lnTo>
                  <a:pt x="691659" y="813568"/>
                </a:lnTo>
                <a:lnTo>
                  <a:pt x="691659" y="1627137"/>
                </a:lnTo>
                <a:lnTo>
                  <a:pt x="843222" y="1627137"/>
                </a:lnTo>
              </a:path>
            </a:pathLst>
          </a:custGeom>
          <a:ln w="120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2902" y="4938287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5701" y="4980468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691659" y="0"/>
                </a:lnTo>
                <a:lnTo>
                  <a:pt x="843222" y="0"/>
                </a:lnTo>
              </a:path>
            </a:pathLst>
          </a:custGeom>
          <a:ln w="12052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2902" y="4938287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5701" y="4980468"/>
            <a:ext cx="843280" cy="1627505"/>
          </a:xfrm>
          <a:custGeom>
            <a:avLst/>
            <a:gdLst/>
            <a:ahLst/>
            <a:cxnLst/>
            <a:rect l="l" t="t" r="r" b="b"/>
            <a:pathLst>
              <a:path w="843279" h="1627504">
                <a:moveTo>
                  <a:pt x="0" y="1627137"/>
                </a:moveTo>
                <a:lnTo>
                  <a:pt x="691659" y="1627137"/>
                </a:lnTo>
                <a:lnTo>
                  <a:pt x="691659" y="813568"/>
                </a:lnTo>
                <a:lnTo>
                  <a:pt x="691659" y="0"/>
                </a:lnTo>
                <a:lnTo>
                  <a:pt x="843222" y="0"/>
                </a:lnTo>
              </a:path>
            </a:pathLst>
          </a:custGeom>
          <a:ln w="120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2902" y="4938287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553" y="2865183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190866" y="0"/>
                </a:moveTo>
                <a:lnTo>
                  <a:pt x="108267" y="0"/>
                </a:lnTo>
                <a:lnTo>
                  <a:pt x="66126" y="8524"/>
                </a:lnTo>
                <a:lnTo>
                  <a:pt x="31711" y="31772"/>
                </a:lnTo>
                <a:lnTo>
                  <a:pt x="8508" y="66254"/>
                </a:lnTo>
                <a:lnTo>
                  <a:pt x="0" y="108483"/>
                </a:lnTo>
                <a:lnTo>
                  <a:pt x="0" y="867803"/>
                </a:lnTo>
                <a:lnTo>
                  <a:pt x="8508" y="910032"/>
                </a:lnTo>
                <a:lnTo>
                  <a:pt x="31711" y="944514"/>
                </a:lnTo>
                <a:lnTo>
                  <a:pt x="66126" y="967762"/>
                </a:lnTo>
                <a:lnTo>
                  <a:pt x="108267" y="976287"/>
                </a:lnTo>
                <a:lnTo>
                  <a:pt x="1190866" y="976287"/>
                </a:lnTo>
                <a:lnTo>
                  <a:pt x="1233000" y="967762"/>
                </a:lnTo>
                <a:lnTo>
                  <a:pt x="1267410" y="944514"/>
                </a:lnTo>
                <a:lnTo>
                  <a:pt x="1290612" y="910032"/>
                </a:lnTo>
                <a:lnTo>
                  <a:pt x="1299121" y="867803"/>
                </a:lnTo>
                <a:lnTo>
                  <a:pt x="1299121" y="108483"/>
                </a:lnTo>
                <a:lnTo>
                  <a:pt x="1290612" y="66254"/>
                </a:lnTo>
                <a:lnTo>
                  <a:pt x="1267410" y="31772"/>
                </a:lnTo>
                <a:lnTo>
                  <a:pt x="1233000" y="8524"/>
                </a:lnTo>
                <a:lnTo>
                  <a:pt x="1190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4556" y="2865189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08259" y="0"/>
                </a:moveTo>
                <a:lnTo>
                  <a:pt x="1190856" y="0"/>
                </a:lnTo>
                <a:lnTo>
                  <a:pt x="1232998" y="8523"/>
                </a:lnTo>
                <a:lnTo>
                  <a:pt x="1267409" y="31769"/>
                </a:lnTo>
                <a:lnTo>
                  <a:pt x="1290609" y="66249"/>
                </a:lnTo>
                <a:lnTo>
                  <a:pt x="1299116" y="108475"/>
                </a:lnTo>
                <a:lnTo>
                  <a:pt x="1299116" y="867806"/>
                </a:lnTo>
                <a:lnTo>
                  <a:pt x="1290609" y="910032"/>
                </a:lnTo>
                <a:lnTo>
                  <a:pt x="1267409" y="944512"/>
                </a:lnTo>
                <a:lnTo>
                  <a:pt x="1232998" y="967758"/>
                </a:lnTo>
                <a:lnTo>
                  <a:pt x="1190856" y="976282"/>
                </a:lnTo>
                <a:lnTo>
                  <a:pt x="108259" y="976282"/>
                </a:lnTo>
                <a:lnTo>
                  <a:pt x="66117" y="967758"/>
                </a:lnTo>
                <a:lnTo>
                  <a:pt x="31706" y="944512"/>
                </a:lnTo>
                <a:lnTo>
                  <a:pt x="8506" y="910032"/>
                </a:lnTo>
                <a:lnTo>
                  <a:pt x="0" y="867806"/>
                </a:lnTo>
                <a:lnTo>
                  <a:pt x="0" y="108475"/>
                </a:lnTo>
                <a:lnTo>
                  <a:pt x="8506" y="66249"/>
                </a:lnTo>
                <a:lnTo>
                  <a:pt x="31706" y="31769"/>
                </a:lnTo>
                <a:lnTo>
                  <a:pt x="66117" y="8523"/>
                </a:lnTo>
                <a:lnTo>
                  <a:pt x="108259" y="0"/>
                </a:lnTo>
                <a:close/>
              </a:path>
            </a:pathLst>
          </a:custGeom>
          <a:ln w="2408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9777" y="3063404"/>
            <a:ext cx="768985" cy="486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14"/>
              </a:spcBef>
            </a:pPr>
            <a:r>
              <a:rPr sz="1500" spc="-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A</a:t>
            </a:r>
            <a:r>
              <a:rPr sz="1500" spc="-9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cc</a:t>
            </a:r>
            <a:r>
              <a:rPr sz="1500" spc="-8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ou</a:t>
            </a:r>
            <a:r>
              <a:rPr sz="1500" spc="-9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n</a:t>
            </a:r>
            <a:r>
              <a:rPr sz="1500" spc="-6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ts  </a:t>
            </a:r>
            <a:r>
              <a:rPr sz="1500" spc="-8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Service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3172" y="3624516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19" h="325754">
                <a:moveTo>
                  <a:pt x="156375" y="0"/>
                </a:moveTo>
                <a:lnTo>
                  <a:pt x="94126" y="2558"/>
                </a:lnTo>
                <a:lnTo>
                  <a:pt x="44573" y="9534"/>
                </a:lnTo>
                <a:lnTo>
                  <a:pt x="11828" y="19877"/>
                </a:lnTo>
                <a:lnTo>
                  <a:pt x="0" y="32537"/>
                </a:lnTo>
                <a:lnTo>
                  <a:pt x="0" y="292887"/>
                </a:lnTo>
                <a:lnTo>
                  <a:pt x="11828" y="305547"/>
                </a:lnTo>
                <a:lnTo>
                  <a:pt x="44573" y="315890"/>
                </a:lnTo>
                <a:lnTo>
                  <a:pt x="94126" y="322866"/>
                </a:lnTo>
                <a:lnTo>
                  <a:pt x="156375" y="325424"/>
                </a:lnTo>
                <a:lnTo>
                  <a:pt x="220503" y="322866"/>
                </a:lnTo>
                <a:lnTo>
                  <a:pt x="274189" y="315890"/>
                </a:lnTo>
                <a:lnTo>
                  <a:pt x="311069" y="305547"/>
                </a:lnTo>
                <a:lnTo>
                  <a:pt x="324777" y="292887"/>
                </a:lnTo>
                <a:lnTo>
                  <a:pt x="324777" y="32537"/>
                </a:lnTo>
                <a:lnTo>
                  <a:pt x="311069" y="19877"/>
                </a:lnTo>
                <a:lnTo>
                  <a:pt x="274189" y="9534"/>
                </a:lnTo>
                <a:lnTo>
                  <a:pt x="220503" y="2558"/>
                </a:lnTo>
                <a:lnTo>
                  <a:pt x="15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7153" y="3624520"/>
            <a:ext cx="330835" cy="325755"/>
          </a:xfrm>
          <a:custGeom>
            <a:avLst/>
            <a:gdLst/>
            <a:ahLst/>
            <a:cxnLst/>
            <a:rect l="l" t="t" r="r" b="b"/>
            <a:pathLst>
              <a:path w="330835" h="325754">
                <a:moveTo>
                  <a:pt x="6014" y="292884"/>
                </a:moveTo>
                <a:lnTo>
                  <a:pt x="6014" y="32542"/>
                </a:lnTo>
                <a:lnTo>
                  <a:pt x="17842" y="19881"/>
                </a:lnTo>
                <a:lnTo>
                  <a:pt x="50587" y="9536"/>
                </a:lnTo>
                <a:lnTo>
                  <a:pt x="100139" y="2559"/>
                </a:lnTo>
                <a:lnTo>
                  <a:pt x="162389" y="0"/>
                </a:lnTo>
                <a:lnTo>
                  <a:pt x="226519" y="2559"/>
                </a:lnTo>
                <a:lnTo>
                  <a:pt x="280206" y="9536"/>
                </a:lnTo>
                <a:lnTo>
                  <a:pt x="317085" y="19881"/>
                </a:lnTo>
                <a:lnTo>
                  <a:pt x="330793" y="32542"/>
                </a:lnTo>
                <a:lnTo>
                  <a:pt x="330793" y="292884"/>
                </a:lnTo>
                <a:lnTo>
                  <a:pt x="317085" y="305545"/>
                </a:lnTo>
                <a:lnTo>
                  <a:pt x="280206" y="315890"/>
                </a:lnTo>
                <a:lnTo>
                  <a:pt x="226519" y="322868"/>
                </a:lnTo>
                <a:lnTo>
                  <a:pt x="162389" y="325427"/>
                </a:lnTo>
                <a:lnTo>
                  <a:pt x="99199" y="322868"/>
                </a:lnTo>
                <a:lnTo>
                  <a:pt x="47580" y="315890"/>
                </a:lnTo>
                <a:lnTo>
                  <a:pt x="12767" y="305545"/>
                </a:lnTo>
                <a:lnTo>
                  <a:pt x="0" y="292884"/>
                </a:lnTo>
              </a:path>
            </a:pathLst>
          </a:custGeom>
          <a:ln w="12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7153" y="3657063"/>
            <a:ext cx="325120" cy="33020"/>
          </a:xfrm>
          <a:custGeom>
            <a:avLst/>
            <a:gdLst/>
            <a:ahLst/>
            <a:cxnLst/>
            <a:rect l="l" t="t" r="r" b="b"/>
            <a:pathLst>
              <a:path w="325119" h="33020">
                <a:moveTo>
                  <a:pt x="0" y="0"/>
                </a:moveTo>
                <a:lnTo>
                  <a:pt x="12767" y="12661"/>
                </a:lnTo>
                <a:lnTo>
                  <a:pt x="47580" y="23005"/>
                </a:lnTo>
                <a:lnTo>
                  <a:pt x="99199" y="29983"/>
                </a:lnTo>
                <a:lnTo>
                  <a:pt x="162389" y="32542"/>
                </a:lnTo>
                <a:lnTo>
                  <a:pt x="225579" y="29983"/>
                </a:lnTo>
                <a:lnTo>
                  <a:pt x="277198" y="23005"/>
                </a:lnTo>
                <a:lnTo>
                  <a:pt x="312011" y="12661"/>
                </a:lnTo>
                <a:lnTo>
                  <a:pt x="324779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4553" y="6119456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190866" y="0"/>
                </a:moveTo>
                <a:lnTo>
                  <a:pt x="108267" y="0"/>
                </a:lnTo>
                <a:lnTo>
                  <a:pt x="66126" y="8524"/>
                </a:lnTo>
                <a:lnTo>
                  <a:pt x="31711" y="31772"/>
                </a:lnTo>
                <a:lnTo>
                  <a:pt x="8508" y="66254"/>
                </a:lnTo>
                <a:lnTo>
                  <a:pt x="0" y="108483"/>
                </a:lnTo>
                <a:lnTo>
                  <a:pt x="0" y="867803"/>
                </a:lnTo>
                <a:lnTo>
                  <a:pt x="8508" y="910032"/>
                </a:lnTo>
                <a:lnTo>
                  <a:pt x="31711" y="944514"/>
                </a:lnTo>
                <a:lnTo>
                  <a:pt x="66126" y="967762"/>
                </a:lnTo>
                <a:lnTo>
                  <a:pt x="108267" y="976287"/>
                </a:lnTo>
                <a:lnTo>
                  <a:pt x="1190866" y="976287"/>
                </a:lnTo>
                <a:lnTo>
                  <a:pt x="1233000" y="967762"/>
                </a:lnTo>
                <a:lnTo>
                  <a:pt x="1267410" y="944514"/>
                </a:lnTo>
                <a:lnTo>
                  <a:pt x="1290612" y="910032"/>
                </a:lnTo>
                <a:lnTo>
                  <a:pt x="1299121" y="867803"/>
                </a:lnTo>
                <a:lnTo>
                  <a:pt x="1299121" y="108483"/>
                </a:lnTo>
                <a:lnTo>
                  <a:pt x="1290612" y="66254"/>
                </a:lnTo>
                <a:lnTo>
                  <a:pt x="1267410" y="31772"/>
                </a:lnTo>
                <a:lnTo>
                  <a:pt x="1233000" y="8524"/>
                </a:lnTo>
                <a:lnTo>
                  <a:pt x="1190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4556" y="6119464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08259" y="0"/>
                </a:moveTo>
                <a:lnTo>
                  <a:pt x="1190856" y="0"/>
                </a:lnTo>
                <a:lnTo>
                  <a:pt x="1232998" y="8523"/>
                </a:lnTo>
                <a:lnTo>
                  <a:pt x="1267409" y="31769"/>
                </a:lnTo>
                <a:lnTo>
                  <a:pt x="1290609" y="66249"/>
                </a:lnTo>
                <a:lnTo>
                  <a:pt x="1299116" y="108475"/>
                </a:lnTo>
                <a:lnTo>
                  <a:pt x="1299116" y="867806"/>
                </a:lnTo>
                <a:lnTo>
                  <a:pt x="1290609" y="910032"/>
                </a:lnTo>
                <a:lnTo>
                  <a:pt x="1267409" y="944512"/>
                </a:lnTo>
                <a:lnTo>
                  <a:pt x="1232998" y="967758"/>
                </a:lnTo>
                <a:lnTo>
                  <a:pt x="1190856" y="976282"/>
                </a:lnTo>
                <a:lnTo>
                  <a:pt x="108259" y="976282"/>
                </a:lnTo>
                <a:lnTo>
                  <a:pt x="66117" y="967758"/>
                </a:lnTo>
                <a:lnTo>
                  <a:pt x="31706" y="944512"/>
                </a:lnTo>
                <a:lnTo>
                  <a:pt x="8506" y="910032"/>
                </a:lnTo>
                <a:lnTo>
                  <a:pt x="0" y="867806"/>
                </a:lnTo>
                <a:lnTo>
                  <a:pt x="0" y="108475"/>
                </a:lnTo>
                <a:lnTo>
                  <a:pt x="8506" y="66249"/>
                </a:lnTo>
                <a:lnTo>
                  <a:pt x="31706" y="31769"/>
                </a:lnTo>
                <a:lnTo>
                  <a:pt x="66117" y="8523"/>
                </a:lnTo>
                <a:lnTo>
                  <a:pt x="108259" y="0"/>
                </a:lnTo>
                <a:close/>
              </a:path>
            </a:pathLst>
          </a:custGeom>
          <a:ln w="2408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66809" y="6317677"/>
            <a:ext cx="734695" cy="486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7470" marR="5080" indent="-65405">
              <a:lnSpc>
                <a:spcPct val="100000"/>
              </a:lnSpc>
              <a:spcBef>
                <a:spcPts val="114"/>
              </a:spcBef>
            </a:pPr>
            <a:r>
              <a:rPr sz="1500" spc="-17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P</a:t>
            </a:r>
            <a:r>
              <a:rPr sz="1500" spc="-11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r</a:t>
            </a:r>
            <a:r>
              <a:rPr sz="1500" spc="-8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odu</a:t>
            </a:r>
            <a:r>
              <a:rPr sz="1500" spc="-5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c</a:t>
            </a:r>
            <a:r>
              <a:rPr sz="1500" spc="-6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ts  </a:t>
            </a:r>
            <a:r>
              <a:rPr sz="1500" spc="-8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Service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3172" y="6878790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19" h="325754">
                <a:moveTo>
                  <a:pt x="156375" y="0"/>
                </a:moveTo>
                <a:lnTo>
                  <a:pt x="94126" y="2558"/>
                </a:lnTo>
                <a:lnTo>
                  <a:pt x="44573" y="9534"/>
                </a:lnTo>
                <a:lnTo>
                  <a:pt x="11828" y="19877"/>
                </a:lnTo>
                <a:lnTo>
                  <a:pt x="0" y="32537"/>
                </a:lnTo>
                <a:lnTo>
                  <a:pt x="0" y="292887"/>
                </a:lnTo>
                <a:lnTo>
                  <a:pt x="11828" y="305547"/>
                </a:lnTo>
                <a:lnTo>
                  <a:pt x="44573" y="315890"/>
                </a:lnTo>
                <a:lnTo>
                  <a:pt x="94126" y="322866"/>
                </a:lnTo>
                <a:lnTo>
                  <a:pt x="156375" y="325424"/>
                </a:lnTo>
                <a:lnTo>
                  <a:pt x="220503" y="322866"/>
                </a:lnTo>
                <a:lnTo>
                  <a:pt x="274189" y="315890"/>
                </a:lnTo>
                <a:lnTo>
                  <a:pt x="311069" y="305547"/>
                </a:lnTo>
                <a:lnTo>
                  <a:pt x="324777" y="292887"/>
                </a:lnTo>
                <a:lnTo>
                  <a:pt x="324777" y="32537"/>
                </a:lnTo>
                <a:lnTo>
                  <a:pt x="311069" y="19877"/>
                </a:lnTo>
                <a:lnTo>
                  <a:pt x="274189" y="9534"/>
                </a:lnTo>
                <a:lnTo>
                  <a:pt x="220503" y="2558"/>
                </a:lnTo>
                <a:lnTo>
                  <a:pt x="15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7153" y="6878795"/>
            <a:ext cx="330835" cy="325755"/>
          </a:xfrm>
          <a:custGeom>
            <a:avLst/>
            <a:gdLst/>
            <a:ahLst/>
            <a:cxnLst/>
            <a:rect l="l" t="t" r="r" b="b"/>
            <a:pathLst>
              <a:path w="330835" h="325754">
                <a:moveTo>
                  <a:pt x="6014" y="292884"/>
                </a:moveTo>
                <a:lnTo>
                  <a:pt x="6014" y="32542"/>
                </a:lnTo>
                <a:lnTo>
                  <a:pt x="17842" y="19881"/>
                </a:lnTo>
                <a:lnTo>
                  <a:pt x="50587" y="9536"/>
                </a:lnTo>
                <a:lnTo>
                  <a:pt x="100139" y="2559"/>
                </a:lnTo>
                <a:lnTo>
                  <a:pt x="162389" y="0"/>
                </a:lnTo>
                <a:lnTo>
                  <a:pt x="226519" y="2559"/>
                </a:lnTo>
                <a:lnTo>
                  <a:pt x="280206" y="9536"/>
                </a:lnTo>
                <a:lnTo>
                  <a:pt x="317085" y="19881"/>
                </a:lnTo>
                <a:lnTo>
                  <a:pt x="330793" y="32542"/>
                </a:lnTo>
                <a:lnTo>
                  <a:pt x="330793" y="292884"/>
                </a:lnTo>
                <a:lnTo>
                  <a:pt x="317085" y="305545"/>
                </a:lnTo>
                <a:lnTo>
                  <a:pt x="280206" y="315890"/>
                </a:lnTo>
                <a:lnTo>
                  <a:pt x="226519" y="322868"/>
                </a:lnTo>
                <a:lnTo>
                  <a:pt x="162389" y="325427"/>
                </a:lnTo>
                <a:lnTo>
                  <a:pt x="99199" y="322868"/>
                </a:lnTo>
                <a:lnTo>
                  <a:pt x="47580" y="315890"/>
                </a:lnTo>
                <a:lnTo>
                  <a:pt x="12767" y="305545"/>
                </a:lnTo>
                <a:lnTo>
                  <a:pt x="0" y="292884"/>
                </a:lnTo>
              </a:path>
            </a:pathLst>
          </a:custGeom>
          <a:ln w="12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7153" y="6911338"/>
            <a:ext cx="325120" cy="33020"/>
          </a:xfrm>
          <a:custGeom>
            <a:avLst/>
            <a:gdLst/>
            <a:ahLst/>
            <a:cxnLst/>
            <a:rect l="l" t="t" r="r" b="b"/>
            <a:pathLst>
              <a:path w="325119" h="33020">
                <a:moveTo>
                  <a:pt x="0" y="0"/>
                </a:moveTo>
                <a:lnTo>
                  <a:pt x="12767" y="12661"/>
                </a:lnTo>
                <a:lnTo>
                  <a:pt x="47580" y="23005"/>
                </a:lnTo>
                <a:lnTo>
                  <a:pt x="99199" y="29983"/>
                </a:lnTo>
                <a:lnTo>
                  <a:pt x="162389" y="32542"/>
                </a:lnTo>
                <a:lnTo>
                  <a:pt x="225579" y="29983"/>
                </a:lnTo>
                <a:lnTo>
                  <a:pt x="277198" y="23005"/>
                </a:lnTo>
                <a:lnTo>
                  <a:pt x="312011" y="12661"/>
                </a:lnTo>
                <a:lnTo>
                  <a:pt x="324779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4553" y="4492320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190866" y="0"/>
                </a:moveTo>
                <a:lnTo>
                  <a:pt x="108267" y="0"/>
                </a:lnTo>
                <a:lnTo>
                  <a:pt x="66126" y="8524"/>
                </a:lnTo>
                <a:lnTo>
                  <a:pt x="31711" y="31772"/>
                </a:lnTo>
                <a:lnTo>
                  <a:pt x="8508" y="66254"/>
                </a:lnTo>
                <a:lnTo>
                  <a:pt x="0" y="108483"/>
                </a:lnTo>
                <a:lnTo>
                  <a:pt x="0" y="867803"/>
                </a:lnTo>
                <a:lnTo>
                  <a:pt x="8508" y="910032"/>
                </a:lnTo>
                <a:lnTo>
                  <a:pt x="31711" y="944514"/>
                </a:lnTo>
                <a:lnTo>
                  <a:pt x="66126" y="967762"/>
                </a:lnTo>
                <a:lnTo>
                  <a:pt x="108267" y="976287"/>
                </a:lnTo>
                <a:lnTo>
                  <a:pt x="1190866" y="976287"/>
                </a:lnTo>
                <a:lnTo>
                  <a:pt x="1233000" y="967762"/>
                </a:lnTo>
                <a:lnTo>
                  <a:pt x="1267410" y="944514"/>
                </a:lnTo>
                <a:lnTo>
                  <a:pt x="1290612" y="910032"/>
                </a:lnTo>
                <a:lnTo>
                  <a:pt x="1299121" y="867803"/>
                </a:lnTo>
                <a:lnTo>
                  <a:pt x="1299121" y="108483"/>
                </a:lnTo>
                <a:lnTo>
                  <a:pt x="1290612" y="66254"/>
                </a:lnTo>
                <a:lnTo>
                  <a:pt x="1267410" y="31772"/>
                </a:lnTo>
                <a:lnTo>
                  <a:pt x="1233000" y="8524"/>
                </a:lnTo>
                <a:lnTo>
                  <a:pt x="1190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4556" y="4492327"/>
            <a:ext cx="1299210" cy="976630"/>
          </a:xfrm>
          <a:custGeom>
            <a:avLst/>
            <a:gdLst/>
            <a:ahLst/>
            <a:cxnLst/>
            <a:rect l="l" t="t" r="r" b="b"/>
            <a:pathLst>
              <a:path w="1299210" h="976629">
                <a:moveTo>
                  <a:pt x="108259" y="0"/>
                </a:moveTo>
                <a:lnTo>
                  <a:pt x="1190856" y="0"/>
                </a:lnTo>
                <a:lnTo>
                  <a:pt x="1232998" y="8523"/>
                </a:lnTo>
                <a:lnTo>
                  <a:pt x="1267409" y="31769"/>
                </a:lnTo>
                <a:lnTo>
                  <a:pt x="1290609" y="66249"/>
                </a:lnTo>
                <a:lnTo>
                  <a:pt x="1299116" y="108475"/>
                </a:lnTo>
                <a:lnTo>
                  <a:pt x="1299116" y="867806"/>
                </a:lnTo>
                <a:lnTo>
                  <a:pt x="1290609" y="910032"/>
                </a:lnTo>
                <a:lnTo>
                  <a:pt x="1267409" y="944512"/>
                </a:lnTo>
                <a:lnTo>
                  <a:pt x="1232998" y="967758"/>
                </a:lnTo>
                <a:lnTo>
                  <a:pt x="1190856" y="976282"/>
                </a:lnTo>
                <a:lnTo>
                  <a:pt x="108259" y="976282"/>
                </a:lnTo>
                <a:lnTo>
                  <a:pt x="66117" y="967758"/>
                </a:lnTo>
                <a:lnTo>
                  <a:pt x="31706" y="944512"/>
                </a:lnTo>
                <a:lnTo>
                  <a:pt x="8506" y="910032"/>
                </a:lnTo>
                <a:lnTo>
                  <a:pt x="0" y="867806"/>
                </a:lnTo>
                <a:lnTo>
                  <a:pt x="0" y="108475"/>
                </a:lnTo>
                <a:lnTo>
                  <a:pt x="8506" y="66249"/>
                </a:lnTo>
                <a:lnTo>
                  <a:pt x="31706" y="31769"/>
                </a:lnTo>
                <a:lnTo>
                  <a:pt x="66117" y="8523"/>
                </a:lnTo>
                <a:lnTo>
                  <a:pt x="108259" y="0"/>
                </a:lnTo>
                <a:close/>
              </a:path>
            </a:pathLst>
          </a:custGeom>
          <a:ln w="2408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31765" y="4690541"/>
            <a:ext cx="605155" cy="4864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20320">
              <a:lnSpc>
                <a:spcPct val="100000"/>
              </a:lnSpc>
              <a:spcBef>
                <a:spcPts val="114"/>
              </a:spcBef>
            </a:pPr>
            <a:r>
              <a:rPr sz="15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Orders  </a:t>
            </a:r>
            <a:r>
              <a:rPr sz="1500" spc="-14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S</a:t>
            </a:r>
            <a:r>
              <a:rPr sz="1500" spc="-9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</a:t>
            </a:r>
            <a:r>
              <a:rPr sz="1500" spc="-3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50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vi</a:t>
            </a:r>
            <a:r>
              <a:rPr sz="15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</a:t>
            </a:r>
            <a:r>
              <a:rPr sz="150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73172" y="5251653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19" h="325754">
                <a:moveTo>
                  <a:pt x="156375" y="0"/>
                </a:moveTo>
                <a:lnTo>
                  <a:pt x="94126" y="2558"/>
                </a:lnTo>
                <a:lnTo>
                  <a:pt x="44573" y="9534"/>
                </a:lnTo>
                <a:lnTo>
                  <a:pt x="11828" y="19877"/>
                </a:lnTo>
                <a:lnTo>
                  <a:pt x="0" y="32537"/>
                </a:lnTo>
                <a:lnTo>
                  <a:pt x="0" y="292887"/>
                </a:lnTo>
                <a:lnTo>
                  <a:pt x="11828" y="305547"/>
                </a:lnTo>
                <a:lnTo>
                  <a:pt x="44573" y="315890"/>
                </a:lnTo>
                <a:lnTo>
                  <a:pt x="94126" y="322866"/>
                </a:lnTo>
                <a:lnTo>
                  <a:pt x="156375" y="325424"/>
                </a:lnTo>
                <a:lnTo>
                  <a:pt x="220503" y="322866"/>
                </a:lnTo>
                <a:lnTo>
                  <a:pt x="274189" y="315890"/>
                </a:lnTo>
                <a:lnTo>
                  <a:pt x="311069" y="305547"/>
                </a:lnTo>
                <a:lnTo>
                  <a:pt x="324777" y="292887"/>
                </a:lnTo>
                <a:lnTo>
                  <a:pt x="324777" y="32537"/>
                </a:lnTo>
                <a:lnTo>
                  <a:pt x="311069" y="19877"/>
                </a:lnTo>
                <a:lnTo>
                  <a:pt x="274189" y="9534"/>
                </a:lnTo>
                <a:lnTo>
                  <a:pt x="220503" y="2558"/>
                </a:lnTo>
                <a:lnTo>
                  <a:pt x="15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7153" y="5251658"/>
            <a:ext cx="330835" cy="325755"/>
          </a:xfrm>
          <a:custGeom>
            <a:avLst/>
            <a:gdLst/>
            <a:ahLst/>
            <a:cxnLst/>
            <a:rect l="l" t="t" r="r" b="b"/>
            <a:pathLst>
              <a:path w="330835" h="325754">
                <a:moveTo>
                  <a:pt x="6014" y="292884"/>
                </a:moveTo>
                <a:lnTo>
                  <a:pt x="6014" y="32542"/>
                </a:lnTo>
                <a:lnTo>
                  <a:pt x="17842" y="19881"/>
                </a:lnTo>
                <a:lnTo>
                  <a:pt x="50587" y="9536"/>
                </a:lnTo>
                <a:lnTo>
                  <a:pt x="100139" y="2559"/>
                </a:lnTo>
                <a:lnTo>
                  <a:pt x="162389" y="0"/>
                </a:lnTo>
                <a:lnTo>
                  <a:pt x="226519" y="2559"/>
                </a:lnTo>
                <a:lnTo>
                  <a:pt x="280206" y="9536"/>
                </a:lnTo>
                <a:lnTo>
                  <a:pt x="317085" y="19881"/>
                </a:lnTo>
                <a:lnTo>
                  <a:pt x="330793" y="32542"/>
                </a:lnTo>
                <a:lnTo>
                  <a:pt x="330793" y="292884"/>
                </a:lnTo>
                <a:lnTo>
                  <a:pt x="317085" y="305545"/>
                </a:lnTo>
                <a:lnTo>
                  <a:pt x="280206" y="315890"/>
                </a:lnTo>
                <a:lnTo>
                  <a:pt x="226519" y="322868"/>
                </a:lnTo>
                <a:lnTo>
                  <a:pt x="162389" y="325427"/>
                </a:lnTo>
                <a:lnTo>
                  <a:pt x="99199" y="322868"/>
                </a:lnTo>
                <a:lnTo>
                  <a:pt x="47580" y="315890"/>
                </a:lnTo>
                <a:lnTo>
                  <a:pt x="12767" y="305545"/>
                </a:lnTo>
                <a:lnTo>
                  <a:pt x="0" y="292884"/>
                </a:lnTo>
              </a:path>
            </a:pathLst>
          </a:custGeom>
          <a:ln w="12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7153" y="5284201"/>
            <a:ext cx="325120" cy="33020"/>
          </a:xfrm>
          <a:custGeom>
            <a:avLst/>
            <a:gdLst/>
            <a:ahLst/>
            <a:cxnLst/>
            <a:rect l="l" t="t" r="r" b="b"/>
            <a:pathLst>
              <a:path w="325119" h="33020">
                <a:moveTo>
                  <a:pt x="0" y="0"/>
                </a:moveTo>
                <a:lnTo>
                  <a:pt x="12767" y="12661"/>
                </a:lnTo>
                <a:lnTo>
                  <a:pt x="47580" y="23005"/>
                </a:lnTo>
                <a:lnTo>
                  <a:pt x="99199" y="29983"/>
                </a:lnTo>
                <a:lnTo>
                  <a:pt x="162389" y="32542"/>
                </a:lnTo>
                <a:lnTo>
                  <a:pt x="225579" y="29983"/>
                </a:lnTo>
                <a:lnTo>
                  <a:pt x="277198" y="23005"/>
                </a:lnTo>
                <a:lnTo>
                  <a:pt x="312011" y="12661"/>
                </a:lnTo>
                <a:lnTo>
                  <a:pt x="324779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75413" y="2974448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5">
                <a:moveTo>
                  <a:pt x="293715" y="0"/>
                </a:moveTo>
                <a:lnTo>
                  <a:pt x="247583" y="0"/>
                </a:lnTo>
                <a:lnTo>
                  <a:pt x="201991" y="6275"/>
                </a:lnTo>
                <a:lnTo>
                  <a:pt x="158021" y="18827"/>
                </a:lnTo>
                <a:lnTo>
                  <a:pt x="116752" y="37654"/>
                </a:lnTo>
                <a:lnTo>
                  <a:pt x="79267" y="62756"/>
                </a:lnTo>
                <a:lnTo>
                  <a:pt x="44587" y="96789"/>
                </a:lnTo>
                <a:lnTo>
                  <a:pt x="19816" y="134523"/>
                </a:lnTo>
                <a:lnTo>
                  <a:pt x="4954" y="174725"/>
                </a:lnTo>
                <a:lnTo>
                  <a:pt x="0" y="216161"/>
                </a:lnTo>
                <a:lnTo>
                  <a:pt x="4954" y="257598"/>
                </a:lnTo>
                <a:lnTo>
                  <a:pt x="19816" y="297802"/>
                </a:lnTo>
                <a:lnTo>
                  <a:pt x="44587" y="335539"/>
                </a:lnTo>
                <a:lnTo>
                  <a:pt x="79267" y="369576"/>
                </a:lnTo>
                <a:lnTo>
                  <a:pt x="116752" y="394678"/>
                </a:lnTo>
                <a:lnTo>
                  <a:pt x="158021" y="413505"/>
                </a:lnTo>
                <a:lnTo>
                  <a:pt x="201991" y="426057"/>
                </a:lnTo>
                <a:lnTo>
                  <a:pt x="247583" y="432332"/>
                </a:lnTo>
                <a:lnTo>
                  <a:pt x="293715" y="432332"/>
                </a:lnTo>
                <a:lnTo>
                  <a:pt x="339307" y="426057"/>
                </a:lnTo>
                <a:lnTo>
                  <a:pt x="383278" y="413505"/>
                </a:lnTo>
                <a:lnTo>
                  <a:pt x="424546" y="394678"/>
                </a:lnTo>
                <a:lnTo>
                  <a:pt x="462032" y="369576"/>
                </a:lnTo>
                <a:lnTo>
                  <a:pt x="496711" y="335539"/>
                </a:lnTo>
                <a:lnTo>
                  <a:pt x="521482" y="297802"/>
                </a:lnTo>
                <a:lnTo>
                  <a:pt x="536345" y="257598"/>
                </a:lnTo>
                <a:lnTo>
                  <a:pt x="541299" y="216161"/>
                </a:lnTo>
                <a:lnTo>
                  <a:pt x="536345" y="174725"/>
                </a:lnTo>
                <a:lnTo>
                  <a:pt x="521482" y="134523"/>
                </a:lnTo>
                <a:lnTo>
                  <a:pt x="496711" y="96789"/>
                </a:lnTo>
                <a:lnTo>
                  <a:pt x="462032" y="62756"/>
                </a:lnTo>
                <a:lnTo>
                  <a:pt x="424546" y="37654"/>
                </a:lnTo>
                <a:lnTo>
                  <a:pt x="383278" y="18827"/>
                </a:lnTo>
                <a:lnTo>
                  <a:pt x="339307" y="6275"/>
                </a:lnTo>
                <a:lnTo>
                  <a:pt x="293715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409" y="2974452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5">
                <a:moveTo>
                  <a:pt x="462031" y="62755"/>
                </a:moveTo>
                <a:lnTo>
                  <a:pt x="496713" y="96791"/>
                </a:lnTo>
                <a:lnTo>
                  <a:pt x="521486" y="134528"/>
                </a:lnTo>
                <a:lnTo>
                  <a:pt x="536349" y="174731"/>
                </a:lnTo>
                <a:lnTo>
                  <a:pt x="541304" y="216168"/>
                </a:lnTo>
                <a:lnTo>
                  <a:pt x="536349" y="257605"/>
                </a:lnTo>
                <a:lnTo>
                  <a:pt x="521486" y="297807"/>
                </a:lnTo>
                <a:lnTo>
                  <a:pt x="496713" y="335541"/>
                </a:lnTo>
                <a:lnTo>
                  <a:pt x="462031" y="369573"/>
                </a:lnTo>
                <a:lnTo>
                  <a:pt x="424546" y="394675"/>
                </a:lnTo>
                <a:lnTo>
                  <a:pt x="383279" y="413501"/>
                </a:lnTo>
                <a:lnTo>
                  <a:pt x="339309" y="426052"/>
                </a:lnTo>
                <a:lnTo>
                  <a:pt x="293718" y="432328"/>
                </a:lnTo>
                <a:lnTo>
                  <a:pt x="247586" y="432328"/>
                </a:lnTo>
                <a:lnTo>
                  <a:pt x="201995" y="426052"/>
                </a:lnTo>
                <a:lnTo>
                  <a:pt x="158025" y="413501"/>
                </a:lnTo>
                <a:lnTo>
                  <a:pt x="116757" y="394675"/>
                </a:lnTo>
                <a:lnTo>
                  <a:pt x="79273" y="369573"/>
                </a:lnTo>
                <a:lnTo>
                  <a:pt x="44591" y="335541"/>
                </a:lnTo>
                <a:lnTo>
                  <a:pt x="19818" y="297807"/>
                </a:lnTo>
                <a:lnTo>
                  <a:pt x="4954" y="257605"/>
                </a:lnTo>
                <a:lnTo>
                  <a:pt x="0" y="216168"/>
                </a:lnTo>
                <a:lnTo>
                  <a:pt x="4954" y="174731"/>
                </a:lnTo>
                <a:lnTo>
                  <a:pt x="19818" y="134528"/>
                </a:lnTo>
                <a:lnTo>
                  <a:pt x="44591" y="96791"/>
                </a:lnTo>
                <a:lnTo>
                  <a:pt x="79273" y="62755"/>
                </a:lnTo>
                <a:lnTo>
                  <a:pt x="116757" y="37653"/>
                </a:lnTo>
                <a:lnTo>
                  <a:pt x="158025" y="18826"/>
                </a:lnTo>
                <a:lnTo>
                  <a:pt x="201995" y="6275"/>
                </a:lnTo>
                <a:lnTo>
                  <a:pt x="247586" y="0"/>
                </a:lnTo>
                <a:lnTo>
                  <a:pt x="293718" y="0"/>
                </a:lnTo>
                <a:lnTo>
                  <a:pt x="339309" y="6275"/>
                </a:lnTo>
                <a:lnTo>
                  <a:pt x="383279" y="18826"/>
                </a:lnTo>
                <a:lnTo>
                  <a:pt x="424546" y="37653"/>
                </a:lnTo>
                <a:lnTo>
                  <a:pt x="462031" y="62755"/>
                </a:lnTo>
              </a:path>
            </a:pathLst>
          </a:custGeom>
          <a:ln w="12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76994" y="2900692"/>
            <a:ext cx="365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4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3500">
              <a:latin typeface="DejaVu Sans"/>
              <a:cs typeface="DejaVu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75413" y="4601585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5">
                <a:moveTo>
                  <a:pt x="293715" y="0"/>
                </a:moveTo>
                <a:lnTo>
                  <a:pt x="247583" y="0"/>
                </a:lnTo>
                <a:lnTo>
                  <a:pt x="201991" y="6275"/>
                </a:lnTo>
                <a:lnTo>
                  <a:pt x="158021" y="18827"/>
                </a:lnTo>
                <a:lnTo>
                  <a:pt x="116752" y="37654"/>
                </a:lnTo>
                <a:lnTo>
                  <a:pt x="79267" y="62756"/>
                </a:lnTo>
                <a:lnTo>
                  <a:pt x="44587" y="96789"/>
                </a:lnTo>
                <a:lnTo>
                  <a:pt x="19816" y="134523"/>
                </a:lnTo>
                <a:lnTo>
                  <a:pt x="4954" y="174725"/>
                </a:lnTo>
                <a:lnTo>
                  <a:pt x="0" y="216161"/>
                </a:lnTo>
                <a:lnTo>
                  <a:pt x="4954" y="257598"/>
                </a:lnTo>
                <a:lnTo>
                  <a:pt x="19816" y="297802"/>
                </a:lnTo>
                <a:lnTo>
                  <a:pt x="44587" y="335539"/>
                </a:lnTo>
                <a:lnTo>
                  <a:pt x="79267" y="369576"/>
                </a:lnTo>
                <a:lnTo>
                  <a:pt x="116752" y="394678"/>
                </a:lnTo>
                <a:lnTo>
                  <a:pt x="158021" y="413505"/>
                </a:lnTo>
                <a:lnTo>
                  <a:pt x="201991" y="426057"/>
                </a:lnTo>
                <a:lnTo>
                  <a:pt x="247583" y="432332"/>
                </a:lnTo>
                <a:lnTo>
                  <a:pt x="293715" y="432332"/>
                </a:lnTo>
                <a:lnTo>
                  <a:pt x="339307" y="426057"/>
                </a:lnTo>
                <a:lnTo>
                  <a:pt x="383278" y="413505"/>
                </a:lnTo>
                <a:lnTo>
                  <a:pt x="424546" y="394678"/>
                </a:lnTo>
                <a:lnTo>
                  <a:pt x="462032" y="369576"/>
                </a:lnTo>
                <a:lnTo>
                  <a:pt x="496711" y="335539"/>
                </a:lnTo>
                <a:lnTo>
                  <a:pt x="521482" y="297802"/>
                </a:lnTo>
                <a:lnTo>
                  <a:pt x="536345" y="257598"/>
                </a:lnTo>
                <a:lnTo>
                  <a:pt x="541299" y="216161"/>
                </a:lnTo>
                <a:lnTo>
                  <a:pt x="536345" y="174725"/>
                </a:lnTo>
                <a:lnTo>
                  <a:pt x="521482" y="134523"/>
                </a:lnTo>
                <a:lnTo>
                  <a:pt x="496711" y="96789"/>
                </a:lnTo>
                <a:lnTo>
                  <a:pt x="462032" y="62756"/>
                </a:lnTo>
                <a:lnTo>
                  <a:pt x="424546" y="37654"/>
                </a:lnTo>
                <a:lnTo>
                  <a:pt x="383278" y="18827"/>
                </a:lnTo>
                <a:lnTo>
                  <a:pt x="339307" y="6275"/>
                </a:lnTo>
                <a:lnTo>
                  <a:pt x="293715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5409" y="4601590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5">
                <a:moveTo>
                  <a:pt x="462031" y="62755"/>
                </a:moveTo>
                <a:lnTo>
                  <a:pt x="496713" y="96787"/>
                </a:lnTo>
                <a:lnTo>
                  <a:pt x="521486" y="134521"/>
                </a:lnTo>
                <a:lnTo>
                  <a:pt x="536349" y="174723"/>
                </a:lnTo>
                <a:lnTo>
                  <a:pt x="541304" y="216159"/>
                </a:lnTo>
                <a:lnTo>
                  <a:pt x="536349" y="257596"/>
                </a:lnTo>
                <a:lnTo>
                  <a:pt x="521486" y="297800"/>
                </a:lnTo>
                <a:lnTo>
                  <a:pt x="496713" y="335537"/>
                </a:lnTo>
                <a:lnTo>
                  <a:pt x="462031" y="369573"/>
                </a:lnTo>
                <a:lnTo>
                  <a:pt x="424546" y="394675"/>
                </a:lnTo>
                <a:lnTo>
                  <a:pt x="383279" y="413501"/>
                </a:lnTo>
                <a:lnTo>
                  <a:pt x="339309" y="426052"/>
                </a:lnTo>
                <a:lnTo>
                  <a:pt x="293718" y="432328"/>
                </a:lnTo>
                <a:lnTo>
                  <a:pt x="247586" y="432328"/>
                </a:lnTo>
                <a:lnTo>
                  <a:pt x="201995" y="426052"/>
                </a:lnTo>
                <a:lnTo>
                  <a:pt x="158025" y="413501"/>
                </a:lnTo>
                <a:lnTo>
                  <a:pt x="116757" y="394675"/>
                </a:lnTo>
                <a:lnTo>
                  <a:pt x="79273" y="369573"/>
                </a:lnTo>
                <a:lnTo>
                  <a:pt x="44591" y="335537"/>
                </a:lnTo>
                <a:lnTo>
                  <a:pt x="19818" y="297800"/>
                </a:lnTo>
                <a:lnTo>
                  <a:pt x="4954" y="257596"/>
                </a:lnTo>
                <a:lnTo>
                  <a:pt x="0" y="216159"/>
                </a:lnTo>
                <a:lnTo>
                  <a:pt x="4954" y="174723"/>
                </a:lnTo>
                <a:lnTo>
                  <a:pt x="19818" y="134521"/>
                </a:lnTo>
                <a:lnTo>
                  <a:pt x="44591" y="96787"/>
                </a:lnTo>
                <a:lnTo>
                  <a:pt x="79273" y="62755"/>
                </a:lnTo>
                <a:lnTo>
                  <a:pt x="116757" y="37653"/>
                </a:lnTo>
                <a:lnTo>
                  <a:pt x="158025" y="18826"/>
                </a:lnTo>
                <a:lnTo>
                  <a:pt x="201995" y="6275"/>
                </a:lnTo>
                <a:lnTo>
                  <a:pt x="247586" y="0"/>
                </a:lnTo>
                <a:lnTo>
                  <a:pt x="293718" y="0"/>
                </a:lnTo>
                <a:lnTo>
                  <a:pt x="339309" y="6275"/>
                </a:lnTo>
                <a:lnTo>
                  <a:pt x="383279" y="18826"/>
                </a:lnTo>
                <a:lnTo>
                  <a:pt x="424546" y="37653"/>
                </a:lnTo>
                <a:lnTo>
                  <a:pt x="462031" y="62755"/>
                </a:lnTo>
              </a:path>
            </a:pathLst>
          </a:custGeom>
          <a:ln w="12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76994" y="4527829"/>
            <a:ext cx="365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4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350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75413" y="6120241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4">
                <a:moveTo>
                  <a:pt x="293715" y="0"/>
                </a:moveTo>
                <a:lnTo>
                  <a:pt x="247583" y="0"/>
                </a:lnTo>
                <a:lnTo>
                  <a:pt x="201991" y="6276"/>
                </a:lnTo>
                <a:lnTo>
                  <a:pt x="158021" y="18829"/>
                </a:lnTo>
                <a:lnTo>
                  <a:pt x="116752" y="37659"/>
                </a:lnTo>
                <a:lnTo>
                  <a:pt x="79267" y="62766"/>
                </a:lnTo>
                <a:lnTo>
                  <a:pt x="44587" y="96798"/>
                </a:lnTo>
                <a:lnTo>
                  <a:pt x="19816" y="134532"/>
                </a:lnTo>
                <a:lnTo>
                  <a:pt x="4954" y="174734"/>
                </a:lnTo>
                <a:lnTo>
                  <a:pt x="0" y="216169"/>
                </a:lnTo>
                <a:lnTo>
                  <a:pt x="4954" y="257604"/>
                </a:lnTo>
                <a:lnTo>
                  <a:pt x="19816" y="297806"/>
                </a:lnTo>
                <a:lnTo>
                  <a:pt x="44587" y="335540"/>
                </a:lnTo>
                <a:lnTo>
                  <a:pt x="79267" y="369572"/>
                </a:lnTo>
                <a:lnTo>
                  <a:pt x="116752" y="394679"/>
                </a:lnTo>
                <a:lnTo>
                  <a:pt x="158021" y="413509"/>
                </a:lnTo>
                <a:lnTo>
                  <a:pt x="201991" y="426062"/>
                </a:lnTo>
                <a:lnTo>
                  <a:pt x="247583" y="432339"/>
                </a:lnTo>
                <a:lnTo>
                  <a:pt x="293715" y="432339"/>
                </a:lnTo>
                <a:lnTo>
                  <a:pt x="339307" y="426062"/>
                </a:lnTo>
                <a:lnTo>
                  <a:pt x="383278" y="413509"/>
                </a:lnTo>
                <a:lnTo>
                  <a:pt x="424546" y="394679"/>
                </a:lnTo>
                <a:lnTo>
                  <a:pt x="462032" y="369572"/>
                </a:lnTo>
                <a:lnTo>
                  <a:pt x="496711" y="335540"/>
                </a:lnTo>
                <a:lnTo>
                  <a:pt x="521482" y="297806"/>
                </a:lnTo>
                <a:lnTo>
                  <a:pt x="536345" y="257604"/>
                </a:lnTo>
                <a:lnTo>
                  <a:pt x="541299" y="216169"/>
                </a:lnTo>
                <a:lnTo>
                  <a:pt x="536345" y="174734"/>
                </a:lnTo>
                <a:lnTo>
                  <a:pt x="521482" y="134532"/>
                </a:lnTo>
                <a:lnTo>
                  <a:pt x="496711" y="96798"/>
                </a:lnTo>
                <a:lnTo>
                  <a:pt x="462032" y="62766"/>
                </a:lnTo>
                <a:lnTo>
                  <a:pt x="424546" y="37659"/>
                </a:lnTo>
                <a:lnTo>
                  <a:pt x="383278" y="18829"/>
                </a:lnTo>
                <a:lnTo>
                  <a:pt x="339307" y="6276"/>
                </a:lnTo>
                <a:lnTo>
                  <a:pt x="293715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5409" y="6120252"/>
            <a:ext cx="541655" cy="432434"/>
          </a:xfrm>
          <a:custGeom>
            <a:avLst/>
            <a:gdLst/>
            <a:ahLst/>
            <a:cxnLst/>
            <a:rect l="l" t="t" r="r" b="b"/>
            <a:pathLst>
              <a:path w="541655" h="432434">
                <a:moveTo>
                  <a:pt x="462031" y="62755"/>
                </a:moveTo>
                <a:lnTo>
                  <a:pt x="496713" y="96787"/>
                </a:lnTo>
                <a:lnTo>
                  <a:pt x="521486" y="134521"/>
                </a:lnTo>
                <a:lnTo>
                  <a:pt x="536349" y="174723"/>
                </a:lnTo>
                <a:lnTo>
                  <a:pt x="541304" y="216159"/>
                </a:lnTo>
                <a:lnTo>
                  <a:pt x="536349" y="257596"/>
                </a:lnTo>
                <a:lnTo>
                  <a:pt x="521486" y="297800"/>
                </a:lnTo>
                <a:lnTo>
                  <a:pt x="496713" y="335537"/>
                </a:lnTo>
                <a:lnTo>
                  <a:pt x="462031" y="369573"/>
                </a:lnTo>
                <a:lnTo>
                  <a:pt x="424546" y="394675"/>
                </a:lnTo>
                <a:lnTo>
                  <a:pt x="383279" y="413501"/>
                </a:lnTo>
                <a:lnTo>
                  <a:pt x="339309" y="426052"/>
                </a:lnTo>
                <a:lnTo>
                  <a:pt x="293718" y="432328"/>
                </a:lnTo>
                <a:lnTo>
                  <a:pt x="247586" y="432328"/>
                </a:lnTo>
                <a:lnTo>
                  <a:pt x="201995" y="426052"/>
                </a:lnTo>
                <a:lnTo>
                  <a:pt x="158025" y="413501"/>
                </a:lnTo>
                <a:lnTo>
                  <a:pt x="116757" y="394675"/>
                </a:lnTo>
                <a:lnTo>
                  <a:pt x="79273" y="369573"/>
                </a:lnTo>
                <a:lnTo>
                  <a:pt x="44591" y="335537"/>
                </a:lnTo>
                <a:lnTo>
                  <a:pt x="19818" y="297800"/>
                </a:lnTo>
                <a:lnTo>
                  <a:pt x="4954" y="257596"/>
                </a:lnTo>
                <a:lnTo>
                  <a:pt x="0" y="216159"/>
                </a:lnTo>
                <a:lnTo>
                  <a:pt x="4954" y="174723"/>
                </a:lnTo>
                <a:lnTo>
                  <a:pt x="19818" y="134521"/>
                </a:lnTo>
                <a:lnTo>
                  <a:pt x="44591" y="96787"/>
                </a:lnTo>
                <a:lnTo>
                  <a:pt x="79273" y="62755"/>
                </a:lnTo>
                <a:lnTo>
                  <a:pt x="116757" y="37653"/>
                </a:lnTo>
                <a:lnTo>
                  <a:pt x="158025" y="18826"/>
                </a:lnTo>
                <a:lnTo>
                  <a:pt x="201995" y="6275"/>
                </a:lnTo>
                <a:lnTo>
                  <a:pt x="247586" y="0"/>
                </a:lnTo>
                <a:lnTo>
                  <a:pt x="293718" y="0"/>
                </a:lnTo>
                <a:lnTo>
                  <a:pt x="339309" y="6275"/>
                </a:lnTo>
                <a:lnTo>
                  <a:pt x="383279" y="18826"/>
                </a:lnTo>
                <a:lnTo>
                  <a:pt x="424546" y="37653"/>
                </a:lnTo>
                <a:lnTo>
                  <a:pt x="462031" y="62755"/>
                </a:lnTo>
              </a:path>
            </a:pathLst>
          </a:custGeom>
          <a:ln w="12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76994" y="6046494"/>
            <a:ext cx="36576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4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3500">
              <a:latin typeface="DejaVu Sans"/>
              <a:cs typeface="DejaVu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64024" y="3955974"/>
            <a:ext cx="2165350" cy="2061210"/>
          </a:xfrm>
          <a:custGeom>
            <a:avLst/>
            <a:gdLst/>
            <a:ahLst/>
            <a:cxnLst/>
            <a:rect l="l" t="t" r="r" b="b"/>
            <a:pathLst>
              <a:path w="2165350" h="2061210">
                <a:moveTo>
                  <a:pt x="108259" y="0"/>
                </a:moveTo>
                <a:lnTo>
                  <a:pt x="2056934" y="0"/>
                </a:lnTo>
                <a:lnTo>
                  <a:pt x="2099076" y="8523"/>
                </a:lnTo>
                <a:lnTo>
                  <a:pt x="2133487" y="31769"/>
                </a:lnTo>
                <a:lnTo>
                  <a:pt x="2156687" y="66249"/>
                </a:lnTo>
                <a:lnTo>
                  <a:pt x="2165194" y="108475"/>
                </a:lnTo>
                <a:lnTo>
                  <a:pt x="2165194" y="1952565"/>
                </a:lnTo>
                <a:lnTo>
                  <a:pt x="2156687" y="1994791"/>
                </a:lnTo>
                <a:lnTo>
                  <a:pt x="2133487" y="2029271"/>
                </a:lnTo>
                <a:lnTo>
                  <a:pt x="2099076" y="2052517"/>
                </a:lnTo>
                <a:lnTo>
                  <a:pt x="2056934" y="2061041"/>
                </a:lnTo>
                <a:lnTo>
                  <a:pt x="108259" y="2061041"/>
                </a:lnTo>
                <a:lnTo>
                  <a:pt x="66117" y="2052517"/>
                </a:lnTo>
                <a:lnTo>
                  <a:pt x="31706" y="2029271"/>
                </a:lnTo>
                <a:lnTo>
                  <a:pt x="8506" y="1994791"/>
                </a:lnTo>
                <a:lnTo>
                  <a:pt x="0" y="1952565"/>
                </a:lnTo>
                <a:lnTo>
                  <a:pt x="0" y="108475"/>
                </a:lnTo>
                <a:lnTo>
                  <a:pt x="8506" y="66249"/>
                </a:lnTo>
                <a:lnTo>
                  <a:pt x="31706" y="31769"/>
                </a:lnTo>
                <a:lnTo>
                  <a:pt x="66117" y="8523"/>
                </a:lnTo>
                <a:lnTo>
                  <a:pt x="108259" y="0"/>
                </a:lnTo>
                <a:close/>
              </a:path>
            </a:pathLst>
          </a:custGeom>
          <a:ln w="12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2792" y="4034621"/>
            <a:ext cx="1515745" cy="1325245"/>
          </a:xfrm>
          <a:custGeom>
            <a:avLst/>
            <a:gdLst/>
            <a:ahLst/>
            <a:cxnLst/>
            <a:rect l="l" t="t" r="r" b="b"/>
            <a:pathLst>
              <a:path w="1515745" h="1325245">
                <a:moveTo>
                  <a:pt x="781088" y="0"/>
                </a:moveTo>
                <a:lnTo>
                  <a:pt x="734548" y="0"/>
                </a:lnTo>
                <a:lnTo>
                  <a:pt x="688078" y="2485"/>
                </a:lnTo>
                <a:lnTo>
                  <a:pt x="641821" y="7456"/>
                </a:lnTo>
                <a:lnTo>
                  <a:pt x="595916" y="14912"/>
                </a:lnTo>
                <a:lnTo>
                  <a:pt x="550506" y="24853"/>
                </a:lnTo>
                <a:lnTo>
                  <a:pt x="505731" y="37280"/>
                </a:lnTo>
                <a:lnTo>
                  <a:pt x="461732" y="52192"/>
                </a:lnTo>
                <a:lnTo>
                  <a:pt x="418652" y="69589"/>
                </a:lnTo>
                <a:lnTo>
                  <a:pt x="376631" y="89472"/>
                </a:lnTo>
                <a:lnTo>
                  <a:pt x="335810" y="111840"/>
                </a:lnTo>
                <a:lnTo>
                  <a:pt x="296330" y="136693"/>
                </a:lnTo>
                <a:lnTo>
                  <a:pt x="258333" y="164032"/>
                </a:lnTo>
                <a:lnTo>
                  <a:pt x="221961" y="193856"/>
                </a:lnTo>
                <a:lnTo>
                  <a:pt x="186508" y="227030"/>
                </a:lnTo>
                <a:lnTo>
                  <a:pt x="154139" y="261740"/>
                </a:lnTo>
                <a:lnTo>
                  <a:pt x="124853" y="297847"/>
                </a:lnTo>
                <a:lnTo>
                  <a:pt x="98649" y="335210"/>
                </a:lnTo>
                <a:lnTo>
                  <a:pt x="75528" y="373690"/>
                </a:lnTo>
                <a:lnTo>
                  <a:pt x="55490" y="413148"/>
                </a:lnTo>
                <a:lnTo>
                  <a:pt x="38534" y="453443"/>
                </a:lnTo>
                <a:lnTo>
                  <a:pt x="24662" y="494437"/>
                </a:lnTo>
                <a:lnTo>
                  <a:pt x="13872" y="535989"/>
                </a:lnTo>
                <a:lnTo>
                  <a:pt x="6165" y="577960"/>
                </a:lnTo>
                <a:lnTo>
                  <a:pt x="1541" y="620210"/>
                </a:lnTo>
                <a:lnTo>
                  <a:pt x="0" y="662600"/>
                </a:lnTo>
                <a:lnTo>
                  <a:pt x="1541" y="704990"/>
                </a:lnTo>
                <a:lnTo>
                  <a:pt x="6165" y="747241"/>
                </a:lnTo>
                <a:lnTo>
                  <a:pt x="13872" y="789212"/>
                </a:lnTo>
                <a:lnTo>
                  <a:pt x="24662" y="830764"/>
                </a:lnTo>
                <a:lnTo>
                  <a:pt x="38534" y="871757"/>
                </a:lnTo>
                <a:lnTo>
                  <a:pt x="55490" y="912053"/>
                </a:lnTo>
                <a:lnTo>
                  <a:pt x="75528" y="951511"/>
                </a:lnTo>
                <a:lnTo>
                  <a:pt x="98649" y="989991"/>
                </a:lnTo>
                <a:lnTo>
                  <a:pt x="124853" y="1027354"/>
                </a:lnTo>
                <a:lnTo>
                  <a:pt x="154139" y="1063460"/>
                </a:lnTo>
                <a:lnTo>
                  <a:pt x="186508" y="1098170"/>
                </a:lnTo>
                <a:lnTo>
                  <a:pt x="221961" y="1131345"/>
                </a:lnTo>
                <a:lnTo>
                  <a:pt x="258333" y="1161169"/>
                </a:lnTo>
                <a:lnTo>
                  <a:pt x="296330" y="1188507"/>
                </a:lnTo>
                <a:lnTo>
                  <a:pt x="335810" y="1213361"/>
                </a:lnTo>
                <a:lnTo>
                  <a:pt x="376631" y="1235729"/>
                </a:lnTo>
                <a:lnTo>
                  <a:pt x="418652" y="1255612"/>
                </a:lnTo>
                <a:lnTo>
                  <a:pt x="461732" y="1273009"/>
                </a:lnTo>
                <a:lnTo>
                  <a:pt x="505731" y="1287921"/>
                </a:lnTo>
                <a:lnTo>
                  <a:pt x="550506" y="1300348"/>
                </a:lnTo>
                <a:lnTo>
                  <a:pt x="595916" y="1310289"/>
                </a:lnTo>
                <a:lnTo>
                  <a:pt x="641821" y="1317745"/>
                </a:lnTo>
                <a:lnTo>
                  <a:pt x="688078" y="1322716"/>
                </a:lnTo>
                <a:lnTo>
                  <a:pt x="734548" y="1325201"/>
                </a:lnTo>
                <a:lnTo>
                  <a:pt x="781088" y="1325201"/>
                </a:lnTo>
                <a:lnTo>
                  <a:pt x="827558" y="1322716"/>
                </a:lnTo>
                <a:lnTo>
                  <a:pt x="873815" y="1317745"/>
                </a:lnTo>
                <a:lnTo>
                  <a:pt x="919720" y="1310289"/>
                </a:lnTo>
                <a:lnTo>
                  <a:pt x="965130" y="1300348"/>
                </a:lnTo>
                <a:lnTo>
                  <a:pt x="1009905" y="1287921"/>
                </a:lnTo>
                <a:lnTo>
                  <a:pt x="1053904" y="1273009"/>
                </a:lnTo>
                <a:lnTo>
                  <a:pt x="1096984" y="1255612"/>
                </a:lnTo>
                <a:lnTo>
                  <a:pt x="1139005" y="1235729"/>
                </a:lnTo>
                <a:lnTo>
                  <a:pt x="1179826" y="1213361"/>
                </a:lnTo>
                <a:lnTo>
                  <a:pt x="1219306" y="1188507"/>
                </a:lnTo>
                <a:lnTo>
                  <a:pt x="1257303" y="1161169"/>
                </a:lnTo>
                <a:lnTo>
                  <a:pt x="1293675" y="1131345"/>
                </a:lnTo>
                <a:lnTo>
                  <a:pt x="1329128" y="1098170"/>
                </a:lnTo>
                <a:lnTo>
                  <a:pt x="1361497" y="1063460"/>
                </a:lnTo>
                <a:lnTo>
                  <a:pt x="1390783" y="1027354"/>
                </a:lnTo>
                <a:lnTo>
                  <a:pt x="1416987" y="989991"/>
                </a:lnTo>
                <a:lnTo>
                  <a:pt x="1440108" y="951511"/>
                </a:lnTo>
                <a:lnTo>
                  <a:pt x="1460146" y="912053"/>
                </a:lnTo>
                <a:lnTo>
                  <a:pt x="1477102" y="871757"/>
                </a:lnTo>
                <a:lnTo>
                  <a:pt x="1490974" y="830764"/>
                </a:lnTo>
                <a:lnTo>
                  <a:pt x="1501764" y="789212"/>
                </a:lnTo>
                <a:lnTo>
                  <a:pt x="1509471" y="747241"/>
                </a:lnTo>
                <a:lnTo>
                  <a:pt x="1514095" y="704990"/>
                </a:lnTo>
                <a:lnTo>
                  <a:pt x="1515637" y="662600"/>
                </a:lnTo>
                <a:lnTo>
                  <a:pt x="1514095" y="620210"/>
                </a:lnTo>
                <a:lnTo>
                  <a:pt x="1509471" y="577960"/>
                </a:lnTo>
                <a:lnTo>
                  <a:pt x="1501764" y="535989"/>
                </a:lnTo>
                <a:lnTo>
                  <a:pt x="1490974" y="494437"/>
                </a:lnTo>
                <a:lnTo>
                  <a:pt x="1477102" y="453443"/>
                </a:lnTo>
                <a:lnTo>
                  <a:pt x="1460146" y="413148"/>
                </a:lnTo>
                <a:lnTo>
                  <a:pt x="1440108" y="373690"/>
                </a:lnTo>
                <a:lnTo>
                  <a:pt x="1416987" y="335210"/>
                </a:lnTo>
                <a:lnTo>
                  <a:pt x="1390783" y="297847"/>
                </a:lnTo>
                <a:lnTo>
                  <a:pt x="1361497" y="261740"/>
                </a:lnTo>
                <a:lnTo>
                  <a:pt x="1329128" y="227030"/>
                </a:lnTo>
                <a:lnTo>
                  <a:pt x="1293675" y="193856"/>
                </a:lnTo>
                <a:lnTo>
                  <a:pt x="1257303" y="164032"/>
                </a:lnTo>
                <a:lnTo>
                  <a:pt x="1219306" y="136693"/>
                </a:lnTo>
                <a:lnTo>
                  <a:pt x="1179826" y="111840"/>
                </a:lnTo>
                <a:lnTo>
                  <a:pt x="1139005" y="89472"/>
                </a:lnTo>
                <a:lnTo>
                  <a:pt x="1096984" y="69589"/>
                </a:lnTo>
                <a:lnTo>
                  <a:pt x="1053904" y="52192"/>
                </a:lnTo>
                <a:lnTo>
                  <a:pt x="1009905" y="37280"/>
                </a:lnTo>
                <a:lnTo>
                  <a:pt x="965130" y="24853"/>
                </a:lnTo>
                <a:lnTo>
                  <a:pt x="919720" y="14912"/>
                </a:lnTo>
                <a:lnTo>
                  <a:pt x="873815" y="7456"/>
                </a:lnTo>
                <a:lnTo>
                  <a:pt x="827558" y="2485"/>
                </a:lnTo>
                <a:lnTo>
                  <a:pt x="781088" y="0"/>
                </a:lnTo>
                <a:close/>
              </a:path>
            </a:pathLst>
          </a:custGeom>
          <a:solidFill>
            <a:srgbClr val="8EF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82786" y="4034625"/>
            <a:ext cx="1515745" cy="1325245"/>
          </a:xfrm>
          <a:custGeom>
            <a:avLst/>
            <a:gdLst/>
            <a:ahLst/>
            <a:cxnLst/>
            <a:rect l="l" t="t" r="r" b="b"/>
            <a:pathLst>
              <a:path w="1515745" h="1325245">
                <a:moveTo>
                  <a:pt x="1293682" y="193852"/>
                </a:moveTo>
                <a:lnTo>
                  <a:pt x="1329134" y="227026"/>
                </a:lnTo>
                <a:lnTo>
                  <a:pt x="1361503" y="261737"/>
                </a:lnTo>
                <a:lnTo>
                  <a:pt x="1390789" y="297844"/>
                </a:lnTo>
                <a:lnTo>
                  <a:pt x="1416993" y="335208"/>
                </a:lnTo>
                <a:lnTo>
                  <a:pt x="1440113" y="373688"/>
                </a:lnTo>
                <a:lnTo>
                  <a:pt x="1460151" y="413146"/>
                </a:lnTo>
                <a:lnTo>
                  <a:pt x="1477107" y="453442"/>
                </a:lnTo>
                <a:lnTo>
                  <a:pt x="1490979" y="494436"/>
                </a:lnTo>
                <a:lnTo>
                  <a:pt x="1501769" y="535988"/>
                </a:lnTo>
                <a:lnTo>
                  <a:pt x="1509476" y="577959"/>
                </a:lnTo>
                <a:lnTo>
                  <a:pt x="1514100" y="620210"/>
                </a:lnTo>
                <a:lnTo>
                  <a:pt x="1515641" y="662600"/>
                </a:lnTo>
                <a:lnTo>
                  <a:pt x="1514100" y="704990"/>
                </a:lnTo>
                <a:lnTo>
                  <a:pt x="1509476" y="747240"/>
                </a:lnTo>
                <a:lnTo>
                  <a:pt x="1501769" y="789211"/>
                </a:lnTo>
                <a:lnTo>
                  <a:pt x="1490979" y="830764"/>
                </a:lnTo>
                <a:lnTo>
                  <a:pt x="1477107" y="871757"/>
                </a:lnTo>
                <a:lnTo>
                  <a:pt x="1460151" y="912053"/>
                </a:lnTo>
                <a:lnTo>
                  <a:pt x="1440113" y="951511"/>
                </a:lnTo>
                <a:lnTo>
                  <a:pt x="1416993" y="989992"/>
                </a:lnTo>
                <a:lnTo>
                  <a:pt x="1390789" y="1027355"/>
                </a:lnTo>
                <a:lnTo>
                  <a:pt x="1361503" y="1063462"/>
                </a:lnTo>
                <a:lnTo>
                  <a:pt x="1329134" y="1098173"/>
                </a:lnTo>
                <a:lnTo>
                  <a:pt x="1293682" y="1131348"/>
                </a:lnTo>
                <a:lnTo>
                  <a:pt x="1257309" y="1161171"/>
                </a:lnTo>
                <a:lnTo>
                  <a:pt x="1219313" y="1188510"/>
                </a:lnTo>
                <a:lnTo>
                  <a:pt x="1179833" y="1213362"/>
                </a:lnTo>
                <a:lnTo>
                  <a:pt x="1139012" y="1235730"/>
                </a:lnTo>
                <a:lnTo>
                  <a:pt x="1096990" y="1255612"/>
                </a:lnTo>
                <a:lnTo>
                  <a:pt x="1053910" y="1273009"/>
                </a:lnTo>
                <a:lnTo>
                  <a:pt x="1009911" y="1287921"/>
                </a:lnTo>
                <a:lnTo>
                  <a:pt x="965135" y="1300347"/>
                </a:lnTo>
                <a:lnTo>
                  <a:pt x="919724" y="1310288"/>
                </a:lnTo>
                <a:lnTo>
                  <a:pt x="873819" y="1317744"/>
                </a:lnTo>
                <a:lnTo>
                  <a:pt x="827561" y="1322715"/>
                </a:lnTo>
                <a:lnTo>
                  <a:pt x="781091" y="1325200"/>
                </a:lnTo>
                <a:lnTo>
                  <a:pt x="734550" y="1325200"/>
                </a:lnTo>
                <a:lnTo>
                  <a:pt x="688080" y="1322715"/>
                </a:lnTo>
                <a:lnTo>
                  <a:pt x="641822" y="1317744"/>
                </a:lnTo>
                <a:lnTo>
                  <a:pt x="595916" y="1310288"/>
                </a:lnTo>
                <a:lnTo>
                  <a:pt x="550505" y="1300347"/>
                </a:lnTo>
                <a:lnTo>
                  <a:pt x="505730" y="1287921"/>
                </a:lnTo>
                <a:lnTo>
                  <a:pt x="461731" y="1273009"/>
                </a:lnTo>
                <a:lnTo>
                  <a:pt x="418651" y="1255612"/>
                </a:lnTo>
                <a:lnTo>
                  <a:pt x="376629" y="1235730"/>
                </a:lnTo>
                <a:lnTo>
                  <a:pt x="335808" y="1213362"/>
                </a:lnTo>
                <a:lnTo>
                  <a:pt x="296328" y="1188510"/>
                </a:lnTo>
                <a:lnTo>
                  <a:pt x="258332" y="1161171"/>
                </a:lnTo>
                <a:lnTo>
                  <a:pt x="221959" y="1131348"/>
                </a:lnTo>
                <a:lnTo>
                  <a:pt x="186507" y="1098173"/>
                </a:lnTo>
                <a:lnTo>
                  <a:pt x="154138" y="1063462"/>
                </a:lnTo>
                <a:lnTo>
                  <a:pt x="124852" y="1027355"/>
                </a:lnTo>
                <a:lnTo>
                  <a:pt x="98648" y="989992"/>
                </a:lnTo>
                <a:lnTo>
                  <a:pt x="75527" y="951511"/>
                </a:lnTo>
                <a:lnTo>
                  <a:pt x="55489" y="912053"/>
                </a:lnTo>
                <a:lnTo>
                  <a:pt x="38534" y="871757"/>
                </a:lnTo>
                <a:lnTo>
                  <a:pt x="24662" y="830764"/>
                </a:lnTo>
                <a:lnTo>
                  <a:pt x="13872" y="789211"/>
                </a:lnTo>
                <a:lnTo>
                  <a:pt x="6165" y="747240"/>
                </a:lnTo>
                <a:lnTo>
                  <a:pt x="1541" y="704990"/>
                </a:lnTo>
                <a:lnTo>
                  <a:pt x="0" y="662600"/>
                </a:lnTo>
                <a:lnTo>
                  <a:pt x="1541" y="620210"/>
                </a:lnTo>
                <a:lnTo>
                  <a:pt x="6165" y="577959"/>
                </a:lnTo>
                <a:lnTo>
                  <a:pt x="13872" y="535988"/>
                </a:lnTo>
                <a:lnTo>
                  <a:pt x="24662" y="494436"/>
                </a:lnTo>
                <a:lnTo>
                  <a:pt x="38534" y="453442"/>
                </a:lnTo>
                <a:lnTo>
                  <a:pt x="55489" y="413146"/>
                </a:lnTo>
                <a:lnTo>
                  <a:pt x="75527" y="373688"/>
                </a:lnTo>
                <a:lnTo>
                  <a:pt x="98648" y="335208"/>
                </a:lnTo>
                <a:lnTo>
                  <a:pt x="124852" y="297844"/>
                </a:lnTo>
                <a:lnTo>
                  <a:pt x="154138" y="261737"/>
                </a:lnTo>
                <a:lnTo>
                  <a:pt x="186507" y="227026"/>
                </a:lnTo>
                <a:lnTo>
                  <a:pt x="221959" y="193852"/>
                </a:lnTo>
                <a:lnTo>
                  <a:pt x="258332" y="164028"/>
                </a:lnTo>
                <a:lnTo>
                  <a:pt x="296328" y="136690"/>
                </a:lnTo>
                <a:lnTo>
                  <a:pt x="335808" y="111837"/>
                </a:lnTo>
                <a:lnTo>
                  <a:pt x="376629" y="89470"/>
                </a:lnTo>
                <a:lnTo>
                  <a:pt x="418651" y="69587"/>
                </a:lnTo>
                <a:lnTo>
                  <a:pt x="461731" y="52190"/>
                </a:lnTo>
                <a:lnTo>
                  <a:pt x="505730" y="37279"/>
                </a:lnTo>
                <a:lnTo>
                  <a:pt x="550505" y="24852"/>
                </a:lnTo>
                <a:lnTo>
                  <a:pt x="595916" y="14911"/>
                </a:lnTo>
                <a:lnTo>
                  <a:pt x="641822" y="7455"/>
                </a:lnTo>
                <a:lnTo>
                  <a:pt x="688080" y="2485"/>
                </a:lnTo>
                <a:lnTo>
                  <a:pt x="734550" y="0"/>
                </a:lnTo>
                <a:lnTo>
                  <a:pt x="781091" y="0"/>
                </a:lnTo>
                <a:lnTo>
                  <a:pt x="827561" y="2485"/>
                </a:lnTo>
                <a:lnTo>
                  <a:pt x="873819" y="7455"/>
                </a:lnTo>
                <a:lnTo>
                  <a:pt x="919724" y="14911"/>
                </a:lnTo>
                <a:lnTo>
                  <a:pt x="965135" y="24852"/>
                </a:lnTo>
                <a:lnTo>
                  <a:pt x="1009911" y="37279"/>
                </a:lnTo>
                <a:lnTo>
                  <a:pt x="1053910" y="52190"/>
                </a:lnTo>
                <a:lnTo>
                  <a:pt x="1096990" y="69587"/>
                </a:lnTo>
                <a:lnTo>
                  <a:pt x="1139012" y="89470"/>
                </a:lnTo>
                <a:lnTo>
                  <a:pt x="1179833" y="111837"/>
                </a:lnTo>
                <a:lnTo>
                  <a:pt x="1219313" y="136690"/>
                </a:lnTo>
                <a:lnTo>
                  <a:pt x="1257309" y="164028"/>
                </a:lnTo>
                <a:lnTo>
                  <a:pt x="1293682" y="193852"/>
                </a:lnTo>
              </a:path>
            </a:pathLst>
          </a:custGeom>
          <a:ln w="12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25745" y="4148168"/>
            <a:ext cx="2484120" cy="1830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20"/>
              </a:spcBef>
              <a:tabLst>
                <a:tab pos="2096770" algn="l"/>
                <a:tab pos="2470785" algn="l"/>
              </a:tabLst>
            </a:pPr>
            <a:r>
              <a:rPr sz="6050" spc="-680" dirty="0">
                <a:solidFill>
                  <a:srgbClr val="929000"/>
                </a:solidFill>
                <a:latin typeface="DejaVu Sans"/>
                <a:cs typeface="DejaVu Sans"/>
              </a:rPr>
              <a:t>GO	</a:t>
            </a:r>
            <a:r>
              <a:rPr sz="6050" u="sng" spc="-680" dirty="0">
                <a:solidFill>
                  <a:srgbClr val="929000"/>
                </a:solidFill>
                <a:uFill>
                  <a:solidFill>
                    <a:srgbClr val="0433FF"/>
                  </a:solidFill>
                </a:uFill>
                <a:latin typeface="Times New Roman"/>
                <a:cs typeface="Times New Roman"/>
              </a:rPr>
              <a:t> 	</a:t>
            </a:r>
            <a:endParaRPr sz="6050">
              <a:latin typeface="Times New Roman"/>
              <a:cs typeface="Times New Roman"/>
            </a:endParaRPr>
          </a:p>
          <a:p>
            <a:pPr marL="821690" marR="492125" indent="-809625">
              <a:lnSpc>
                <a:spcPts val="1710"/>
              </a:lnSpc>
              <a:spcBef>
                <a:spcPts val="3550"/>
              </a:spcBef>
            </a:pPr>
            <a:r>
              <a:rPr sz="1500" spc="15" dirty="0">
                <a:latin typeface="Arial"/>
                <a:cs typeface="Arial"/>
              </a:rPr>
              <a:t>Continous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Deployment  </a:t>
            </a:r>
            <a:r>
              <a:rPr sz="1500" spc="-40" dirty="0">
                <a:latin typeface="Arial"/>
                <a:cs typeface="Arial"/>
              </a:rPr>
              <a:t>Tool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98348" y="2328837"/>
            <a:ext cx="757821" cy="1410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8343" y="2328836"/>
            <a:ext cx="758190" cy="1410335"/>
          </a:xfrm>
          <a:custGeom>
            <a:avLst/>
            <a:gdLst/>
            <a:ahLst/>
            <a:cxnLst/>
            <a:rect l="l" t="t" r="r" b="b"/>
            <a:pathLst>
              <a:path w="758190" h="1410335">
                <a:moveTo>
                  <a:pt x="72173" y="1410185"/>
                </a:moveTo>
                <a:lnTo>
                  <a:pt x="685644" y="1410185"/>
                </a:lnTo>
                <a:lnTo>
                  <a:pt x="713739" y="1404503"/>
                </a:lnTo>
                <a:lnTo>
                  <a:pt x="736680" y="1389006"/>
                </a:lnTo>
                <a:lnTo>
                  <a:pt x="752146" y="1366019"/>
                </a:lnTo>
                <a:lnTo>
                  <a:pt x="757817" y="1337868"/>
                </a:lnTo>
                <a:lnTo>
                  <a:pt x="757817" y="72317"/>
                </a:lnTo>
                <a:lnTo>
                  <a:pt x="752146" y="44166"/>
                </a:lnTo>
                <a:lnTo>
                  <a:pt x="736680" y="21179"/>
                </a:lnTo>
                <a:lnTo>
                  <a:pt x="713739" y="5682"/>
                </a:lnTo>
                <a:lnTo>
                  <a:pt x="685644" y="0"/>
                </a:lnTo>
                <a:lnTo>
                  <a:pt x="72173" y="0"/>
                </a:lnTo>
                <a:lnTo>
                  <a:pt x="44078" y="5682"/>
                </a:lnTo>
                <a:lnTo>
                  <a:pt x="21137" y="21179"/>
                </a:lnTo>
                <a:lnTo>
                  <a:pt x="5671" y="44166"/>
                </a:lnTo>
                <a:lnTo>
                  <a:pt x="0" y="72317"/>
                </a:lnTo>
                <a:lnTo>
                  <a:pt x="0" y="1337868"/>
                </a:lnTo>
                <a:lnTo>
                  <a:pt x="5671" y="1366019"/>
                </a:lnTo>
                <a:lnTo>
                  <a:pt x="21137" y="1389006"/>
                </a:lnTo>
                <a:lnTo>
                  <a:pt x="44078" y="1404503"/>
                </a:lnTo>
                <a:lnTo>
                  <a:pt x="72173" y="1410185"/>
                </a:lnTo>
                <a:close/>
              </a:path>
            </a:pathLst>
          </a:custGeom>
          <a:ln w="1203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22402" y="2352941"/>
            <a:ext cx="721728" cy="1361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22402" y="2618104"/>
            <a:ext cx="721728" cy="72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22401" y="2654264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29" h="12064">
                <a:moveTo>
                  <a:pt x="0" y="0"/>
                </a:moveTo>
                <a:lnTo>
                  <a:pt x="0" y="12052"/>
                </a:lnTo>
                <a:lnTo>
                  <a:pt x="24057" y="12052"/>
                </a:lnTo>
                <a:lnTo>
                  <a:pt x="2405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28422" y="2587967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82550" y="2630157"/>
            <a:ext cx="36093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82545" y="263015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6530" y="2587967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30670" y="2630157"/>
            <a:ext cx="36080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30661" y="263015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12623" y="2587967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66751" y="2630157"/>
            <a:ext cx="36080" cy="48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6748" y="263015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60743" y="2587967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4871" y="2630157"/>
            <a:ext cx="36080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862" y="263015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6824" y="2587967"/>
            <a:ext cx="132317" cy="144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0952" y="2630157"/>
            <a:ext cx="48120" cy="482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50949" y="263015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4057" y="0"/>
                </a:moveTo>
                <a:lnTo>
                  <a:pt x="33424" y="1893"/>
                </a:lnTo>
                <a:lnTo>
                  <a:pt x="41071" y="7058"/>
                </a:lnTo>
                <a:lnTo>
                  <a:pt x="46225" y="14720"/>
                </a:lnTo>
                <a:lnTo>
                  <a:pt x="48115" y="24105"/>
                </a:lnTo>
                <a:lnTo>
                  <a:pt x="46225" y="33490"/>
                </a:lnTo>
                <a:lnTo>
                  <a:pt x="41071" y="41153"/>
                </a:lnTo>
                <a:lnTo>
                  <a:pt x="33424" y="46317"/>
                </a:lnTo>
                <a:lnTo>
                  <a:pt x="24057" y="48211"/>
                </a:lnTo>
                <a:lnTo>
                  <a:pt x="14691" y="46317"/>
                </a:lnTo>
                <a:lnTo>
                  <a:pt x="7044" y="41153"/>
                </a:lnTo>
                <a:lnTo>
                  <a:pt x="1889" y="33490"/>
                </a:lnTo>
                <a:lnTo>
                  <a:pt x="0" y="24105"/>
                </a:lnTo>
                <a:lnTo>
                  <a:pt x="1889" y="14720"/>
                </a:lnTo>
                <a:lnTo>
                  <a:pt x="7044" y="7058"/>
                </a:lnTo>
                <a:lnTo>
                  <a:pt x="14691" y="1893"/>
                </a:lnTo>
                <a:lnTo>
                  <a:pt x="24057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44944" y="2587967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99072" y="2630157"/>
            <a:ext cx="36080" cy="48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99064" y="263015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2402" y="2714523"/>
            <a:ext cx="721728" cy="723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22401" y="2750687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29" h="12064">
                <a:moveTo>
                  <a:pt x="0" y="0"/>
                </a:moveTo>
                <a:lnTo>
                  <a:pt x="0" y="12052"/>
                </a:lnTo>
                <a:lnTo>
                  <a:pt x="24057" y="12052"/>
                </a:lnTo>
                <a:lnTo>
                  <a:pt x="2405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6416384" y="2346925"/>
          <a:ext cx="72199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6428422" y="2684386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82550" y="2738627"/>
            <a:ext cx="36093" cy="36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82545" y="27386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76530" y="2684386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30670" y="2738627"/>
            <a:ext cx="36080" cy="36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0661" y="27386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12623" y="2684386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66751" y="2738627"/>
            <a:ext cx="36080" cy="36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66748" y="27386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60743" y="2684386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14871" y="2738627"/>
            <a:ext cx="36080" cy="36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14862" y="27386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96824" y="2684386"/>
            <a:ext cx="132317" cy="1446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50952" y="2738627"/>
            <a:ext cx="48120" cy="361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50949" y="2738634"/>
            <a:ext cx="48260" cy="36195"/>
          </a:xfrm>
          <a:custGeom>
            <a:avLst/>
            <a:gdLst/>
            <a:ahLst/>
            <a:cxnLst/>
            <a:rect l="l" t="t" r="r" b="b"/>
            <a:pathLst>
              <a:path w="48259" h="36194">
                <a:moveTo>
                  <a:pt x="18043" y="0"/>
                </a:moveTo>
                <a:lnTo>
                  <a:pt x="30072" y="0"/>
                </a:lnTo>
                <a:lnTo>
                  <a:pt x="37093" y="1421"/>
                </a:lnTo>
                <a:lnTo>
                  <a:pt x="42828" y="5297"/>
                </a:lnTo>
                <a:lnTo>
                  <a:pt x="46696" y="11044"/>
                </a:lnTo>
                <a:lnTo>
                  <a:pt x="48115" y="18079"/>
                </a:lnTo>
                <a:lnTo>
                  <a:pt x="46696" y="25114"/>
                </a:lnTo>
                <a:lnTo>
                  <a:pt x="42828" y="30861"/>
                </a:lnTo>
                <a:lnTo>
                  <a:pt x="37093" y="34737"/>
                </a:lnTo>
                <a:lnTo>
                  <a:pt x="30072" y="36158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4944" y="2684386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99072" y="2738627"/>
            <a:ext cx="36080" cy="36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9064" y="27386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472228" y="3745317"/>
            <a:ext cx="67564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</a:t>
            </a:r>
            <a:r>
              <a:rPr sz="15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1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72228" y="7650440"/>
            <a:ext cx="67564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</a:t>
            </a:r>
            <a:r>
              <a:rPr sz="15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3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72228" y="5756311"/>
            <a:ext cx="67564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</a:t>
            </a:r>
            <a:r>
              <a:rPr sz="15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2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398348" y="4281398"/>
            <a:ext cx="757821" cy="14101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98343" y="4281401"/>
            <a:ext cx="758190" cy="1410335"/>
          </a:xfrm>
          <a:custGeom>
            <a:avLst/>
            <a:gdLst/>
            <a:ahLst/>
            <a:cxnLst/>
            <a:rect l="l" t="t" r="r" b="b"/>
            <a:pathLst>
              <a:path w="758190" h="1410335">
                <a:moveTo>
                  <a:pt x="72173" y="1410185"/>
                </a:moveTo>
                <a:lnTo>
                  <a:pt x="685644" y="1410185"/>
                </a:lnTo>
                <a:lnTo>
                  <a:pt x="713739" y="1404503"/>
                </a:lnTo>
                <a:lnTo>
                  <a:pt x="736680" y="1389006"/>
                </a:lnTo>
                <a:lnTo>
                  <a:pt x="752146" y="1366019"/>
                </a:lnTo>
                <a:lnTo>
                  <a:pt x="757817" y="1337868"/>
                </a:lnTo>
                <a:lnTo>
                  <a:pt x="757817" y="72317"/>
                </a:lnTo>
                <a:lnTo>
                  <a:pt x="752146" y="44166"/>
                </a:lnTo>
                <a:lnTo>
                  <a:pt x="736680" y="21179"/>
                </a:lnTo>
                <a:lnTo>
                  <a:pt x="713739" y="5682"/>
                </a:lnTo>
                <a:lnTo>
                  <a:pt x="685644" y="0"/>
                </a:lnTo>
                <a:lnTo>
                  <a:pt x="72173" y="0"/>
                </a:lnTo>
                <a:lnTo>
                  <a:pt x="44078" y="5682"/>
                </a:lnTo>
                <a:lnTo>
                  <a:pt x="21137" y="21179"/>
                </a:lnTo>
                <a:lnTo>
                  <a:pt x="5671" y="44166"/>
                </a:lnTo>
                <a:lnTo>
                  <a:pt x="0" y="72317"/>
                </a:lnTo>
                <a:lnTo>
                  <a:pt x="0" y="1337868"/>
                </a:lnTo>
                <a:lnTo>
                  <a:pt x="5671" y="1366019"/>
                </a:lnTo>
                <a:lnTo>
                  <a:pt x="21137" y="1389006"/>
                </a:lnTo>
                <a:lnTo>
                  <a:pt x="44078" y="1404503"/>
                </a:lnTo>
                <a:lnTo>
                  <a:pt x="72173" y="1410185"/>
                </a:lnTo>
                <a:close/>
              </a:path>
            </a:pathLst>
          </a:custGeom>
          <a:ln w="1203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22402" y="4305503"/>
            <a:ext cx="721728" cy="13619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22402" y="4570666"/>
            <a:ext cx="721728" cy="723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22401" y="4606829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29" h="12064">
                <a:moveTo>
                  <a:pt x="0" y="0"/>
                </a:moveTo>
                <a:lnTo>
                  <a:pt x="0" y="12052"/>
                </a:lnTo>
                <a:lnTo>
                  <a:pt x="24057" y="12052"/>
                </a:lnTo>
                <a:lnTo>
                  <a:pt x="2405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28422" y="4540529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82550" y="4582718"/>
            <a:ext cx="36093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82545" y="458272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76530" y="4540529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30670" y="4582718"/>
            <a:ext cx="36080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30661" y="458272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2623" y="4540529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66751" y="4582718"/>
            <a:ext cx="36080" cy="48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66748" y="458272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60743" y="4540529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14871" y="4582718"/>
            <a:ext cx="36080" cy="48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14862" y="458272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96824" y="4540529"/>
            <a:ext cx="132317" cy="144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50952" y="4582718"/>
            <a:ext cx="48120" cy="482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50949" y="458272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4057" y="0"/>
                </a:moveTo>
                <a:lnTo>
                  <a:pt x="33424" y="1893"/>
                </a:lnTo>
                <a:lnTo>
                  <a:pt x="41071" y="7058"/>
                </a:lnTo>
                <a:lnTo>
                  <a:pt x="46225" y="14720"/>
                </a:lnTo>
                <a:lnTo>
                  <a:pt x="48115" y="24105"/>
                </a:lnTo>
                <a:lnTo>
                  <a:pt x="46225" y="33490"/>
                </a:lnTo>
                <a:lnTo>
                  <a:pt x="41071" y="41153"/>
                </a:lnTo>
                <a:lnTo>
                  <a:pt x="33424" y="46317"/>
                </a:lnTo>
                <a:lnTo>
                  <a:pt x="24057" y="48211"/>
                </a:lnTo>
                <a:lnTo>
                  <a:pt x="14691" y="46317"/>
                </a:lnTo>
                <a:lnTo>
                  <a:pt x="7044" y="41153"/>
                </a:lnTo>
                <a:lnTo>
                  <a:pt x="1889" y="33490"/>
                </a:lnTo>
                <a:lnTo>
                  <a:pt x="0" y="24105"/>
                </a:lnTo>
                <a:lnTo>
                  <a:pt x="1889" y="14720"/>
                </a:lnTo>
                <a:lnTo>
                  <a:pt x="7044" y="7058"/>
                </a:lnTo>
                <a:lnTo>
                  <a:pt x="14691" y="1893"/>
                </a:lnTo>
                <a:lnTo>
                  <a:pt x="24057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44944" y="4540529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99072" y="4582718"/>
            <a:ext cx="36080" cy="48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9064" y="458272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22402" y="4667084"/>
            <a:ext cx="721728" cy="7232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22401" y="4703252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29" h="12064">
                <a:moveTo>
                  <a:pt x="0" y="0"/>
                </a:moveTo>
                <a:lnTo>
                  <a:pt x="0" y="12052"/>
                </a:lnTo>
                <a:lnTo>
                  <a:pt x="24057" y="12052"/>
                </a:lnTo>
                <a:lnTo>
                  <a:pt x="2405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6416384" y="4299490"/>
          <a:ext cx="72199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object 117"/>
          <p:cNvSpPr/>
          <p:nvPr/>
        </p:nvSpPr>
        <p:spPr>
          <a:xfrm>
            <a:off x="6428422" y="4636960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82550" y="4691189"/>
            <a:ext cx="36093" cy="361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82545" y="46911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76530" y="4636960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30670" y="4691189"/>
            <a:ext cx="36080" cy="361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30661" y="46911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12623" y="4636960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66751" y="4691189"/>
            <a:ext cx="36080" cy="3616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66748" y="46911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60743" y="4636960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871" y="4691189"/>
            <a:ext cx="36080" cy="361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862" y="46911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96824" y="4636960"/>
            <a:ext cx="132317" cy="1446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50952" y="4691189"/>
            <a:ext cx="48120" cy="361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50949" y="4691199"/>
            <a:ext cx="48260" cy="36195"/>
          </a:xfrm>
          <a:custGeom>
            <a:avLst/>
            <a:gdLst/>
            <a:ahLst/>
            <a:cxnLst/>
            <a:rect l="l" t="t" r="r" b="b"/>
            <a:pathLst>
              <a:path w="48259" h="36195">
                <a:moveTo>
                  <a:pt x="18043" y="0"/>
                </a:moveTo>
                <a:lnTo>
                  <a:pt x="30072" y="0"/>
                </a:lnTo>
                <a:lnTo>
                  <a:pt x="37093" y="1421"/>
                </a:lnTo>
                <a:lnTo>
                  <a:pt x="42828" y="5297"/>
                </a:lnTo>
                <a:lnTo>
                  <a:pt x="46696" y="11044"/>
                </a:lnTo>
                <a:lnTo>
                  <a:pt x="48115" y="18079"/>
                </a:lnTo>
                <a:lnTo>
                  <a:pt x="46696" y="25114"/>
                </a:lnTo>
                <a:lnTo>
                  <a:pt x="42828" y="30861"/>
                </a:lnTo>
                <a:lnTo>
                  <a:pt x="37093" y="34737"/>
                </a:lnTo>
                <a:lnTo>
                  <a:pt x="30072" y="36158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44944" y="4636960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99072" y="4691189"/>
            <a:ext cx="36080" cy="361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99064" y="46911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98348" y="6233960"/>
            <a:ext cx="757821" cy="14101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98343" y="6233967"/>
            <a:ext cx="758190" cy="1410335"/>
          </a:xfrm>
          <a:custGeom>
            <a:avLst/>
            <a:gdLst/>
            <a:ahLst/>
            <a:cxnLst/>
            <a:rect l="l" t="t" r="r" b="b"/>
            <a:pathLst>
              <a:path w="758190" h="1410334">
                <a:moveTo>
                  <a:pt x="72173" y="1410185"/>
                </a:moveTo>
                <a:lnTo>
                  <a:pt x="685644" y="1410185"/>
                </a:lnTo>
                <a:lnTo>
                  <a:pt x="713739" y="1404503"/>
                </a:lnTo>
                <a:lnTo>
                  <a:pt x="736680" y="1389006"/>
                </a:lnTo>
                <a:lnTo>
                  <a:pt x="752146" y="1366019"/>
                </a:lnTo>
                <a:lnTo>
                  <a:pt x="757817" y="1337868"/>
                </a:lnTo>
                <a:lnTo>
                  <a:pt x="757817" y="72317"/>
                </a:lnTo>
                <a:lnTo>
                  <a:pt x="752146" y="44166"/>
                </a:lnTo>
                <a:lnTo>
                  <a:pt x="736680" y="21179"/>
                </a:lnTo>
                <a:lnTo>
                  <a:pt x="713739" y="5682"/>
                </a:lnTo>
                <a:lnTo>
                  <a:pt x="685644" y="0"/>
                </a:lnTo>
                <a:lnTo>
                  <a:pt x="72173" y="0"/>
                </a:lnTo>
                <a:lnTo>
                  <a:pt x="44078" y="5682"/>
                </a:lnTo>
                <a:lnTo>
                  <a:pt x="21137" y="21179"/>
                </a:lnTo>
                <a:lnTo>
                  <a:pt x="5671" y="44166"/>
                </a:lnTo>
                <a:lnTo>
                  <a:pt x="0" y="72317"/>
                </a:lnTo>
                <a:lnTo>
                  <a:pt x="0" y="1337868"/>
                </a:lnTo>
                <a:lnTo>
                  <a:pt x="5671" y="1366019"/>
                </a:lnTo>
                <a:lnTo>
                  <a:pt x="21137" y="1389006"/>
                </a:lnTo>
                <a:lnTo>
                  <a:pt x="44078" y="1404503"/>
                </a:lnTo>
                <a:lnTo>
                  <a:pt x="72173" y="1410185"/>
                </a:lnTo>
                <a:close/>
              </a:path>
            </a:pathLst>
          </a:custGeom>
          <a:ln w="1203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22402" y="6258064"/>
            <a:ext cx="721728" cy="136197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22402" y="6523228"/>
            <a:ext cx="721728" cy="723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22401" y="6559394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29" h="12065">
                <a:moveTo>
                  <a:pt x="0" y="0"/>
                </a:moveTo>
                <a:lnTo>
                  <a:pt x="0" y="12052"/>
                </a:lnTo>
                <a:lnTo>
                  <a:pt x="24057" y="12052"/>
                </a:lnTo>
                <a:lnTo>
                  <a:pt x="2405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28422" y="6493103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82550" y="6535280"/>
            <a:ext cx="36093" cy="482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82545" y="653528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76530" y="6493103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30670" y="6535280"/>
            <a:ext cx="36080" cy="482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30661" y="653528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12623" y="6493103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66751" y="6535280"/>
            <a:ext cx="36080" cy="4820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66748" y="653528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60743" y="6493103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14871" y="6535280"/>
            <a:ext cx="36080" cy="482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14862" y="653528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96824" y="6493103"/>
            <a:ext cx="132317" cy="144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50952" y="6535280"/>
            <a:ext cx="48120" cy="482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50949" y="653528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4057" y="0"/>
                </a:moveTo>
                <a:lnTo>
                  <a:pt x="33424" y="1893"/>
                </a:lnTo>
                <a:lnTo>
                  <a:pt x="41071" y="7058"/>
                </a:lnTo>
                <a:lnTo>
                  <a:pt x="46225" y="14720"/>
                </a:lnTo>
                <a:lnTo>
                  <a:pt x="48115" y="24105"/>
                </a:lnTo>
                <a:lnTo>
                  <a:pt x="46225" y="33490"/>
                </a:lnTo>
                <a:lnTo>
                  <a:pt x="41071" y="41153"/>
                </a:lnTo>
                <a:lnTo>
                  <a:pt x="33424" y="46317"/>
                </a:lnTo>
                <a:lnTo>
                  <a:pt x="24057" y="48211"/>
                </a:lnTo>
                <a:lnTo>
                  <a:pt x="14691" y="46317"/>
                </a:lnTo>
                <a:lnTo>
                  <a:pt x="7044" y="41153"/>
                </a:lnTo>
                <a:lnTo>
                  <a:pt x="1889" y="33490"/>
                </a:lnTo>
                <a:lnTo>
                  <a:pt x="0" y="24105"/>
                </a:lnTo>
                <a:lnTo>
                  <a:pt x="1889" y="14720"/>
                </a:lnTo>
                <a:lnTo>
                  <a:pt x="7044" y="7058"/>
                </a:lnTo>
                <a:lnTo>
                  <a:pt x="14691" y="1893"/>
                </a:lnTo>
                <a:lnTo>
                  <a:pt x="24057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44944" y="6493103"/>
            <a:ext cx="132317" cy="144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99072" y="6535280"/>
            <a:ext cx="36080" cy="4820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99064" y="6535288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6086" y="30132"/>
                </a:lnTo>
                <a:lnTo>
                  <a:pt x="34667" y="37167"/>
                </a:lnTo>
                <a:lnTo>
                  <a:pt x="30799" y="42914"/>
                </a:lnTo>
                <a:lnTo>
                  <a:pt x="25064" y="46790"/>
                </a:lnTo>
                <a:lnTo>
                  <a:pt x="18043" y="48211"/>
                </a:lnTo>
                <a:lnTo>
                  <a:pt x="11022" y="46790"/>
                </a:lnTo>
                <a:lnTo>
                  <a:pt x="5286" y="42914"/>
                </a:lnTo>
                <a:lnTo>
                  <a:pt x="1418" y="37167"/>
                </a:lnTo>
                <a:lnTo>
                  <a:pt x="0" y="30132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22402" y="6619658"/>
            <a:ext cx="721728" cy="7231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/>
        </p:nvGraphicFramePr>
        <p:xfrm>
          <a:off x="6416384" y="6252055"/>
          <a:ext cx="721995" cy="136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object 160"/>
          <p:cNvSpPr/>
          <p:nvPr/>
        </p:nvSpPr>
        <p:spPr>
          <a:xfrm>
            <a:off x="6428422" y="6589521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482550" y="6643763"/>
            <a:ext cx="36093" cy="36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82545" y="66437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76530" y="6589521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30670" y="6643763"/>
            <a:ext cx="36080" cy="36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30661" y="66437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2623" y="6589521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66751" y="6643763"/>
            <a:ext cx="36080" cy="36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66748" y="66437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60743" y="6589521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14871" y="6643763"/>
            <a:ext cx="36080" cy="36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14862" y="66437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96824" y="6589521"/>
            <a:ext cx="132317" cy="1446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50952" y="6643763"/>
            <a:ext cx="48120" cy="361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50949" y="6643765"/>
            <a:ext cx="48260" cy="36195"/>
          </a:xfrm>
          <a:custGeom>
            <a:avLst/>
            <a:gdLst/>
            <a:ahLst/>
            <a:cxnLst/>
            <a:rect l="l" t="t" r="r" b="b"/>
            <a:pathLst>
              <a:path w="48259" h="36195">
                <a:moveTo>
                  <a:pt x="18043" y="0"/>
                </a:moveTo>
                <a:lnTo>
                  <a:pt x="30072" y="0"/>
                </a:lnTo>
                <a:lnTo>
                  <a:pt x="37093" y="1421"/>
                </a:lnTo>
                <a:lnTo>
                  <a:pt x="42828" y="5297"/>
                </a:lnTo>
                <a:lnTo>
                  <a:pt x="46696" y="11044"/>
                </a:lnTo>
                <a:lnTo>
                  <a:pt x="48115" y="18079"/>
                </a:lnTo>
                <a:lnTo>
                  <a:pt x="46696" y="25114"/>
                </a:lnTo>
                <a:lnTo>
                  <a:pt x="42828" y="30861"/>
                </a:lnTo>
                <a:lnTo>
                  <a:pt x="37093" y="34737"/>
                </a:lnTo>
                <a:lnTo>
                  <a:pt x="30072" y="36158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44944" y="6589521"/>
            <a:ext cx="132317" cy="1446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99072" y="6643763"/>
            <a:ext cx="36080" cy="361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99064" y="66437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43" y="0"/>
                </a:moveTo>
                <a:lnTo>
                  <a:pt x="25064" y="1421"/>
                </a:lnTo>
                <a:lnTo>
                  <a:pt x="30799" y="5297"/>
                </a:lnTo>
                <a:lnTo>
                  <a:pt x="34667" y="11044"/>
                </a:lnTo>
                <a:lnTo>
                  <a:pt x="36086" y="18079"/>
                </a:lnTo>
                <a:lnTo>
                  <a:pt x="34667" y="25114"/>
                </a:lnTo>
                <a:lnTo>
                  <a:pt x="30799" y="30861"/>
                </a:lnTo>
                <a:lnTo>
                  <a:pt x="25064" y="34737"/>
                </a:lnTo>
                <a:lnTo>
                  <a:pt x="18043" y="36158"/>
                </a:lnTo>
                <a:lnTo>
                  <a:pt x="11022" y="34737"/>
                </a:lnTo>
                <a:lnTo>
                  <a:pt x="5286" y="30861"/>
                </a:lnTo>
                <a:lnTo>
                  <a:pt x="1418" y="25114"/>
                </a:lnTo>
                <a:lnTo>
                  <a:pt x="0" y="18079"/>
                </a:lnTo>
                <a:lnTo>
                  <a:pt x="1418" y="11044"/>
                </a:lnTo>
                <a:lnTo>
                  <a:pt x="5286" y="5297"/>
                </a:lnTo>
                <a:lnTo>
                  <a:pt x="11022" y="1421"/>
                </a:lnTo>
                <a:lnTo>
                  <a:pt x="18043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46621" y="3027903"/>
            <a:ext cx="1450975" cy="922655"/>
          </a:xfrm>
          <a:custGeom>
            <a:avLst/>
            <a:gdLst/>
            <a:ahLst/>
            <a:cxnLst/>
            <a:rect l="l" t="t" r="r" b="b"/>
            <a:pathLst>
              <a:path w="1450975" h="922654">
                <a:moveTo>
                  <a:pt x="0" y="922044"/>
                </a:moveTo>
                <a:lnTo>
                  <a:pt x="0" y="0"/>
                </a:lnTo>
                <a:lnTo>
                  <a:pt x="1450499" y="0"/>
                </a:lnTo>
              </a:path>
            </a:pathLst>
          </a:custGeom>
          <a:ln w="1204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91098" y="2985722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46621" y="6010988"/>
            <a:ext cx="1450975" cy="922655"/>
          </a:xfrm>
          <a:custGeom>
            <a:avLst/>
            <a:gdLst/>
            <a:ahLst/>
            <a:cxnLst/>
            <a:rect l="l" t="t" r="r" b="b"/>
            <a:pathLst>
              <a:path w="1450975" h="922654">
                <a:moveTo>
                  <a:pt x="0" y="0"/>
                </a:moveTo>
                <a:lnTo>
                  <a:pt x="0" y="922044"/>
                </a:lnTo>
                <a:lnTo>
                  <a:pt x="1450499" y="922044"/>
                </a:lnTo>
              </a:path>
            </a:pathLst>
          </a:custGeom>
          <a:ln w="1204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291098" y="6890853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91098" y="4938287"/>
            <a:ext cx="108275" cy="8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2902" y="23368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59119" y="1719756"/>
            <a:ext cx="3602990" cy="662685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Communication</a:t>
            </a:r>
            <a:endParaRPr sz="230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75" dirty="0">
                <a:solidFill>
                  <a:srgbClr val="F26722"/>
                </a:solidFill>
                <a:latin typeface="DejaVu Sans"/>
                <a:cs typeface="DejaVu Sans"/>
              </a:rPr>
              <a:t>Synchronous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Asynchronous</a:t>
            </a:r>
            <a:endParaRPr sz="1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300" spc="-175" dirty="0">
                <a:solidFill>
                  <a:srgbClr val="58595B"/>
                </a:solidFill>
                <a:latin typeface="DejaVu Sans"/>
                <a:cs typeface="DejaVu Sans"/>
              </a:rPr>
              <a:t>Hosting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Platforms</a:t>
            </a:r>
            <a:endParaRPr sz="230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55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45" dirty="0">
                <a:solidFill>
                  <a:srgbClr val="F26722"/>
                </a:solidFill>
                <a:latin typeface="DejaVu Sans"/>
                <a:cs typeface="DejaVu Sans"/>
              </a:rPr>
              <a:t>Virtualization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Containers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65" dirty="0">
                <a:solidFill>
                  <a:srgbClr val="F26722"/>
                </a:solidFill>
                <a:latin typeface="DejaVu Sans"/>
                <a:cs typeface="DejaVu Sans"/>
              </a:rPr>
              <a:t>Self</a:t>
            </a:r>
            <a:r>
              <a:rPr sz="185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45" dirty="0">
                <a:solidFill>
                  <a:srgbClr val="F26722"/>
                </a:solidFill>
                <a:latin typeface="DejaVu Sans"/>
                <a:cs typeface="DejaVu Sans"/>
              </a:rPr>
              <a:t>Hosting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75" dirty="0">
                <a:solidFill>
                  <a:srgbClr val="F26722"/>
                </a:solidFill>
                <a:latin typeface="DejaVu Sans"/>
                <a:cs typeface="DejaVu Sans"/>
              </a:rPr>
              <a:t>Registry </a:t>
            </a: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1850" spc="-2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Discovery</a:t>
            </a:r>
            <a:endParaRPr sz="1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300" spc="-204" dirty="0">
                <a:solidFill>
                  <a:srgbClr val="58595B"/>
                </a:solidFill>
                <a:latin typeface="DejaVu Sans"/>
                <a:cs typeface="DejaVu Sans"/>
              </a:rPr>
              <a:t>Observable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230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20" dirty="0">
                <a:solidFill>
                  <a:srgbClr val="F26722"/>
                </a:solidFill>
                <a:latin typeface="DejaVu Sans"/>
                <a:cs typeface="DejaVu Sans"/>
              </a:rPr>
              <a:t>Monitoring</a:t>
            </a:r>
            <a:r>
              <a:rPr sz="1850" spc="-3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220" dirty="0">
                <a:solidFill>
                  <a:srgbClr val="F26722"/>
                </a:solidFill>
                <a:latin typeface="DejaVu Sans"/>
                <a:cs typeface="DejaVu Sans"/>
              </a:rPr>
              <a:t>Tech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35" dirty="0">
                <a:solidFill>
                  <a:srgbClr val="F26722"/>
                </a:solidFill>
                <a:latin typeface="DejaVu Sans"/>
                <a:cs typeface="DejaVu Sans"/>
              </a:rPr>
              <a:t>Logging</a:t>
            </a:r>
            <a:r>
              <a:rPr sz="1850" spc="-37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220" dirty="0">
                <a:solidFill>
                  <a:srgbClr val="F26722"/>
                </a:solidFill>
                <a:latin typeface="DejaVu Sans"/>
                <a:cs typeface="DejaVu Sans"/>
              </a:rPr>
              <a:t>Tech</a:t>
            </a:r>
            <a:endParaRPr sz="1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300" spc="-215" dirty="0">
                <a:solidFill>
                  <a:srgbClr val="58595B"/>
                </a:solidFill>
                <a:latin typeface="DejaVu Sans"/>
                <a:cs typeface="DejaVu Sans"/>
              </a:rPr>
              <a:t>Performance</a:t>
            </a:r>
            <a:endParaRPr sz="230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55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60" dirty="0">
                <a:solidFill>
                  <a:srgbClr val="F26722"/>
                </a:solidFill>
                <a:latin typeface="DejaVu Sans"/>
                <a:cs typeface="DejaVu Sans"/>
              </a:rPr>
              <a:t>Scaling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Caching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20" dirty="0">
                <a:solidFill>
                  <a:srgbClr val="F26722"/>
                </a:solidFill>
                <a:latin typeface="DejaVu Sans"/>
                <a:cs typeface="DejaVu Sans"/>
              </a:rPr>
              <a:t>API</a:t>
            </a:r>
            <a:r>
              <a:rPr sz="185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210" dirty="0">
                <a:solidFill>
                  <a:srgbClr val="F26722"/>
                </a:solidFill>
                <a:latin typeface="DejaVu Sans"/>
                <a:cs typeface="DejaVu Sans"/>
              </a:rPr>
              <a:t>Gateway</a:t>
            </a:r>
            <a:endParaRPr sz="1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Automation</a:t>
            </a:r>
            <a:r>
              <a:rPr sz="2300" spc="-3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15" dirty="0">
                <a:solidFill>
                  <a:srgbClr val="58595B"/>
                </a:solidFill>
                <a:latin typeface="DejaVu Sans"/>
                <a:cs typeface="DejaVu Sans"/>
              </a:rPr>
              <a:t>Tools</a:t>
            </a:r>
            <a:endParaRPr sz="230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550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50" dirty="0">
                <a:solidFill>
                  <a:srgbClr val="F26722"/>
                </a:solidFill>
                <a:latin typeface="DejaVu Sans"/>
                <a:cs typeface="DejaVu Sans"/>
              </a:rPr>
              <a:t>Continuous</a:t>
            </a:r>
            <a:r>
              <a:rPr sz="185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45" dirty="0">
                <a:solidFill>
                  <a:srgbClr val="F26722"/>
                </a:solidFill>
                <a:latin typeface="DejaVu Sans"/>
                <a:cs typeface="DejaVu Sans"/>
              </a:rPr>
              <a:t>Integration</a:t>
            </a:r>
            <a:endParaRPr sz="1850">
              <a:latin typeface="DejaVu Sans"/>
              <a:cs typeface="DejaVu Sans"/>
            </a:endParaRPr>
          </a:p>
          <a:p>
            <a:pPr marL="1172845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1173480" algn="l"/>
              </a:tabLst>
            </a:pPr>
            <a:r>
              <a:rPr sz="1850" spc="-150" dirty="0">
                <a:solidFill>
                  <a:srgbClr val="F26722"/>
                </a:solidFill>
                <a:latin typeface="DejaVu Sans"/>
                <a:cs typeface="DejaVu Sans"/>
              </a:rPr>
              <a:t>Continuous</a:t>
            </a:r>
            <a:r>
              <a:rPr sz="18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6379" y="751458"/>
            <a:ext cx="53168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solidFill>
                  <a:srgbClr val="F26722"/>
                </a:solidFill>
              </a:rPr>
              <a:t>Module</a:t>
            </a:r>
            <a:r>
              <a:rPr spc="-660" dirty="0">
                <a:solidFill>
                  <a:srgbClr val="F26722"/>
                </a:solidFill>
              </a:rPr>
              <a:t> </a:t>
            </a:r>
            <a:r>
              <a:rPr spc="-655" dirty="0">
                <a:solidFill>
                  <a:srgbClr val="F26722"/>
                </a:solidFill>
              </a:rPr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496" y="762889"/>
            <a:ext cx="9409304" cy="878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Communication:</a:t>
            </a:r>
            <a:r>
              <a:rPr spc="-625" dirty="0"/>
              <a:t> </a:t>
            </a:r>
            <a:r>
              <a:rPr spc="-530" dirty="0">
                <a:solidFill>
                  <a:srgbClr val="F26722"/>
                </a:solidFill>
              </a:rPr>
              <a:t>Synchronous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978355"/>
            <a:ext cx="3917950" cy="1310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555"/>
              </a:spcBef>
              <a:buSzPts val="100"/>
              <a:buChar char="•"/>
              <a:tabLst>
                <a:tab pos="14604" algn="l"/>
              </a:tabLst>
            </a:pPr>
            <a:r>
              <a:rPr sz="2150" spc="-220" dirty="0">
                <a:solidFill>
                  <a:srgbClr val="58595B"/>
                </a:solidFill>
                <a:latin typeface="DejaVu Sans"/>
                <a:cs typeface="DejaVu Sans"/>
              </a:rPr>
              <a:t>Request </a:t>
            </a:r>
            <a:r>
              <a:rPr sz="2150" spc="-210" dirty="0">
                <a:solidFill>
                  <a:srgbClr val="58595B"/>
                </a:solidFill>
                <a:latin typeface="DejaVu Sans"/>
                <a:cs typeface="DejaVu Sans"/>
              </a:rPr>
              <a:t>response</a:t>
            </a:r>
            <a:r>
              <a:rPr sz="2150" spc="-26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communication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25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0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6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00" spc="-1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4"/>
              </a:spcBef>
              <a:buSzPts val="100"/>
              <a:buChar char="•"/>
              <a:tabLst>
                <a:tab pos="394970" algn="l"/>
              </a:tabLst>
            </a:pPr>
            <a:r>
              <a:rPr sz="1700" spc="-16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00" spc="-1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0" dirty="0">
                <a:solidFill>
                  <a:srgbClr val="F26722"/>
                </a:solidFill>
                <a:latin typeface="DejaVu Sans"/>
                <a:cs typeface="DejaVu Sans"/>
              </a:rPr>
              <a:t>external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3291027"/>
            <a:ext cx="4840605" cy="46583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555"/>
              </a:spcBef>
              <a:buSzPts val="100"/>
              <a:buChar char="•"/>
              <a:tabLst>
                <a:tab pos="14604" algn="l"/>
              </a:tabLst>
            </a:pPr>
            <a:r>
              <a:rPr sz="2150" spc="-229" dirty="0">
                <a:solidFill>
                  <a:srgbClr val="58595B"/>
                </a:solidFill>
                <a:latin typeface="DejaVu Sans"/>
                <a:cs typeface="DejaVu Sans"/>
              </a:rPr>
              <a:t>Remote </a:t>
            </a:r>
            <a:r>
              <a:rPr sz="2150" spc="-190" dirty="0">
                <a:solidFill>
                  <a:srgbClr val="58595B"/>
                </a:solidFill>
                <a:latin typeface="DejaVu Sans"/>
                <a:cs typeface="DejaVu Sans"/>
              </a:rPr>
              <a:t>procedure</a:t>
            </a:r>
            <a:r>
              <a:rPr sz="2150" spc="-2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70" dirty="0">
                <a:solidFill>
                  <a:srgbClr val="58595B"/>
                </a:solidFill>
                <a:latin typeface="DejaVu Sans"/>
                <a:cs typeface="DejaVu Sans"/>
              </a:rPr>
              <a:t>call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50" dirty="0">
                <a:solidFill>
                  <a:srgbClr val="F26722"/>
                </a:solidFill>
                <a:latin typeface="DejaVu Sans"/>
                <a:cs typeface="DejaVu Sans"/>
              </a:rPr>
              <a:t>Sensitive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00" spc="-20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0" dirty="0">
                <a:solidFill>
                  <a:srgbClr val="F26722"/>
                </a:solidFill>
                <a:latin typeface="DejaVu Sans"/>
                <a:cs typeface="DejaVu Sans"/>
              </a:rPr>
              <a:t>change</a:t>
            </a:r>
            <a:endParaRPr sz="1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680"/>
              </a:spcBef>
              <a:buSzPts val="100"/>
              <a:buChar char="•"/>
              <a:tabLst>
                <a:tab pos="14604" algn="l"/>
              </a:tabLst>
            </a:pPr>
            <a:r>
              <a:rPr sz="2150" spc="-190" dirty="0">
                <a:solidFill>
                  <a:srgbClr val="58595B"/>
                </a:solidFill>
                <a:latin typeface="DejaVu Sans"/>
                <a:cs typeface="DejaVu Sans"/>
              </a:rPr>
              <a:t>HTTP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70" dirty="0">
                <a:solidFill>
                  <a:srgbClr val="F26722"/>
                </a:solidFill>
                <a:latin typeface="DejaVu Sans"/>
                <a:cs typeface="DejaVu Sans"/>
              </a:rPr>
              <a:t>Work across </a:t>
            </a: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the</a:t>
            </a:r>
            <a:r>
              <a:rPr sz="1700" spc="-1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30" dirty="0">
                <a:solidFill>
                  <a:srgbClr val="F26722"/>
                </a:solidFill>
                <a:latin typeface="DejaVu Sans"/>
                <a:cs typeface="DejaVu Sans"/>
              </a:rPr>
              <a:t>internet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Firewall</a:t>
            </a:r>
            <a:r>
              <a:rPr sz="1700" spc="-1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20" dirty="0">
                <a:solidFill>
                  <a:srgbClr val="F26722"/>
                </a:solidFill>
                <a:latin typeface="DejaVu Sans"/>
                <a:cs typeface="DejaVu Sans"/>
              </a:rPr>
              <a:t>friendly</a:t>
            </a:r>
            <a:endParaRPr sz="1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6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95" dirty="0">
                <a:solidFill>
                  <a:srgbClr val="58595B"/>
                </a:solidFill>
                <a:latin typeface="DejaVu Sans"/>
                <a:cs typeface="DejaVu Sans"/>
              </a:rPr>
              <a:t>REST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85" dirty="0">
                <a:solidFill>
                  <a:srgbClr val="F26722"/>
                </a:solidFill>
                <a:latin typeface="DejaVu Sans"/>
                <a:cs typeface="DejaVu Sans"/>
              </a:rPr>
              <a:t>CRUD </a:t>
            </a:r>
            <a:r>
              <a:rPr sz="1700" spc="-130" dirty="0">
                <a:solidFill>
                  <a:srgbClr val="F26722"/>
                </a:solidFill>
                <a:latin typeface="DejaVu Sans"/>
                <a:cs typeface="DejaVu Sans"/>
              </a:rPr>
              <a:t>using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HTTP</a:t>
            </a:r>
            <a:r>
              <a:rPr sz="170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65" dirty="0">
                <a:solidFill>
                  <a:srgbClr val="F26722"/>
                </a:solidFill>
                <a:latin typeface="DejaVu Sans"/>
                <a:cs typeface="DejaVu Sans"/>
              </a:rPr>
              <a:t>verbs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45" dirty="0">
                <a:solidFill>
                  <a:srgbClr val="F26722"/>
                </a:solidFill>
                <a:latin typeface="DejaVu Sans"/>
                <a:cs typeface="DejaVu Sans"/>
              </a:rPr>
              <a:t>Natural</a:t>
            </a:r>
            <a:r>
              <a:rPr sz="1700" spc="-1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14" dirty="0">
                <a:solidFill>
                  <a:srgbClr val="F26722"/>
                </a:solidFill>
                <a:latin typeface="DejaVu Sans"/>
                <a:cs typeface="DejaVu Sans"/>
              </a:rPr>
              <a:t>decoupling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4"/>
              </a:spcBef>
              <a:buSzPts val="100"/>
              <a:buChar char="•"/>
              <a:tabLst>
                <a:tab pos="394970" algn="l"/>
              </a:tabLst>
            </a:pP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Open communication</a:t>
            </a:r>
            <a:r>
              <a:rPr sz="170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10" dirty="0">
                <a:solidFill>
                  <a:srgbClr val="F26722"/>
                </a:solidFill>
                <a:latin typeface="DejaVu Sans"/>
                <a:cs typeface="DejaVu Sans"/>
              </a:rPr>
              <a:t>protocol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4970" algn="l"/>
              </a:tabLst>
            </a:pPr>
            <a:r>
              <a:rPr sz="1700" spc="-225" dirty="0">
                <a:solidFill>
                  <a:srgbClr val="F26722"/>
                </a:solidFill>
                <a:latin typeface="DejaVu Sans"/>
                <a:cs typeface="DejaVu Sans"/>
              </a:rPr>
              <a:t>REST </a:t>
            </a:r>
            <a:r>
              <a:rPr sz="1700" spc="-100" dirty="0">
                <a:solidFill>
                  <a:srgbClr val="F26722"/>
                </a:solidFill>
                <a:latin typeface="DejaVu Sans"/>
                <a:cs typeface="DejaVu Sans"/>
              </a:rPr>
              <a:t>with</a:t>
            </a:r>
            <a:r>
              <a:rPr sz="1700" spc="-13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200" dirty="0">
                <a:solidFill>
                  <a:srgbClr val="F26722"/>
                </a:solidFill>
                <a:latin typeface="DejaVu Sans"/>
                <a:cs typeface="DejaVu Sans"/>
              </a:rPr>
              <a:t>HATEOS</a:t>
            </a:r>
            <a:endParaRPr sz="1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6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00" dirty="0">
                <a:solidFill>
                  <a:srgbClr val="58595B"/>
                </a:solidFill>
                <a:latin typeface="DejaVu Sans"/>
                <a:cs typeface="DejaVu Sans"/>
              </a:rPr>
              <a:t>Synchronous</a:t>
            </a:r>
            <a:r>
              <a:rPr sz="2150" spc="-2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20" dirty="0">
                <a:solidFill>
                  <a:srgbClr val="58595B"/>
                </a:solidFill>
                <a:latin typeface="DejaVu Sans"/>
                <a:cs typeface="DejaVu Sans"/>
              </a:rPr>
              <a:t>issues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Both parties </a:t>
            </a:r>
            <a:r>
              <a:rPr sz="1700" spc="-180" dirty="0">
                <a:solidFill>
                  <a:srgbClr val="F26722"/>
                </a:solidFill>
                <a:latin typeface="DejaVu Sans"/>
                <a:cs typeface="DejaVu Sans"/>
              </a:rPr>
              <a:t>have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be</a:t>
            </a:r>
            <a:r>
              <a:rPr sz="1700" spc="-33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45" dirty="0">
                <a:solidFill>
                  <a:srgbClr val="F26722"/>
                </a:solidFill>
                <a:latin typeface="DejaVu Sans"/>
                <a:cs typeface="DejaVu Sans"/>
              </a:rPr>
              <a:t>available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Performance </a:t>
            </a:r>
            <a:r>
              <a:rPr sz="1700" spc="-130" dirty="0">
                <a:solidFill>
                  <a:srgbClr val="F26722"/>
                </a:solidFill>
                <a:latin typeface="DejaVu Sans"/>
                <a:cs typeface="DejaVu Sans"/>
              </a:rPr>
              <a:t>subject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network</a:t>
            </a:r>
            <a:r>
              <a:rPr sz="1700" spc="-30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25" dirty="0">
                <a:solidFill>
                  <a:srgbClr val="F26722"/>
                </a:solidFill>
                <a:latin typeface="DejaVu Sans"/>
                <a:cs typeface="DejaVu Sans"/>
              </a:rPr>
              <a:t>quality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4"/>
              </a:spcBef>
              <a:buSzPts val="100"/>
              <a:buChar char="•"/>
              <a:tabLst>
                <a:tab pos="394970" algn="l"/>
              </a:tabLst>
            </a:pP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Clients </a:t>
            </a:r>
            <a:r>
              <a:rPr sz="1700" spc="-160" dirty="0">
                <a:solidFill>
                  <a:srgbClr val="F26722"/>
                </a:solidFill>
                <a:latin typeface="DejaVu Sans"/>
                <a:cs typeface="DejaVu Sans"/>
              </a:rPr>
              <a:t>must </a:t>
            </a:r>
            <a:r>
              <a:rPr sz="1700" spc="-125" dirty="0">
                <a:solidFill>
                  <a:srgbClr val="F26722"/>
                </a:solidFill>
                <a:latin typeface="DejaVu Sans"/>
                <a:cs typeface="DejaVu Sans"/>
              </a:rPr>
              <a:t>know </a:t>
            </a:r>
            <a:r>
              <a:rPr sz="1700" spc="-114" dirty="0">
                <a:solidFill>
                  <a:srgbClr val="F26722"/>
                </a:solidFill>
                <a:latin typeface="DejaVu Sans"/>
                <a:cs typeface="DejaVu Sans"/>
              </a:rPr>
              <a:t>location </a:t>
            </a:r>
            <a:r>
              <a:rPr sz="1700" spc="-95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1700" spc="-4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700" spc="-110" dirty="0">
                <a:solidFill>
                  <a:srgbClr val="F26722"/>
                </a:solidFill>
                <a:latin typeface="DejaVu Sans"/>
                <a:cs typeface="DejaVu Sans"/>
              </a:rPr>
              <a:t>(host\port)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44450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819650"/>
            <a:ext cx="1398270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70" y="0"/>
                </a:lnTo>
              </a:path>
            </a:pathLst>
          </a:custGeom>
          <a:ln w="3810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4420" y="4747259"/>
            <a:ext cx="180339" cy="14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7129" y="5339956"/>
            <a:ext cx="1398270" cy="6350"/>
          </a:xfrm>
          <a:custGeom>
            <a:avLst/>
            <a:gdLst/>
            <a:ahLst/>
            <a:cxnLst/>
            <a:rect l="l" t="t" r="r" b="b"/>
            <a:pathLst>
              <a:path w="1398270" h="6350">
                <a:moveTo>
                  <a:pt x="-19050" y="2965"/>
                </a:moveTo>
                <a:lnTo>
                  <a:pt x="1417320" y="2965"/>
                </a:lnTo>
              </a:path>
            </a:pathLst>
          </a:custGeom>
          <a:ln w="4403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5840" y="5272036"/>
            <a:ext cx="180721" cy="144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1352" y="5816600"/>
            <a:ext cx="1035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8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One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0039" y="5816600"/>
            <a:ext cx="1024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15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Two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4411" y="4673600"/>
            <a:ext cx="1790064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 indent="-189230">
              <a:lnSpc>
                <a:spcPts val="1910"/>
              </a:lnSpc>
              <a:spcBef>
                <a:spcPts val="100"/>
              </a:spcBef>
              <a:buAutoNum type="arabicPeriod"/>
              <a:tabLst>
                <a:tab pos="989965" algn="l"/>
              </a:tabLst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Make</a:t>
            </a:r>
            <a:r>
              <a:rPr sz="1600" spc="-8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10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call</a:t>
            </a:r>
            <a:endParaRPr sz="1600">
              <a:latin typeface="Noto Sans CJK JP Regular"/>
              <a:cs typeface="Noto Sans CJK JP Regular"/>
            </a:endParaRPr>
          </a:p>
          <a:p>
            <a:pPr marL="1196340" indent="-182245">
              <a:lnSpc>
                <a:spcPts val="1900"/>
              </a:lnSpc>
              <a:buAutoNum type="arabicPeriod"/>
              <a:tabLst>
                <a:tab pos="1196975" algn="l"/>
              </a:tabLst>
            </a:pPr>
            <a:r>
              <a:rPr sz="160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6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ai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6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…</a:t>
            </a:r>
            <a:endParaRPr sz="1600">
              <a:latin typeface="Noto Sans CJK JP Regular"/>
              <a:cs typeface="Noto Sans CJK JP Regular"/>
            </a:endParaRPr>
          </a:p>
          <a:p>
            <a:pPr marL="201930" indent="-189230">
              <a:lnSpc>
                <a:spcPts val="1910"/>
              </a:lnSpc>
              <a:buAutoNum type="arabicPeriod"/>
              <a:tabLst>
                <a:tab pos="202565" algn="l"/>
              </a:tabLst>
            </a:pPr>
            <a:r>
              <a:rPr sz="1600" spc="-10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Response</a:t>
            </a:r>
            <a:r>
              <a:rPr sz="1600" spc="-7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9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received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4445000"/>
            <a:ext cx="2400300" cy="1371600"/>
          </a:xfrm>
          <a:custGeom>
            <a:avLst/>
            <a:gdLst/>
            <a:ahLst/>
            <a:cxnLst/>
            <a:rect l="l" t="t" r="r" b="b"/>
            <a:pathLst>
              <a:path w="2400300" h="1371600">
                <a:moveTo>
                  <a:pt x="22860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1257300"/>
                </a:lnTo>
                <a:lnTo>
                  <a:pt x="8981" y="1301793"/>
                </a:lnTo>
                <a:lnTo>
                  <a:pt x="33475" y="1338124"/>
                </a:lnTo>
                <a:lnTo>
                  <a:pt x="69806" y="1362618"/>
                </a:lnTo>
                <a:lnTo>
                  <a:pt x="114300" y="1371600"/>
                </a:lnTo>
                <a:lnTo>
                  <a:pt x="2286000" y="1371600"/>
                </a:lnTo>
                <a:lnTo>
                  <a:pt x="2330493" y="1362618"/>
                </a:lnTo>
                <a:lnTo>
                  <a:pt x="2366824" y="1338124"/>
                </a:lnTo>
                <a:lnTo>
                  <a:pt x="2391318" y="1301793"/>
                </a:lnTo>
                <a:lnTo>
                  <a:pt x="2400300" y="1257300"/>
                </a:lnTo>
                <a:lnTo>
                  <a:pt x="2400300" y="114300"/>
                </a:lnTo>
                <a:lnTo>
                  <a:pt x="2391318" y="69806"/>
                </a:lnTo>
                <a:lnTo>
                  <a:pt x="2366824" y="33475"/>
                </a:lnTo>
                <a:lnTo>
                  <a:pt x="2330493" y="8981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4445000"/>
            <a:ext cx="2400300" cy="1371600"/>
          </a:xfrm>
          <a:custGeom>
            <a:avLst/>
            <a:gdLst/>
            <a:ahLst/>
            <a:cxnLst/>
            <a:rect l="l" t="t" r="r" b="b"/>
            <a:pathLst>
              <a:path w="2400300" h="1371600">
                <a:moveTo>
                  <a:pt x="114300" y="0"/>
                </a:moveTo>
                <a:lnTo>
                  <a:pt x="2286000" y="0"/>
                </a:lnTo>
                <a:lnTo>
                  <a:pt x="2330493" y="8981"/>
                </a:lnTo>
                <a:lnTo>
                  <a:pt x="2366824" y="33475"/>
                </a:lnTo>
                <a:lnTo>
                  <a:pt x="2391318" y="69806"/>
                </a:lnTo>
                <a:lnTo>
                  <a:pt x="2400300" y="114300"/>
                </a:lnTo>
                <a:lnTo>
                  <a:pt x="2400300" y="1257300"/>
                </a:lnTo>
                <a:lnTo>
                  <a:pt x="2391318" y="1301793"/>
                </a:lnTo>
                <a:lnTo>
                  <a:pt x="2366824" y="1338124"/>
                </a:lnTo>
                <a:lnTo>
                  <a:pt x="2330493" y="1362618"/>
                </a:lnTo>
                <a:lnTo>
                  <a:pt x="22860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6200" y="4673600"/>
            <a:ext cx="2233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0433FF"/>
                </a:solidFill>
                <a:latin typeface="Noto Sans CJK JP Regular"/>
                <a:cs typeface="Noto Sans CJK JP Regular"/>
                <a:hlinkClick r:id="rId4"/>
              </a:rPr>
              <a:t>http://Service/Account/23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9649" y="3462375"/>
            <a:ext cx="1111885" cy="1234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0835" marR="5080" indent="-318770">
              <a:lnSpc>
                <a:spcPts val="1900"/>
              </a:lnSpc>
              <a:spcBef>
                <a:spcPts val="180"/>
              </a:spcBef>
            </a:pPr>
            <a:r>
              <a:rPr sz="1600" b="1" spc="-45" dirty="0">
                <a:solidFill>
                  <a:srgbClr val="0433FF"/>
                </a:solidFill>
                <a:latin typeface="Trebuchet MS"/>
                <a:cs typeface="Trebuchet MS"/>
              </a:rPr>
              <a:t>HTTP</a:t>
            </a:r>
            <a:r>
              <a:rPr sz="1600" b="1" spc="-290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0433FF"/>
                </a:solidFill>
                <a:latin typeface="Trebuchet MS"/>
                <a:cs typeface="Trebuchet MS"/>
              </a:rPr>
              <a:t>Verbs:  </a:t>
            </a:r>
            <a:r>
              <a:rPr sz="1600" spc="-145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POST  </a:t>
            </a:r>
            <a:r>
              <a:rPr sz="1600" spc="-150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PUT</a:t>
            </a:r>
            <a:endParaRPr sz="1600">
              <a:latin typeface="Noto Sans CJK JP Regular"/>
              <a:cs typeface="Noto Sans CJK JP Regular"/>
            </a:endParaRPr>
          </a:p>
          <a:p>
            <a:pPr marL="237490" marR="229870" indent="149860">
              <a:lnSpc>
                <a:spcPts val="1900"/>
              </a:lnSpc>
            </a:pPr>
            <a:r>
              <a:rPr sz="1600" spc="-125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GET  </a:t>
            </a:r>
            <a:r>
              <a:rPr sz="1600" spc="-114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DEL</a:t>
            </a:r>
            <a:r>
              <a:rPr sz="1600" spc="-90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-160" dirty="0">
                <a:solidFill>
                  <a:srgbClr val="0433FF"/>
                </a:solidFill>
                <a:latin typeface="Noto Sans CJK JP Regular"/>
                <a:cs typeface="Noto Sans CJK JP Regular"/>
              </a:rPr>
              <a:t>TE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9245" y="4927396"/>
            <a:ext cx="972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929292"/>
                </a:solidFill>
                <a:latin typeface="Trebuchet MS"/>
                <a:cs typeface="Trebuchet MS"/>
              </a:rPr>
              <a:t>JSON/XML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457" y="762889"/>
            <a:ext cx="9570543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Communication:</a:t>
            </a:r>
            <a:r>
              <a:rPr spc="-635" dirty="0"/>
              <a:t> </a:t>
            </a:r>
            <a:r>
              <a:rPr spc="-509" dirty="0">
                <a:solidFill>
                  <a:srgbClr val="F26722"/>
                </a:solidFill>
              </a:rPr>
              <a:t>Asynchronous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3515" y="2008327"/>
            <a:ext cx="177546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20"/>
              </a:spcBef>
              <a:buSzPts val="100"/>
              <a:buChar char="•"/>
              <a:tabLst>
                <a:tab pos="14604" algn="l"/>
              </a:tabLst>
            </a:pPr>
            <a:r>
              <a:rPr sz="2700" spc="-280" dirty="0">
                <a:solidFill>
                  <a:srgbClr val="58595B"/>
                </a:solidFill>
                <a:latin typeface="DejaVu Sans"/>
                <a:cs typeface="DejaVu Sans"/>
              </a:rPr>
              <a:t>Event</a:t>
            </a:r>
            <a:r>
              <a:rPr sz="2700" spc="-35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265" dirty="0">
                <a:solidFill>
                  <a:srgbClr val="58595B"/>
                </a:solidFill>
                <a:latin typeface="DejaVu Sans"/>
                <a:cs typeface="DejaVu Sans"/>
              </a:rPr>
              <a:t>based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515" y="2440127"/>
            <a:ext cx="6206490" cy="60909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60" dirty="0">
                <a:solidFill>
                  <a:srgbClr val="F26722"/>
                </a:solidFill>
                <a:latin typeface="DejaVu Sans"/>
                <a:cs typeface="DejaVu Sans"/>
              </a:rPr>
              <a:t>Mitigates </a:t>
            </a: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the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need </a:t>
            </a:r>
            <a:r>
              <a:rPr sz="2150" spc="-125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2150" spc="-5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2150" spc="-20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2150" spc="-165" dirty="0">
                <a:solidFill>
                  <a:srgbClr val="F26722"/>
                </a:solidFill>
                <a:latin typeface="DejaVu Sans"/>
                <a:cs typeface="DejaVu Sans"/>
              </a:rPr>
              <a:t>availability</a:t>
            </a:r>
            <a:endParaRPr sz="21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Decouples </a:t>
            </a: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2150" spc="-3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20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0"/>
              </a:spcBef>
              <a:buSzPts val="100"/>
              <a:buChar char="•"/>
              <a:tabLst>
                <a:tab pos="14604" algn="l"/>
              </a:tabLst>
            </a:pPr>
            <a:r>
              <a:rPr sz="2700" spc="-275" dirty="0">
                <a:solidFill>
                  <a:srgbClr val="58595B"/>
                </a:solidFill>
                <a:latin typeface="DejaVu Sans"/>
                <a:cs typeface="DejaVu Sans"/>
              </a:rPr>
              <a:t>Message </a:t>
            </a:r>
            <a:r>
              <a:rPr sz="2700" spc="-215" dirty="0">
                <a:solidFill>
                  <a:srgbClr val="58595B"/>
                </a:solidFill>
                <a:latin typeface="DejaVu Sans"/>
                <a:cs typeface="DejaVu Sans"/>
              </a:rPr>
              <a:t>queueing</a:t>
            </a:r>
            <a:r>
              <a:rPr sz="2700" spc="-37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185" dirty="0">
                <a:solidFill>
                  <a:srgbClr val="58595B"/>
                </a:solidFill>
                <a:latin typeface="DejaVu Sans"/>
                <a:cs typeface="DejaVu Sans"/>
              </a:rPr>
              <a:t>protocol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65"/>
              </a:spcBef>
              <a:buSzPts val="100"/>
              <a:buChar char="•"/>
              <a:tabLst>
                <a:tab pos="395605" algn="l"/>
              </a:tabLst>
            </a:pPr>
            <a:r>
              <a:rPr sz="2150" spc="-215" dirty="0">
                <a:solidFill>
                  <a:srgbClr val="F26722"/>
                </a:solidFill>
                <a:latin typeface="DejaVu Sans"/>
                <a:cs typeface="DejaVu Sans"/>
              </a:rPr>
              <a:t>Message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F26722"/>
                </a:solidFill>
                <a:latin typeface="DejaVu Sans"/>
                <a:cs typeface="DejaVu Sans"/>
              </a:rPr>
              <a:t>Brokers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Subscriber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2150" spc="-160" dirty="0">
                <a:solidFill>
                  <a:srgbClr val="F26722"/>
                </a:solidFill>
                <a:latin typeface="DejaVu Sans"/>
                <a:cs typeface="DejaVu Sans"/>
              </a:rPr>
              <a:t>publisher </a:t>
            </a:r>
            <a:r>
              <a:rPr sz="2150" spc="-235" dirty="0">
                <a:solidFill>
                  <a:srgbClr val="F26722"/>
                </a:solidFill>
                <a:latin typeface="DejaVu Sans"/>
                <a:cs typeface="DejaVu Sans"/>
              </a:rPr>
              <a:t>are</a:t>
            </a:r>
            <a:r>
              <a:rPr sz="2150" spc="-3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65" dirty="0">
                <a:solidFill>
                  <a:srgbClr val="F26722"/>
                </a:solidFill>
                <a:latin typeface="DejaVu Sans"/>
                <a:cs typeface="DejaVu Sans"/>
              </a:rPr>
              <a:t>decoupled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145" dirty="0">
                <a:solidFill>
                  <a:srgbClr val="F26722"/>
                </a:solidFill>
                <a:latin typeface="DejaVu Sans"/>
                <a:cs typeface="DejaVu Sans"/>
              </a:rPr>
              <a:t>Microsoft </a:t>
            </a:r>
            <a:r>
              <a:rPr sz="2150" spc="-240" dirty="0">
                <a:solidFill>
                  <a:srgbClr val="F26722"/>
                </a:solidFill>
                <a:latin typeface="DejaVu Sans"/>
                <a:cs typeface="DejaVu Sans"/>
              </a:rPr>
              <a:t>message </a:t>
            </a:r>
            <a:r>
              <a:rPr sz="2150" spc="-160" dirty="0">
                <a:solidFill>
                  <a:srgbClr val="F26722"/>
                </a:solidFill>
                <a:latin typeface="DejaVu Sans"/>
                <a:cs typeface="DejaVu Sans"/>
              </a:rPr>
              <a:t>queuing</a:t>
            </a:r>
            <a:r>
              <a:rPr sz="2150" spc="-2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95" dirty="0">
                <a:solidFill>
                  <a:srgbClr val="F26722"/>
                </a:solidFill>
                <a:latin typeface="DejaVu Sans"/>
                <a:cs typeface="DejaVu Sans"/>
              </a:rPr>
              <a:t>(MSMQ)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RabbitMQ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225" dirty="0">
                <a:solidFill>
                  <a:srgbClr val="F26722"/>
                </a:solidFill>
                <a:latin typeface="DejaVu Sans"/>
                <a:cs typeface="DejaVu Sans"/>
              </a:rPr>
              <a:t>ATOM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(HTTP </a:t>
            </a:r>
            <a:r>
              <a:rPr sz="2150" spc="-13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propagate</a:t>
            </a:r>
            <a:r>
              <a:rPr sz="2150" spc="-3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F26722"/>
                </a:solidFill>
                <a:latin typeface="DejaVu Sans"/>
                <a:cs typeface="DejaVu Sans"/>
              </a:rPr>
              <a:t>events)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5"/>
              </a:spcBef>
              <a:buSzPts val="100"/>
              <a:buChar char="•"/>
              <a:tabLst>
                <a:tab pos="14604" algn="l"/>
              </a:tabLst>
            </a:pPr>
            <a:r>
              <a:rPr sz="2700" spc="-240" dirty="0">
                <a:solidFill>
                  <a:srgbClr val="58595B"/>
                </a:solidFill>
                <a:latin typeface="DejaVu Sans"/>
                <a:cs typeface="DejaVu Sans"/>
              </a:rPr>
              <a:t>Asynchronous</a:t>
            </a: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225" dirty="0">
                <a:solidFill>
                  <a:srgbClr val="58595B"/>
                </a:solidFill>
                <a:latin typeface="DejaVu Sans"/>
                <a:cs typeface="DejaVu Sans"/>
              </a:rPr>
              <a:t>challenge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64"/>
              </a:spcBef>
              <a:buSzPts val="100"/>
              <a:buChar char="•"/>
              <a:tabLst>
                <a:tab pos="395605" algn="l"/>
              </a:tabLst>
            </a:pP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Complicated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204" dirty="0">
                <a:solidFill>
                  <a:srgbClr val="F26722"/>
                </a:solidFill>
                <a:latin typeface="DejaVu Sans"/>
                <a:cs typeface="DejaVu Sans"/>
              </a:rPr>
              <a:t>Reliance </a:t>
            </a:r>
            <a:r>
              <a:rPr sz="2150" spc="-140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2150" spc="-240" dirty="0">
                <a:solidFill>
                  <a:srgbClr val="F26722"/>
                </a:solidFill>
                <a:latin typeface="DejaVu Sans"/>
                <a:cs typeface="DejaVu Sans"/>
              </a:rPr>
              <a:t>message</a:t>
            </a:r>
            <a:r>
              <a:rPr sz="215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broker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5605" algn="l"/>
              </a:tabLst>
            </a:pPr>
            <a:r>
              <a:rPr sz="2150" spc="-150" dirty="0">
                <a:solidFill>
                  <a:srgbClr val="F26722"/>
                </a:solidFill>
                <a:latin typeface="DejaVu Sans"/>
                <a:cs typeface="DejaVu Sans"/>
              </a:rPr>
              <a:t>Visibility </a:t>
            </a:r>
            <a:r>
              <a:rPr sz="2150" spc="-125" dirty="0">
                <a:solidFill>
                  <a:srgbClr val="F26722"/>
                </a:solidFill>
                <a:latin typeface="DejaVu Sans"/>
                <a:cs typeface="DejaVu Sans"/>
              </a:rPr>
              <a:t>of </a:t>
            </a: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the</a:t>
            </a:r>
            <a:r>
              <a:rPr sz="2150" spc="-4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transaction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Managing </a:t>
            </a: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the </a:t>
            </a:r>
            <a:r>
              <a:rPr sz="2150" spc="-210" dirty="0">
                <a:solidFill>
                  <a:srgbClr val="F26722"/>
                </a:solidFill>
                <a:latin typeface="DejaVu Sans"/>
                <a:cs typeface="DejaVu Sans"/>
              </a:rPr>
              <a:t>messaging</a:t>
            </a:r>
            <a:r>
              <a:rPr sz="215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queue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15"/>
              </a:spcBef>
              <a:buSzPts val="100"/>
              <a:buChar char="•"/>
              <a:tabLst>
                <a:tab pos="14604" algn="l"/>
              </a:tabLst>
            </a:pPr>
            <a:r>
              <a:rPr sz="2700" spc="-290" dirty="0">
                <a:solidFill>
                  <a:srgbClr val="58595B"/>
                </a:solidFill>
                <a:latin typeface="DejaVu Sans"/>
                <a:cs typeface="DejaVu Sans"/>
              </a:rPr>
              <a:t>Real </a:t>
            </a:r>
            <a:r>
              <a:rPr sz="2700" spc="-180" dirty="0">
                <a:solidFill>
                  <a:srgbClr val="58595B"/>
                </a:solidFill>
                <a:latin typeface="DejaVu Sans"/>
                <a:cs typeface="DejaVu Sans"/>
              </a:rPr>
              <a:t>world</a:t>
            </a:r>
            <a:r>
              <a:rPr sz="2700" spc="-28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310" dirty="0">
                <a:solidFill>
                  <a:srgbClr val="58595B"/>
                </a:solidFill>
                <a:latin typeface="DejaVu Sans"/>
                <a:cs typeface="DejaVu Sans"/>
              </a:rPr>
              <a:t>systems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64"/>
              </a:spcBef>
              <a:buSzPts val="100"/>
              <a:buChar char="•"/>
              <a:tabLst>
                <a:tab pos="395605" algn="l"/>
              </a:tabLst>
            </a:pP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Would </a:t>
            </a:r>
            <a:r>
              <a:rPr sz="2150" spc="-220" dirty="0">
                <a:solidFill>
                  <a:srgbClr val="F26722"/>
                </a:solidFill>
                <a:latin typeface="DejaVu Sans"/>
                <a:cs typeface="DejaVu Sans"/>
              </a:rPr>
              <a:t>use </a:t>
            </a:r>
            <a:r>
              <a:rPr sz="2150" spc="-135" dirty="0">
                <a:solidFill>
                  <a:srgbClr val="F26722"/>
                </a:solidFill>
                <a:latin typeface="DejaVu Sans"/>
                <a:cs typeface="DejaVu Sans"/>
              </a:rPr>
              <a:t>both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synchronous and</a:t>
            </a:r>
            <a:r>
              <a:rPr sz="2150" spc="-3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95" dirty="0">
                <a:solidFill>
                  <a:srgbClr val="F26722"/>
                </a:solidFill>
                <a:latin typeface="DejaVu Sans"/>
                <a:cs typeface="DejaVu Sans"/>
              </a:rPr>
              <a:t>asynchronous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0656" y="3258781"/>
            <a:ext cx="510778" cy="405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656" y="7395184"/>
            <a:ext cx="510778" cy="405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0656" y="6334899"/>
            <a:ext cx="510778" cy="405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0656" y="4214342"/>
            <a:ext cx="510778" cy="405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0656" y="5274627"/>
            <a:ext cx="510778" cy="405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0518" y="2735173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296581" y="0"/>
                </a:moveTo>
                <a:lnTo>
                  <a:pt x="117868" y="0"/>
                </a:lnTo>
                <a:lnTo>
                  <a:pt x="71987" y="9259"/>
                </a:lnTo>
                <a:lnTo>
                  <a:pt x="34521" y="34510"/>
                </a:lnTo>
                <a:lnTo>
                  <a:pt x="9262" y="71960"/>
                </a:lnTo>
                <a:lnTo>
                  <a:pt x="0" y="117817"/>
                </a:lnTo>
                <a:lnTo>
                  <a:pt x="0" y="628319"/>
                </a:lnTo>
                <a:lnTo>
                  <a:pt x="9262" y="674174"/>
                </a:lnTo>
                <a:lnTo>
                  <a:pt x="34521" y="711620"/>
                </a:lnTo>
                <a:lnTo>
                  <a:pt x="71987" y="736867"/>
                </a:lnTo>
                <a:lnTo>
                  <a:pt x="117868" y="746125"/>
                </a:lnTo>
                <a:lnTo>
                  <a:pt x="1296581" y="746125"/>
                </a:lnTo>
                <a:lnTo>
                  <a:pt x="1342464" y="736867"/>
                </a:lnTo>
                <a:lnTo>
                  <a:pt x="1379934" y="711620"/>
                </a:lnTo>
                <a:lnTo>
                  <a:pt x="1405198" y="674174"/>
                </a:lnTo>
                <a:lnTo>
                  <a:pt x="1414462" y="628319"/>
                </a:lnTo>
                <a:lnTo>
                  <a:pt x="1414462" y="117817"/>
                </a:lnTo>
                <a:lnTo>
                  <a:pt x="1405198" y="71960"/>
                </a:lnTo>
                <a:lnTo>
                  <a:pt x="1379934" y="34510"/>
                </a:lnTo>
                <a:lnTo>
                  <a:pt x="1342464" y="9259"/>
                </a:lnTo>
                <a:lnTo>
                  <a:pt x="1296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0515" y="2735179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17871" y="0"/>
                </a:moveTo>
                <a:lnTo>
                  <a:pt x="1296590" y="0"/>
                </a:lnTo>
                <a:lnTo>
                  <a:pt x="1342474" y="9257"/>
                </a:lnTo>
                <a:lnTo>
                  <a:pt x="1379940" y="34503"/>
                </a:lnTo>
                <a:lnTo>
                  <a:pt x="1405200" y="71950"/>
                </a:lnTo>
                <a:lnTo>
                  <a:pt x="1414462" y="117809"/>
                </a:lnTo>
                <a:lnTo>
                  <a:pt x="1414462" y="628314"/>
                </a:lnTo>
                <a:lnTo>
                  <a:pt x="1405200" y="674173"/>
                </a:lnTo>
                <a:lnTo>
                  <a:pt x="1379940" y="711620"/>
                </a:lnTo>
                <a:lnTo>
                  <a:pt x="1342474" y="736866"/>
                </a:lnTo>
                <a:lnTo>
                  <a:pt x="1296590" y="746123"/>
                </a:lnTo>
                <a:lnTo>
                  <a:pt x="117871" y="746123"/>
                </a:lnTo>
                <a:lnTo>
                  <a:pt x="71988" y="736866"/>
                </a:lnTo>
                <a:lnTo>
                  <a:pt x="34521" y="711620"/>
                </a:lnTo>
                <a:lnTo>
                  <a:pt x="9262" y="674173"/>
                </a:lnTo>
                <a:lnTo>
                  <a:pt x="0" y="628314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0402" y="2792513"/>
            <a:ext cx="835025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1600" marR="5080" indent="-89535">
              <a:lnSpc>
                <a:spcPts val="1960"/>
              </a:lnSpc>
              <a:spcBef>
                <a:spcPts val="180"/>
              </a:spcBef>
            </a:pPr>
            <a:r>
              <a:rPr sz="1650" spc="-1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5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65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6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5784" y="3312439"/>
            <a:ext cx="353695" cy="247650"/>
          </a:xfrm>
          <a:custGeom>
            <a:avLst/>
            <a:gdLst/>
            <a:ahLst/>
            <a:cxnLst/>
            <a:rect l="l" t="t" r="r" b="b"/>
            <a:pathLst>
              <a:path w="353695" h="247650">
                <a:moveTo>
                  <a:pt x="170256" y="0"/>
                </a:moveTo>
                <a:lnTo>
                  <a:pt x="102478" y="1945"/>
                </a:lnTo>
                <a:lnTo>
                  <a:pt x="48528" y="7250"/>
                </a:lnTo>
                <a:lnTo>
                  <a:pt x="12877" y="15114"/>
                </a:lnTo>
                <a:lnTo>
                  <a:pt x="0" y="24739"/>
                </a:lnTo>
                <a:lnTo>
                  <a:pt x="0" y="222669"/>
                </a:lnTo>
                <a:lnTo>
                  <a:pt x="12877" y="232294"/>
                </a:lnTo>
                <a:lnTo>
                  <a:pt x="48528" y="240158"/>
                </a:lnTo>
                <a:lnTo>
                  <a:pt x="102478" y="245463"/>
                </a:lnTo>
                <a:lnTo>
                  <a:pt x="170256" y="247408"/>
                </a:lnTo>
                <a:lnTo>
                  <a:pt x="240081" y="245463"/>
                </a:lnTo>
                <a:lnTo>
                  <a:pt x="298537" y="240158"/>
                </a:lnTo>
                <a:lnTo>
                  <a:pt x="338693" y="232294"/>
                </a:lnTo>
                <a:lnTo>
                  <a:pt x="353618" y="222669"/>
                </a:lnTo>
                <a:lnTo>
                  <a:pt x="353618" y="24739"/>
                </a:lnTo>
                <a:lnTo>
                  <a:pt x="338693" y="15114"/>
                </a:lnTo>
                <a:lnTo>
                  <a:pt x="298537" y="7250"/>
                </a:lnTo>
                <a:lnTo>
                  <a:pt x="240081" y="1945"/>
                </a:lnTo>
                <a:lnTo>
                  <a:pt x="17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234" y="3312443"/>
            <a:ext cx="360680" cy="247650"/>
          </a:xfrm>
          <a:custGeom>
            <a:avLst/>
            <a:gdLst/>
            <a:ahLst/>
            <a:cxnLst/>
            <a:rect l="l" t="t" r="r" b="b"/>
            <a:pathLst>
              <a:path w="360679" h="247650">
                <a:moveTo>
                  <a:pt x="6548" y="222659"/>
                </a:moveTo>
                <a:lnTo>
                  <a:pt x="6548" y="24739"/>
                </a:lnTo>
                <a:lnTo>
                  <a:pt x="19426" y="15114"/>
                </a:lnTo>
                <a:lnTo>
                  <a:pt x="55078" y="7250"/>
                </a:lnTo>
                <a:lnTo>
                  <a:pt x="109030" y="1945"/>
                </a:lnTo>
                <a:lnTo>
                  <a:pt x="176807" y="0"/>
                </a:lnTo>
                <a:lnTo>
                  <a:pt x="246631" y="1945"/>
                </a:lnTo>
                <a:lnTo>
                  <a:pt x="305085" y="7250"/>
                </a:lnTo>
                <a:lnTo>
                  <a:pt x="345239" y="15114"/>
                </a:lnTo>
                <a:lnTo>
                  <a:pt x="360164" y="24739"/>
                </a:lnTo>
                <a:lnTo>
                  <a:pt x="360164" y="222659"/>
                </a:lnTo>
                <a:lnTo>
                  <a:pt x="345239" y="232284"/>
                </a:lnTo>
                <a:lnTo>
                  <a:pt x="305085" y="240148"/>
                </a:lnTo>
                <a:lnTo>
                  <a:pt x="246631" y="245453"/>
                </a:lnTo>
                <a:lnTo>
                  <a:pt x="176807" y="247398"/>
                </a:lnTo>
                <a:lnTo>
                  <a:pt x="108007" y="245453"/>
                </a:lnTo>
                <a:lnTo>
                  <a:pt x="51804" y="240148"/>
                </a:lnTo>
                <a:lnTo>
                  <a:pt x="13901" y="232284"/>
                </a:lnTo>
                <a:lnTo>
                  <a:pt x="0" y="222659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234" y="3337183"/>
            <a:ext cx="353695" cy="24765"/>
          </a:xfrm>
          <a:custGeom>
            <a:avLst/>
            <a:gdLst/>
            <a:ahLst/>
            <a:cxnLst/>
            <a:rect l="l" t="t" r="r" b="b"/>
            <a:pathLst>
              <a:path w="353695" h="24764">
                <a:moveTo>
                  <a:pt x="0" y="0"/>
                </a:moveTo>
                <a:lnTo>
                  <a:pt x="13901" y="9625"/>
                </a:lnTo>
                <a:lnTo>
                  <a:pt x="51804" y="17489"/>
                </a:lnTo>
                <a:lnTo>
                  <a:pt x="108007" y="22794"/>
                </a:lnTo>
                <a:lnTo>
                  <a:pt x="176807" y="24739"/>
                </a:lnTo>
                <a:lnTo>
                  <a:pt x="245608" y="22794"/>
                </a:lnTo>
                <a:lnTo>
                  <a:pt x="301810" y="17489"/>
                </a:lnTo>
                <a:lnTo>
                  <a:pt x="339714" y="9625"/>
                </a:lnTo>
                <a:lnTo>
                  <a:pt x="353615" y="0"/>
                </a:lnTo>
              </a:path>
            </a:pathLst>
          </a:custGeom>
          <a:ln w="13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0518" y="6858507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296581" y="0"/>
                </a:moveTo>
                <a:lnTo>
                  <a:pt x="117868" y="0"/>
                </a:lnTo>
                <a:lnTo>
                  <a:pt x="71987" y="9257"/>
                </a:lnTo>
                <a:lnTo>
                  <a:pt x="34521" y="34504"/>
                </a:lnTo>
                <a:lnTo>
                  <a:pt x="9262" y="71950"/>
                </a:lnTo>
                <a:lnTo>
                  <a:pt x="0" y="117805"/>
                </a:lnTo>
                <a:lnTo>
                  <a:pt x="0" y="628307"/>
                </a:lnTo>
                <a:lnTo>
                  <a:pt x="9262" y="674162"/>
                </a:lnTo>
                <a:lnTo>
                  <a:pt x="34521" y="711607"/>
                </a:lnTo>
                <a:lnTo>
                  <a:pt x="71987" y="736854"/>
                </a:lnTo>
                <a:lnTo>
                  <a:pt x="117868" y="746112"/>
                </a:lnTo>
                <a:lnTo>
                  <a:pt x="1296581" y="746112"/>
                </a:lnTo>
                <a:lnTo>
                  <a:pt x="1342464" y="736854"/>
                </a:lnTo>
                <a:lnTo>
                  <a:pt x="1379934" y="711607"/>
                </a:lnTo>
                <a:lnTo>
                  <a:pt x="1405198" y="674162"/>
                </a:lnTo>
                <a:lnTo>
                  <a:pt x="1414462" y="628307"/>
                </a:lnTo>
                <a:lnTo>
                  <a:pt x="1414462" y="117805"/>
                </a:lnTo>
                <a:lnTo>
                  <a:pt x="1405198" y="71950"/>
                </a:lnTo>
                <a:lnTo>
                  <a:pt x="1379934" y="34504"/>
                </a:lnTo>
                <a:lnTo>
                  <a:pt x="1342464" y="9257"/>
                </a:lnTo>
                <a:lnTo>
                  <a:pt x="1296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0515" y="6858495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17871" y="0"/>
                </a:moveTo>
                <a:lnTo>
                  <a:pt x="1296590" y="0"/>
                </a:lnTo>
                <a:lnTo>
                  <a:pt x="1342474" y="9257"/>
                </a:lnTo>
                <a:lnTo>
                  <a:pt x="1379940" y="34503"/>
                </a:lnTo>
                <a:lnTo>
                  <a:pt x="1405200" y="71950"/>
                </a:lnTo>
                <a:lnTo>
                  <a:pt x="1414462" y="117809"/>
                </a:lnTo>
                <a:lnTo>
                  <a:pt x="1414462" y="628314"/>
                </a:lnTo>
                <a:lnTo>
                  <a:pt x="1405200" y="674173"/>
                </a:lnTo>
                <a:lnTo>
                  <a:pt x="1379940" y="711620"/>
                </a:lnTo>
                <a:lnTo>
                  <a:pt x="1342474" y="736866"/>
                </a:lnTo>
                <a:lnTo>
                  <a:pt x="1296590" y="746123"/>
                </a:lnTo>
                <a:lnTo>
                  <a:pt x="117871" y="746123"/>
                </a:lnTo>
                <a:lnTo>
                  <a:pt x="71988" y="736866"/>
                </a:lnTo>
                <a:lnTo>
                  <a:pt x="34521" y="711620"/>
                </a:lnTo>
                <a:lnTo>
                  <a:pt x="9262" y="674173"/>
                </a:lnTo>
                <a:lnTo>
                  <a:pt x="0" y="628314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05034" y="6915834"/>
            <a:ext cx="918844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5510" algn="l"/>
              </a:tabLst>
            </a:pPr>
            <a:r>
              <a:rPr sz="1650" u="heavy" spc="-20" dirty="0">
                <a:solidFill>
                  <a:srgbClr val="797979"/>
                </a:solidFill>
                <a:uFill>
                  <a:solidFill>
                    <a:srgbClr val="FF2600"/>
                  </a:solidFill>
                </a:uFill>
                <a:latin typeface="Noto Sans CJK JP Regular"/>
                <a:cs typeface="Noto Sans CJK JP Regular"/>
              </a:rPr>
              <a:t> 	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8947" y="6915834"/>
            <a:ext cx="798195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3185" marR="5080" indent="-71120">
              <a:lnSpc>
                <a:spcPts val="1960"/>
              </a:lnSpc>
              <a:spcBef>
                <a:spcPts val="180"/>
              </a:spcBef>
            </a:pPr>
            <a:r>
              <a:rPr sz="1650" spc="-1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6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6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6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45784" y="7435760"/>
            <a:ext cx="353695" cy="247650"/>
          </a:xfrm>
          <a:custGeom>
            <a:avLst/>
            <a:gdLst/>
            <a:ahLst/>
            <a:cxnLst/>
            <a:rect l="l" t="t" r="r" b="b"/>
            <a:pathLst>
              <a:path w="353695" h="247650">
                <a:moveTo>
                  <a:pt x="170256" y="0"/>
                </a:moveTo>
                <a:lnTo>
                  <a:pt x="102478" y="1945"/>
                </a:lnTo>
                <a:lnTo>
                  <a:pt x="48528" y="7250"/>
                </a:lnTo>
                <a:lnTo>
                  <a:pt x="12877" y="15114"/>
                </a:lnTo>
                <a:lnTo>
                  <a:pt x="0" y="24739"/>
                </a:lnTo>
                <a:lnTo>
                  <a:pt x="0" y="222669"/>
                </a:lnTo>
                <a:lnTo>
                  <a:pt x="12877" y="232294"/>
                </a:lnTo>
                <a:lnTo>
                  <a:pt x="48528" y="240158"/>
                </a:lnTo>
                <a:lnTo>
                  <a:pt x="102478" y="245463"/>
                </a:lnTo>
                <a:lnTo>
                  <a:pt x="170256" y="247408"/>
                </a:lnTo>
                <a:lnTo>
                  <a:pt x="240081" y="245463"/>
                </a:lnTo>
                <a:lnTo>
                  <a:pt x="298537" y="240158"/>
                </a:lnTo>
                <a:lnTo>
                  <a:pt x="338693" y="232294"/>
                </a:lnTo>
                <a:lnTo>
                  <a:pt x="353618" y="222669"/>
                </a:lnTo>
                <a:lnTo>
                  <a:pt x="353618" y="24739"/>
                </a:lnTo>
                <a:lnTo>
                  <a:pt x="338693" y="15114"/>
                </a:lnTo>
                <a:lnTo>
                  <a:pt x="298537" y="7250"/>
                </a:lnTo>
                <a:lnTo>
                  <a:pt x="240081" y="1945"/>
                </a:lnTo>
                <a:lnTo>
                  <a:pt x="17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9234" y="7435759"/>
            <a:ext cx="360680" cy="247650"/>
          </a:xfrm>
          <a:custGeom>
            <a:avLst/>
            <a:gdLst/>
            <a:ahLst/>
            <a:cxnLst/>
            <a:rect l="l" t="t" r="r" b="b"/>
            <a:pathLst>
              <a:path w="360679" h="247650">
                <a:moveTo>
                  <a:pt x="6548" y="222659"/>
                </a:moveTo>
                <a:lnTo>
                  <a:pt x="6548" y="24739"/>
                </a:lnTo>
                <a:lnTo>
                  <a:pt x="19426" y="15114"/>
                </a:lnTo>
                <a:lnTo>
                  <a:pt x="55078" y="7250"/>
                </a:lnTo>
                <a:lnTo>
                  <a:pt x="109030" y="1945"/>
                </a:lnTo>
                <a:lnTo>
                  <a:pt x="176807" y="0"/>
                </a:lnTo>
                <a:lnTo>
                  <a:pt x="246631" y="1945"/>
                </a:lnTo>
                <a:lnTo>
                  <a:pt x="305085" y="7250"/>
                </a:lnTo>
                <a:lnTo>
                  <a:pt x="345239" y="15114"/>
                </a:lnTo>
                <a:lnTo>
                  <a:pt x="360164" y="24739"/>
                </a:lnTo>
                <a:lnTo>
                  <a:pt x="360164" y="222659"/>
                </a:lnTo>
                <a:lnTo>
                  <a:pt x="345239" y="232284"/>
                </a:lnTo>
                <a:lnTo>
                  <a:pt x="305085" y="240148"/>
                </a:lnTo>
                <a:lnTo>
                  <a:pt x="246631" y="245453"/>
                </a:lnTo>
                <a:lnTo>
                  <a:pt x="176807" y="247398"/>
                </a:lnTo>
                <a:lnTo>
                  <a:pt x="108007" y="245453"/>
                </a:lnTo>
                <a:lnTo>
                  <a:pt x="51804" y="240148"/>
                </a:lnTo>
                <a:lnTo>
                  <a:pt x="13901" y="232284"/>
                </a:lnTo>
                <a:lnTo>
                  <a:pt x="0" y="222659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39234" y="7460498"/>
            <a:ext cx="353695" cy="24765"/>
          </a:xfrm>
          <a:custGeom>
            <a:avLst/>
            <a:gdLst/>
            <a:ahLst/>
            <a:cxnLst/>
            <a:rect l="l" t="t" r="r" b="b"/>
            <a:pathLst>
              <a:path w="353695" h="24765">
                <a:moveTo>
                  <a:pt x="0" y="0"/>
                </a:moveTo>
                <a:lnTo>
                  <a:pt x="13901" y="9625"/>
                </a:lnTo>
                <a:lnTo>
                  <a:pt x="51804" y="17489"/>
                </a:lnTo>
                <a:lnTo>
                  <a:pt x="108007" y="22794"/>
                </a:lnTo>
                <a:lnTo>
                  <a:pt x="176807" y="24739"/>
                </a:lnTo>
                <a:lnTo>
                  <a:pt x="245608" y="22794"/>
                </a:lnTo>
                <a:lnTo>
                  <a:pt x="301810" y="17489"/>
                </a:lnTo>
                <a:lnTo>
                  <a:pt x="339714" y="9625"/>
                </a:lnTo>
                <a:lnTo>
                  <a:pt x="353615" y="0"/>
                </a:lnTo>
              </a:path>
            </a:pathLst>
          </a:custGeom>
          <a:ln w="13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0518" y="5798223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296581" y="0"/>
                </a:moveTo>
                <a:lnTo>
                  <a:pt x="117868" y="0"/>
                </a:lnTo>
                <a:lnTo>
                  <a:pt x="71987" y="9257"/>
                </a:lnTo>
                <a:lnTo>
                  <a:pt x="34521" y="34504"/>
                </a:lnTo>
                <a:lnTo>
                  <a:pt x="9262" y="71950"/>
                </a:lnTo>
                <a:lnTo>
                  <a:pt x="0" y="117805"/>
                </a:lnTo>
                <a:lnTo>
                  <a:pt x="0" y="628307"/>
                </a:lnTo>
                <a:lnTo>
                  <a:pt x="9262" y="674169"/>
                </a:lnTo>
                <a:lnTo>
                  <a:pt x="34521" y="711619"/>
                </a:lnTo>
                <a:lnTo>
                  <a:pt x="71987" y="736867"/>
                </a:lnTo>
                <a:lnTo>
                  <a:pt x="117868" y="746125"/>
                </a:lnTo>
                <a:lnTo>
                  <a:pt x="1296581" y="746125"/>
                </a:lnTo>
                <a:lnTo>
                  <a:pt x="1342464" y="736867"/>
                </a:lnTo>
                <a:lnTo>
                  <a:pt x="1379934" y="711619"/>
                </a:lnTo>
                <a:lnTo>
                  <a:pt x="1405198" y="674169"/>
                </a:lnTo>
                <a:lnTo>
                  <a:pt x="1414462" y="628307"/>
                </a:lnTo>
                <a:lnTo>
                  <a:pt x="1414462" y="117805"/>
                </a:lnTo>
                <a:lnTo>
                  <a:pt x="1405198" y="71950"/>
                </a:lnTo>
                <a:lnTo>
                  <a:pt x="1379934" y="34504"/>
                </a:lnTo>
                <a:lnTo>
                  <a:pt x="1342464" y="9257"/>
                </a:lnTo>
                <a:lnTo>
                  <a:pt x="1296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0515" y="5798213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17871" y="0"/>
                </a:moveTo>
                <a:lnTo>
                  <a:pt x="1296590" y="0"/>
                </a:lnTo>
                <a:lnTo>
                  <a:pt x="1342474" y="9257"/>
                </a:lnTo>
                <a:lnTo>
                  <a:pt x="1379940" y="34503"/>
                </a:lnTo>
                <a:lnTo>
                  <a:pt x="1405200" y="71950"/>
                </a:lnTo>
                <a:lnTo>
                  <a:pt x="1414462" y="117809"/>
                </a:lnTo>
                <a:lnTo>
                  <a:pt x="1414462" y="628314"/>
                </a:lnTo>
                <a:lnTo>
                  <a:pt x="1405200" y="674173"/>
                </a:lnTo>
                <a:lnTo>
                  <a:pt x="1379940" y="711620"/>
                </a:lnTo>
                <a:lnTo>
                  <a:pt x="1342474" y="736866"/>
                </a:lnTo>
                <a:lnTo>
                  <a:pt x="1296590" y="746123"/>
                </a:lnTo>
                <a:lnTo>
                  <a:pt x="117871" y="746123"/>
                </a:lnTo>
                <a:lnTo>
                  <a:pt x="71988" y="736866"/>
                </a:lnTo>
                <a:lnTo>
                  <a:pt x="34521" y="711620"/>
                </a:lnTo>
                <a:lnTo>
                  <a:pt x="9262" y="674173"/>
                </a:lnTo>
                <a:lnTo>
                  <a:pt x="0" y="628314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34791" y="5855549"/>
            <a:ext cx="2202180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7475" marR="5080" indent="-105410">
              <a:lnSpc>
                <a:spcPts val="1960"/>
              </a:lnSpc>
              <a:spcBef>
                <a:spcPts val="180"/>
              </a:spcBef>
              <a:tabLst>
                <a:tab pos="1282700" algn="l"/>
                <a:tab pos="2188845" algn="l"/>
              </a:tabLst>
            </a:pPr>
            <a:r>
              <a:rPr sz="16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Inventory 	</a:t>
            </a:r>
            <a:r>
              <a:rPr sz="1650" u="heavy" spc="-90" dirty="0">
                <a:solidFill>
                  <a:srgbClr val="797979"/>
                </a:solidFill>
                <a:uFill>
                  <a:solidFill>
                    <a:srgbClr val="FF26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sz="16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45784" y="6375488"/>
            <a:ext cx="353695" cy="247650"/>
          </a:xfrm>
          <a:custGeom>
            <a:avLst/>
            <a:gdLst/>
            <a:ahLst/>
            <a:cxnLst/>
            <a:rect l="l" t="t" r="r" b="b"/>
            <a:pathLst>
              <a:path w="353695" h="247650">
                <a:moveTo>
                  <a:pt x="170256" y="0"/>
                </a:moveTo>
                <a:lnTo>
                  <a:pt x="102478" y="1943"/>
                </a:lnTo>
                <a:lnTo>
                  <a:pt x="48528" y="7245"/>
                </a:lnTo>
                <a:lnTo>
                  <a:pt x="12877" y="15109"/>
                </a:lnTo>
                <a:lnTo>
                  <a:pt x="0" y="24739"/>
                </a:lnTo>
                <a:lnTo>
                  <a:pt x="0" y="222656"/>
                </a:lnTo>
                <a:lnTo>
                  <a:pt x="12877" y="232281"/>
                </a:lnTo>
                <a:lnTo>
                  <a:pt x="48528" y="240145"/>
                </a:lnTo>
                <a:lnTo>
                  <a:pt x="102478" y="245450"/>
                </a:lnTo>
                <a:lnTo>
                  <a:pt x="170256" y="247395"/>
                </a:lnTo>
                <a:lnTo>
                  <a:pt x="240081" y="245450"/>
                </a:lnTo>
                <a:lnTo>
                  <a:pt x="298537" y="240145"/>
                </a:lnTo>
                <a:lnTo>
                  <a:pt x="338693" y="232281"/>
                </a:lnTo>
                <a:lnTo>
                  <a:pt x="353618" y="222656"/>
                </a:lnTo>
                <a:lnTo>
                  <a:pt x="353618" y="24739"/>
                </a:lnTo>
                <a:lnTo>
                  <a:pt x="338693" y="15109"/>
                </a:lnTo>
                <a:lnTo>
                  <a:pt x="298537" y="7245"/>
                </a:lnTo>
                <a:lnTo>
                  <a:pt x="240081" y="1943"/>
                </a:lnTo>
                <a:lnTo>
                  <a:pt x="17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39234" y="6375478"/>
            <a:ext cx="360680" cy="247650"/>
          </a:xfrm>
          <a:custGeom>
            <a:avLst/>
            <a:gdLst/>
            <a:ahLst/>
            <a:cxnLst/>
            <a:rect l="l" t="t" r="r" b="b"/>
            <a:pathLst>
              <a:path w="360679" h="247650">
                <a:moveTo>
                  <a:pt x="6548" y="222659"/>
                </a:moveTo>
                <a:lnTo>
                  <a:pt x="6548" y="24739"/>
                </a:lnTo>
                <a:lnTo>
                  <a:pt x="19426" y="15114"/>
                </a:lnTo>
                <a:lnTo>
                  <a:pt x="55078" y="7250"/>
                </a:lnTo>
                <a:lnTo>
                  <a:pt x="109030" y="1945"/>
                </a:lnTo>
                <a:lnTo>
                  <a:pt x="176807" y="0"/>
                </a:lnTo>
                <a:lnTo>
                  <a:pt x="246631" y="1945"/>
                </a:lnTo>
                <a:lnTo>
                  <a:pt x="305085" y="7250"/>
                </a:lnTo>
                <a:lnTo>
                  <a:pt x="345239" y="15114"/>
                </a:lnTo>
                <a:lnTo>
                  <a:pt x="360164" y="24739"/>
                </a:lnTo>
                <a:lnTo>
                  <a:pt x="360164" y="222659"/>
                </a:lnTo>
                <a:lnTo>
                  <a:pt x="345239" y="232284"/>
                </a:lnTo>
                <a:lnTo>
                  <a:pt x="305085" y="240148"/>
                </a:lnTo>
                <a:lnTo>
                  <a:pt x="246631" y="245453"/>
                </a:lnTo>
                <a:lnTo>
                  <a:pt x="176807" y="247398"/>
                </a:lnTo>
                <a:lnTo>
                  <a:pt x="108007" y="245453"/>
                </a:lnTo>
                <a:lnTo>
                  <a:pt x="51804" y="240148"/>
                </a:lnTo>
                <a:lnTo>
                  <a:pt x="13901" y="232284"/>
                </a:lnTo>
                <a:lnTo>
                  <a:pt x="0" y="222659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9234" y="6400218"/>
            <a:ext cx="353695" cy="24765"/>
          </a:xfrm>
          <a:custGeom>
            <a:avLst/>
            <a:gdLst/>
            <a:ahLst/>
            <a:cxnLst/>
            <a:rect l="l" t="t" r="r" b="b"/>
            <a:pathLst>
              <a:path w="353695" h="24764">
                <a:moveTo>
                  <a:pt x="0" y="0"/>
                </a:moveTo>
                <a:lnTo>
                  <a:pt x="13901" y="9625"/>
                </a:lnTo>
                <a:lnTo>
                  <a:pt x="51804" y="17489"/>
                </a:lnTo>
                <a:lnTo>
                  <a:pt x="108007" y="22794"/>
                </a:lnTo>
                <a:lnTo>
                  <a:pt x="176807" y="24739"/>
                </a:lnTo>
                <a:lnTo>
                  <a:pt x="245608" y="22794"/>
                </a:lnTo>
                <a:lnTo>
                  <a:pt x="301810" y="17489"/>
                </a:lnTo>
                <a:lnTo>
                  <a:pt x="339714" y="9625"/>
                </a:lnTo>
                <a:lnTo>
                  <a:pt x="353615" y="0"/>
                </a:lnTo>
              </a:path>
            </a:pathLst>
          </a:custGeom>
          <a:ln w="13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0518" y="3677653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296581" y="0"/>
                </a:moveTo>
                <a:lnTo>
                  <a:pt x="117868" y="0"/>
                </a:lnTo>
                <a:lnTo>
                  <a:pt x="71987" y="9257"/>
                </a:lnTo>
                <a:lnTo>
                  <a:pt x="34521" y="34504"/>
                </a:lnTo>
                <a:lnTo>
                  <a:pt x="9262" y="71950"/>
                </a:lnTo>
                <a:lnTo>
                  <a:pt x="0" y="117805"/>
                </a:lnTo>
                <a:lnTo>
                  <a:pt x="0" y="628319"/>
                </a:lnTo>
                <a:lnTo>
                  <a:pt x="9262" y="674174"/>
                </a:lnTo>
                <a:lnTo>
                  <a:pt x="34521" y="711620"/>
                </a:lnTo>
                <a:lnTo>
                  <a:pt x="71987" y="736867"/>
                </a:lnTo>
                <a:lnTo>
                  <a:pt x="117868" y="746125"/>
                </a:lnTo>
                <a:lnTo>
                  <a:pt x="1296581" y="746125"/>
                </a:lnTo>
                <a:lnTo>
                  <a:pt x="1342464" y="736867"/>
                </a:lnTo>
                <a:lnTo>
                  <a:pt x="1379934" y="711620"/>
                </a:lnTo>
                <a:lnTo>
                  <a:pt x="1405198" y="674174"/>
                </a:lnTo>
                <a:lnTo>
                  <a:pt x="1414462" y="628319"/>
                </a:lnTo>
                <a:lnTo>
                  <a:pt x="1414462" y="117805"/>
                </a:lnTo>
                <a:lnTo>
                  <a:pt x="1405198" y="71950"/>
                </a:lnTo>
                <a:lnTo>
                  <a:pt x="1379934" y="34504"/>
                </a:lnTo>
                <a:lnTo>
                  <a:pt x="1342464" y="9257"/>
                </a:lnTo>
                <a:lnTo>
                  <a:pt x="1296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0515" y="3677651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17871" y="0"/>
                </a:moveTo>
                <a:lnTo>
                  <a:pt x="1296590" y="0"/>
                </a:lnTo>
                <a:lnTo>
                  <a:pt x="1342474" y="9257"/>
                </a:lnTo>
                <a:lnTo>
                  <a:pt x="1379940" y="34503"/>
                </a:lnTo>
                <a:lnTo>
                  <a:pt x="1405200" y="71950"/>
                </a:lnTo>
                <a:lnTo>
                  <a:pt x="1414462" y="117809"/>
                </a:lnTo>
                <a:lnTo>
                  <a:pt x="1414462" y="628314"/>
                </a:lnTo>
                <a:lnTo>
                  <a:pt x="1405200" y="674173"/>
                </a:lnTo>
                <a:lnTo>
                  <a:pt x="1379940" y="711620"/>
                </a:lnTo>
                <a:lnTo>
                  <a:pt x="1342474" y="736866"/>
                </a:lnTo>
                <a:lnTo>
                  <a:pt x="1296590" y="746123"/>
                </a:lnTo>
                <a:lnTo>
                  <a:pt x="117871" y="746123"/>
                </a:lnTo>
                <a:lnTo>
                  <a:pt x="71988" y="736866"/>
                </a:lnTo>
                <a:lnTo>
                  <a:pt x="34521" y="711620"/>
                </a:lnTo>
                <a:lnTo>
                  <a:pt x="9262" y="674173"/>
                </a:lnTo>
                <a:lnTo>
                  <a:pt x="0" y="628314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48980" y="3734979"/>
            <a:ext cx="2275205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3200" marR="5080" indent="-191135">
              <a:lnSpc>
                <a:spcPts val="1960"/>
              </a:lnSpc>
              <a:spcBef>
                <a:spcPts val="180"/>
              </a:spcBef>
              <a:tabLst>
                <a:tab pos="1368425" algn="l"/>
                <a:tab pos="2261870" algn="l"/>
              </a:tabLst>
            </a:pPr>
            <a:r>
              <a:rPr sz="16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Promotions 	</a:t>
            </a:r>
            <a:r>
              <a:rPr sz="1650" u="heavy" spc="-110" dirty="0">
                <a:solidFill>
                  <a:srgbClr val="797979"/>
                </a:solidFill>
                <a:uFill>
                  <a:solidFill>
                    <a:srgbClr val="FF26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sz="16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5784" y="4254918"/>
            <a:ext cx="353695" cy="247650"/>
          </a:xfrm>
          <a:custGeom>
            <a:avLst/>
            <a:gdLst/>
            <a:ahLst/>
            <a:cxnLst/>
            <a:rect l="l" t="t" r="r" b="b"/>
            <a:pathLst>
              <a:path w="353695" h="247650">
                <a:moveTo>
                  <a:pt x="170256" y="0"/>
                </a:moveTo>
                <a:lnTo>
                  <a:pt x="102478" y="1945"/>
                </a:lnTo>
                <a:lnTo>
                  <a:pt x="48528" y="7250"/>
                </a:lnTo>
                <a:lnTo>
                  <a:pt x="12877" y="15114"/>
                </a:lnTo>
                <a:lnTo>
                  <a:pt x="0" y="24739"/>
                </a:lnTo>
                <a:lnTo>
                  <a:pt x="0" y="222656"/>
                </a:lnTo>
                <a:lnTo>
                  <a:pt x="12877" y="232281"/>
                </a:lnTo>
                <a:lnTo>
                  <a:pt x="48528" y="240145"/>
                </a:lnTo>
                <a:lnTo>
                  <a:pt x="102478" y="245450"/>
                </a:lnTo>
                <a:lnTo>
                  <a:pt x="170256" y="247395"/>
                </a:lnTo>
                <a:lnTo>
                  <a:pt x="240081" y="245450"/>
                </a:lnTo>
                <a:lnTo>
                  <a:pt x="298537" y="240145"/>
                </a:lnTo>
                <a:lnTo>
                  <a:pt x="338693" y="232281"/>
                </a:lnTo>
                <a:lnTo>
                  <a:pt x="353618" y="222656"/>
                </a:lnTo>
                <a:lnTo>
                  <a:pt x="353618" y="24739"/>
                </a:lnTo>
                <a:lnTo>
                  <a:pt x="338693" y="15114"/>
                </a:lnTo>
                <a:lnTo>
                  <a:pt x="298537" y="7250"/>
                </a:lnTo>
                <a:lnTo>
                  <a:pt x="240081" y="1945"/>
                </a:lnTo>
                <a:lnTo>
                  <a:pt x="17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9234" y="4254916"/>
            <a:ext cx="360680" cy="247650"/>
          </a:xfrm>
          <a:custGeom>
            <a:avLst/>
            <a:gdLst/>
            <a:ahLst/>
            <a:cxnLst/>
            <a:rect l="l" t="t" r="r" b="b"/>
            <a:pathLst>
              <a:path w="360679" h="247650">
                <a:moveTo>
                  <a:pt x="6548" y="222659"/>
                </a:moveTo>
                <a:lnTo>
                  <a:pt x="6548" y="24739"/>
                </a:lnTo>
                <a:lnTo>
                  <a:pt x="19426" y="15114"/>
                </a:lnTo>
                <a:lnTo>
                  <a:pt x="55078" y="7250"/>
                </a:lnTo>
                <a:lnTo>
                  <a:pt x="109030" y="1945"/>
                </a:lnTo>
                <a:lnTo>
                  <a:pt x="176807" y="0"/>
                </a:lnTo>
                <a:lnTo>
                  <a:pt x="246631" y="1945"/>
                </a:lnTo>
                <a:lnTo>
                  <a:pt x="305085" y="7250"/>
                </a:lnTo>
                <a:lnTo>
                  <a:pt x="345239" y="15114"/>
                </a:lnTo>
                <a:lnTo>
                  <a:pt x="360164" y="24739"/>
                </a:lnTo>
                <a:lnTo>
                  <a:pt x="360164" y="222659"/>
                </a:lnTo>
                <a:lnTo>
                  <a:pt x="345239" y="232284"/>
                </a:lnTo>
                <a:lnTo>
                  <a:pt x="305085" y="240148"/>
                </a:lnTo>
                <a:lnTo>
                  <a:pt x="246631" y="245453"/>
                </a:lnTo>
                <a:lnTo>
                  <a:pt x="176807" y="247398"/>
                </a:lnTo>
                <a:lnTo>
                  <a:pt x="108007" y="245453"/>
                </a:lnTo>
                <a:lnTo>
                  <a:pt x="51804" y="240148"/>
                </a:lnTo>
                <a:lnTo>
                  <a:pt x="13901" y="232284"/>
                </a:lnTo>
                <a:lnTo>
                  <a:pt x="0" y="222659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39234" y="4279655"/>
            <a:ext cx="353695" cy="24765"/>
          </a:xfrm>
          <a:custGeom>
            <a:avLst/>
            <a:gdLst/>
            <a:ahLst/>
            <a:cxnLst/>
            <a:rect l="l" t="t" r="r" b="b"/>
            <a:pathLst>
              <a:path w="353695" h="24764">
                <a:moveTo>
                  <a:pt x="0" y="0"/>
                </a:moveTo>
                <a:lnTo>
                  <a:pt x="13901" y="9625"/>
                </a:lnTo>
                <a:lnTo>
                  <a:pt x="51804" y="17489"/>
                </a:lnTo>
                <a:lnTo>
                  <a:pt x="108007" y="22794"/>
                </a:lnTo>
                <a:lnTo>
                  <a:pt x="176807" y="24739"/>
                </a:lnTo>
                <a:lnTo>
                  <a:pt x="245608" y="22794"/>
                </a:lnTo>
                <a:lnTo>
                  <a:pt x="301810" y="17489"/>
                </a:lnTo>
                <a:lnTo>
                  <a:pt x="339714" y="9625"/>
                </a:lnTo>
                <a:lnTo>
                  <a:pt x="353615" y="0"/>
                </a:lnTo>
              </a:path>
            </a:pathLst>
          </a:custGeom>
          <a:ln w="13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256" y="4855741"/>
            <a:ext cx="1296670" cy="1178560"/>
          </a:xfrm>
          <a:custGeom>
            <a:avLst/>
            <a:gdLst/>
            <a:ahLst/>
            <a:cxnLst/>
            <a:rect l="l" t="t" r="r" b="b"/>
            <a:pathLst>
              <a:path w="1296670" h="1178560">
                <a:moveTo>
                  <a:pt x="0" y="0"/>
                </a:moveTo>
                <a:lnTo>
                  <a:pt x="1296590" y="0"/>
                </a:lnTo>
                <a:lnTo>
                  <a:pt x="1296590" y="1178090"/>
                </a:lnTo>
                <a:lnTo>
                  <a:pt x="0" y="1178090"/>
                </a:lnTo>
                <a:lnTo>
                  <a:pt x="0" y="0"/>
                </a:lnTo>
                <a:close/>
              </a:path>
            </a:pathLst>
          </a:custGeom>
          <a:ln w="5237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117" y="6142333"/>
            <a:ext cx="1567021" cy="490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4625" y="5536813"/>
            <a:ext cx="9055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Place</a:t>
            </a:r>
            <a:r>
              <a:rPr sz="145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 </a:t>
            </a:r>
            <a:r>
              <a:rPr sz="145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Order</a:t>
            </a:r>
            <a:endParaRPr sz="1450">
              <a:latin typeface="Noto Sans CJK JP Regular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1002" y="5156783"/>
            <a:ext cx="304165" cy="1905"/>
          </a:xfrm>
          <a:custGeom>
            <a:avLst/>
            <a:gdLst/>
            <a:ahLst/>
            <a:cxnLst/>
            <a:rect l="l" t="t" r="r" b="b"/>
            <a:pathLst>
              <a:path w="304165" h="1904">
                <a:moveTo>
                  <a:pt x="0" y="0"/>
                </a:moveTo>
                <a:lnTo>
                  <a:pt x="303768" y="1295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3259" y="5150683"/>
            <a:ext cx="635" cy="303530"/>
          </a:xfrm>
          <a:custGeom>
            <a:avLst/>
            <a:gdLst/>
            <a:ahLst/>
            <a:cxnLst/>
            <a:rect l="l" t="t" r="r" b="b"/>
            <a:pathLst>
              <a:path w="634" h="303529">
                <a:moveTo>
                  <a:pt x="0" y="0"/>
                </a:moveTo>
                <a:lnTo>
                  <a:pt x="301" y="303449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6222" y="5448033"/>
            <a:ext cx="303530" cy="1270"/>
          </a:xfrm>
          <a:custGeom>
            <a:avLst/>
            <a:gdLst/>
            <a:ahLst/>
            <a:cxnLst/>
            <a:rect l="l" t="t" r="r" b="b"/>
            <a:pathLst>
              <a:path w="303530" h="1270">
                <a:moveTo>
                  <a:pt x="302983" y="0"/>
                </a:moveTo>
                <a:lnTo>
                  <a:pt x="0" y="89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1879" y="5153275"/>
            <a:ext cx="4445" cy="302895"/>
          </a:xfrm>
          <a:custGeom>
            <a:avLst/>
            <a:gdLst/>
            <a:ahLst/>
            <a:cxnLst/>
            <a:rect l="l" t="t" r="r" b="b"/>
            <a:pathLst>
              <a:path w="4444" h="302895">
                <a:moveTo>
                  <a:pt x="0" y="302481"/>
                </a:moveTo>
                <a:lnTo>
                  <a:pt x="440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639" y="5154335"/>
            <a:ext cx="292735" cy="635"/>
          </a:xfrm>
          <a:custGeom>
            <a:avLst/>
            <a:gdLst/>
            <a:ahLst/>
            <a:cxnLst/>
            <a:rect l="l" t="t" r="r" b="b"/>
            <a:pathLst>
              <a:path w="292734" h="635">
                <a:moveTo>
                  <a:pt x="0" y="0"/>
                </a:moveTo>
                <a:lnTo>
                  <a:pt x="292269" y="602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25603" y="5149047"/>
            <a:ext cx="635" cy="297815"/>
          </a:xfrm>
          <a:custGeom>
            <a:avLst/>
            <a:gdLst/>
            <a:ahLst/>
            <a:cxnLst/>
            <a:rect l="l" t="t" r="r" b="b"/>
            <a:pathLst>
              <a:path w="634" h="297814">
                <a:moveTo>
                  <a:pt x="0" y="0"/>
                </a:moveTo>
                <a:lnTo>
                  <a:pt x="615" y="297363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3621" y="5447941"/>
            <a:ext cx="297815" cy="1270"/>
          </a:xfrm>
          <a:custGeom>
            <a:avLst/>
            <a:gdLst/>
            <a:ahLst/>
            <a:cxnLst/>
            <a:rect l="l" t="t" r="r" b="b"/>
            <a:pathLst>
              <a:path w="297815" h="1270">
                <a:moveTo>
                  <a:pt x="297220" y="0"/>
                </a:moveTo>
                <a:lnTo>
                  <a:pt x="0" y="929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2914" y="5155160"/>
            <a:ext cx="5080" cy="299085"/>
          </a:xfrm>
          <a:custGeom>
            <a:avLst/>
            <a:gdLst/>
            <a:ahLst/>
            <a:cxnLst/>
            <a:rect l="l" t="t" r="r" b="b"/>
            <a:pathLst>
              <a:path w="5080" h="299085">
                <a:moveTo>
                  <a:pt x="0" y="298959"/>
                </a:moveTo>
                <a:lnTo>
                  <a:pt x="4531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4100" y="5228803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68" y="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9165" y="5200725"/>
            <a:ext cx="19685" cy="27940"/>
          </a:xfrm>
          <a:custGeom>
            <a:avLst/>
            <a:gdLst/>
            <a:ahLst/>
            <a:cxnLst/>
            <a:rect l="l" t="t" r="r" b="b"/>
            <a:pathLst>
              <a:path w="19684" h="27939">
                <a:moveTo>
                  <a:pt x="0" y="0"/>
                </a:moveTo>
                <a:lnTo>
                  <a:pt x="19501" y="27436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2714" y="5215177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40" h="10795">
                <a:moveTo>
                  <a:pt x="0" y="0"/>
                </a:moveTo>
                <a:lnTo>
                  <a:pt x="27896" y="10419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0436" y="5221290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5" h="10160">
                <a:moveTo>
                  <a:pt x="27005" y="0"/>
                </a:moveTo>
                <a:lnTo>
                  <a:pt x="0" y="9647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9342" y="5217284"/>
            <a:ext cx="4445" cy="29209"/>
          </a:xfrm>
          <a:custGeom>
            <a:avLst/>
            <a:gdLst/>
            <a:ahLst/>
            <a:cxnLst/>
            <a:rect l="l" t="t" r="r" b="b"/>
            <a:pathLst>
              <a:path w="4444" h="29210">
                <a:moveTo>
                  <a:pt x="0" y="0"/>
                </a:moveTo>
                <a:lnTo>
                  <a:pt x="3863" y="2902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0049" y="5224785"/>
            <a:ext cx="4445" cy="27940"/>
          </a:xfrm>
          <a:custGeom>
            <a:avLst/>
            <a:gdLst/>
            <a:ahLst/>
            <a:cxnLst/>
            <a:rect l="l" t="t" r="r" b="b"/>
            <a:pathLst>
              <a:path w="4444" h="27939">
                <a:moveTo>
                  <a:pt x="4112" y="27344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4667" y="5229720"/>
            <a:ext cx="31750" cy="16510"/>
          </a:xfrm>
          <a:custGeom>
            <a:avLst/>
            <a:gdLst/>
            <a:ahLst/>
            <a:cxnLst/>
            <a:rect l="l" t="t" r="r" b="b"/>
            <a:pathLst>
              <a:path w="31750" h="16510">
                <a:moveTo>
                  <a:pt x="31628" y="0"/>
                </a:moveTo>
                <a:lnTo>
                  <a:pt x="0" y="16506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8203" y="5224104"/>
            <a:ext cx="8890" cy="27940"/>
          </a:xfrm>
          <a:custGeom>
            <a:avLst/>
            <a:gdLst/>
            <a:ahLst/>
            <a:cxnLst/>
            <a:rect l="l" t="t" r="r" b="b"/>
            <a:pathLst>
              <a:path w="8890" h="27939">
                <a:moveTo>
                  <a:pt x="0" y="27501"/>
                </a:moveTo>
                <a:lnTo>
                  <a:pt x="8565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1124" y="5220373"/>
            <a:ext cx="4445" cy="20955"/>
          </a:xfrm>
          <a:custGeom>
            <a:avLst/>
            <a:gdLst/>
            <a:ahLst/>
            <a:cxnLst/>
            <a:rect l="l" t="t" r="r" b="b"/>
            <a:pathLst>
              <a:path w="4444" h="20954">
                <a:moveTo>
                  <a:pt x="4073" y="20891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6684" y="5225086"/>
            <a:ext cx="18415" cy="3175"/>
          </a:xfrm>
          <a:custGeom>
            <a:avLst/>
            <a:gdLst/>
            <a:ahLst/>
            <a:cxnLst/>
            <a:rect l="l" t="t" r="r" b="b"/>
            <a:pathLst>
              <a:path w="18415" h="3175">
                <a:moveTo>
                  <a:pt x="0" y="0"/>
                </a:moveTo>
                <a:lnTo>
                  <a:pt x="17877" y="2696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7292" y="5198422"/>
            <a:ext cx="11430" cy="36830"/>
          </a:xfrm>
          <a:custGeom>
            <a:avLst/>
            <a:gdLst/>
            <a:ahLst/>
            <a:cxnLst/>
            <a:rect l="l" t="t" r="r" b="b"/>
            <a:pathLst>
              <a:path w="11430" h="36829">
                <a:moveTo>
                  <a:pt x="0" y="36586"/>
                </a:moveTo>
                <a:lnTo>
                  <a:pt x="11145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1562" y="5198553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4">
                <a:moveTo>
                  <a:pt x="0" y="0"/>
                </a:moveTo>
                <a:lnTo>
                  <a:pt x="12546" y="17972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4456" y="5213253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5" h="8254">
                <a:moveTo>
                  <a:pt x="0" y="0"/>
                </a:moveTo>
                <a:lnTo>
                  <a:pt x="20457" y="7631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2694" y="5219941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16475" y="0"/>
                </a:moveTo>
                <a:lnTo>
                  <a:pt x="0" y="6780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1057" y="5215635"/>
            <a:ext cx="4445" cy="24130"/>
          </a:xfrm>
          <a:custGeom>
            <a:avLst/>
            <a:gdLst/>
            <a:ahLst/>
            <a:cxnLst/>
            <a:rect l="l" t="t" r="r" b="b"/>
            <a:pathLst>
              <a:path w="4444" h="24129">
                <a:moveTo>
                  <a:pt x="0" y="0"/>
                </a:moveTo>
                <a:lnTo>
                  <a:pt x="4073" y="24098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2026" y="5230859"/>
            <a:ext cx="2540" cy="20320"/>
          </a:xfrm>
          <a:custGeom>
            <a:avLst/>
            <a:gdLst/>
            <a:ahLst/>
            <a:cxnLst/>
            <a:rect l="l" t="t" r="r" b="b"/>
            <a:pathLst>
              <a:path w="2540" h="20320">
                <a:moveTo>
                  <a:pt x="2357" y="19844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3010" y="5228816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25303" y="0"/>
                </a:moveTo>
                <a:lnTo>
                  <a:pt x="0" y="13456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9002" y="5232024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17684"/>
                </a:moveTo>
                <a:lnTo>
                  <a:pt x="588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2473" y="5224549"/>
            <a:ext cx="3810" cy="15875"/>
          </a:xfrm>
          <a:custGeom>
            <a:avLst/>
            <a:gdLst/>
            <a:ahLst/>
            <a:cxnLst/>
            <a:rect l="l" t="t" r="r" b="b"/>
            <a:pathLst>
              <a:path w="3809" h="15875">
                <a:moveTo>
                  <a:pt x="3182" y="15315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8373" y="5223031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0" y="0"/>
                </a:moveTo>
                <a:lnTo>
                  <a:pt x="13123" y="1466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8563" y="5207310"/>
            <a:ext cx="7620" cy="26034"/>
          </a:xfrm>
          <a:custGeom>
            <a:avLst/>
            <a:gdLst/>
            <a:ahLst/>
            <a:cxnLst/>
            <a:rect l="l" t="t" r="r" b="b"/>
            <a:pathLst>
              <a:path w="7619" h="26035">
                <a:moveTo>
                  <a:pt x="0" y="25944"/>
                </a:moveTo>
                <a:lnTo>
                  <a:pt x="7504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4100" y="5307343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68" y="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2282" y="5282812"/>
            <a:ext cx="19050" cy="32384"/>
          </a:xfrm>
          <a:custGeom>
            <a:avLst/>
            <a:gdLst/>
            <a:ahLst/>
            <a:cxnLst/>
            <a:rect l="l" t="t" r="r" b="b"/>
            <a:pathLst>
              <a:path w="19050" h="32385">
                <a:moveTo>
                  <a:pt x="0" y="0"/>
                </a:moveTo>
                <a:lnTo>
                  <a:pt x="19029" y="32371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5884" y="5291883"/>
            <a:ext cx="25400" cy="20955"/>
          </a:xfrm>
          <a:custGeom>
            <a:avLst/>
            <a:gdLst/>
            <a:ahLst/>
            <a:cxnLst/>
            <a:rect l="l" t="t" r="r" b="b"/>
            <a:pathLst>
              <a:path w="25400" h="20954">
                <a:moveTo>
                  <a:pt x="0" y="20799"/>
                </a:moveTo>
                <a:lnTo>
                  <a:pt x="24936" y="0"/>
                </a:lnTo>
              </a:path>
            </a:pathLst>
          </a:custGeom>
          <a:ln w="130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9485" y="5295470"/>
            <a:ext cx="16510" cy="20955"/>
          </a:xfrm>
          <a:custGeom>
            <a:avLst/>
            <a:gdLst/>
            <a:ahLst/>
            <a:cxnLst/>
            <a:rect l="l" t="t" r="r" b="b"/>
            <a:pathLst>
              <a:path w="16509" h="20954">
                <a:moveTo>
                  <a:pt x="15912" y="0"/>
                </a:moveTo>
                <a:lnTo>
                  <a:pt x="0" y="20341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8058" y="5304633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5" h="19685">
                <a:moveTo>
                  <a:pt x="7818" y="0"/>
                </a:moveTo>
                <a:lnTo>
                  <a:pt x="0" y="19085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6899" y="5311518"/>
            <a:ext cx="22860" cy="12065"/>
          </a:xfrm>
          <a:custGeom>
            <a:avLst/>
            <a:gdLst/>
            <a:ahLst/>
            <a:cxnLst/>
            <a:rect l="l" t="t" r="r" b="b"/>
            <a:pathLst>
              <a:path w="22859" h="12064">
                <a:moveTo>
                  <a:pt x="22382" y="11820"/>
                </a:moveTo>
                <a:lnTo>
                  <a:pt x="0" y="0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4660" y="5302604"/>
            <a:ext cx="11430" cy="30480"/>
          </a:xfrm>
          <a:custGeom>
            <a:avLst/>
            <a:gdLst/>
            <a:ahLst/>
            <a:cxnLst/>
            <a:rect l="l" t="t" r="r" b="b"/>
            <a:pathLst>
              <a:path w="11430" h="30479">
                <a:moveTo>
                  <a:pt x="11210" y="0"/>
                </a:moveTo>
                <a:lnTo>
                  <a:pt x="0" y="30394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564" y="5298677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4" h="38100">
                <a:moveTo>
                  <a:pt x="0" y="38065"/>
                </a:moveTo>
                <a:lnTo>
                  <a:pt x="16803" y="0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1007" y="5294999"/>
            <a:ext cx="43180" cy="19685"/>
          </a:xfrm>
          <a:custGeom>
            <a:avLst/>
            <a:gdLst/>
            <a:ahLst/>
            <a:cxnLst/>
            <a:rect l="l" t="t" r="r" b="b"/>
            <a:pathLst>
              <a:path w="43180" h="19685">
                <a:moveTo>
                  <a:pt x="43141" y="19124"/>
                </a:moveTo>
                <a:lnTo>
                  <a:pt x="0" y="0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4975" y="5297813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2735"/>
                </a:moveTo>
                <a:lnTo>
                  <a:pt x="31956" y="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80141" y="527940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816"/>
                </a:moveTo>
                <a:lnTo>
                  <a:pt x="21413" y="0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4823" y="5280652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12101" y="22566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6526" y="5295588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80" h="14604">
                <a:moveTo>
                  <a:pt x="0" y="14267"/>
                </a:moveTo>
                <a:lnTo>
                  <a:pt x="17615" y="0"/>
                </a:lnTo>
              </a:path>
            </a:pathLst>
          </a:custGeom>
          <a:ln w="130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5471" y="5294279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127" y="0"/>
                </a:moveTo>
                <a:lnTo>
                  <a:pt x="0" y="15459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2131" y="5303520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6666" y="0"/>
                </a:moveTo>
                <a:lnTo>
                  <a:pt x="0" y="13508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3120" y="5312710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80" h="9525">
                <a:moveTo>
                  <a:pt x="17785" y="9018"/>
                </a:moveTo>
                <a:lnTo>
                  <a:pt x="0" y="0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9689" y="5301387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4">
                <a:moveTo>
                  <a:pt x="8958" y="0"/>
                </a:moveTo>
                <a:lnTo>
                  <a:pt x="0" y="24347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3376" y="5308141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26598"/>
                </a:moveTo>
                <a:lnTo>
                  <a:pt x="12612" y="0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3279" y="52994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943" y="14320"/>
                </a:moveTo>
                <a:lnTo>
                  <a:pt x="0" y="0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6494" y="5297002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0" y="641"/>
                </a:moveTo>
                <a:lnTo>
                  <a:pt x="21845" y="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1150" y="5285928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0" y="19176"/>
                </a:moveTo>
                <a:lnTo>
                  <a:pt x="15467" y="0"/>
                </a:lnTo>
              </a:path>
            </a:pathLst>
          </a:custGeom>
          <a:ln w="1309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4100" y="5385882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0968" y="0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823" y="5355435"/>
            <a:ext cx="1270" cy="34925"/>
          </a:xfrm>
          <a:custGeom>
            <a:avLst/>
            <a:gdLst/>
            <a:ahLst/>
            <a:cxnLst/>
            <a:rect l="l" t="t" r="r" b="b"/>
            <a:pathLst>
              <a:path w="1269" h="34925">
                <a:moveTo>
                  <a:pt x="0" y="0"/>
                </a:moveTo>
                <a:lnTo>
                  <a:pt x="1100" y="34806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90881" y="5370645"/>
            <a:ext cx="34290" cy="8890"/>
          </a:xfrm>
          <a:custGeom>
            <a:avLst/>
            <a:gdLst/>
            <a:ahLst/>
            <a:cxnLst/>
            <a:rect l="l" t="t" r="r" b="b"/>
            <a:pathLst>
              <a:path w="34290" h="8889">
                <a:moveTo>
                  <a:pt x="0" y="8586"/>
                </a:moveTo>
                <a:lnTo>
                  <a:pt x="33842" y="0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02131" y="5362098"/>
            <a:ext cx="15875" cy="43180"/>
          </a:xfrm>
          <a:custGeom>
            <a:avLst/>
            <a:gdLst/>
            <a:ahLst/>
            <a:cxnLst/>
            <a:rect l="l" t="t" r="r" b="b"/>
            <a:pathLst>
              <a:path w="15875" h="43179">
                <a:moveTo>
                  <a:pt x="15336" y="0"/>
                </a:moveTo>
                <a:lnTo>
                  <a:pt x="0" y="43157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02406" y="5393959"/>
            <a:ext cx="15240" cy="3175"/>
          </a:xfrm>
          <a:custGeom>
            <a:avLst/>
            <a:gdLst/>
            <a:ahLst/>
            <a:cxnLst/>
            <a:rect l="l" t="t" r="r" b="b"/>
            <a:pathLst>
              <a:path w="15240" h="3175">
                <a:moveTo>
                  <a:pt x="0" y="0"/>
                </a:moveTo>
                <a:lnTo>
                  <a:pt x="14747" y="2788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2329" y="5395503"/>
            <a:ext cx="38735" cy="635"/>
          </a:xfrm>
          <a:custGeom>
            <a:avLst/>
            <a:gdLst/>
            <a:ahLst/>
            <a:cxnLst/>
            <a:rect l="l" t="t" r="r" b="b"/>
            <a:pathLst>
              <a:path w="38734" h="635">
                <a:moveTo>
                  <a:pt x="-6544" y="130"/>
                </a:moveTo>
                <a:lnTo>
                  <a:pt x="44944" y="130"/>
                </a:lnTo>
              </a:path>
            </a:pathLst>
          </a:custGeom>
          <a:ln w="1335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3960" y="5394456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29952" y="0"/>
                </a:moveTo>
                <a:lnTo>
                  <a:pt x="0" y="4175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70934" y="5382767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0" y="23718"/>
                </a:moveTo>
                <a:lnTo>
                  <a:pt x="24255" y="0"/>
                </a:lnTo>
              </a:path>
            </a:pathLst>
          </a:custGeom>
          <a:ln w="130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67909" y="5368826"/>
            <a:ext cx="27305" cy="19685"/>
          </a:xfrm>
          <a:custGeom>
            <a:avLst/>
            <a:gdLst/>
            <a:ahLst/>
            <a:cxnLst/>
            <a:rect l="l" t="t" r="r" b="b"/>
            <a:pathLst>
              <a:path w="27305" h="19685">
                <a:moveTo>
                  <a:pt x="27267" y="19189"/>
                </a:moveTo>
                <a:lnTo>
                  <a:pt x="0" y="0"/>
                </a:lnTo>
              </a:path>
            </a:pathLst>
          </a:custGeom>
          <a:ln w="130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67110" y="5370410"/>
            <a:ext cx="35560" cy="15875"/>
          </a:xfrm>
          <a:custGeom>
            <a:avLst/>
            <a:gdLst/>
            <a:ahLst/>
            <a:cxnLst/>
            <a:rect l="l" t="t" r="r" b="b"/>
            <a:pathLst>
              <a:path w="35559" h="15875">
                <a:moveTo>
                  <a:pt x="0" y="0"/>
                </a:moveTo>
                <a:lnTo>
                  <a:pt x="35007" y="15328"/>
                </a:lnTo>
              </a:path>
            </a:pathLst>
          </a:custGeom>
          <a:ln w="1309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94234" y="5356574"/>
            <a:ext cx="3175" cy="30480"/>
          </a:xfrm>
          <a:custGeom>
            <a:avLst/>
            <a:gdLst/>
            <a:ahLst/>
            <a:cxnLst/>
            <a:rect l="l" t="t" r="r" b="b"/>
            <a:pathLst>
              <a:path w="3175" h="30479">
                <a:moveTo>
                  <a:pt x="2894" y="30224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97613" y="5353773"/>
            <a:ext cx="635" cy="22860"/>
          </a:xfrm>
          <a:custGeom>
            <a:avLst/>
            <a:gdLst/>
            <a:ahLst/>
            <a:cxnLst/>
            <a:rect l="l" t="t" r="r" b="b"/>
            <a:pathLst>
              <a:path w="634" h="22860">
                <a:moveTo>
                  <a:pt x="0" y="0"/>
                </a:moveTo>
                <a:lnTo>
                  <a:pt x="523" y="22606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2243" y="5371391"/>
            <a:ext cx="22860" cy="5080"/>
          </a:xfrm>
          <a:custGeom>
            <a:avLst/>
            <a:gdLst/>
            <a:ahLst/>
            <a:cxnLst/>
            <a:rect l="l" t="t" r="r" b="b"/>
            <a:pathLst>
              <a:path w="22859" h="5079">
                <a:moveTo>
                  <a:pt x="0" y="5078"/>
                </a:moveTo>
                <a:lnTo>
                  <a:pt x="22670" y="0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07763" y="5360828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389" y="0"/>
                </a:moveTo>
                <a:lnTo>
                  <a:pt x="0" y="32227"/>
                </a:lnTo>
              </a:path>
            </a:pathLst>
          </a:custGeom>
          <a:ln w="1309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4240" y="539128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0" y="0"/>
                </a:moveTo>
                <a:lnTo>
                  <a:pt x="8552" y="1282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96866" y="5394116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4" h="1904">
                <a:moveTo>
                  <a:pt x="25499" y="0"/>
                </a:moveTo>
                <a:lnTo>
                  <a:pt x="0" y="1466"/>
                </a:lnTo>
              </a:path>
            </a:pathLst>
          </a:custGeom>
          <a:ln w="130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81621" y="5394390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5" h="3810">
                <a:moveTo>
                  <a:pt x="24150" y="0"/>
                </a:moveTo>
                <a:lnTo>
                  <a:pt x="0" y="3207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71930" y="538322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0" y="20956"/>
                </a:moveTo>
                <a:lnTo>
                  <a:pt x="20824" y="0"/>
                </a:lnTo>
              </a:path>
            </a:pathLst>
          </a:custGeom>
          <a:ln w="1309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76173" y="5373224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4">
                <a:moveTo>
                  <a:pt x="19697" y="14490"/>
                </a:moveTo>
                <a:lnTo>
                  <a:pt x="0" y="0"/>
                </a:lnTo>
              </a:path>
            </a:pathLst>
          </a:custGeom>
          <a:ln w="1309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68944" y="5368328"/>
            <a:ext cx="29845" cy="12700"/>
          </a:xfrm>
          <a:custGeom>
            <a:avLst/>
            <a:gdLst/>
            <a:ahLst/>
            <a:cxnLst/>
            <a:rect l="l" t="t" r="r" b="b"/>
            <a:pathLst>
              <a:path w="29844" h="12700">
                <a:moveTo>
                  <a:pt x="0" y="0"/>
                </a:moveTo>
                <a:lnTo>
                  <a:pt x="29834" y="12697"/>
                </a:lnTo>
              </a:path>
            </a:pathLst>
          </a:custGeom>
          <a:ln w="1309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95478" y="5364742"/>
            <a:ext cx="2540" cy="20955"/>
          </a:xfrm>
          <a:custGeom>
            <a:avLst/>
            <a:gdLst/>
            <a:ahLst/>
            <a:cxnLst/>
            <a:rect l="l" t="t" r="r" b="b"/>
            <a:pathLst>
              <a:path w="2540" h="20954">
                <a:moveTo>
                  <a:pt x="2108" y="20538"/>
                </a:moveTo>
                <a:lnTo>
                  <a:pt x="0" y="0"/>
                </a:lnTo>
              </a:path>
            </a:pathLst>
          </a:custGeom>
          <a:ln w="1309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86842" y="4626668"/>
            <a:ext cx="3531235" cy="707390"/>
          </a:xfrm>
          <a:custGeom>
            <a:avLst/>
            <a:gdLst/>
            <a:ahLst/>
            <a:cxnLst/>
            <a:rect l="l" t="t" r="r" b="b"/>
            <a:pathLst>
              <a:path w="3531235" h="707389">
                <a:moveTo>
                  <a:pt x="0" y="530140"/>
                </a:moveTo>
                <a:lnTo>
                  <a:pt x="0" y="0"/>
                </a:lnTo>
                <a:lnTo>
                  <a:pt x="3208734" y="0"/>
                </a:lnTo>
                <a:lnTo>
                  <a:pt x="3208734" y="706854"/>
                </a:lnTo>
                <a:lnTo>
                  <a:pt x="3530917" y="706854"/>
                </a:lnTo>
              </a:path>
            </a:pathLst>
          </a:custGeom>
          <a:ln w="1309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11213" y="5287707"/>
            <a:ext cx="117867" cy="91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87800" y="2643555"/>
            <a:ext cx="589915" cy="5222875"/>
          </a:xfrm>
          <a:custGeom>
            <a:avLst/>
            <a:gdLst/>
            <a:ahLst/>
            <a:cxnLst/>
            <a:rect l="l" t="t" r="r" b="b"/>
            <a:pathLst>
              <a:path w="589914" h="5222875">
                <a:moveTo>
                  <a:pt x="471487" y="0"/>
                </a:moveTo>
                <a:lnTo>
                  <a:pt x="117868" y="0"/>
                </a:lnTo>
                <a:lnTo>
                  <a:pt x="71987" y="9257"/>
                </a:lnTo>
                <a:lnTo>
                  <a:pt x="34521" y="34504"/>
                </a:lnTo>
                <a:lnTo>
                  <a:pt x="9262" y="71950"/>
                </a:lnTo>
                <a:lnTo>
                  <a:pt x="0" y="117805"/>
                </a:lnTo>
                <a:lnTo>
                  <a:pt x="0" y="5105057"/>
                </a:lnTo>
                <a:lnTo>
                  <a:pt x="9262" y="5150912"/>
                </a:lnTo>
                <a:lnTo>
                  <a:pt x="34521" y="5188357"/>
                </a:lnTo>
                <a:lnTo>
                  <a:pt x="71987" y="5213604"/>
                </a:lnTo>
                <a:lnTo>
                  <a:pt x="117868" y="5222862"/>
                </a:lnTo>
                <a:lnTo>
                  <a:pt x="471487" y="5222862"/>
                </a:lnTo>
                <a:lnTo>
                  <a:pt x="517368" y="5213604"/>
                </a:lnTo>
                <a:lnTo>
                  <a:pt x="554834" y="5188357"/>
                </a:lnTo>
                <a:lnTo>
                  <a:pt x="580093" y="5150912"/>
                </a:lnTo>
                <a:lnTo>
                  <a:pt x="589356" y="5105057"/>
                </a:lnTo>
                <a:lnTo>
                  <a:pt x="589356" y="117805"/>
                </a:lnTo>
                <a:lnTo>
                  <a:pt x="580093" y="71950"/>
                </a:lnTo>
                <a:lnTo>
                  <a:pt x="554834" y="34504"/>
                </a:lnTo>
                <a:lnTo>
                  <a:pt x="517368" y="9257"/>
                </a:lnTo>
                <a:lnTo>
                  <a:pt x="471487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87800" y="2643550"/>
            <a:ext cx="589915" cy="5222875"/>
          </a:xfrm>
          <a:custGeom>
            <a:avLst/>
            <a:gdLst/>
            <a:ahLst/>
            <a:cxnLst/>
            <a:rect l="l" t="t" r="r" b="b"/>
            <a:pathLst>
              <a:path w="589914" h="5222875">
                <a:moveTo>
                  <a:pt x="117871" y="0"/>
                </a:moveTo>
                <a:lnTo>
                  <a:pt x="471487" y="0"/>
                </a:lnTo>
                <a:lnTo>
                  <a:pt x="517370" y="9257"/>
                </a:lnTo>
                <a:lnTo>
                  <a:pt x="554837" y="34503"/>
                </a:lnTo>
                <a:lnTo>
                  <a:pt x="580097" y="71950"/>
                </a:lnTo>
                <a:lnTo>
                  <a:pt x="589359" y="117809"/>
                </a:lnTo>
                <a:lnTo>
                  <a:pt x="589359" y="5105056"/>
                </a:lnTo>
                <a:lnTo>
                  <a:pt x="580097" y="5150915"/>
                </a:lnTo>
                <a:lnTo>
                  <a:pt x="554837" y="5188362"/>
                </a:lnTo>
                <a:lnTo>
                  <a:pt x="517370" y="5213608"/>
                </a:lnTo>
                <a:lnTo>
                  <a:pt x="471487" y="5222865"/>
                </a:lnTo>
                <a:lnTo>
                  <a:pt x="117871" y="5222865"/>
                </a:lnTo>
                <a:lnTo>
                  <a:pt x="71988" y="5213608"/>
                </a:lnTo>
                <a:lnTo>
                  <a:pt x="34521" y="5188362"/>
                </a:lnTo>
                <a:lnTo>
                  <a:pt x="9262" y="5150915"/>
                </a:lnTo>
                <a:lnTo>
                  <a:pt x="0" y="5105056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9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839810" y="7919175"/>
            <a:ext cx="787400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70"/>
              </a:lnSpc>
              <a:spcBef>
                <a:spcPts val="100"/>
              </a:spcBef>
            </a:pPr>
            <a:r>
              <a:rPr sz="16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650">
              <a:latin typeface="Noto Sans CJK JP Regular"/>
              <a:cs typeface="Noto Sans CJK JP Regular"/>
            </a:endParaRPr>
          </a:p>
          <a:p>
            <a:pPr algn="ctr">
              <a:lnSpc>
                <a:spcPts val="1970"/>
              </a:lnSpc>
            </a:pPr>
            <a:r>
              <a:rPr sz="16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</a:t>
            </a:r>
            <a:r>
              <a:rPr sz="1650" spc="-1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6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6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6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167334" y="2617370"/>
            <a:ext cx="0" cy="5301615"/>
          </a:xfrm>
          <a:custGeom>
            <a:avLst/>
            <a:gdLst/>
            <a:ahLst/>
            <a:cxnLst/>
            <a:rect l="l" t="t" r="r" b="b"/>
            <a:pathLst>
              <a:path h="5301615">
                <a:moveTo>
                  <a:pt x="0" y="0"/>
                </a:moveTo>
                <a:lnTo>
                  <a:pt x="0" y="4241124"/>
                </a:lnTo>
                <a:lnTo>
                  <a:pt x="0" y="5065787"/>
                </a:lnTo>
                <a:lnTo>
                  <a:pt x="0" y="5301405"/>
                </a:lnTo>
              </a:path>
            </a:pathLst>
          </a:custGeom>
          <a:ln w="26193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791169" y="8036983"/>
            <a:ext cx="7264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</a:t>
            </a:r>
            <a:r>
              <a:rPr sz="1650" spc="-10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</a:t>
            </a:r>
            <a:r>
              <a:rPr sz="1650" spc="-90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t</a:t>
            </a:r>
            <a:r>
              <a:rPr sz="1650" spc="-114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e</a:t>
            </a:r>
            <a:r>
              <a:rPr sz="165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8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net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19321" y="6675628"/>
            <a:ext cx="5651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638818" y="2617368"/>
            <a:ext cx="1179195" cy="2356485"/>
          </a:xfrm>
          <a:custGeom>
            <a:avLst/>
            <a:gdLst/>
            <a:ahLst/>
            <a:cxnLst/>
            <a:rect l="l" t="t" r="r" b="b"/>
            <a:pathLst>
              <a:path w="1179195" h="2356485">
                <a:moveTo>
                  <a:pt x="1060843" y="0"/>
                </a:moveTo>
                <a:lnTo>
                  <a:pt x="117868" y="0"/>
                </a:lnTo>
                <a:lnTo>
                  <a:pt x="71992" y="9257"/>
                </a:lnTo>
                <a:lnTo>
                  <a:pt x="34526" y="34504"/>
                </a:lnTo>
                <a:lnTo>
                  <a:pt x="9264" y="71950"/>
                </a:lnTo>
                <a:lnTo>
                  <a:pt x="0" y="117805"/>
                </a:lnTo>
                <a:lnTo>
                  <a:pt x="0" y="2238375"/>
                </a:lnTo>
                <a:lnTo>
                  <a:pt x="9264" y="2284230"/>
                </a:lnTo>
                <a:lnTo>
                  <a:pt x="34526" y="2321675"/>
                </a:lnTo>
                <a:lnTo>
                  <a:pt x="71992" y="2346922"/>
                </a:lnTo>
                <a:lnTo>
                  <a:pt x="117868" y="2356180"/>
                </a:lnTo>
                <a:lnTo>
                  <a:pt x="1060843" y="2356180"/>
                </a:lnTo>
                <a:lnTo>
                  <a:pt x="1106726" y="2346922"/>
                </a:lnTo>
                <a:lnTo>
                  <a:pt x="1144196" y="2321675"/>
                </a:lnTo>
                <a:lnTo>
                  <a:pt x="1169460" y="2284230"/>
                </a:lnTo>
                <a:lnTo>
                  <a:pt x="1178725" y="2238375"/>
                </a:lnTo>
                <a:lnTo>
                  <a:pt x="1178725" y="117805"/>
                </a:lnTo>
                <a:lnTo>
                  <a:pt x="1169460" y="71950"/>
                </a:lnTo>
                <a:lnTo>
                  <a:pt x="1144196" y="34504"/>
                </a:lnTo>
                <a:lnTo>
                  <a:pt x="1106726" y="9257"/>
                </a:lnTo>
                <a:lnTo>
                  <a:pt x="1060843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38821" y="2617370"/>
            <a:ext cx="1179195" cy="2356485"/>
          </a:xfrm>
          <a:custGeom>
            <a:avLst/>
            <a:gdLst/>
            <a:ahLst/>
            <a:cxnLst/>
            <a:rect l="l" t="t" r="r" b="b"/>
            <a:pathLst>
              <a:path w="1179195" h="2356485">
                <a:moveTo>
                  <a:pt x="117871" y="0"/>
                </a:moveTo>
                <a:lnTo>
                  <a:pt x="1060846" y="0"/>
                </a:lnTo>
                <a:lnTo>
                  <a:pt x="1106730" y="9257"/>
                </a:lnTo>
                <a:lnTo>
                  <a:pt x="1144197" y="34503"/>
                </a:lnTo>
                <a:lnTo>
                  <a:pt x="1169456" y="71950"/>
                </a:lnTo>
                <a:lnTo>
                  <a:pt x="1178718" y="117809"/>
                </a:lnTo>
                <a:lnTo>
                  <a:pt x="1178718" y="2238371"/>
                </a:lnTo>
                <a:lnTo>
                  <a:pt x="1169456" y="2284230"/>
                </a:lnTo>
                <a:lnTo>
                  <a:pt x="1144197" y="2321676"/>
                </a:lnTo>
                <a:lnTo>
                  <a:pt x="1106730" y="2346922"/>
                </a:lnTo>
                <a:lnTo>
                  <a:pt x="1060846" y="2356180"/>
                </a:lnTo>
                <a:lnTo>
                  <a:pt x="117871" y="2356180"/>
                </a:lnTo>
                <a:lnTo>
                  <a:pt x="71988" y="2346922"/>
                </a:lnTo>
                <a:lnTo>
                  <a:pt x="34521" y="2321676"/>
                </a:lnTo>
                <a:lnTo>
                  <a:pt x="9262" y="2284230"/>
                </a:lnTo>
                <a:lnTo>
                  <a:pt x="0" y="2238371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9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2787678" y="3481690"/>
            <a:ext cx="881380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9695" marR="5080" indent="-87630">
              <a:lnSpc>
                <a:spcPts val="1960"/>
              </a:lnSpc>
              <a:spcBef>
                <a:spcPts val="180"/>
              </a:spcBef>
            </a:pPr>
            <a:r>
              <a:rPr sz="16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 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760518" y="4737938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296581" y="0"/>
                </a:moveTo>
                <a:lnTo>
                  <a:pt x="117868" y="0"/>
                </a:lnTo>
                <a:lnTo>
                  <a:pt x="71987" y="9257"/>
                </a:lnTo>
                <a:lnTo>
                  <a:pt x="34521" y="34504"/>
                </a:lnTo>
                <a:lnTo>
                  <a:pt x="9262" y="71950"/>
                </a:lnTo>
                <a:lnTo>
                  <a:pt x="0" y="117805"/>
                </a:lnTo>
                <a:lnTo>
                  <a:pt x="0" y="628319"/>
                </a:lnTo>
                <a:lnTo>
                  <a:pt x="9262" y="674174"/>
                </a:lnTo>
                <a:lnTo>
                  <a:pt x="34521" y="711620"/>
                </a:lnTo>
                <a:lnTo>
                  <a:pt x="71987" y="736867"/>
                </a:lnTo>
                <a:lnTo>
                  <a:pt x="117868" y="746125"/>
                </a:lnTo>
                <a:lnTo>
                  <a:pt x="1296581" y="746125"/>
                </a:lnTo>
                <a:lnTo>
                  <a:pt x="1342464" y="736867"/>
                </a:lnTo>
                <a:lnTo>
                  <a:pt x="1379934" y="711620"/>
                </a:lnTo>
                <a:lnTo>
                  <a:pt x="1405198" y="674174"/>
                </a:lnTo>
                <a:lnTo>
                  <a:pt x="1414462" y="628319"/>
                </a:lnTo>
                <a:lnTo>
                  <a:pt x="1414462" y="117805"/>
                </a:lnTo>
                <a:lnTo>
                  <a:pt x="1405198" y="71950"/>
                </a:lnTo>
                <a:lnTo>
                  <a:pt x="1379934" y="34504"/>
                </a:lnTo>
                <a:lnTo>
                  <a:pt x="1342464" y="9257"/>
                </a:lnTo>
                <a:lnTo>
                  <a:pt x="1296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60515" y="4737932"/>
            <a:ext cx="1414780" cy="746125"/>
          </a:xfrm>
          <a:custGeom>
            <a:avLst/>
            <a:gdLst/>
            <a:ahLst/>
            <a:cxnLst/>
            <a:rect l="l" t="t" r="r" b="b"/>
            <a:pathLst>
              <a:path w="1414779" h="746125">
                <a:moveTo>
                  <a:pt x="117871" y="0"/>
                </a:moveTo>
                <a:lnTo>
                  <a:pt x="1296590" y="0"/>
                </a:lnTo>
                <a:lnTo>
                  <a:pt x="1342474" y="9257"/>
                </a:lnTo>
                <a:lnTo>
                  <a:pt x="1379940" y="34503"/>
                </a:lnTo>
                <a:lnTo>
                  <a:pt x="1405200" y="71950"/>
                </a:lnTo>
                <a:lnTo>
                  <a:pt x="1414462" y="117809"/>
                </a:lnTo>
                <a:lnTo>
                  <a:pt x="1414462" y="628314"/>
                </a:lnTo>
                <a:lnTo>
                  <a:pt x="1405200" y="674173"/>
                </a:lnTo>
                <a:lnTo>
                  <a:pt x="1379940" y="711620"/>
                </a:lnTo>
                <a:lnTo>
                  <a:pt x="1342474" y="736866"/>
                </a:lnTo>
                <a:lnTo>
                  <a:pt x="1296590" y="746123"/>
                </a:lnTo>
                <a:lnTo>
                  <a:pt x="117871" y="746123"/>
                </a:lnTo>
                <a:lnTo>
                  <a:pt x="71988" y="736866"/>
                </a:lnTo>
                <a:lnTo>
                  <a:pt x="34521" y="711620"/>
                </a:lnTo>
                <a:lnTo>
                  <a:pt x="9262" y="674173"/>
                </a:lnTo>
                <a:lnTo>
                  <a:pt x="0" y="628314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139670" y="4795264"/>
            <a:ext cx="656590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225">
              <a:lnSpc>
                <a:spcPts val="1960"/>
              </a:lnSpc>
              <a:spcBef>
                <a:spcPts val="180"/>
              </a:spcBef>
            </a:pPr>
            <a:r>
              <a:rPr sz="165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650" spc="-1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65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65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65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6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945784" y="5315203"/>
            <a:ext cx="353695" cy="247650"/>
          </a:xfrm>
          <a:custGeom>
            <a:avLst/>
            <a:gdLst/>
            <a:ahLst/>
            <a:cxnLst/>
            <a:rect l="l" t="t" r="r" b="b"/>
            <a:pathLst>
              <a:path w="353695" h="247650">
                <a:moveTo>
                  <a:pt x="170256" y="0"/>
                </a:moveTo>
                <a:lnTo>
                  <a:pt x="102478" y="1943"/>
                </a:lnTo>
                <a:lnTo>
                  <a:pt x="48528" y="7245"/>
                </a:lnTo>
                <a:lnTo>
                  <a:pt x="12877" y="15109"/>
                </a:lnTo>
                <a:lnTo>
                  <a:pt x="0" y="24739"/>
                </a:lnTo>
                <a:lnTo>
                  <a:pt x="0" y="222656"/>
                </a:lnTo>
                <a:lnTo>
                  <a:pt x="12877" y="232281"/>
                </a:lnTo>
                <a:lnTo>
                  <a:pt x="48528" y="240145"/>
                </a:lnTo>
                <a:lnTo>
                  <a:pt x="102478" y="245450"/>
                </a:lnTo>
                <a:lnTo>
                  <a:pt x="170256" y="247396"/>
                </a:lnTo>
                <a:lnTo>
                  <a:pt x="240081" y="245450"/>
                </a:lnTo>
                <a:lnTo>
                  <a:pt x="298537" y="240145"/>
                </a:lnTo>
                <a:lnTo>
                  <a:pt x="338693" y="232281"/>
                </a:lnTo>
                <a:lnTo>
                  <a:pt x="353618" y="222656"/>
                </a:lnTo>
                <a:lnTo>
                  <a:pt x="353618" y="24739"/>
                </a:lnTo>
                <a:lnTo>
                  <a:pt x="338693" y="15109"/>
                </a:lnTo>
                <a:lnTo>
                  <a:pt x="298537" y="7245"/>
                </a:lnTo>
                <a:lnTo>
                  <a:pt x="240081" y="1943"/>
                </a:lnTo>
                <a:lnTo>
                  <a:pt x="170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39234" y="5315197"/>
            <a:ext cx="360680" cy="247650"/>
          </a:xfrm>
          <a:custGeom>
            <a:avLst/>
            <a:gdLst/>
            <a:ahLst/>
            <a:cxnLst/>
            <a:rect l="l" t="t" r="r" b="b"/>
            <a:pathLst>
              <a:path w="360679" h="247650">
                <a:moveTo>
                  <a:pt x="6548" y="222659"/>
                </a:moveTo>
                <a:lnTo>
                  <a:pt x="6548" y="24739"/>
                </a:lnTo>
                <a:lnTo>
                  <a:pt x="19426" y="15114"/>
                </a:lnTo>
                <a:lnTo>
                  <a:pt x="55078" y="7250"/>
                </a:lnTo>
                <a:lnTo>
                  <a:pt x="109030" y="1945"/>
                </a:lnTo>
                <a:lnTo>
                  <a:pt x="176807" y="0"/>
                </a:lnTo>
                <a:lnTo>
                  <a:pt x="246631" y="1945"/>
                </a:lnTo>
                <a:lnTo>
                  <a:pt x="305085" y="7250"/>
                </a:lnTo>
                <a:lnTo>
                  <a:pt x="345239" y="15114"/>
                </a:lnTo>
                <a:lnTo>
                  <a:pt x="360164" y="24739"/>
                </a:lnTo>
                <a:lnTo>
                  <a:pt x="360164" y="222659"/>
                </a:lnTo>
                <a:lnTo>
                  <a:pt x="345239" y="232284"/>
                </a:lnTo>
                <a:lnTo>
                  <a:pt x="305085" y="240148"/>
                </a:lnTo>
                <a:lnTo>
                  <a:pt x="246631" y="245453"/>
                </a:lnTo>
                <a:lnTo>
                  <a:pt x="176807" y="247398"/>
                </a:lnTo>
                <a:lnTo>
                  <a:pt x="108007" y="245453"/>
                </a:lnTo>
                <a:lnTo>
                  <a:pt x="51804" y="240148"/>
                </a:lnTo>
                <a:lnTo>
                  <a:pt x="13901" y="232284"/>
                </a:lnTo>
                <a:lnTo>
                  <a:pt x="0" y="222659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39234" y="5339936"/>
            <a:ext cx="353695" cy="24765"/>
          </a:xfrm>
          <a:custGeom>
            <a:avLst/>
            <a:gdLst/>
            <a:ahLst/>
            <a:cxnLst/>
            <a:rect l="l" t="t" r="r" b="b"/>
            <a:pathLst>
              <a:path w="353695" h="24764">
                <a:moveTo>
                  <a:pt x="0" y="0"/>
                </a:moveTo>
                <a:lnTo>
                  <a:pt x="13901" y="9625"/>
                </a:lnTo>
                <a:lnTo>
                  <a:pt x="51804" y="17489"/>
                </a:lnTo>
                <a:lnTo>
                  <a:pt x="108007" y="22794"/>
                </a:lnTo>
                <a:lnTo>
                  <a:pt x="176807" y="24739"/>
                </a:lnTo>
                <a:lnTo>
                  <a:pt x="245608" y="22794"/>
                </a:lnTo>
                <a:lnTo>
                  <a:pt x="301810" y="17489"/>
                </a:lnTo>
                <a:lnTo>
                  <a:pt x="339714" y="9625"/>
                </a:lnTo>
                <a:lnTo>
                  <a:pt x="353615" y="0"/>
                </a:lnTo>
              </a:path>
            </a:pathLst>
          </a:custGeom>
          <a:ln w="13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38818" y="5091366"/>
            <a:ext cx="1179195" cy="2238375"/>
          </a:xfrm>
          <a:custGeom>
            <a:avLst/>
            <a:gdLst/>
            <a:ahLst/>
            <a:cxnLst/>
            <a:rect l="l" t="t" r="r" b="b"/>
            <a:pathLst>
              <a:path w="1179195" h="2238375">
                <a:moveTo>
                  <a:pt x="1060843" y="0"/>
                </a:moveTo>
                <a:lnTo>
                  <a:pt x="117868" y="0"/>
                </a:lnTo>
                <a:lnTo>
                  <a:pt x="71992" y="9257"/>
                </a:lnTo>
                <a:lnTo>
                  <a:pt x="34526" y="34504"/>
                </a:lnTo>
                <a:lnTo>
                  <a:pt x="9264" y="71950"/>
                </a:lnTo>
                <a:lnTo>
                  <a:pt x="0" y="117805"/>
                </a:lnTo>
                <a:lnTo>
                  <a:pt x="0" y="2120557"/>
                </a:lnTo>
                <a:lnTo>
                  <a:pt x="9264" y="2166419"/>
                </a:lnTo>
                <a:lnTo>
                  <a:pt x="34526" y="2203869"/>
                </a:lnTo>
                <a:lnTo>
                  <a:pt x="71992" y="2229117"/>
                </a:lnTo>
                <a:lnTo>
                  <a:pt x="117868" y="2238375"/>
                </a:lnTo>
                <a:lnTo>
                  <a:pt x="1060843" y="2238375"/>
                </a:lnTo>
                <a:lnTo>
                  <a:pt x="1106726" y="2229117"/>
                </a:lnTo>
                <a:lnTo>
                  <a:pt x="1144196" y="2203869"/>
                </a:lnTo>
                <a:lnTo>
                  <a:pt x="1169460" y="2166419"/>
                </a:lnTo>
                <a:lnTo>
                  <a:pt x="1178725" y="2120557"/>
                </a:lnTo>
                <a:lnTo>
                  <a:pt x="1178725" y="117805"/>
                </a:lnTo>
                <a:lnTo>
                  <a:pt x="1169460" y="71950"/>
                </a:lnTo>
                <a:lnTo>
                  <a:pt x="1144196" y="34504"/>
                </a:lnTo>
                <a:lnTo>
                  <a:pt x="1106726" y="9257"/>
                </a:lnTo>
                <a:lnTo>
                  <a:pt x="1060843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38821" y="5091360"/>
            <a:ext cx="1179195" cy="2238375"/>
          </a:xfrm>
          <a:custGeom>
            <a:avLst/>
            <a:gdLst/>
            <a:ahLst/>
            <a:cxnLst/>
            <a:rect l="l" t="t" r="r" b="b"/>
            <a:pathLst>
              <a:path w="1179195" h="2238375">
                <a:moveTo>
                  <a:pt x="117871" y="0"/>
                </a:moveTo>
                <a:lnTo>
                  <a:pt x="1060846" y="0"/>
                </a:lnTo>
                <a:lnTo>
                  <a:pt x="1106730" y="9257"/>
                </a:lnTo>
                <a:lnTo>
                  <a:pt x="1144197" y="34503"/>
                </a:lnTo>
                <a:lnTo>
                  <a:pt x="1169456" y="71950"/>
                </a:lnTo>
                <a:lnTo>
                  <a:pt x="1178718" y="117809"/>
                </a:lnTo>
                <a:lnTo>
                  <a:pt x="1178718" y="2120562"/>
                </a:lnTo>
                <a:lnTo>
                  <a:pt x="1169456" y="2166421"/>
                </a:lnTo>
                <a:lnTo>
                  <a:pt x="1144197" y="2203867"/>
                </a:lnTo>
                <a:lnTo>
                  <a:pt x="1106730" y="2229113"/>
                </a:lnTo>
                <a:lnTo>
                  <a:pt x="1060846" y="2238371"/>
                </a:lnTo>
                <a:lnTo>
                  <a:pt x="117871" y="2238371"/>
                </a:lnTo>
                <a:lnTo>
                  <a:pt x="71988" y="2229113"/>
                </a:lnTo>
                <a:lnTo>
                  <a:pt x="34521" y="2203867"/>
                </a:lnTo>
                <a:lnTo>
                  <a:pt x="9262" y="2166421"/>
                </a:lnTo>
                <a:lnTo>
                  <a:pt x="0" y="2120562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9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857877" y="5772432"/>
            <a:ext cx="741045" cy="774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050" algn="just">
              <a:lnSpc>
                <a:spcPts val="1960"/>
              </a:lnSpc>
              <a:spcBef>
                <a:spcPts val="180"/>
              </a:spcBef>
            </a:pP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65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65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6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53696" y="2617370"/>
            <a:ext cx="589915" cy="5222875"/>
          </a:xfrm>
          <a:custGeom>
            <a:avLst/>
            <a:gdLst/>
            <a:ahLst/>
            <a:cxnLst/>
            <a:rect l="l" t="t" r="r" b="b"/>
            <a:pathLst>
              <a:path w="589915" h="5222875">
                <a:moveTo>
                  <a:pt x="117871" y="0"/>
                </a:moveTo>
                <a:lnTo>
                  <a:pt x="471487" y="0"/>
                </a:lnTo>
                <a:lnTo>
                  <a:pt x="517370" y="9257"/>
                </a:lnTo>
                <a:lnTo>
                  <a:pt x="554837" y="34503"/>
                </a:lnTo>
                <a:lnTo>
                  <a:pt x="580097" y="71950"/>
                </a:lnTo>
                <a:lnTo>
                  <a:pt x="589359" y="117809"/>
                </a:lnTo>
                <a:lnTo>
                  <a:pt x="589359" y="5105056"/>
                </a:lnTo>
                <a:lnTo>
                  <a:pt x="580097" y="5150915"/>
                </a:lnTo>
                <a:lnTo>
                  <a:pt x="554837" y="5188362"/>
                </a:lnTo>
                <a:lnTo>
                  <a:pt x="517370" y="5213608"/>
                </a:lnTo>
                <a:lnTo>
                  <a:pt x="471487" y="5222865"/>
                </a:lnTo>
                <a:lnTo>
                  <a:pt x="117871" y="5222865"/>
                </a:lnTo>
                <a:lnTo>
                  <a:pt x="71988" y="5213608"/>
                </a:lnTo>
                <a:lnTo>
                  <a:pt x="34521" y="5188362"/>
                </a:lnTo>
                <a:lnTo>
                  <a:pt x="9262" y="5150915"/>
                </a:lnTo>
                <a:lnTo>
                  <a:pt x="0" y="5105056"/>
                </a:lnTo>
                <a:lnTo>
                  <a:pt x="0" y="117809"/>
                </a:lnTo>
                <a:lnTo>
                  <a:pt x="9262" y="71950"/>
                </a:lnTo>
                <a:lnTo>
                  <a:pt x="34521" y="34503"/>
                </a:lnTo>
                <a:lnTo>
                  <a:pt x="71988" y="9257"/>
                </a:lnTo>
                <a:lnTo>
                  <a:pt x="117871" y="0"/>
                </a:lnTo>
                <a:close/>
              </a:path>
            </a:pathLst>
          </a:custGeom>
          <a:ln w="261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257043" y="7919175"/>
            <a:ext cx="789305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5080" indent="-99060">
              <a:lnSpc>
                <a:spcPts val="1960"/>
              </a:lnSpc>
              <a:spcBef>
                <a:spcPts val="180"/>
              </a:spcBef>
            </a:pPr>
            <a:r>
              <a:rPr sz="1650" spc="-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M</a:t>
            </a:r>
            <a:r>
              <a:rPr sz="16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essage  </a:t>
            </a:r>
            <a:r>
              <a:rPr sz="16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Broker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317734" y="509790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206" y="0"/>
                </a:lnTo>
              </a:path>
            </a:pathLst>
          </a:custGeom>
          <a:ln w="1308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04394" y="5052088"/>
            <a:ext cx="117867" cy="91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06413" y="5052088"/>
            <a:ext cx="117867" cy="91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04394" y="3991807"/>
            <a:ext cx="117867" cy="91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06413" y="3991807"/>
            <a:ext cx="117867" cy="91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17734" y="309515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206" y="0"/>
                </a:lnTo>
              </a:path>
            </a:pathLst>
          </a:custGeom>
          <a:ln w="1308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4394" y="3049335"/>
            <a:ext cx="117867" cy="91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06413" y="3049335"/>
            <a:ext cx="117867" cy="91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17491" y="6112370"/>
            <a:ext cx="117867" cy="91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06413" y="6112370"/>
            <a:ext cx="117867" cy="91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204394" y="7172651"/>
            <a:ext cx="117867" cy="91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06413" y="7172651"/>
            <a:ext cx="117867" cy="91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002" y="3452583"/>
            <a:ext cx="5323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440" dirty="0">
                <a:solidFill>
                  <a:srgbClr val="58595B"/>
                </a:solidFill>
                <a:latin typeface="DejaVu Sans"/>
                <a:cs typeface="DejaVu Sans"/>
              </a:rPr>
              <a:t>Hosting</a:t>
            </a:r>
            <a:r>
              <a:rPr sz="5600" spc="-6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500" dirty="0">
                <a:solidFill>
                  <a:srgbClr val="58595B"/>
                </a:solidFill>
                <a:latin typeface="DejaVu Sans"/>
                <a:cs typeface="DejaVu Sans"/>
              </a:rPr>
              <a:t>Platforms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4802" y="4565662"/>
            <a:ext cx="13495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15" dirty="0">
                <a:solidFill>
                  <a:srgbClr val="F26722"/>
                </a:solidFill>
                <a:latin typeface="DejaVu Sans"/>
                <a:cs typeface="DejaVu Sans"/>
              </a:rPr>
              <a:t>Virtualization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70" dirty="0">
                <a:solidFill>
                  <a:srgbClr val="F26722"/>
                </a:solidFill>
                <a:latin typeface="DejaVu Sans"/>
                <a:cs typeface="DejaVu Sans"/>
              </a:rPr>
              <a:t>Containers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55" dirty="0">
                <a:solidFill>
                  <a:srgbClr val="F26722"/>
                </a:solidFill>
                <a:latin typeface="DejaVu Sans"/>
                <a:cs typeface="DejaVu Sans"/>
              </a:rPr>
              <a:t>Self </a:t>
            </a:r>
            <a:r>
              <a:rPr sz="4000" spc="-315" dirty="0">
                <a:solidFill>
                  <a:srgbClr val="F26722"/>
                </a:solidFill>
                <a:latin typeface="DejaVu Sans"/>
                <a:cs typeface="DejaVu Sans"/>
              </a:rPr>
              <a:t>Hosting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80" dirty="0">
                <a:solidFill>
                  <a:srgbClr val="F26722"/>
                </a:solidFill>
                <a:latin typeface="DejaVu Sans"/>
                <a:cs typeface="DejaVu Sans"/>
              </a:rPr>
              <a:t>Registry </a:t>
            </a:r>
            <a:r>
              <a:rPr sz="4000" spc="-375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4000" spc="-85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385" dirty="0">
                <a:solidFill>
                  <a:srgbClr val="F26722"/>
                </a:solidFill>
                <a:latin typeface="DejaVu Sans"/>
                <a:cs typeface="DejaVu Sans"/>
              </a:rPr>
              <a:t>Discovery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0889" y="762889"/>
            <a:ext cx="10127311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Hosting </a:t>
            </a:r>
            <a:r>
              <a:rPr spc="-520" dirty="0"/>
              <a:t>Platforms:</a:t>
            </a:r>
            <a:r>
              <a:rPr spc="-1015" dirty="0"/>
              <a:t> </a:t>
            </a:r>
            <a:r>
              <a:rPr spc="-434" dirty="0">
                <a:solidFill>
                  <a:srgbClr val="F26722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4" y="1860486"/>
            <a:ext cx="469958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90"/>
              </a:spcBef>
              <a:buSzPts val="100"/>
              <a:buChar char="•"/>
              <a:tabLst>
                <a:tab pos="14604" algn="l"/>
              </a:tabLst>
            </a:pPr>
            <a:r>
              <a:rPr sz="3050" spc="-229" dirty="0">
                <a:solidFill>
                  <a:srgbClr val="58595B"/>
                </a:solidFill>
                <a:latin typeface="DejaVu Sans"/>
                <a:cs typeface="DejaVu Sans"/>
              </a:rPr>
              <a:t>A </a:t>
            </a: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virtual </a:t>
            </a:r>
            <a:r>
              <a:rPr sz="3050" spc="-310" dirty="0">
                <a:solidFill>
                  <a:srgbClr val="58595B"/>
                </a:solidFill>
                <a:latin typeface="DejaVu Sans"/>
                <a:cs typeface="DejaVu Sans"/>
              </a:rPr>
              <a:t>machine </a:t>
            </a:r>
            <a:r>
              <a:rPr sz="3050" spc="-395" dirty="0">
                <a:solidFill>
                  <a:srgbClr val="58595B"/>
                </a:solidFill>
                <a:latin typeface="DejaVu Sans"/>
                <a:cs typeface="DejaVu Sans"/>
              </a:rPr>
              <a:t>as </a:t>
            </a:r>
            <a:r>
              <a:rPr sz="3050" spc="-405" dirty="0">
                <a:solidFill>
                  <a:srgbClr val="58595B"/>
                </a:solidFill>
                <a:latin typeface="DejaVu Sans"/>
                <a:cs typeface="DejaVu Sans"/>
              </a:rPr>
              <a:t>a</a:t>
            </a:r>
            <a:r>
              <a:rPr sz="3050" spc="-48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54" dirty="0">
                <a:solidFill>
                  <a:srgbClr val="58595B"/>
                </a:solidFill>
                <a:latin typeface="DejaVu Sans"/>
                <a:cs typeface="DejaVu Sans"/>
              </a:rPr>
              <a:t>host</a:t>
            </a:r>
            <a:endParaRPr sz="305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2391203"/>
            <a:ext cx="5685790" cy="62915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25"/>
              </a:spcBef>
              <a:buSzPts val="100"/>
              <a:buChar char="•"/>
              <a:tabLst>
                <a:tab pos="14604" algn="l"/>
              </a:tabLst>
            </a:pPr>
            <a:r>
              <a:rPr sz="3050" spc="-250" dirty="0">
                <a:solidFill>
                  <a:srgbClr val="58595B"/>
                </a:solidFill>
                <a:latin typeface="DejaVu Sans"/>
                <a:cs typeface="DejaVu Sans"/>
              </a:rPr>
              <a:t>Foundation </a:t>
            </a:r>
            <a:r>
              <a:rPr sz="3050" spc="-195" dirty="0">
                <a:solidFill>
                  <a:srgbClr val="58595B"/>
                </a:solidFill>
                <a:latin typeface="DejaVu Sans"/>
                <a:cs typeface="DejaVu Sans"/>
              </a:rPr>
              <a:t>of </a:t>
            </a:r>
            <a:r>
              <a:rPr sz="3050" spc="-225" dirty="0">
                <a:solidFill>
                  <a:srgbClr val="58595B"/>
                </a:solidFill>
                <a:latin typeface="DejaVu Sans"/>
                <a:cs typeface="DejaVu Sans"/>
              </a:rPr>
              <a:t>cloud</a:t>
            </a:r>
            <a:r>
              <a:rPr sz="3050" spc="-5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75" dirty="0">
                <a:solidFill>
                  <a:srgbClr val="58595B"/>
                </a:solidFill>
                <a:latin typeface="DejaVu Sans"/>
                <a:cs typeface="DejaVu Sans"/>
              </a:rPr>
              <a:t>platforms</a:t>
            </a:r>
            <a:endParaRPr sz="30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400" spc="-190" dirty="0">
                <a:solidFill>
                  <a:srgbClr val="F26722"/>
                </a:solidFill>
                <a:latin typeface="DejaVu Sans"/>
                <a:cs typeface="DejaVu Sans"/>
              </a:rPr>
              <a:t>Platform </a:t>
            </a:r>
            <a:r>
              <a:rPr sz="2400" spc="-295" dirty="0">
                <a:solidFill>
                  <a:srgbClr val="F26722"/>
                </a:solidFill>
                <a:latin typeface="DejaVu Sans"/>
                <a:cs typeface="DejaVu Sans"/>
              </a:rPr>
              <a:t>as </a:t>
            </a:r>
            <a:r>
              <a:rPr sz="2400" spc="-300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2400" spc="-22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r>
              <a:rPr sz="2400" spc="-2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50" dirty="0">
                <a:solidFill>
                  <a:srgbClr val="F26722"/>
                </a:solidFill>
                <a:latin typeface="DejaVu Sans"/>
                <a:cs typeface="DejaVu Sans"/>
              </a:rPr>
              <a:t>(PAAS)</a:t>
            </a:r>
            <a:endParaRPr sz="2400" dirty="0">
              <a:latin typeface="DejaVu Sans"/>
              <a:cs typeface="DejaVu Sans"/>
            </a:endParaRPr>
          </a:p>
          <a:p>
            <a:pPr marL="775970" lvl="2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776605" algn="l"/>
              </a:tabLst>
            </a:pPr>
            <a:r>
              <a:rPr sz="2400" spc="-160" dirty="0">
                <a:solidFill>
                  <a:srgbClr val="F26722"/>
                </a:solidFill>
                <a:latin typeface="DejaVu Sans"/>
                <a:cs typeface="DejaVu Sans"/>
              </a:rPr>
              <a:t>Microsoft</a:t>
            </a:r>
            <a:r>
              <a:rPr sz="2400" spc="-25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00" dirty="0">
                <a:solidFill>
                  <a:srgbClr val="F26722"/>
                </a:solidFill>
                <a:latin typeface="DejaVu Sans"/>
                <a:cs typeface="DejaVu Sans"/>
              </a:rPr>
              <a:t>Azure</a:t>
            </a:r>
            <a:endParaRPr sz="2400" dirty="0">
              <a:latin typeface="DejaVu Sans"/>
              <a:cs typeface="DejaVu Sans"/>
            </a:endParaRPr>
          </a:p>
          <a:p>
            <a:pPr marL="775970" lvl="2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776605" algn="l"/>
              </a:tabLst>
            </a:pPr>
            <a:r>
              <a:rPr sz="2400" spc="-220" dirty="0">
                <a:solidFill>
                  <a:srgbClr val="F26722"/>
                </a:solidFill>
                <a:latin typeface="DejaVu Sans"/>
                <a:cs typeface="DejaVu Sans"/>
              </a:rPr>
              <a:t>Amazon </a:t>
            </a:r>
            <a:r>
              <a:rPr sz="2400" spc="-200" dirty="0">
                <a:solidFill>
                  <a:srgbClr val="F26722"/>
                </a:solidFill>
                <a:latin typeface="DejaVu Sans"/>
                <a:cs typeface="DejaVu Sans"/>
              </a:rPr>
              <a:t>web</a:t>
            </a:r>
            <a:r>
              <a:rPr sz="240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29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2400" dirty="0">
              <a:latin typeface="DejaVu Sans"/>
              <a:cs typeface="DejaVu Sans"/>
            </a:endParaRPr>
          </a:p>
          <a:p>
            <a:pPr marL="775970" lvl="2" indent="-1270">
              <a:lnSpc>
                <a:spcPct val="100000"/>
              </a:lnSpc>
              <a:spcBef>
                <a:spcPts val="480"/>
              </a:spcBef>
              <a:buSzPts val="100"/>
              <a:buChar char="•"/>
              <a:tabLst>
                <a:tab pos="776605" algn="l"/>
              </a:tabLst>
            </a:pPr>
            <a:r>
              <a:rPr sz="2400" spc="-215" dirty="0">
                <a:solidFill>
                  <a:srgbClr val="F26722"/>
                </a:solidFill>
                <a:latin typeface="DejaVu Sans"/>
                <a:cs typeface="DejaVu Sans"/>
              </a:rPr>
              <a:t>Your </a:t>
            </a:r>
            <a:r>
              <a:rPr sz="2400" spc="-170" dirty="0">
                <a:solidFill>
                  <a:srgbClr val="F26722"/>
                </a:solidFill>
                <a:latin typeface="DejaVu Sans"/>
                <a:cs typeface="DejaVu Sans"/>
              </a:rPr>
              <a:t>own </a:t>
            </a:r>
            <a:r>
              <a:rPr sz="2400" spc="-160" dirty="0">
                <a:solidFill>
                  <a:srgbClr val="F26722"/>
                </a:solidFill>
                <a:latin typeface="DejaVu Sans"/>
                <a:cs typeface="DejaVu Sans"/>
              </a:rPr>
              <a:t>cloud </a:t>
            </a:r>
            <a:r>
              <a:rPr sz="2400" spc="-185" dirty="0">
                <a:solidFill>
                  <a:srgbClr val="F26722"/>
                </a:solidFill>
                <a:latin typeface="DejaVu Sans"/>
                <a:cs typeface="DejaVu Sans"/>
              </a:rPr>
              <a:t>(for </a:t>
            </a:r>
            <a:r>
              <a:rPr sz="2400" spc="-240" dirty="0">
                <a:solidFill>
                  <a:srgbClr val="F26722"/>
                </a:solidFill>
                <a:latin typeface="DejaVu Sans"/>
                <a:cs typeface="DejaVu Sans"/>
              </a:rPr>
              <a:t>example</a:t>
            </a:r>
            <a:r>
              <a:rPr sz="2400" spc="-5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35" dirty="0">
                <a:solidFill>
                  <a:srgbClr val="F26722"/>
                </a:solidFill>
                <a:latin typeface="DejaVu Sans"/>
                <a:cs typeface="DejaVu Sans"/>
              </a:rPr>
              <a:t>vSphere)</a:t>
            </a:r>
            <a:endParaRPr sz="24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0"/>
              </a:spcBef>
              <a:buSzPts val="100"/>
              <a:buChar char="•"/>
              <a:tabLst>
                <a:tab pos="14604" algn="l"/>
              </a:tabLst>
            </a:pPr>
            <a:r>
              <a:rPr sz="3050" spc="-245" dirty="0">
                <a:solidFill>
                  <a:srgbClr val="58595B"/>
                </a:solidFill>
                <a:latin typeface="DejaVu Sans"/>
                <a:cs typeface="DejaVu Sans"/>
              </a:rPr>
              <a:t>Could </a:t>
            </a:r>
            <a:r>
              <a:rPr sz="3050" spc="-280" dirty="0">
                <a:solidFill>
                  <a:srgbClr val="58595B"/>
                </a:solidFill>
                <a:latin typeface="DejaVu Sans"/>
                <a:cs typeface="DejaVu Sans"/>
              </a:rPr>
              <a:t>be </a:t>
            </a:r>
            <a:r>
              <a:rPr sz="3050" spc="-325" dirty="0">
                <a:solidFill>
                  <a:srgbClr val="58595B"/>
                </a:solidFill>
                <a:latin typeface="DejaVu Sans"/>
                <a:cs typeface="DejaVu Sans"/>
              </a:rPr>
              <a:t>more</a:t>
            </a:r>
            <a:r>
              <a:rPr sz="3050" spc="-4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00" dirty="0">
                <a:solidFill>
                  <a:srgbClr val="58595B"/>
                </a:solidFill>
                <a:latin typeface="DejaVu Sans"/>
                <a:cs typeface="DejaVu Sans"/>
              </a:rPr>
              <a:t>eﬃcient</a:t>
            </a:r>
            <a:endParaRPr sz="30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400" spc="-305" dirty="0">
                <a:solidFill>
                  <a:srgbClr val="F26722"/>
                </a:solidFill>
                <a:latin typeface="DejaVu Sans"/>
                <a:cs typeface="DejaVu Sans"/>
              </a:rPr>
              <a:t>Takes </a:t>
            </a:r>
            <a:r>
              <a:rPr sz="2400" spc="-204" dirty="0">
                <a:solidFill>
                  <a:srgbClr val="F26722"/>
                </a:solidFill>
                <a:latin typeface="DejaVu Sans"/>
                <a:cs typeface="DejaVu Sans"/>
              </a:rPr>
              <a:t>time </a:t>
            </a:r>
            <a:r>
              <a:rPr sz="2400" spc="-14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2400" spc="-2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04" dirty="0">
                <a:solidFill>
                  <a:srgbClr val="F26722"/>
                </a:solidFill>
                <a:latin typeface="DejaVu Sans"/>
                <a:cs typeface="DejaVu Sans"/>
              </a:rPr>
              <a:t>setup</a:t>
            </a:r>
            <a:endParaRPr sz="24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400" spc="-305" dirty="0">
                <a:solidFill>
                  <a:srgbClr val="F26722"/>
                </a:solidFill>
                <a:latin typeface="DejaVu Sans"/>
                <a:cs typeface="DejaVu Sans"/>
              </a:rPr>
              <a:t>Takes </a:t>
            </a:r>
            <a:r>
              <a:rPr sz="2400" spc="-204" dirty="0">
                <a:solidFill>
                  <a:srgbClr val="F26722"/>
                </a:solidFill>
                <a:latin typeface="DejaVu Sans"/>
                <a:cs typeface="DejaVu Sans"/>
              </a:rPr>
              <a:t>time </a:t>
            </a:r>
            <a:r>
              <a:rPr sz="2400" spc="-14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2400" spc="-2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170" dirty="0">
                <a:solidFill>
                  <a:srgbClr val="F26722"/>
                </a:solidFill>
                <a:latin typeface="DejaVu Sans"/>
                <a:cs typeface="DejaVu Sans"/>
              </a:rPr>
              <a:t>load</a:t>
            </a:r>
            <a:endParaRPr sz="24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400" spc="-310" dirty="0">
                <a:solidFill>
                  <a:srgbClr val="F26722"/>
                </a:solidFill>
                <a:latin typeface="DejaVu Sans"/>
                <a:cs typeface="DejaVu Sans"/>
              </a:rPr>
              <a:t>Take </a:t>
            </a:r>
            <a:r>
              <a:rPr sz="2400" spc="-170" dirty="0">
                <a:solidFill>
                  <a:srgbClr val="F26722"/>
                </a:solidFill>
                <a:latin typeface="DejaVu Sans"/>
                <a:cs typeface="DejaVu Sans"/>
              </a:rPr>
              <a:t>quite </a:t>
            </a:r>
            <a:r>
              <a:rPr sz="2400" spc="-300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2400" spc="-125" dirty="0">
                <a:solidFill>
                  <a:srgbClr val="F26722"/>
                </a:solidFill>
                <a:latin typeface="DejaVu Sans"/>
                <a:cs typeface="DejaVu Sans"/>
              </a:rPr>
              <a:t>bit </a:t>
            </a:r>
            <a:r>
              <a:rPr sz="2400" spc="-135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2400" spc="-35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25" dirty="0">
                <a:solidFill>
                  <a:srgbClr val="F26722"/>
                </a:solidFill>
                <a:latin typeface="DejaVu Sans"/>
                <a:cs typeface="DejaVu Sans"/>
              </a:rPr>
              <a:t>resource</a:t>
            </a:r>
            <a:endParaRPr sz="24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3050" spc="-250" dirty="0">
                <a:solidFill>
                  <a:srgbClr val="58595B"/>
                </a:solidFill>
                <a:latin typeface="DejaVu Sans"/>
                <a:cs typeface="DejaVu Sans"/>
              </a:rPr>
              <a:t>Unique</a:t>
            </a:r>
            <a:r>
              <a:rPr sz="3050" spc="-33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10" dirty="0">
                <a:solidFill>
                  <a:srgbClr val="58595B"/>
                </a:solidFill>
                <a:latin typeface="DejaVu Sans"/>
                <a:cs typeface="DejaVu Sans"/>
              </a:rPr>
              <a:t>features</a:t>
            </a:r>
            <a:endParaRPr sz="305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400" spc="-310" dirty="0">
                <a:solidFill>
                  <a:srgbClr val="F26722"/>
                </a:solidFill>
                <a:latin typeface="DejaVu Sans"/>
                <a:cs typeface="DejaVu Sans"/>
              </a:rPr>
              <a:t>Take</a:t>
            </a:r>
            <a:r>
              <a:rPr sz="2400" spc="-25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04" dirty="0">
                <a:solidFill>
                  <a:srgbClr val="F26722"/>
                </a:solidFill>
                <a:latin typeface="DejaVu Sans"/>
                <a:cs typeface="DejaVu Sans"/>
              </a:rPr>
              <a:t>snapshot</a:t>
            </a:r>
            <a:endParaRPr sz="2400" dirty="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400" spc="-185" dirty="0">
                <a:solidFill>
                  <a:srgbClr val="F26722"/>
                </a:solidFill>
                <a:latin typeface="DejaVu Sans"/>
                <a:cs typeface="DejaVu Sans"/>
              </a:rPr>
              <a:t>Clone</a:t>
            </a:r>
            <a:r>
              <a:rPr sz="2400" spc="-25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00" spc="-220" dirty="0">
                <a:solidFill>
                  <a:srgbClr val="F26722"/>
                </a:solidFill>
                <a:latin typeface="DejaVu Sans"/>
                <a:cs typeface="DejaVu Sans"/>
              </a:rPr>
              <a:t>instances</a:t>
            </a:r>
            <a:endParaRPr sz="2400" dirty="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3050" spc="-295" dirty="0">
                <a:solidFill>
                  <a:srgbClr val="58595B"/>
                </a:solidFill>
                <a:latin typeface="DejaVu Sans"/>
                <a:cs typeface="DejaVu Sans"/>
              </a:rPr>
              <a:t>Standardised and</a:t>
            </a:r>
            <a:r>
              <a:rPr sz="3050" spc="-36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30" dirty="0">
                <a:solidFill>
                  <a:srgbClr val="58595B"/>
                </a:solidFill>
                <a:latin typeface="DejaVu Sans"/>
                <a:cs typeface="DejaVu Sans"/>
              </a:rPr>
              <a:t>mature</a:t>
            </a:r>
            <a:endParaRPr sz="305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825" y="3183574"/>
            <a:ext cx="4196080" cy="3831590"/>
          </a:xfrm>
          <a:custGeom>
            <a:avLst/>
            <a:gdLst/>
            <a:ahLst/>
            <a:cxnLst/>
            <a:rect l="l" t="t" r="r" b="b"/>
            <a:pathLst>
              <a:path w="4196080" h="3831590">
                <a:moveTo>
                  <a:pt x="408624" y="2131375"/>
                </a:moveTo>
                <a:lnTo>
                  <a:pt x="351152" y="2110776"/>
                </a:lnTo>
                <a:lnTo>
                  <a:pt x="298102" y="2083801"/>
                </a:lnTo>
                <a:lnTo>
                  <a:pt x="249457" y="2050875"/>
                </a:lnTo>
                <a:lnTo>
                  <a:pt x="205200" y="2012419"/>
                </a:lnTo>
                <a:lnTo>
                  <a:pt x="165312" y="1968854"/>
                </a:lnTo>
                <a:lnTo>
                  <a:pt x="129775" y="1920605"/>
                </a:lnTo>
                <a:lnTo>
                  <a:pt x="98572" y="1868091"/>
                </a:lnTo>
                <a:lnTo>
                  <a:pt x="71686" y="1811737"/>
                </a:lnTo>
                <a:lnTo>
                  <a:pt x="49097" y="1751963"/>
                </a:lnTo>
                <a:lnTo>
                  <a:pt x="30788" y="1689192"/>
                </a:lnTo>
                <a:lnTo>
                  <a:pt x="16742" y="1623846"/>
                </a:lnTo>
                <a:lnTo>
                  <a:pt x="6940" y="1556347"/>
                </a:lnTo>
                <a:lnTo>
                  <a:pt x="1365" y="1487118"/>
                </a:lnTo>
                <a:lnTo>
                  <a:pt x="0" y="1416581"/>
                </a:lnTo>
                <a:lnTo>
                  <a:pt x="889" y="1380953"/>
                </a:lnTo>
                <a:lnTo>
                  <a:pt x="5803" y="1309244"/>
                </a:lnTo>
                <a:lnTo>
                  <a:pt x="14882" y="1237283"/>
                </a:lnTo>
                <a:lnTo>
                  <a:pt x="28107" y="1165490"/>
                </a:lnTo>
                <a:lnTo>
                  <a:pt x="45460" y="1094289"/>
                </a:lnTo>
                <a:lnTo>
                  <a:pt x="66925" y="1024102"/>
                </a:lnTo>
                <a:lnTo>
                  <a:pt x="92482" y="955350"/>
                </a:lnTo>
                <a:lnTo>
                  <a:pt x="122115" y="888455"/>
                </a:lnTo>
                <a:lnTo>
                  <a:pt x="155805" y="823841"/>
                </a:lnTo>
                <a:lnTo>
                  <a:pt x="193534" y="761929"/>
                </a:lnTo>
                <a:lnTo>
                  <a:pt x="235286" y="703141"/>
                </a:lnTo>
                <a:lnTo>
                  <a:pt x="281041" y="647899"/>
                </a:lnTo>
                <a:lnTo>
                  <a:pt x="330782" y="596626"/>
                </a:lnTo>
                <a:lnTo>
                  <a:pt x="384491" y="549744"/>
                </a:lnTo>
                <a:lnTo>
                  <a:pt x="442151" y="507675"/>
                </a:lnTo>
                <a:lnTo>
                  <a:pt x="503744" y="470841"/>
                </a:lnTo>
                <a:lnTo>
                  <a:pt x="569251" y="439664"/>
                </a:lnTo>
                <a:lnTo>
                  <a:pt x="638655" y="414566"/>
                </a:lnTo>
                <a:lnTo>
                  <a:pt x="711938" y="395970"/>
                </a:lnTo>
                <a:lnTo>
                  <a:pt x="750028" y="389242"/>
                </a:lnTo>
                <a:lnTo>
                  <a:pt x="789082" y="384297"/>
                </a:lnTo>
                <a:lnTo>
                  <a:pt x="829097" y="381190"/>
                </a:lnTo>
                <a:lnTo>
                  <a:pt x="870070" y="379971"/>
                </a:lnTo>
                <a:lnTo>
                  <a:pt x="911999" y="380694"/>
                </a:lnTo>
                <a:lnTo>
                  <a:pt x="954883" y="383412"/>
                </a:lnTo>
                <a:lnTo>
                  <a:pt x="998719" y="388178"/>
                </a:lnTo>
                <a:lnTo>
                  <a:pt x="1043504" y="395044"/>
                </a:lnTo>
                <a:lnTo>
                  <a:pt x="1089237" y="404063"/>
                </a:lnTo>
                <a:lnTo>
                  <a:pt x="1135915" y="415288"/>
                </a:lnTo>
                <a:lnTo>
                  <a:pt x="1144164" y="379324"/>
                </a:lnTo>
                <a:lnTo>
                  <a:pt x="1169580" y="312580"/>
                </a:lnTo>
                <a:lnTo>
                  <a:pt x="1205988" y="252646"/>
                </a:lnTo>
                <a:lnTo>
                  <a:pt x="1252311" y="199403"/>
                </a:lnTo>
                <a:lnTo>
                  <a:pt x="1307471" y="152732"/>
                </a:lnTo>
                <a:lnTo>
                  <a:pt x="1370390" y="112513"/>
                </a:lnTo>
                <a:lnTo>
                  <a:pt x="1404423" y="94785"/>
                </a:lnTo>
                <a:lnTo>
                  <a:pt x="1439992" y="78626"/>
                </a:lnTo>
                <a:lnTo>
                  <a:pt x="1476961" y="64020"/>
                </a:lnTo>
                <a:lnTo>
                  <a:pt x="1515197" y="50953"/>
                </a:lnTo>
                <a:lnTo>
                  <a:pt x="1554565" y="39409"/>
                </a:lnTo>
                <a:lnTo>
                  <a:pt x="1594930" y="29373"/>
                </a:lnTo>
                <a:lnTo>
                  <a:pt x="1636158" y="20831"/>
                </a:lnTo>
                <a:lnTo>
                  <a:pt x="1678112" y="13767"/>
                </a:lnTo>
                <a:lnTo>
                  <a:pt x="1720660" y="8167"/>
                </a:lnTo>
                <a:lnTo>
                  <a:pt x="1763667" y="4016"/>
                </a:lnTo>
                <a:lnTo>
                  <a:pt x="1806996" y="1298"/>
                </a:lnTo>
                <a:lnTo>
                  <a:pt x="1850515" y="0"/>
                </a:lnTo>
                <a:lnTo>
                  <a:pt x="1894088" y="105"/>
                </a:lnTo>
                <a:lnTo>
                  <a:pt x="1937580" y="1599"/>
                </a:lnTo>
                <a:lnTo>
                  <a:pt x="1980857" y="4467"/>
                </a:lnTo>
                <a:lnTo>
                  <a:pt x="2023785" y="8694"/>
                </a:lnTo>
                <a:lnTo>
                  <a:pt x="2066227" y="14265"/>
                </a:lnTo>
                <a:lnTo>
                  <a:pt x="2108051" y="21165"/>
                </a:lnTo>
                <a:lnTo>
                  <a:pt x="2149120" y="29380"/>
                </a:lnTo>
                <a:lnTo>
                  <a:pt x="2189301" y="38894"/>
                </a:lnTo>
                <a:lnTo>
                  <a:pt x="2228458" y="49692"/>
                </a:lnTo>
                <a:lnTo>
                  <a:pt x="2266458" y="61759"/>
                </a:lnTo>
                <a:lnTo>
                  <a:pt x="2303164" y="75081"/>
                </a:lnTo>
                <a:lnTo>
                  <a:pt x="2338444" y="89643"/>
                </a:lnTo>
                <a:lnTo>
                  <a:pt x="2404181" y="122425"/>
                </a:lnTo>
                <a:lnTo>
                  <a:pt x="2462593" y="159985"/>
                </a:lnTo>
                <a:lnTo>
                  <a:pt x="2512600" y="202205"/>
                </a:lnTo>
                <a:lnTo>
                  <a:pt x="2553127" y="248965"/>
                </a:lnTo>
                <a:lnTo>
                  <a:pt x="2583095" y="300145"/>
                </a:lnTo>
                <a:lnTo>
                  <a:pt x="2601427" y="355626"/>
                </a:lnTo>
                <a:lnTo>
                  <a:pt x="2607045" y="415288"/>
                </a:lnTo>
                <a:lnTo>
                  <a:pt x="2642015" y="390206"/>
                </a:lnTo>
                <a:lnTo>
                  <a:pt x="2677217" y="367201"/>
                </a:lnTo>
                <a:lnTo>
                  <a:pt x="2712618" y="346235"/>
                </a:lnTo>
                <a:lnTo>
                  <a:pt x="2748190" y="327269"/>
                </a:lnTo>
                <a:lnTo>
                  <a:pt x="2783900" y="310265"/>
                </a:lnTo>
                <a:lnTo>
                  <a:pt x="2819718" y="295185"/>
                </a:lnTo>
                <a:lnTo>
                  <a:pt x="2855614" y="281992"/>
                </a:lnTo>
                <a:lnTo>
                  <a:pt x="2927515" y="261112"/>
                </a:lnTo>
                <a:lnTo>
                  <a:pt x="2999357" y="247320"/>
                </a:lnTo>
                <a:lnTo>
                  <a:pt x="3070896" y="240311"/>
                </a:lnTo>
                <a:lnTo>
                  <a:pt x="3106474" y="239256"/>
                </a:lnTo>
                <a:lnTo>
                  <a:pt x="3141884" y="239782"/>
                </a:lnTo>
                <a:lnTo>
                  <a:pt x="3212077" y="245427"/>
                </a:lnTo>
                <a:lnTo>
                  <a:pt x="3281229" y="256943"/>
                </a:lnTo>
                <a:lnTo>
                  <a:pt x="3349093" y="274024"/>
                </a:lnTo>
                <a:lnTo>
                  <a:pt x="3415425" y="296366"/>
                </a:lnTo>
                <a:lnTo>
                  <a:pt x="3479979" y="323665"/>
                </a:lnTo>
                <a:lnTo>
                  <a:pt x="3542509" y="355616"/>
                </a:lnTo>
                <a:lnTo>
                  <a:pt x="3602769" y="391914"/>
                </a:lnTo>
                <a:lnTo>
                  <a:pt x="3660514" y="432256"/>
                </a:lnTo>
                <a:lnTo>
                  <a:pt x="3715498" y="476337"/>
                </a:lnTo>
                <a:lnTo>
                  <a:pt x="3767476" y="523851"/>
                </a:lnTo>
                <a:lnTo>
                  <a:pt x="3816201" y="574495"/>
                </a:lnTo>
                <a:lnTo>
                  <a:pt x="3861428" y="627964"/>
                </a:lnTo>
                <a:lnTo>
                  <a:pt x="3902912" y="683954"/>
                </a:lnTo>
                <a:lnTo>
                  <a:pt x="3940406" y="742160"/>
                </a:lnTo>
                <a:lnTo>
                  <a:pt x="3973666" y="802278"/>
                </a:lnTo>
                <a:lnTo>
                  <a:pt x="4002445" y="864003"/>
                </a:lnTo>
                <a:lnTo>
                  <a:pt x="4026497" y="927030"/>
                </a:lnTo>
                <a:lnTo>
                  <a:pt x="4045578" y="991056"/>
                </a:lnTo>
                <a:lnTo>
                  <a:pt x="4059441" y="1055775"/>
                </a:lnTo>
                <a:lnTo>
                  <a:pt x="4067841" y="1120883"/>
                </a:lnTo>
                <a:lnTo>
                  <a:pt x="4070532" y="1186076"/>
                </a:lnTo>
                <a:lnTo>
                  <a:pt x="4069659" y="1218609"/>
                </a:lnTo>
                <a:lnTo>
                  <a:pt x="4063326" y="1283358"/>
                </a:lnTo>
                <a:lnTo>
                  <a:pt x="4050670" y="1347430"/>
                </a:lnTo>
                <a:lnTo>
                  <a:pt x="4031444" y="1410522"/>
                </a:lnTo>
                <a:lnTo>
                  <a:pt x="4005405" y="1472327"/>
                </a:lnTo>
                <a:lnTo>
                  <a:pt x="3972305" y="1532543"/>
                </a:lnTo>
                <a:lnTo>
                  <a:pt x="3931900" y="1590864"/>
                </a:lnTo>
                <a:lnTo>
                  <a:pt x="3883942" y="1646986"/>
                </a:lnTo>
                <a:lnTo>
                  <a:pt x="3857055" y="1674127"/>
                </a:lnTo>
                <a:lnTo>
                  <a:pt x="3828188" y="1700604"/>
                </a:lnTo>
                <a:lnTo>
                  <a:pt x="3864488" y="1714616"/>
                </a:lnTo>
                <a:lnTo>
                  <a:pt x="3930866" y="1747313"/>
                </a:lnTo>
                <a:lnTo>
                  <a:pt x="3989165" y="1785867"/>
                </a:lnTo>
                <a:lnTo>
                  <a:pt x="4039647" y="1829831"/>
                </a:lnTo>
                <a:lnTo>
                  <a:pt x="4082573" y="1878758"/>
                </a:lnTo>
                <a:lnTo>
                  <a:pt x="4118203" y="1932200"/>
                </a:lnTo>
                <a:lnTo>
                  <a:pt x="4146801" y="1989709"/>
                </a:lnTo>
                <a:lnTo>
                  <a:pt x="4168627" y="2050839"/>
                </a:lnTo>
                <a:lnTo>
                  <a:pt x="4183942" y="2115142"/>
                </a:lnTo>
                <a:lnTo>
                  <a:pt x="4193008" y="2182170"/>
                </a:lnTo>
                <a:lnTo>
                  <a:pt x="4196086" y="2251476"/>
                </a:lnTo>
                <a:lnTo>
                  <a:pt x="4195461" y="2286843"/>
                </a:lnTo>
                <a:lnTo>
                  <a:pt x="4190047" y="2358727"/>
                </a:lnTo>
                <a:lnTo>
                  <a:pt x="4179299" y="2431771"/>
                </a:lnTo>
                <a:lnTo>
                  <a:pt x="4163478" y="2505526"/>
                </a:lnTo>
                <a:lnTo>
                  <a:pt x="4153747" y="2542530"/>
                </a:lnTo>
                <a:lnTo>
                  <a:pt x="4142845" y="2579545"/>
                </a:lnTo>
                <a:lnTo>
                  <a:pt x="4130806" y="2616514"/>
                </a:lnTo>
                <a:lnTo>
                  <a:pt x="4117662" y="2653381"/>
                </a:lnTo>
                <a:lnTo>
                  <a:pt x="4103446" y="2690091"/>
                </a:lnTo>
                <a:lnTo>
                  <a:pt x="4088190" y="2726587"/>
                </a:lnTo>
                <a:lnTo>
                  <a:pt x="4071928" y="2762814"/>
                </a:lnTo>
                <a:lnTo>
                  <a:pt x="4054691" y="2798715"/>
                </a:lnTo>
                <a:lnTo>
                  <a:pt x="4036512" y="2834235"/>
                </a:lnTo>
                <a:lnTo>
                  <a:pt x="4017425" y="2869318"/>
                </a:lnTo>
                <a:lnTo>
                  <a:pt x="3997461" y="2903907"/>
                </a:lnTo>
                <a:lnTo>
                  <a:pt x="3976654" y="2937948"/>
                </a:lnTo>
                <a:lnTo>
                  <a:pt x="3955037" y="2971383"/>
                </a:lnTo>
                <a:lnTo>
                  <a:pt x="3932640" y="3004157"/>
                </a:lnTo>
                <a:lnTo>
                  <a:pt x="3909499" y="3036215"/>
                </a:lnTo>
                <a:lnTo>
                  <a:pt x="3885644" y="3067499"/>
                </a:lnTo>
                <a:lnTo>
                  <a:pt x="3861110" y="3097955"/>
                </a:lnTo>
                <a:lnTo>
                  <a:pt x="3835928" y="3127525"/>
                </a:lnTo>
                <a:lnTo>
                  <a:pt x="3810131" y="3156156"/>
                </a:lnTo>
                <a:lnTo>
                  <a:pt x="3783752" y="3183789"/>
                </a:lnTo>
                <a:lnTo>
                  <a:pt x="3729378" y="3235843"/>
                </a:lnTo>
                <a:lnTo>
                  <a:pt x="3673067" y="3283239"/>
                </a:lnTo>
                <a:lnTo>
                  <a:pt x="3615081" y="3325531"/>
                </a:lnTo>
                <a:lnTo>
                  <a:pt x="3555681" y="3362270"/>
                </a:lnTo>
                <a:lnTo>
                  <a:pt x="3495129" y="3393009"/>
                </a:lnTo>
                <a:lnTo>
                  <a:pt x="3433686" y="3417300"/>
                </a:lnTo>
                <a:lnTo>
                  <a:pt x="3371613" y="3434697"/>
                </a:lnTo>
                <a:lnTo>
                  <a:pt x="3309172" y="3444752"/>
                </a:lnTo>
                <a:lnTo>
                  <a:pt x="3246623" y="3447017"/>
                </a:lnTo>
                <a:lnTo>
                  <a:pt x="3215391" y="3445088"/>
                </a:lnTo>
                <a:lnTo>
                  <a:pt x="3184229" y="3441045"/>
                </a:lnTo>
                <a:lnTo>
                  <a:pt x="3153172" y="3434830"/>
                </a:lnTo>
                <a:lnTo>
                  <a:pt x="3122251" y="3426388"/>
                </a:lnTo>
                <a:lnTo>
                  <a:pt x="3091499" y="3415663"/>
                </a:lnTo>
                <a:lnTo>
                  <a:pt x="3086279" y="3444563"/>
                </a:lnTo>
                <a:lnTo>
                  <a:pt x="3066685" y="3499875"/>
                </a:lnTo>
                <a:lnTo>
                  <a:pt x="3035761" y="3551692"/>
                </a:lnTo>
                <a:lnTo>
                  <a:pt x="2994560" y="3599801"/>
                </a:lnTo>
                <a:lnTo>
                  <a:pt x="2944133" y="3643987"/>
                </a:lnTo>
                <a:lnTo>
                  <a:pt x="2885530" y="3684038"/>
                </a:lnTo>
                <a:lnTo>
                  <a:pt x="2819804" y="3719739"/>
                </a:lnTo>
                <a:lnTo>
                  <a:pt x="2784598" y="3735891"/>
                </a:lnTo>
                <a:lnTo>
                  <a:pt x="2748005" y="3750876"/>
                </a:lnTo>
                <a:lnTo>
                  <a:pt x="2710157" y="3764667"/>
                </a:lnTo>
                <a:lnTo>
                  <a:pt x="2671185" y="3777237"/>
                </a:lnTo>
                <a:lnTo>
                  <a:pt x="2631220" y="3788560"/>
                </a:lnTo>
                <a:lnTo>
                  <a:pt x="2590395" y="3798608"/>
                </a:lnTo>
                <a:lnTo>
                  <a:pt x="2548840" y="3807355"/>
                </a:lnTo>
                <a:lnTo>
                  <a:pt x="2506686" y="3814775"/>
                </a:lnTo>
                <a:lnTo>
                  <a:pt x="2464066" y="3820840"/>
                </a:lnTo>
                <a:lnTo>
                  <a:pt x="2421110" y="3825524"/>
                </a:lnTo>
                <a:lnTo>
                  <a:pt x="2377950" y="3828800"/>
                </a:lnTo>
                <a:lnTo>
                  <a:pt x="2334717" y="3830642"/>
                </a:lnTo>
                <a:lnTo>
                  <a:pt x="2291544" y="3831022"/>
                </a:lnTo>
                <a:lnTo>
                  <a:pt x="2248560" y="3829915"/>
                </a:lnTo>
                <a:lnTo>
                  <a:pt x="2205898" y="3827293"/>
                </a:lnTo>
                <a:lnTo>
                  <a:pt x="2163689" y="3823130"/>
                </a:lnTo>
                <a:lnTo>
                  <a:pt x="2122065" y="3817398"/>
                </a:lnTo>
                <a:lnTo>
                  <a:pt x="2081156" y="3810072"/>
                </a:lnTo>
                <a:lnTo>
                  <a:pt x="2041095" y="3801125"/>
                </a:lnTo>
                <a:lnTo>
                  <a:pt x="2002012" y="3790529"/>
                </a:lnTo>
                <a:lnTo>
                  <a:pt x="1964039" y="3778259"/>
                </a:lnTo>
                <a:lnTo>
                  <a:pt x="1927308" y="3764287"/>
                </a:lnTo>
                <a:lnTo>
                  <a:pt x="1891949" y="3748587"/>
                </a:lnTo>
                <a:lnTo>
                  <a:pt x="1825877" y="3711895"/>
                </a:lnTo>
                <a:lnTo>
                  <a:pt x="1766873" y="3667970"/>
                </a:lnTo>
                <a:lnTo>
                  <a:pt x="1715989" y="3616597"/>
                </a:lnTo>
                <a:lnTo>
                  <a:pt x="1674275" y="3557565"/>
                </a:lnTo>
                <a:lnTo>
                  <a:pt x="1642784" y="3490658"/>
                </a:lnTo>
                <a:lnTo>
                  <a:pt x="1631200" y="3454185"/>
                </a:lnTo>
                <a:lnTo>
                  <a:pt x="1622567" y="3415663"/>
                </a:lnTo>
                <a:lnTo>
                  <a:pt x="1596003" y="3439075"/>
                </a:lnTo>
                <a:lnTo>
                  <a:pt x="1540979" y="3481599"/>
                </a:lnTo>
                <a:lnTo>
                  <a:pt x="1483656" y="3518513"/>
                </a:lnTo>
                <a:lnTo>
                  <a:pt x="1424306" y="3549963"/>
                </a:lnTo>
                <a:lnTo>
                  <a:pt x="1363203" y="3576100"/>
                </a:lnTo>
                <a:lnTo>
                  <a:pt x="1300621" y="3597071"/>
                </a:lnTo>
                <a:lnTo>
                  <a:pt x="1236834" y="3613025"/>
                </a:lnTo>
                <a:lnTo>
                  <a:pt x="1172116" y="3624111"/>
                </a:lnTo>
                <a:lnTo>
                  <a:pt x="1106740" y="3630477"/>
                </a:lnTo>
                <a:lnTo>
                  <a:pt x="1040980" y="3632270"/>
                </a:lnTo>
                <a:lnTo>
                  <a:pt x="1008042" y="3631499"/>
                </a:lnTo>
                <a:lnTo>
                  <a:pt x="942220" y="3626714"/>
                </a:lnTo>
                <a:lnTo>
                  <a:pt x="876698" y="3617729"/>
                </a:lnTo>
                <a:lnTo>
                  <a:pt x="811751" y="3604691"/>
                </a:lnTo>
                <a:lnTo>
                  <a:pt x="747651" y="3587750"/>
                </a:lnTo>
                <a:lnTo>
                  <a:pt x="684674" y="3567054"/>
                </a:lnTo>
                <a:lnTo>
                  <a:pt x="623091" y="3542752"/>
                </a:lnTo>
                <a:lnTo>
                  <a:pt x="563179" y="3514991"/>
                </a:lnTo>
                <a:lnTo>
                  <a:pt x="505209" y="3483921"/>
                </a:lnTo>
                <a:lnTo>
                  <a:pt x="449456" y="3449689"/>
                </a:lnTo>
                <a:lnTo>
                  <a:pt x="396194" y="3412445"/>
                </a:lnTo>
                <a:lnTo>
                  <a:pt x="345696" y="3372337"/>
                </a:lnTo>
                <a:lnTo>
                  <a:pt x="298236" y="3329513"/>
                </a:lnTo>
                <a:lnTo>
                  <a:pt x="254088" y="3284122"/>
                </a:lnTo>
                <a:lnTo>
                  <a:pt x="213525" y="3236311"/>
                </a:lnTo>
                <a:lnTo>
                  <a:pt x="176822" y="3186231"/>
                </a:lnTo>
                <a:lnTo>
                  <a:pt x="144252" y="3134029"/>
                </a:lnTo>
                <a:lnTo>
                  <a:pt x="116089" y="3079853"/>
                </a:lnTo>
                <a:lnTo>
                  <a:pt x="92607" y="3023853"/>
                </a:lnTo>
                <a:lnTo>
                  <a:pt x="74079" y="2966176"/>
                </a:lnTo>
                <a:lnTo>
                  <a:pt x="60779" y="2906971"/>
                </a:lnTo>
                <a:lnTo>
                  <a:pt x="52981" y="2846387"/>
                </a:lnTo>
                <a:lnTo>
                  <a:pt x="50958" y="2784571"/>
                </a:lnTo>
                <a:lnTo>
                  <a:pt x="52199" y="2753248"/>
                </a:lnTo>
                <a:lnTo>
                  <a:pt x="59353" y="2689865"/>
                </a:lnTo>
                <a:lnTo>
                  <a:pt x="72968" y="2625622"/>
                </a:lnTo>
                <a:lnTo>
                  <a:pt x="93316" y="2560667"/>
                </a:lnTo>
                <a:lnTo>
                  <a:pt x="120672" y="2495149"/>
                </a:lnTo>
                <a:lnTo>
                  <a:pt x="155310" y="2429217"/>
                </a:lnTo>
                <a:lnTo>
                  <a:pt x="175444" y="2396142"/>
                </a:lnTo>
                <a:lnTo>
                  <a:pt x="197502" y="2363019"/>
                </a:lnTo>
                <a:lnTo>
                  <a:pt x="221517" y="2329867"/>
                </a:lnTo>
                <a:lnTo>
                  <a:pt x="247523" y="2296704"/>
                </a:lnTo>
                <a:lnTo>
                  <a:pt x="275555" y="2263548"/>
                </a:lnTo>
                <a:lnTo>
                  <a:pt x="305647" y="2230419"/>
                </a:lnTo>
                <a:lnTo>
                  <a:pt x="337833" y="2197335"/>
                </a:lnTo>
                <a:lnTo>
                  <a:pt x="372148" y="2164314"/>
                </a:lnTo>
                <a:lnTo>
                  <a:pt x="408624" y="2131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650" y="3905250"/>
            <a:ext cx="2971800" cy="2400300"/>
          </a:xfrm>
          <a:custGeom>
            <a:avLst/>
            <a:gdLst/>
            <a:ahLst/>
            <a:cxnLst/>
            <a:rect l="l" t="t" r="r" b="b"/>
            <a:pathLst>
              <a:path w="2971800" h="2400300">
                <a:moveTo>
                  <a:pt x="28575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2286000"/>
                </a:lnTo>
                <a:lnTo>
                  <a:pt x="8982" y="2330493"/>
                </a:lnTo>
                <a:lnTo>
                  <a:pt x="33477" y="2366824"/>
                </a:lnTo>
                <a:lnTo>
                  <a:pt x="69809" y="2391318"/>
                </a:lnTo>
                <a:lnTo>
                  <a:pt x="114300" y="2400300"/>
                </a:lnTo>
                <a:lnTo>
                  <a:pt x="2857500" y="2400300"/>
                </a:lnTo>
                <a:lnTo>
                  <a:pt x="2901993" y="2391318"/>
                </a:lnTo>
                <a:lnTo>
                  <a:pt x="2938324" y="2366824"/>
                </a:lnTo>
                <a:lnTo>
                  <a:pt x="2962818" y="2330493"/>
                </a:lnTo>
                <a:lnTo>
                  <a:pt x="2971800" y="2286000"/>
                </a:lnTo>
                <a:lnTo>
                  <a:pt x="2971800" y="114300"/>
                </a:lnTo>
                <a:lnTo>
                  <a:pt x="2962818" y="69806"/>
                </a:lnTo>
                <a:lnTo>
                  <a:pt x="2938324" y="33475"/>
                </a:lnTo>
                <a:lnTo>
                  <a:pt x="2901993" y="8981"/>
                </a:lnTo>
                <a:lnTo>
                  <a:pt x="2857500" y="0"/>
                </a:lnTo>
                <a:close/>
              </a:path>
            </a:pathLst>
          </a:custGeom>
          <a:solidFill>
            <a:srgbClr val="7E9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650" y="3905250"/>
            <a:ext cx="2971800" cy="2400300"/>
          </a:xfrm>
          <a:custGeom>
            <a:avLst/>
            <a:gdLst/>
            <a:ahLst/>
            <a:cxnLst/>
            <a:rect l="l" t="t" r="r" b="b"/>
            <a:pathLst>
              <a:path w="2971800" h="2400300">
                <a:moveTo>
                  <a:pt x="114300" y="0"/>
                </a:moveTo>
                <a:lnTo>
                  <a:pt x="2857500" y="0"/>
                </a:lnTo>
                <a:lnTo>
                  <a:pt x="2901993" y="8981"/>
                </a:lnTo>
                <a:lnTo>
                  <a:pt x="2938324" y="33475"/>
                </a:lnTo>
                <a:lnTo>
                  <a:pt x="2962818" y="69806"/>
                </a:lnTo>
                <a:lnTo>
                  <a:pt x="2971800" y="114300"/>
                </a:lnTo>
                <a:lnTo>
                  <a:pt x="2971800" y="2286000"/>
                </a:lnTo>
                <a:lnTo>
                  <a:pt x="2962818" y="2330493"/>
                </a:lnTo>
                <a:lnTo>
                  <a:pt x="2938324" y="2366824"/>
                </a:lnTo>
                <a:lnTo>
                  <a:pt x="2901993" y="2391318"/>
                </a:lnTo>
                <a:lnTo>
                  <a:pt x="2857500" y="2400300"/>
                </a:lnTo>
                <a:lnTo>
                  <a:pt x="114300" y="2400300"/>
                </a:lnTo>
                <a:lnTo>
                  <a:pt x="69806" y="2391318"/>
                </a:lnTo>
                <a:lnTo>
                  <a:pt x="33475" y="2366824"/>
                </a:lnTo>
                <a:lnTo>
                  <a:pt x="8981" y="2330493"/>
                </a:lnTo>
                <a:lnTo>
                  <a:pt x="0" y="22860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7150" y="41338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8001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800100" y="800100"/>
                </a:lnTo>
                <a:lnTo>
                  <a:pt x="844593" y="791118"/>
                </a:lnTo>
                <a:lnTo>
                  <a:pt x="880924" y="766624"/>
                </a:lnTo>
                <a:lnTo>
                  <a:pt x="905418" y="730293"/>
                </a:lnTo>
                <a:lnTo>
                  <a:pt x="914400" y="685800"/>
                </a:lnTo>
                <a:lnTo>
                  <a:pt x="914400" y="114300"/>
                </a:lnTo>
                <a:lnTo>
                  <a:pt x="905418" y="69806"/>
                </a:lnTo>
                <a:lnTo>
                  <a:pt x="880924" y="33475"/>
                </a:lnTo>
                <a:lnTo>
                  <a:pt x="844593" y="8981"/>
                </a:lnTo>
                <a:lnTo>
                  <a:pt x="80010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7150" y="41338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114300" y="0"/>
                </a:moveTo>
                <a:lnTo>
                  <a:pt x="800100" y="0"/>
                </a:lnTo>
                <a:lnTo>
                  <a:pt x="844593" y="8981"/>
                </a:lnTo>
                <a:lnTo>
                  <a:pt x="880924" y="33475"/>
                </a:lnTo>
                <a:lnTo>
                  <a:pt x="905418" y="69806"/>
                </a:lnTo>
                <a:lnTo>
                  <a:pt x="914400" y="114300"/>
                </a:lnTo>
                <a:lnTo>
                  <a:pt x="914400" y="685800"/>
                </a:lnTo>
                <a:lnTo>
                  <a:pt x="905418" y="730293"/>
                </a:lnTo>
                <a:lnTo>
                  <a:pt x="880924" y="766624"/>
                </a:lnTo>
                <a:lnTo>
                  <a:pt x="844593" y="791118"/>
                </a:lnTo>
                <a:lnTo>
                  <a:pt x="8001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6920" y="4343400"/>
            <a:ext cx="302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VM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6800" y="25273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8952" y="3898900"/>
            <a:ext cx="1035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8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One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44450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4439" y="5816600"/>
            <a:ext cx="1024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15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Two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64135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0228" y="7785100"/>
            <a:ext cx="1152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15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11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Three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9850" y="41338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8001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800100" y="800100"/>
                </a:lnTo>
                <a:lnTo>
                  <a:pt x="844593" y="791118"/>
                </a:lnTo>
                <a:lnTo>
                  <a:pt x="880924" y="766624"/>
                </a:lnTo>
                <a:lnTo>
                  <a:pt x="905418" y="730293"/>
                </a:lnTo>
                <a:lnTo>
                  <a:pt x="914400" y="685800"/>
                </a:lnTo>
                <a:lnTo>
                  <a:pt x="914400" y="114300"/>
                </a:lnTo>
                <a:lnTo>
                  <a:pt x="905418" y="69806"/>
                </a:lnTo>
                <a:lnTo>
                  <a:pt x="880924" y="33475"/>
                </a:lnTo>
                <a:lnTo>
                  <a:pt x="844593" y="8981"/>
                </a:lnTo>
                <a:lnTo>
                  <a:pt x="80010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9850" y="41338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114300" y="0"/>
                </a:moveTo>
                <a:lnTo>
                  <a:pt x="800100" y="0"/>
                </a:lnTo>
                <a:lnTo>
                  <a:pt x="844593" y="8981"/>
                </a:lnTo>
                <a:lnTo>
                  <a:pt x="880924" y="33475"/>
                </a:lnTo>
                <a:lnTo>
                  <a:pt x="905418" y="69806"/>
                </a:lnTo>
                <a:lnTo>
                  <a:pt x="914400" y="114300"/>
                </a:lnTo>
                <a:lnTo>
                  <a:pt x="914400" y="685800"/>
                </a:lnTo>
                <a:lnTo>
                  <a:pt x="905418" y="730293"/>
                </a:lnTo>
                <a:lnTo>
                  <a:pt x="880924" y="766624"/>
                </a:lnTo>
                <a:lnTo>
                  <a:pt x="844593" y="791118"/>
                </a:lnTo>
                <a:lnTo>
                  <a:pt x="8001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39620" y="4343400"/>
            <a:ext cx="302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VM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11350" y="51625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8001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685800"/>
                </a:lnTo>
                <a:lnTo>
                  <a:pt x="8981" y="730293"/>
                </a:lnTo>
                <a:lnTo>
                  <a:pt x="33475" y="766624"/>
                </a:lnTo>
                <a:lnTo>
                  <a:pt x="69806" y="791118"/>
                </a:lnTo>
                <a:lnTo>
                  <a:pt x="114300" y="800100"/>
                </a:lnTo>
                <a:lnTo>
                  <a:pt x="800100" y="800100"/>
                </a:lnTo>
                <a:lnTo>
                  <a:pt x="844593" y="791118"/>
                </a:lnTo>
                <a:lnTo>
                  <a:pt x="880924" y="766624"/>
                </a:lnTo>
                <a:lnTo>
                  <a:pt x="905418" y="730293"/>
                </a:lnTo>
                <a:lnTo>
                  <a:pt x="914400" y="685800"/>
                </a:lnTo>
                <a:lnTo>
                  <a:pt x="914400" y="114300"/>
                </a:lnTo>
                <a:lnTo>
                  <a:pt x="905418" y="69806"/>
                </a:lnTo>
                <a:lnTo>
                  <a:pt x="880924" y="33475"/>
                </a:lnTo>
                <a:lnTo>
                  <a:pt x="844593" y="8981"/>
                </a:lnTo>
                <a:lnTo>
                  <a:pt x="80010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1350" y="5162550"/>
            <a:ext cx="914400" cy="800100"/>
          </a:xfrm>
          <a:custGeom>
            <a:avLst/>
            <a:gdLst/>
            <a:ahLst/>
            <a:cxnLst/>
            <a:rect l="l" t="t" r="r" b="b"/>
            <a:pathLst>
              <a:path w="914400" h="800100">
                <a:moveTo>
                  <a:pt x="114300" y="0"/>
                </a:moveTo>
                <a:lnTo>
                  <a:pt x="800100" y="0"/>
                </a:lnTo>
                <a:lnTo>
                  <a:pt x="844593" y="8981"/>
                </a:lnTo>
                <a:lnTo>
                  <a:pt x="880924" y="33475"/>
                </a:lnTo>
                <a:lnTo>
                  <a:pt x="905418" y="69806"/>
                </a:lnTo>
                <a:lnTo>
                  <a:pt x="914400" y="114300"/>
                </a:lnTo>
                <a:lnTo>
                  <a:pt x="914400" y="685800"/>
                </a:lnTo>
                <a:lnTo>
                  <a:pt x="905418" y="730293"/>
                </a:lnTo>
                <a:lnTo>
                  <a:pt x="880924" y="766624"/>
                </a:lnTo>
                <a:lnTo>
                  <a:pt x="844593" y="791118"/>
                </a:lnTo>
                <a:lnTo>
                  <a:pt x="800100" y="800100"/>
                </a:lnTo>
                <a:lnTo>
                  <a:pt x="114300" y="800100"/>
                </a:lnTo>
                <a:lnTo>
                  <a:pt x="69806" y="791118"/>
                </a:lnTo>
                <a:lnTo>
                  <a:pt x="33475" y="766624"/>
                </a:lnTo>
                <a:lnTo>
                  <a:pt x="8981" y="730293"/>
                </a:lnTo>
                <a:lnTo>
                  <a:pt x="0" y="6858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11120" y="5372100"/>
            <a:ext cx="302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VM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7050" y="2876550"/>
            <a:ext cx="3067050" cy="1250950"/>
          </a:xfrm>
          <a:custGeom>
            <a:avLst/>
            <a:gdLst/>
            <a:ahLst/>
            <a:cxnLst/>
            <a:rect l="l" t="t" r="r" b="b"/>
            <a:pathLst>
              <a:path w="3067050" h="1250950">
                <a:moveTo>
                  <a:pt x="0" y="1250950"/>
                </a:moveTo>
                <a:lnTo>
                  <a:pt x="0" y="0"/>
                </a:lnTo>
                <a:lnTo>
                  <a:pt x="3067050" y="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5200" y="4527550"/>
            <a:ext cx="1358900" cy="609600"/>
          </a:xfrm>
          <a:custGeom>
            <a:avLst/>
            <a:gdLst/>
            <a:ahLst/>
            <a:cxnLst/>
            <a:rect l="l" t="t" r="r" b="b"/>
            <a:pathLst>
              <a:path w="1358900" h="609600">
                <a:moveTo>
                  <a:pt x="0" y="0"/>
                </a:moveTo>
                <a:lnTo>
                  <a:pt x="1035050" y="0"/>
                </a:lnTo>
                <a:lnTo>
                  <a:pt x="1035050" y="301625"/>
                </a:lnTo>
                <a:lnTo>
                  <a:pt x="1035050" y="609600"/>
                </a:lnTo>
                <a:lnTo>
                  <a:pt x="1358900" y="60960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9400" y="5556250"/>
            <a:ext cx="2044700" cy="1549400"/>
          </a:xfrm>
          <a:custGeom>
            <a:avLst/>
            <a:gdLst/>
            <a:ahLst/>
            <a:cxnLst/>
            <a:rect l="l" t="t" r="r" b="b"/>
            <a:pathLst>
              <a:path w="2044700" h="1549400">
                <a:moveTo>
                  <a:pt x="0" y="0"/>
                </a:moveTo>
                <a:lnTo>
                  <a:pt x="1377950" y="0"/>
                </a:lnTo>
                <a:lnTo>
                  <a:pt x="1377950" y="771525"/>
                </a:lnTo>
                <a:lnTo>
                  <a:pt x="1377950" y="1549400"/>
                </a:lnTo>
                <a:lnTo>
                  <a:pt x="2044700" y="154940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1230" y="5778500"/>
            <a:ext cx="6375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20" dirty="0">
                <a:solidFill>
                  <a:srgbClr val="FFFFFF"/>
                </a:solidFill>
                <a:latin typeface="DejaVu Sans"/>
                <a:cs typeface="DejaVu Sans"/>
              </a:rPr>
              <a:t>Host</a:t>
            </a:r>
            <a:endParaRPr sz="2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267" y="762889"/>
            <a:ext cx="9465133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Hosting </a:t>
            </a:r>
            <a:r>
              <a:rPr spc="-520" dirty="0"/>
              <a:t>Platforms:</a:t>
            </a:r>
            <a:r>
              <a:rPr spc="-790" dirty="0"/>
              <a:t> </a:t>
            </a:r>
            <a:r>
              <a:rPr spc="-515" dirty="0">
                <a:solidFill>
                  <a:srgbClr val="F26722"/>
                </a:solidFill>
              </a:rPr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759408"/>
            <a:ext cx="3624579" cy="13074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45" dirty="0">
                <a:solidFill>
                  <a:srgbClr val="58595B"/>
                </a:solidFill>
                <a:latin typeface="DejaVu Sans"/>
                <a:cs typeface="DejaVu Sans"/>
              </a:rPr>
              <a:t>Type </a:t>
            </a:r>
            <a:r>
              <a:rPr sz="2150" spc="-130" dirty="0">
                <a:solidFill>
                  <a:srgbClr val="58595B"/>
                </a:solidFill>
                <a:latin typeface="DejaVu Sans"/>
                <a:cs typeface="DejaVu Sans"/>
              </a:rPr>
              <a:t>of</a:t>
            </a:r>
            <a:r>
              <a:rPr sz="2150" spc="-22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virtualization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Isolate </a:t>
            </a:r>
            <a:r>
              <a:rPr sz="2150" spc="-215" dirty="0">
                <a:solidFill>
                  <a:srgbClr val="58595B"/>
                </a:solidFill>
                <a:latin typeface="DejaVu Sans"/>
                <a:cs typeface="DejaVu Sans"/>
              </a:rPr>
              <a:t>services </a:t>
            </a:r>
            <a:r>
              <a:rPr sz="2150" spc="-190" dirty="0">
                <a:solidFill>
                  <a:srgbClr val="58595B"/>
                </a:solidFill>
                <a:latin typeface="DejaVu Sans"/>
                <a:cs typeface="DejaVu Sans"/>
              </a:rPr>
              <a:t>from </a:t>
            </a:r>
            <a:r>
              <a:rPr sz="2150" spc="-225" dirty="0">
                <a:solidFill>
                  <a:srgbClr val="58595B"/>
                </a:solidFill>
                <a:latin typeface="DejaVu Sans"/>
                <a:cs typeface="DejaVu Sans"/>
              </a:rPr>
              <a:t>each</a:t>
            </a:r>
            <a:r>
              <a:rPr sz="215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70" dirty="0">
                <a:solidFill>
                  <a:srgbClr val="58595B"/>
                </a:solidFill>
                <a:latin typeface="DejaVu Sans"/>
                <a:cs typeface="DejaVu Sans"/>
              </a:rPr>
              <a:t>other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75" dirty="0">
                <a:solidFill>
                  <a:srgbClr val="58595B"/>
                </a:solidFill>
                <a:latin typeface="DejaVu Sans"/>
                <a:cs typeface="DejaVu Sans"/>
              </a:rPr>
              <a:t>Single </a:t>
            </a:r>
            <a:r>
              <a:rPr sz="2150" spc="-204" dirty="0">
                <a:solidFill>
                  <a:srgbClr val="58595B"/>
                </a:solidFill>
                <a:latin typeface="DejaVu Sans"/>
                <a:cs typeface="DejaVu Sans"/>
              </a:rPr>
              <a:t>service </a:t>
            </a: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per</a:t>
            </a:r>
            <a:r>
              <a:rPr sz="2150" spc="-3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80" dirty="0">
                <a:solidFill>
                  <a:srgbClr val="58595B"/>
                </a:solidFill>
                <a:latin typeface="DejaVu Sans"/>
                <a:cs typeface="DejaVu Sans"/>
              </a:rPr>
              <a:t>container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3082239"/>
            <a:ext cx="4358005" cy="551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555"/>
              </a:spcBef>
              <a:buSzPts val="100"/>
              <a:buChar char="•"/>
              <a:tabLst>
                <a:tab pos="14604" algn="l"/>
              </a:tabLst>
            </a:pPr>
            <a:r>
              <a:rPr sz="2150" spc="-195" dirty="0">
                <a:solidFill>
                  <a:srgbClr val="58595B"/>
                </a:solidFill>
                <a:latin typeface="DejaVu Sans"/>
                <a:cs typeface="DejaVu Sans"/>
              </a:rPr>
              <a:t>Diﬀerent </a:t>
            </a:r>
            <a:r>
              <a:rPr sz="2150" spc="-140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150" spc="-280" dirty="0">
                <a:solidFill>
                  <a:srgbClr val="58595B"/>
                </a:solidFill>
                <a:latin typeface="DejaVu Sans"/>
                <a:cs typeface="DejaVu Sans"/>
              </a:rPr>
              <a:t>a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virtual</a:t>
            </a:r>
            <a:r>
              <a:rPr sz="2150" spc="-31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10" dirty="0">
                <a:solidFill>
                  <a:srgbClr val="58595B"/>
                </a:solidFill>
                <a:latin typeface="DejaVu Sans"/>
                <a:cs typeface="DejaVu Sans"/>
              </a:rPr>
              <a:t>machine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75" dirty="0">
                <a:solidFill>
                  <a:srgbClr val="F26722"/>
                </a:solidFill>
                <a:latin typeface="DejaVu Sans"/>
                <a:cs typeface="DejaVu Sans"/>
              </a:rPr>
              <a:t>Use </a:t>
            </a:r>
            <a:r>
              <a:rPr sz="1700" spc="-165" dirty="0">
                <a:solidFill>
                  <a:srgbClr val="F26722"/>
                </a:solidFill>
                <a:latin typeface="DejaVu Sans"/>
                <a:cs typeface="DejaVu Sans"/>
              </a:rPr>
              <a:t>less </a:t>
            </a:r>
            <a:r>
              <a:rPr sz="1700" spc="-160" dirty="0">
                <a:solidFill>
                  <a:srgbClr val="F26722"/>
                </a:solidFill>
                <a:latin typeface="DejaVu Sans"/>
                <a:cs typeface="DejaVu Sans"/>
              </a:rPr>
              <a:t>resource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than</a:t>
            </a:r>
            <a:r>
              <a:rPr sz="1700" spc="-2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VM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75" dirty="0">
                <a:solidFill>
                  <a:srgbClr val="F26722"/>
                </a:solidFill>
                <a:latin typeface="DejaVu Sans"/>
                <a:cs typeface="DejaVu Sans"/>
              </a:rPr>
              <a:t>Faster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than</a:t>
            </a:r>
            <a:r>
              <a:rPr sz="1700" spc="-2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VM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4"/>
              </a:spcBef>
              <a:buSzPts val="100"/>
              <a:buChar char="•"/>
              <a:tabLst>
                <a:tab pos="394970" algn="l"/>
              </a:tabLst>
            </a:pPr>
            <a:r>
              <a:rPr sz="1700" spc="-145" dirty="0">
                <a:solidFill>
                  <a:srgbClr val="F26722"/>
                </a:solidFill>
                <a:latin typeface="DejaVu Sans"/>
                <a:cs typeface="DejaVu Sans"/>
              </a:rPr>
              <a:t>Quicker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700" spc="-170" dirty="0">
                <a:solidFill>
                  <a:srgbClr val="F26722"/>
                </a:solidFill>
                <a:latin typeface="DejaVu Sans"/>
                <a:cs typeface="DejaVu Sans"/>
              </a:rPr>
              <a:t>create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new</a:t>
            </a:r>
            <a:r>
              <a:rPr sz="170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instances</a:t>
            </a:r>
            <a:endParaRPr sz="1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675"/>
              </a:spcBef>
              <a:buSzPts val="100"/>
              <a:buChar char="•"/>
              <a:tabLst>
                <a:tab pos="14604" algn="l"/>
              </a:tabLst>
            </a:pPr>
            <a:r>
              <a:rPr sz="2150" spc="-200" dirty="0">
                <a:solidFill>
                  <a:srgbClr val="58595B"/>
                </a:solidFill>
                <a:latin typeface="DejaVu Sans"/>
                <a:cs typeface="DejaVu Sans"/>
              </a:rPr>
              <a:t>Future </a:t>
            </a:r>
            <a:r>
              <a:rPr sz="2150" spc="-130" dirty="0">
                <a:solidFill>
                  <a:srgbClr val="58595B"/>
                </a:solidFill>
                <a:latin typeface="DejaVu Sans"/>
                <a:cs typeface="DejaVu Sans"/>
              </a:rPr>
              <a:t>of </a:t>
            </a: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hosted</a:t>
            </a:r>
            <a:r>
              <a:rPr sz="2150" spc="-36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04" dirty="0">
                <a:solidFill>
                  <a:srgbClr val="58595B"/>
                </a:solidFill>
                <a:latin typeface="DejaVu Sans"/>
                <a:cs typeface="DejaVu Sans"/>
              </a:rPr>
              <a:t>apps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Cloud </a:t>
            </a:r>
            <a:r>
              <a:rPr sz="2150" spc="-175" dirty="0">
                <a:solidFill>
                  <a:srgbClr val="58595B"/>
                </a:solidFill>
                <a:latin typeface="DejaVu Sans"/>
                <a:cs typeface="DejaVu Sans"/>
              </a:rPr>
              <a:t>platform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support</a:t>
            </a:r>
            <a:r>
              <a:rPr sz="2150" spc="-36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growing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65" dirty="0">
                <a:solidFill>
                  <a:srgbClr val="58595B"/>
                </a:solidFill>
                <a:latin typeface="DejaVu Sans"/>
                <a:cs typeface="DejaVu Sans"/>
              </a:rPr>
              <a:t>Mainly </a:t>
            </a:r>
            <a:r>
              <a:rPr sz="2150" spc="-180" dirty="0">
                <a:solidFill>
                  <a:srgbClr val="58595B"/>
                </a:solidFill>
                <a:latin typeface="DejaVu Sans"/>
                <a:cs typeface="DejaVu Sans"/>
              </a:rPr>
              <a:t>Linux</a:t>
            </a:r>
            <a:r>
              <a:rPr sz="2150" spc="-3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58595B"/>
                </a:solidFill>
                <a:latin typeface="DejaVu Sans"/>
                <a:cs typeface="DejaVu Sans"/>
              </a:rPr>
              <a:t>based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50" dirty="0">
                <a:solidFill>
                  <a:srgbClr val="58595B"/>
                </a:solidFill>
                <a:latin typeface="DejaVu Sans"/>
                <a:cs typeface="DejaVu Sans"/>
              </a:rPr>
              <a:t>Not </a:t>
            </a:r>
            <a:r>
              <a:rPr sz="2150" spc="-275" dirty="0">
                <a:solidFill>
                  <a:srgbClr val="58595B"/>
                </a:solidFill>
                <a:latin typeface="DejaVu Sans"/>
                <a:cs typeface="DejaVu Sans"/>
              </a:rPr>
              <a:t>as </a:t>
            </a:r>
            <a:r>
              <a:rPr sz="2150" spc="-190" dirty="0">
                <a:solidFill>
                  <a:srgbClr val="58595B"/>
                </a:solidFill>
                <a:latin typeface="DejaVu Sans"/>
                <a:cs typeface="DejaVu Sans"/>
              </a:rPr>
              <a:t>established </a:t>
            </a:r>
            <a:r>
              <a:rPr sz="2150" spc="-275" dirty="0">
                <a:solidFill>
                  <a:srgbClr val="58595B"/>
                </a:solidFill>
                <a:latin typeface="DejaVu Sans"/>
                <a:cs typeface="DejaVu Sans"/>
              </a:rPr>
              <a:t>as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virtual</a:t>
            </a:r>
            <a:r>
              <a:rPr sz="2150" spc="-27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58595B"/>
                </a:solidFill>
                <a:latin typeface="DejaVu Sans"/>
                <a:cs typeface="DejaVu Sans"/>
              </a:rPr>
              <a:t>machines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10" dirty="0">
                <a:solidFill>
                  <a:srgbClr val="F26722"/>
                </a:solidFill>
                <a:latin typeface="DejaVu Sans"/>
                <a:cs typeface="DejaVu Sans"/>
              </a:rPr>
              <a:t>Not</a:t>
            </a:r>
            <a:r>
              <a:rPr sz="1700" spc="-1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50" dirty="0">
                <a:solidFill>
                  <a:srgbClr val="F26722"/>
                </a:solidFill>
                <a:latin typeface="DejaVu Sans"/>
                <a:cs typeface="DejaVu Sans"/>
              </a:rPr>
              <a:t>standardised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30" dirty="0">
                <a:solidFill>
                  <a:srgbClr val="F26722"/>
                </a:solidFill>
                <a:latin typeface="DejaVu Sans"/>
                <a:cs typeface="DejaVu Sans"/>
              </a:rPr>
              <a:t>Limited </a:t>
            </a:r>
            <a:r>
              <a:rPr sz="1700" spc="-160" dirty="0">
                <a:solidFill>
                  <a:srgbClr val="F26722"/>
                </a:solidFill>
                <a:latin typeface="DejaVu Sans"/>
                <a:cs typeface="DejaVu Sans"/>
              </a:rPr>
              <a:t>features </a:t>
            </a:r>
            <a:r>
              <a:rPr sz="1700" spc="-145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1700" spc="-2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95" dirty="0">
                <a:solidFill>
                  <a:srgbClr val="F26722"/>
                </a:solidFill>
                <a:latin typeface="DejaVu Sans"/>
                <a:cs typeface="DejaVu Sans"/>
              </a:rPr>
              <a:t>tooling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Infrastructure </a:t>
            </a:r>
            <a:r>
              <a:rPr sz="1700" spc="-114" dirty="0">
                <a:solidFill>
                  <a:srgbClr val="F26722"/>
                </a:solidFill>
                <a:latin typeface="DejaVu Sans"/>
                <a:cs typeface="DejaVu Sans"/>
              </a:rPr>
              <a:t>support </a:t>
            </a:r>
            <a:r>
              <a:rPr sz="1700" spc="-95" dirty="0">
                <a:solidFill>
                  <a:srgbClr val="F26722"/>
                </a:solidFill>
                <a:latin typeface="DejaVu Sans"/>
                <a:cs typeface="DejaVu Sans"/>
              </a:rPr>
              <a:t>in </a:t>
            </a:r>
            <a:r>
              <a:rPr sz="1700" spc="-125" dirty="0">
                <a:solidFill>
                  <a:srgbClr val="F26722"/>
                </a:solidFill>
                <a:latin typeface="DejaVu Sans"/>
                <a:cs typeface="DejaVu Sans"/>
              </a:rPr>
              <a:t>its</a:t>
            </a:r>
            <a:r>
              <a:rPr sz="1700" spc="-3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35" dirty="0">
                <a:solidFill>
                  <a:srgbClr val="F26722"/>
                </a:solidFill>
                <a:latin typeface="DejaVu Sans"/>
                <a:cs typeface="DejaVu Sans"/>
              </a:rPr>
              <a:t>infancy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55" dirty="0">
                <a:solidFill>
                  <a:srgbClr val="F26722"/>
                </a:solidFill>
                <a:latin typeface="DejaVu Sans"/>
                <a:cs typeface="DejaVu Sans"/>
              </a:rPr>
              <a:t>Complex </a:t>
            </a:r>
            <a:r>
              <a:rPr sz="1700" spc="-105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0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00" spc="-140" dirty="0">
                <a:solidFill>
                  <a:srgbClr val="F26722"/>
                </a:solidFill>
                <a:latin typeface="DejaVu Sans"/>
                <a:cs typeface="DejaVu Sans"/>
              </a:rPr>
              <a:t>setup</a:t>
            </a:r>
            <a:endParaRPr sz="1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6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35" dirty="0">
                <a:solidFill>
                  <a:srgbClr val="58595B"/>
                </a:solidFill>
                <a:latin typeface="DejaVu Sans"/>
                <a:cs typeface="DejaVu Sans"/>
              </a:rPr>
              <a:t>Examples</a:t>
            </a:r>
            <a:endParaRPr sz="21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39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50" dirty="0">
                <a:solidFill>
                  <a:srgbClr val="F26722"/>
                </a:solidFill>
                <a:latin typeface="DejaVu Sans"/>
                <a:cs typeface="DejaVu Sans"/>
              </a:rPr>
              <a:t>Docker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0"/>
              </a:spcBef>
              <a:buSzPts val="100"/>
              <a:buChar char="•"/>
              <a:tabLst>
                <a:tab pos="394970" algn="l"/>
              </a:tabLst>
            </a:pPr>
            <a:r>
              <a:rPr sz="1700" spc="-165" dirty="0">
                <a:solidFill>
                  <a:srgbClr val="F26722"/>
                </a:solidFill>
                <a:latin typeface="DejaVu Sans"/>
                <a:cs typeface="DejaVu Sans"/>
              </a:rPr>
              <a:t>Rocker</a:t>
            </a:r>
            <a:endParaRPr sz="170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285"/>
              </a:spcBef>
              <a:buSzPts val="100"/>
              <a:buChar char="•"/>
              <a:tabLst>
                <a:tab pos="394970" algn="l"/>
              </a:tabLst>
            </a:pPr>
            <a:r>
              <a:rPr sz="1700" spc="-175" dirty="0">
                <a:solidFill>
                  <a:srgbClr val="F26722"/>
                </a:solidFill>
                <a:latin typeface="DejaVu Sans"/>
                <a:cs typeface="DejaVu Sans"/>
              </a:rPr>
              <a:t>Glassware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10" y="3262676"/>
            <a:ext cx="4090670" cy="3393440"/>
          </a:xfrm>
          <a:custGeom>
            <a:avLst/>
            <a:gdLst/>
            <a:ahLst/>
            <a:cxnLst/>
            <a:rect l="l" t="t" r="r" b="b"/>
            <a:pathLst>
              <a:path w="4090670" h="3393440">
                <a:moveTo>
                  <a:pt x="400239" y="1887173"/>
                </a:moveTo>
                <a:lnTo>
                  <a:pt x="340167" y="1867464"/>
                </a:lnTo>
                <a:lnTo>
                  <a:pt x="285056" y="1841301"/>
                </a:lnTo>
                <a:lnTo>
                  <a:pt x="234884" y="1809144"/>
                </a:lnTo>
                <a:lnTo>
                  <a:pt x="189628" y="1771453"/>
                </a:lnTo>
                <a:lnTo>
                  <a:pt x="149267" y="1728688"/>
                </a:lnTo>
                <a:lnTo>
                  <a:pt x="113780" y="1681309"/>
                </a:lnTo>
                <a:lnTo>
                  <a:pt x="83144" y="1629777"/>
                </a:lnTo>
                <a:lnTo>
                  <a:pt x="57338" y="1574550"/>
                </a:lnTo>
                <a:lnTo>
                  <a:pt x="36341" y="1516089"/>
                </a:lnTo>
                <a:lnTo>
                  <a:pt x="20130" y="1454854"/>
                </a:lnTo>
                <a:lnTo>
                  <a:pt x="8684" y="1391305"/>
                </a:lnTo>
                <a:lnTo>
                  <a:pt x="1981" y="1325903"/>
                </a:lnTo>
                <a:lnTo>
                  <a:pt x="0" y="1259106"/>
                </a:lnTo>
                <a:lnTo>
                  <a:pt x="772" y="1225328"/>
                </a:lnTo>
                <a:lnTo>
                  <a:pt x="5832" y="1157303"/>
                </a:lnTo>
                <a:lnTo>
                  <a:pt x="15559" y="1089034"/>
                </a:lnTo>
                <a:lnTo>
                  <a:pt x="29931" y="1020981"/>
                </a:lnTo>
                <a:lnTo>
                  <a:pt x="48927" y="953603"/>
                </a:lnTo>
                <a:lnTo>
                  <a:pt x="72525" y="887362"/>
                </a:lnTo>
                <a:lnTo>
                  <a:pt x="100704" y="822717"/>
                </a:lnTo>
                <a:lnTo>
                  <a:pt x="133440" y="760128"/>
                </a:lnTo>
                <a:lnTo>
                  <a:pt x="170714" y="700055"/>
                </a:lnTo>
                <a:lnTo>
                  <a:pt x="212503" y="642957"/>
                </a:lnTo>
                <a:lnTo>
                  <a:pt x="258785" y="589296"/>
                </a:lnTo>
                <a:lnTo>
                  <a:pt x="309539" y="539531"/>
                </a:lnTo>
                <a:lnTo>
                  <a:pt x="364742" y="494122"/>
                </a:lnTo>
                <a:lnTo>
                  <a:pt x="424374" y="453528"/>
                </a:lnTo>
                <a:lnTo>
                  <a:pt x="488413" y="418211"/>
                </a:lnTo>
                <a:lnTo>
                  <a:pt x="556836" y="388630"/>
                </a:lnTo>
                <a:lnTo>
                  <a:pt x="629623" y="365244"/>
                </a:lnTo>
                <a:lnTo>
                  <a:pt x="667645" y="356019"/>
                </a:lnTo>
                <a:lnTo>
                  <a:pt x="706750" y="348515"/>
                </a:lnTo>
                <a:lnTo>
                  <a:pt x="746936" y="342790"/>
                </a:lnTo>
                <a:lnTo>
                  <a:pt x="788198" y="338902"/>
                </a:lnTo>
                <a:lnTo>
                  <a:pt x="830535" y="336908"/>
                </a:lnTo>
                <a:lnTo>
                  <a:pt x="873944" y="336865"/>
                </a:lnTo>
                <a:lnTo>
                  <a:pt x="918421" y="338831"/>
                </a:lnTo>
                <a:lnTo>
                  <a:pt x="963965" y="342863"/>
                </a:lnTo>
                <a:lnTo>
                  <a:pt x="1010573" y="349020"/>
                </a:lnTo>
                <a:lnTo>
                  <a:pt x="1058242" y="357358"/>
                </a:lnTo>
                <a:lnTo>
                  <a:pt x="1106968" y="367935"/>
                </a:lnTo>
                <a:lnTo>
                  <a:pt x="1115640" y="334058"/>
                </a:lnTo>
                <a:lnTo>
                  <a:pt x="1142809" y="271507"/>
                </a:lnTo>
                <a:lnTo>
                  <a:pt x="1182022" y="215790"/>
                </a:lnTo>
                <a:lnTo>
                  <a:pt x="1232010" y="166778"/>
                </a:lnTo>
                <a:lnTo>
                  <a:pt x="1291502" y="124344"/>
                </a:lnTo>
                <a:lnTo>
                  <a:pt x="1359229" y="88358"/>
                </a:lnTo>
                <a:lnTo>
                  <a:pt x="1395784" y="72744"/>
                </a:lnTo>
                <a:lnTo>
                  <a:pt x="1433921" y="58694"/>
                </a:lnTo>
                <a:lnTo>
                  <a:pt x="1473482" y="46192"/>
                </a:lnTo>
                <a:lnTo>
                  <a:pt x="1514307" y="35223"/>
                </a:lnTo>
                <a:lnTo>
                  <a:pt x="1556239" y="25770"/>
                </a:lnTo>
                <a:lnTo>
                  <a:pt x="1599119" y="17817"/>
                </a:lnTo>
                <a:lnTo>
                  <a:pt x="1642787" y="11349"/>
                </a:lnTo>
                <a:lnTo>
                  <a:pt x="1687086" y="6349"/>
                </a:lnTo>
                <a:lnTo>
                  <a:pt x="1731856" y="2802"/>
                </a:lnTo>
                <a:lnTo>
                  <a:pt x="1776938" y="690"/>
                </a:lnTo>
                <a:lnTo>
                  <a:pt x="1822175" y="0"/>
                </a:lnTo>
                <a:lnTo>
                  <a:pt x="1867406" y="713"/>
                </a:lnTo>
                <a:lnTo>
                  <a:pt x="1912474" y="2815"/>
                </a:lnTo>
                <a:lnTo>
                  <a:pt x="1957220" y="6289"/>
                </a:lnTo>
                <a:lnTo>
                  <a:pt x="2001485" y="11120"/>
                </a:lnTo>
                <a:lnTo>
                  <a:pt x="2045110" y="17291"/>
                </a:lnTo>
                <a:lnTo>
                  <a:pt x="2087936" y="24786"/>
                </a:lnTo>
                <a:lnTo>
                  <a:pt x="2129805" y="33590"/>
                </a:lnTo>
                <a:lnTo>
                  <a:pt x="2170559" y="43686"/>
                </a:lnTo>
                <a:lnTo>
                  <a:pt x="2210037" y="55058"/>
                </a:lnTo>
                <a:lnTo>
                  <a:pt x="2248083" y="67691"/>
                </a:lnTo>
                <a:lnTo>
                  <a:pt x="2284536" y="81568"/>
                </a:lnTo>
                <a:lnTo>
                  <a:pt x="2352030" y="112992"/>
                </a:lnTo>
                <a:lnTo>
                  <a:pt x="2411252" y="149202"/>
                </a:lnTo>
                <a:lnTo>
                  <a:pt x="2460930" y="190069"/>
                </a:lnTo>
                <a:lnTo>
                  <a:pt x="2499796" y="235465"/>
                </a:lnTo>
                <a:lnTo>
                  <a:pt x="2526578" y="285264"/>
                </a:lnTo>
                <a:lnTo>
                  <a:pt x="2540008" y="339336"/>
                </a:lnTo>
                <a:lnTo>
                  <a:pt x="2541319" y="367935"/>
                </a:lnTo>
                <a:lnTo>
                  <a:pt x="2577895" y="344182"/>
                </a:lnTo>
                <a:lnTo>
                  <a:pt x="2614727" y="322542"/>
                </a:lnTo>
                <a:lnTo>
                  <a:pt x="2651779" y="302973"/>
                </a:lnTo>
                <a:lnTo>
                  <a:pt x="2689014" y="285433"/>
                </a:lnTo>
                <a:lnTo>
                  <a:pt x="2726395" y="269881"/>
                </a:lnTo>
                <a:lnTo>
                  <a:pt x="2763884" y="256276"/>
                </a:lnTo>
                <a:lnTo>
                  <a:pt x="2801445" y="244575"/>
                </a:lnTo>
                <a:lnTo>
                  <a:pt x="2839042" y="234737"/>
                </a:lnTo>
                <a:lnTo>
                  <a:pt x="2876636" y="226721"/>
                </a:lnTo>
                <a:lnTo>
                  <a:pt x="2951671" y="215986"/>
                </a:lnTo>
                <a:lnTo>
                  <a:pt x="3026255" y="212039"/>
                </a:lnTo>
                <a:lnTo>
                  <a:pt x="3063286" y="212506"/>
                </a:lnTo>
                <a:lnTo>
                  <a:pt x="3136640" y="218116"/>
                </a:lnTo>
                <a:lnTo>
                  <a:pt x="3208804" y="229681"/>
                </a:lnTo>
                <a:lnTo>
                  <a:pt x="3279482" y="246868"/>
                </a:lnTo>
                <a:lnTo>
                  <a:pt x="3348381" y="269346"/>
                </a:lnTo>
                <a:lnTo>
                  <a:pt x="3415203" y="296780"/>
                </a:lnTo>
                <a:lnTo>
                  <a:pt x="3479654" y="328840"/>
                </a:lnTo>
                <a:lnTo>
                  <a:pt x="3541438" y="365191"/>
                </a:lnTo>
                <a:lnTo>
                  <a:pt x="3600259" y="405501"/>
                </a:lnTo>
                <a:lnTo>
                  <a:pt x="3655823" y="449438"/>
                </a:lnTo>
                <a:lnTo>
                  <a:pt x="3707833" y="496669"/>
                </a:lnTo>
                <a:lnTo>
                  <a:pt x="3755995" y="546861"/>
                </a:lnTo>
                <a:lnTo>
                  <a:pt x="3800012" y="599682"/>
                </a:lnTo>
                <a:lnTo>
                  <a:pt x="3839589" y="654798"/>
                </a:lnTo>
                <a:lnTo>
                  <a:pt x="3874431" y="711878"/>
                </a:lnTo>
                <a:lnTo>
                  <a:pt x="3904243" y="770588"/>
                </a:lnTo>
                <a:lnTo>
                  <a:pt x="3928728" y="830596"/>
                </a:lnTo>
                <a:lnTo>
                  <a:pt x="3947592" y="891569"/>
                </a:lnTo>
                <a:lnTo>
                  <a:pt x="3960539" y="953174"/>
                </a:lnTo>
                <a:lnTo>
                  <a:pt x="3967273" y="1015080"/>
                </a:lnTo>
                <a:lnTo>
                  <a:pt x="3968218" y="1046041"/>
                </a:lnTo>
                <a:lnTo>
                  <a:pt x="3967499" y="1076952"/>
                </a:lnTo>
                <a:lnTo>
                  <a:pt x="3960922" y="1138458"/>
                </a:lnTo>
                <a:lnTo>
                  <a:pt x="3947246" y="1199267"/>
                </a:lnTo>
                <a:lnTo>
                  <a:pt x="3926176" y="1259044"/>
                </a:lnTo>
                <a:lnTo>
                  <a:pt x="3897416" y="1317457"/>
                </a:lnTo>
                <a:lnTo>
                  <a:pt x="3860670" y="1374175"/>
                </a:lnTo>
                <a:lnTo>
                  <a:pt x="3815644" y="1428863"/>
                </a:lnTo>
                <a:lnTo>
                  <a:pt x="3762041" y="1481189"/>
                </a:lnTo>
                <a:lnTo>
                  <a:pt x="3731931" y="1506363"/>
                </a:lnTo>
                <a:lnTo>
                  <a:pt x="3769373" y="1519559"/>
                </a:lnTo>
                <a:lnTo>
                  <a:pt x="3804533" y="1534319"/>
                </a:lnTo>
                <a:lnTo>
                  <a:pt x="3868163" y="1568297"/>
                </a:lnTo>
                <a:lnTo>
                  <a:pt x="3923125" y="1607825"/>
                </a:lnTo>
                <a:lnTo>
                  <a:pt x="3969722" y="1652432"/>
                </a:lnTo>
                <a:lnTo>
                  <a:pt x="4008257" y="1701647"/>
                </a:lnTo>
                <a:lnTo>
                  <a:pt x="4039034" y="1754997"/>
                </a:lnTo>
                <a:lnTo>
                  <a:pt x="4062356" y="1812010"/>
                </a:lnTo>
                <a:lnTo>
                  <a:pt x="4078526" y="1872217"/>
                </a:lnTo>
                <a:lnTo>
                  <a:pt x="4087847" y="1935143"/>
                </a:lnTo>
                <a:lnTo>
                  <a:pt x="4090622" y="2000319"/>
                </a:lnTo>
                <a:lnTo>
                  <a:pt x="4089651" y="2033603"/>
                </a:lnTo>
                <a:lnTo>
                  <a:pt x="4083177" y="2101269"/>
                </a:lnTo>
                <a:lnTo>
                  <a:pt x="4070916" y="2170004"/>
                </a:lnTo>
                <a:lnTo>
                  <a:pt x="4053171" y="2239338"/>
                </a:lnTo>
                <a:lnTo>
                  <a:pt x="4030246" y="2308799"/>
                </a:lnTo>
                <a:lnTo>
                  <a:pt x="4002443" y="2377915"/>
                </a:lnTo>
                <a:lnTo>
                  <a:pt x="3970065" y="2446214"/>
                </a:lnTo>
                <a:lnTo>
                  <a:pt x="3952256" y="2479911"/>
                </a:lnTo>
                <a:lnTo>
                  <a:pt x="3933417" y="2513226"/>
                </a:lnTo>
                <a:lnTo>
                  <a:pt x="3913586" y="2546101"/>
                </a:lnTo>
                <a:lnTo>
                  <a:pt x="3892801" y="2578478"/>
                </a:lnTo>
                <a:lnTo>
                  <a:pt x="3871100" y="2610297"/>
                </a:lnTo>
                <a:lnTo>
                  <a:pt x="3848521" y="2641499"/>
                </a:lnTo>
                <a:lnTo>
                  <a:pt x="3825101" y="2672025"/>
                </a:lnTo>
                <a:lnTo>
                  <a:pt x="3800880" y="2701817"/>
                </a:lnTo>
                <a:lnTo>
                  <a:pt x="3775893" y="2730815"/>
                </a:lnTo>
                <a:lnTo>
                  <a:pt x="3750180" y="2758960"/>
                </a:lnTo>
                <a:lnTo>
                  <a:pt x="3696726" y="2812458"/>
                </a:lnTo>
                <a:lnTo>
                  <a:pt x="3640821" y="2861838"/>
                </a:lnTo>
                <a:lnTo>
                  <a:pt x="3582767" y="2906628"/>
                </a:lnTo>
                <a:lnTo>
                  <a:pt x="3522869" y="2946358"/>
                </a:lnTo>
                <a:lnTo>
                  <a:pt x="3461429" y="2980555"/>
                </a:lnTo>
                <a:lnTo>
                  <a:pt x="3398751" y="3008748"/>
                </a:lnTo>
                <a:lnTo>
                  <a:pt x="3335137" y="3030466"/>
                </a:lnTo>
                <a:lnTo>
                  <a:pt x="3270892" y="3045236"/>
                </a:lnTo>
                <a:lnTo>
                  <a:pt x="3206318" y="3052587"/>
                </a:lnTo>
                <a:lnTo>
                  <a:pt x="3174003" y="3053333"/>
                </a:lnTo>
                <a:lnTo>
                  <a:pt x="3141719" y="3052047"/>
                </a:lnTo>
                <a:lnTo>
                  <a:pt x="3109505" y="3048671"/>
                </a:lnTo>
                <a:lnTo>
                  <a:pt x="3077398" y="3043146"/>
                </a:lnTo>
                <a:lnTo>
                  <a:pt x="3045436" y="3035411"/>
                </a:lnTo>
                <a:lnTo>
                  <a:pt x="3013658" y="3025410"/>
                </a:lnTo>
                <a:lnTo>
                  <a:pt x="3008120" y="3052688"/>
                </a:lnTo>
                <a:lnTo>
                  <a:pt x="2986930" y="3104730"/>
                </a:lnTo>
                <a:lnTo>
                  <a:pt x="2953288" y="3153228"/>
                </a:lnTo>
                <a:lnTo>
                  <a:pt x="2908439" y="3197953"/>
                </a:lnTo>
                <a:lnTo>
                  <a:pt x="2853627" y="3238675"/>
                </a:lnTo>
                <a:lnTo>
                  <a:pt x="2790095" y="3275165"/>
                </a:lnTo>
                <a:lnTo>
                  <a:pt x="2755449" y="3291751"/>
                </a:lnTo>
                <a:lnTo>
                  <a:pt x="2719089" y="3307192"/>
                </a:lnTo>
                <a:lnTo>
                  <a:pt x="2681171" y="3321461"/>
                </a:lnTo>
                <a:lnTo>
                  <a:pt x="2641851" y="3334528"/>
                </a:lnTo>
                <a:lnTo>
                  <a:pt x="2601284" y="3346365"/>
                </a:lnTo>
                <a:lnTo>
                  <a:pt x="2559626" y="3356943"/>
                </a:lnTo>
                <a:lnTo>
                  <a:pt x="2517032" y="3366233"/>
                </a:lnTo>
                <a:lnTo>
                  <a:pt x="2473657" y="3374206"/>
                </a:lnTo>
                <a:lnTo>
                  <a:pt x="2429658" y="3380834"/>
                </a:lnTo>
                <a:lnTo>
                  <a:pt x="2385189" y="3386089"/>
                </a:lnTo>
                <a:lnTo>
                  <a:pt x="2340407" y="3389941"/>
                </a:lnTo>
                <a:lnTo>
                  <a:pt x="2295466" y="3392362"/>
                </a:lnTo>
                <a:lnTo>
                  <a:pt x="2250523" y="3393322"/>
                </a:lnTo>
                <a:lnTo>
                  <a:pt x="2205732" y="3392794"/>
                </a:lnTo>
                <a:lnTo>
                  <a:pt x="2161249" y="3390749"/>
                </a:lnTo>
                <a:lnTo>
                  <a:pt x="2117230" y="3387158"/>
                </a:lnTo>
                <a:lnTo>
                  <a:pt x="2073830" y="3381991"/>
                </a:lnTo>
                <a:lnTo>
                  <a:pt x="2031205" y="3375222"/>
                </a:lnTo>
                <a:lnTo>
                  <a:pt x="1989510" y="3366820"/>
                </a:lnTo>
                <a:lnTo>
                  <a:pt x="1948900" y="3356757"/>
                </a:lnTo>
                <a:lnTo>
                  <a:pt x="1909532" y="3345005"/>
                </a:lnTo>
                <a:lnTo>
                  <a:pt x="1871560" y="3331534"/>
                </a:lnTo>
                <a:lnTo>
                  <a:pt x="1835141" y="3316316"/>
                </a:lnTo>
                <a:lnTo>
                  <a:pt x="1800429" y="3299323"/>
                </a:lnTo>
                <a:lnTo>
                  <a:pt x="1736750" y="3259894"/>
                </a:lnTo>
                <a:lnTo>
                  <a:pt x="1681768" y="3213018"/>
                </a:lnTo>
                <a:lnTo>
                  <a:pt x="1636726" y="3158465"/>
                </a:lnTo>
                <a:lnTo>
                  <a:pt x="1602869" y="3096006"/>
                </a:lnTo>
                <a:lnTo>
                  <a:pt x="1581440" y="3025410"/>
                </a:lnTo>
                <a:lnTo>
                  <a:pt x="1553881" y="3047416"/>
                </a:lnTo>
                <a:lnTo>
                  <a:pt x="1496681" y="3087127"/>
                </a:lnTo>
                <a:lnTo>
                  <a:pt x="1436974" y="3121232"/>
                </a:lnTo>
                <a:lnTo>
                  <a:pt x="1375082" y="3149891"/>
                </a:lnTo>
                <a:lnTo>
                  <a:pt x="1311326" y="3173261"/>
                </a:lnTo>
                <a:lnTo>
                  <a:pt x="1246026" y="3191501"/>
                </a:lnTo>
                <a:lnTo>
                  <a:pt x="1179504" y="3204768"/>
                </a:lnTo>
                <a:lnTo>
                  <a:pt x="1112081" y="3213220"/>
                </a:lnTo>
                <a:lnTo>
                  <a:pt x="1044078" y="3217016"/>
                </a:lnTo>
                <a:lnTo>
                  <a:pt x="1009959" y="3217217"/>
                </a:lnTo>
                <a:lnTo>
                  <a:pt x="975816" y="3216313"/>
                </a:lnTo>
                <a:lnTo>
                  <a:pt x="907616" y="3211270"/>
                </a:lnTo>
                <a:lnTo>
                  <a:pt x="839800" y="3202045"/>
                </a:lnTo>
                <a:lnTo>
                  <a:pt x="772687" y="3188794"/>
                </a:lnTo>
                <a:lnTo>
                  <a:pt x="706601" y="3171678"/>
                </a:lnTo>
                <a:lnTo>
                  <a:pt x="641861" y="3150852"/>
                </a:lnTo>
                <a:lnTo>
                  <a:pt x="578789" y="3126477"/>
                </a:lnTo>
                <a:lnTo>
                  <a:pt x="517705" y="3098709"/>
                </a:lnTo>
                <a:lnTo>
                  <a:pt x="458932" y="3067706"/>
                </a:lnTo>
                <a:lnTo>
                  <a:pt x="402789" y="3033627"/>
                </a:lnTo>
                <a:lnTo>
                  <a:pt x="349599" y="2996630"/>
                </a:lnTo>
                <a:lnTo>
                  <a:pt x="299682" y="2956873"/>
                </a:lnTo>
                <a:lnTo>
                  <a:pt x="253359" y="2914513"/>
                </a:lnTo>
                <a:lnTo>
                  <a:pt x="210952" y="2869708"/>
                </a:lnTo>
                <a:lnTo>
                  <a:pt x="172781" y="2822618"/>
                </a:lnTo>
                <a:lnTo>
                  <a:pt x="139168" y="2773399"/>
                </a:lnTo>
                <a:lnTo>
                  <a:pt x="110434" y="2722210"/>
                </a:lnTo>
                <a:lnTo>
                  <a:pt x="86899" y="2669208"/>
                </a:lnTo>
                <a:lnTo>
                  <a:pt x="68885" y="2614553"/>
                </a:lnTo>
                <a:lnTo>
                  <a:pt x="56714" y="2558401"/>
                </a:lnTo>
                <a:lnTo>
                  <a:pt x="50706" y="2500911"/>
                </a:lnTo>
                <a:lnTo>
                  <a:pt x="50113" y="2471713"/>
                </a:lnTo>
                <a:lnTo>
                  <a:pt x="51182" y="2442240"/>
                </a:lnTo>
                <a:lnTo>
                  <a:pt x="58463" y="2382548"/>
                </a:lnTo>
                <a:lnTo>
                  <a:pt x="72871" y="2321991"/>
                </a:lnTo>
                <a:lnTo>
                  <a:pt x="94726" y="2260729"/>
                </a:lnTo>
                <a:lnTo>
                  <a:pt x="124350" y="2198918"/>
                </a:lnTo>
                <a:lnTo>
                  <a:pt x="162064" y="2136717"/>
                </a:lnTo>
                <a:lnTo>
                  <a:pt x="184055" y="2105520"/>
                </a:lnTo>
                <a:lnTo>
                  <a:pt x="208188" y="2074284"/>
                </a:lnTo>
                <a:lnTo>
                  <a:pt x="234505" y="2043030"/>
                </a:lnTo>
                <a:lnTo>
                  <a:pt x="263045" y="2011777"/>
                </a:lnTo>
                <a:lnTo>
                  <a:pt x="293848" y="1980545"/>
                </a:lnTo>
                <a:lnTo>
                  <a:pt x="326955" y="1949354"/>
                </a:lnTo>
                <a:lnTo>
                  <a:pt x="362405" y="1918223"/>
                </a:lnTo>
                <a:lnTo>
                  <a:pt x="400239" y="18871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650" y="3994150"/>
            <a:ext cx="2857500" cy="2171700"/>
          </a:xfrm>
          <a:custGeom>
            <a:avLst/>
            <a:gdLst/>
            <a:ahLst/>
            <a:cxnLst/>
            <a:rect l="l" t="t" r="r" b="b"/>
            <a:pathLst>
              <a:path w="2857500" h="2171700">
                <a:moveTo>
                  <a:pt x="2743200" y="0"/>
                </a:moveTo>
                <a:lnTo>
                  <a:pt x="114300" y="0"/>
                </a:lnTo>
                <a:lnTo>
                  <a:pt x="69809" y="8981"/>
                </a:lnTo>
                <a:lnTo>
                  <a:pt x="33477" y="33475"/>
                </a:lnTo>
                <a:lnTo>
                  <a:pt x="8982" y="69806"/>
                </a:lnTo>
                <a:lnTo>
                  <a:pt x="0" y="114300"/>
                </a:lnTo>
                <a:lnTo>
                  <a:pt x="0" y="2057400"/>
                </a:lnTo>
                <a:lnTo>
                  <a:pt x="8982" y="2101893"/>
                </a:lnTo>
                <a:lnTo>
                  <a:pt x="33477" y="2138224"/>
                </a:lnTo>
                <a:lnTo>
                  <a:pt x="69809" y="2162718"/>
                </a:lnTo>
                <a:lnTo>
                  <a:pt x="114300" y="2171700"/>
                </a:lnTo>
                <a:lnTo>
                  <a:pt x="2743200" y="2171700"/>
                </a:lnTo>
                <a:lnTo>
                  <a:pt x="2787693" y="2162718"/>
                </a:lnTo>
                <a:lnTo>
                  <a:pt x="2824024" y="2138224"/>
                </a:lnTo>
                <a:lnTo>
                  <a:pt x="2848518" y="2101893"/>
                </a:lnTo>
                <a:lnTo>
                  <a:pt x="2857500" y="2057400"/>
                </a:lnTo>
                <a:lnTo>
                  <a:pt x="2857500" y="114300"/>
                </a:lnTo>
                <a:lnTo>
                  <a:pt x="2848518" y="69806"/>
                </a:lnTo>
                <a:lnTo>
                  <a:pt x="2824024" y="33475"/>
                </a:lnTo>
                <a:lnTo>
                  <a:pt x="2787693" y="8981"/>
                </a:lnTo>
                <a:lnTo>
                  <a:pt x="2743200" y="0"/>
                </a:lnTo>
                <a:close/>
              </a:path>
            </a:pathLst>
          </a:custGeom>
          <a:solidFill>
            <a:srgbClr val="7E9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650" y="3994150"/>
            <a:ext cx="2857500" cy="2171700"/>
          </a:xfrm>
          <a:custGeom>
            <a:avLst/>
            <a:gdLst/>
            <a:ahLst/>
            <a:cxnLst/>
            <a:rect l="l" t="t" r="r" b="b"/>
            <a:pathLst>
              <a:path w="2857500" h="2171700">
                <a:moveTo>
                  <a:pt x="114300" y="0"/>
                </a:moveTo>
                <a:lnTo>
                  <a:pt x="2743200" y="0"/>
                </a:lnTo>
                <a:lnTo>
                  <a:pt x="2787693" y="8981"/>
                </a:lnTo>
                <a:lnTo>
                  <a:pt x="2824024" y="33475"/>
                </a:lnTo>
                <a:lnTo>
                  <a:pt x="2848518" y="69806"/>
                </a:lnTo>
                <a:lnTo>
                  <a:pt x="2857500" y="114300"/>
                </a:lnTo>
                <a:lnTo>
                  <a:pt x="2857500" y="2057400"/>
                </a:lnTo>
                <a:lnTo>
                  <a:pt x="2848518" y="2101893"/>
                </a:lnTo>
                <a:lnTo>
                  <a:pt x="2824024" y="2138224"/>
                </a:lnTo>
                <a:lnTo>
                  <a:pt x="2787693" y="2162718"/>
                </a:lnTo>
                <a:lnTo>
                  <a:pt x="2743200" y="2171700"/>
                </a:lnTo>
                <a:lnTo>
                  <a:pt x="114300" y="2171700"/>
                </a:lnTo>
                <a:lnTo>
                  <a:pt x="69806" y="2162718"/>
                </a:lnTo>
                <a:lnTo>
                  <a:pt x="33475" y="2138224"/>
                </a:lnTo>
                <a:lnTo>
                  <a:pt x="8981" y="2101893"/>
                </a:lnTo>
                <a:lnTo>
                  <a:pt x="0" y="2057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5550" y="4222750"/>
            <a:ext cx="2171700" cy="241300"/>
          </a:xfrm>
          <a:custGeom>
            <a:avLst/>
            <a:gdLst/>
            <a:ahLst/>
            <a:cxnLst/>
            <a:rect l="l" t="t" r="r" b="b"/>
            <a:pathLst>
              <a:path w="2171700" h="241300">
                <a:moveTo>
                  <a:pt x="20574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127000"/>
                </a:lnTo>
                <a:lnTo>
                  <a:pt x="8981" y="171493"/>
                </a:lnTo>
                <a:lnTo>
                  <a:pt x="33475" y="207824"/>
                </a:lnTo>
                <a:lnTo>
                  <a:pt x="69806" y="232318"/>
                </a:lnTo>
                <a:lnTo>
                  <a:pt x="114300" y="241300"/>
                </a:lnTo>
                <a:lnTo>
                  <a:pt x="2057400" y="241300"/>
                </a:lnTo>
                <a:lnTo>
                  <a:pt x="2101893" y="232318"/>
                </a:lnTo>
                <a:lnTo>
                  <a:pt x="2138224" y="207824"/>
                </a:lnTo>
                <a:lnTo>
                  <a:pt x="2162718" y="171493"/>
                </a:lnTo>
                <a:lnTo>
                  <a:pt x="2171700" y="127000"/>
                </a:lnTo>
                <a:lnTo>
                  <a:pt x="2171700" y="114300"/>
                </a:lnTo>
                <a:lnTo>
                  <a:pt x="2162718" y="69806"/>
                </a:lnTo>
                <a:lnTo>
                  <a:pt x="2138224" y="33475"/>
                </a:lnTo>
                <a:lnTo>
                  <a:pt x="2101893" y="8981"/>
                </a:lnTo>
                <a:lnTo>
                  <a:pt x="2057400" y="0"/>
                </a:lnTo>
                <a:close/>
              </a:path>
            </a:pathLst>
          </a:custGeom>
          <a:solidFill>
            <a:srgbClr val="FF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5550" y="4222750"/>
            <a:ext cx="2171700" cy="241300"/>
          </a:xfrm>
          <a:custGeom>
            <a:avLst/>
            <a:gdLst/>
            <a:ahLst/>
            <a:cxnLst/>
            <a:rect l="l" t="t" r="r" b="b"/>
            <a:pathLst>
              <a:path w="2171700" h="241300">
                <a:moveTo>
                  <a:pt x="114300" y="0"/>
                </a:moveTo>
                <a:lnTo>
                  <a:pt x="2057400" y="0"/>
                </a:lnTo>
                <a:lnTo>
                  <a:pt x="2101893" y="8981"/>
                </a:lnTo>
                <a:lnTo>
                  <a:pt x="2138224" y="33475"/>
                </a:lnTo>
                <a:lnTo>
                  <a:pt x="2162718" y="69806"/>
                </a:lnTo>
                <a:lnTo>
                  <a:pt x="2171700" y="114300"/>
                </a:lnTo>
                <a:lnTo>
                  <a:pt x="2171700" y="127000"/>
                </a:lnTo>
                <a:lnTo>
                  <a:pt x="2162718" y="171493"/>
                </a:lnTo>
                <a:lnTo>
                  <a:pt x="2138224" y="207824"/>
                </a:lnTo>
                <a:lnTo>
                  <a:pt x="2101893" y="232318"/>
                </a:lnTo>
                <a:lnTo>
                  <a:pt x="2057400" y="241300"/>
                </a:lnTo>
                <a:lnTo>
                  <a:pt x="114300" y="241300"/>
                </a:lnTo>
                <a:lnTo>
                  <a:pt x="69806" y="232318"/>
                </a:lnTo>
                <a:lnTo>
                  <a:pt x="33475" y="207824"/>
                </a:lnTo>
                <a:lnTo>
                  <a:pt x="8981" y="171493"/>
                </a:lnTo>
                <a:lnTo>
                  <a:pt x="0" y="1270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5891" y="4154716"/>
            <a:ext cx="8585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tainer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5550" y="4794250"/>
            <a:ext cx="2171700" cy="241300"/>
          </a:xfrm>
          <a:custGeom>
            <a:avLst/>
            <a:gdLst/>
            <a:ahLst/>
            <a:cxnLst/>
            <a:rect l="l" t="t" r="r" b="b"/>
            <a:pathLst>
              <a:path w="2171700" h="241300">
                <a:moveTo>
                  <a:pt x="20574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127000"/>
                </a:lnTo>
                <a:lnTo>
                  <a:pt x="8981" y="171493"/>
                </a:lnTo>
                <a:lnTo>
                  <a:pt x="33475" y="207824"/>
                </a:lnTo>
                <a:lnTo>
                  <a:pt x="69806" y="232318"/>
                </a:lnTo>
                <a:lnTo>
                  <a:pt x="114300" y="241300"/>
                </a:lnTo>
                <a:lnTo>
                  <a:pt x="2057400" y="241300"/>
                </a:lnTo>
                <a:lnTo>
                  <a:pt x="2101893" y="232318"/>
                </a:lnTo>
                <a:lnTo>
                  <a:pt x="2138224" y="207824"/>
                </a:lnTo>
                <a:lnTo>
                  <a:pt x="2162718" y="171493"/>
                </a:lnTo>
                <a:lnTo>
                  <a:pt x="2171700" y="127000"/>
                </a:lnTo>
                <a:lnTo>
                  <a:pt x="2171700" y="114300"/>
                </a:lnTo>
                <a:lnTo>
                  <a:pt x="2162718" y="69806"/>
                </a:lnTo>
                <a:lnTo>
                  <a:pt x="2138224" y="33475"/>
                </a:lnTo>
                <a:lnTo>
                  <a:pt x="2101893" y="8981"/>
                </a:lnTo>
                <a:lnTo>
                  <a:pt x="2057400" y="0"/>
                </a:lnTo>
                <a:close/>
              </a:path>
            </a:pathLst>
          </a:custGeom>
          <a:solidFill>
            <a:srgbClr val="FF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5550" y="4794250"/>
            <a:ext cx="2171700" cy="241300"/>
          </a:xfrm>
          <a:custGeom>
            <a:avLst/>
            <a:gdLst/>
            <a:ahLst/>
            <a:cxnLst/>
            <a:rect l="l" t="t" r="r" b="b"/>
            <a:pathLst>
              <a:path w="2171700" h="241300">
                <a:moveTo>
                  <a:pt x="114300" y="0"/>
                </a:moveTo>
                <a:lnTo>
                  <a:pt x="2057400" y="0"/>
                </a:lnTo>
                <a:lnTo>
                  <a:pt x="2101893" y="8981"/>
                </a:lnTo>
                <a:lnTo>
                  <a:pt x="2138224" y="33475"/>
                </a:lnTo>
                <a:lnTo>
                  <a:pt x="2162718" y="69806"/>
                </a:lnTo>
                <a:lnTo>
                  <a:pt x="2171700" y="114300"/>
                </a:lnTo>
                <a:lnTo>
                  <a:pt x="2171700" y="127000"/>
                </a:lnTo>
                <a:lnTo>
                  <a:pt x="2162718" y="171493"/>
                </a:lnTo>
                <a:lnTo>
                  <a:pt x="2138224" y="207824"/>
                </a:lnTo>
                <a:lnTo>
                  <a:pt x="2101893" y="232318"/>
                </a:lnTo>
                <a:lnTo>
                  <a:pt x="2057400" y="241300"/>
                </a:lnTo>
                <a:lnTo>
                  <a:pt x="114300" y="241300"/>
                </a:lnTo>
                <a:lnTo>
                  <a:pt x="69806" y="232318"/>
                </a:lnTo>
                <a:lnTo>
                  <a:pt x="33475" y="207824"/>
                </a:lnTo>
                <a:lnTo>
                  <a:pt x="8981" y="171493"/>
                </a:lnTo>
                <a:lnTo>
                  <a:pt x="0" y="1270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5891" y="4726216"/>
            <a:ext cx="8585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tainer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5550" y="5340350"/>
            <a:ext cx="2171700" cy="254000"/>
          </a:xfrm>
          <a:custGeom>
            <a:avLst/>
            <a:gdLst/>
            <a:ahLst/>
            <a:cxnLst/>
            <a:rect l="l" t="t" r="r" b="b"/>
            <a:pathLst>
              <a:path w="2171700" h="254000">
                <a:moveTo>
                  <a:pt x="20574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139700"/>
                </a:lnTo>
                <a:lnTo>
                  <a:pt x="8981" y="184193"/>
                </a:lnTo>
                <a:lnTo>
                  <a:pt x="33475" y="220524"/>
                </a:lnTo>
                <a:lnTo>
                  <a:pt x="69806" y="245018"/>
                </a:lnTo>
                <a:lnTo>
                  <a:pt x="114300" y="254000"/>
                </a:lnTo>
                <a:lnTo>
                  <a:pt x="2057400" y="254000"/>
                </a:lnTo>
                <a:lnTo>
                  <a:pt x="2101893" y="245018"/>
                </a:lnTo>
                <a:lnTo>
                  <a:pt x="2138224" y="220524"/>
                </a:lnTo>
                <a:lnTo>
                  <a:pt x="2162718" y="184193"/>
                </a:lnTo>
                <a:lnTo>
                  <a:pt x="2171700" y="139700"/>
                </a:lnTo>
                <a:lnTo>
                  <a:pt x="2171700" y="114300"/>
                </a:lnTo>
                <a:lnTo>
                  <a:pt x="2162718" y="69806"/>
                </a:lnTo>
                <a:lnTo>
                  <a:pt x="2138224" y="33475"/>
                </a:lnTo>
                <a:lnTo>
                  <a:pt x="2101893" y="8981"/>
                </a:lnTo>
                <a:lnTo>
                  <a:pt x="2057400" y="0"/>
                </a:lnTo>
                <a:close/>
              </a:path>
            </a:pathLst>
          </a:custGeom>
          <a:solidFill>
            <a:srgbClr val="FF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5550" y="5340350"/>
            <a:ext cx="2171700" cy="254000"/>
          </a:xfrm>
          <a:custGeom>
            <a:avLst/>
            <a:gdLst/>
            <a:ahLst/>
            <a:cxnLst/>
            <a:rect l="l" t="t" r="r" b="b"/>
            <a:pathLst>
              <a:path w="2171700" h="254000">
                <a:moveTo>
                  <a:pt x="114300" y="0"/>
                </a:moveTo>
                <a:lnTo>
                  <a:pt x="2057400" y="0"/>
                </a:lnTo>
                <a:lnTo>
                  <a:pt x="2101893" y="8981"/>
                </a:lnTo>
                <a:lnTo>
                  <a:pt x="2138224" y="33475"/>
                </a:lnTo>
                <a:lnTo>
                  <a:pt x="2162718" y="69806"/>
                </a:lnTo>
                <a:lnTo>
                  <a:pt x="2171700" y="114300"/>
                </a:lnTo>
                <a:lnTo>
                  <a:pt x="2171700" y="139700"/>
                </a:lnTo>
                <a:lnTo>
                  <a:pt x="2162718" y="184193"/>
                </a:lnTo>
                <a:lnTo>
                  <a:pt x="2138224" y="220524"/>
                </a:lnTo>
                <a:lnTo>
                  <a:pt x="2101893" y="245018"/>
                </a:lnTo>
                <a:lnTo>
                  <a:pt x="2057400" y="254000"/>
                </a:lnTo>
                <a:lnTo>
                  <a:pt x="114300" y="254000"/>
                </a:lnTo>
                <a:lnTo>
                  <a:pt x="69806" y="245018"/>
                </a:lnTo>
                <a:lnTo>
                  <a:pt x="33475" y="220524"/>
                </a:lnTo>
                <a:lnTo>
                  <a:pt x="8981" y="184193"/>
                </a:lnTo>
                <a:lnTo>
                  <a:pt x="0" y="1397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75891" y="5281383"/>
            <a:ext cx="8585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tainer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2500" y="26162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4652" y="3987800"/>
            <a:ext cx="1035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8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One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62500" y="45339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30139" y="5905500"/>
            <a:ext cx="1024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15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Two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2500" y="65024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" y="0"/>
                </a:moveTo>
                <a:lnTo>
                  <a:pt x="2171700" y="0"/>
                </a:lnTo>
                <a:lnTo>
                  <a:pt x="2216193" y="8981"/>
                </a:lnTo>
                <a:lnTo>
                  <a:pt x="2252524" y="33475"/>
                </a:lnTo>
                <a:lnTo>
                  <a:pt x="2277018" y="69806"/>
                </a:lnTo>
                <a:lnTo>
                  <a:pt x="2286000" y="114300"/>
                </a:lnTo>
                <a:lnTo>
                  <a:pt x="2286000" y="1257300"/>
                </a:lnTo>
                <a:lnTo>
                  <a:pt x="2277018" y="1301793"/>
                </a:lnTo>
                <a:lnTo>
                  <a:pt x="2252524" y="1338124"/>
                </a:lnTo>
                <a:lnTo>
                  <a:pt x="2216193" y="1362618"/>
                </a:lnTo>
                <a:lnTo>
                  <a:pt x="2171700" y="1371600"/>
                </a:lnTo>
                <a:lnTo>
                  <a:pt x="114300" y="1371600"/>
                </a:lnTo>
                <a:lnTo>
                  <a:pt x="69806" y="1362618"/>
                </a:lnTo>
                <a:lnTo>
                  <a:pt x="33475" y="1338124"/>
                </a:lnTo>
                <a:lnTo>
                  <a:pt x="8981" y="1301793"/>
                </a:lnTo>
                <a:lnTo>
                  <a:pt x="0" y="12573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5928" y="7874000"/>
            <a:ext cx="1152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Service</a:t>
            </a:r>
            <a:r>
              <a:rPr sz="1600" spc="-155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110" dirty="0">
                <a:solidFill>
                  <a:srgbClr val="FF9300"/>
                </a:solidFill>
                <a:latin typeface="Noto Sans CJK JP Regular"/>
                <a:cs typeface="Noto Sans CJK JP Regular"/>
              </a:rPr>
              <a:t>Three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05050" y="3308350"/>
            <a:ext cx="2444750" cy="908050"/>
          </a:xfrm>
          <a:custGeom>
            <a:avLst/>
            <a:gdLst/>
            <a:ahLst/>
            <a:cxnLst/>
            <a:rect l="l" t="t" r="r" b="b"/>
            <a:pathLst>
              <a:path w="2444750" h="908050">
                <a:moveTo>
                  <a:pt x="0" y="908050"/>
                </a:moveTo>
                <a:lnTo>
                  <a:pt x="0" y="0"/>
                </a:lnTo>
                <a:lnTo>
                  <a:pt x="2444750" y="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0900" y="4908550"/>
            <a:ext cx="1358900" cy="317500"/>
          </a:xfrm>
          <a:custGeom>
            <a:avLst/>
            <a:gdLst/>
            <a:ahLst/>
            <a:cxnLst/>
            <a:rect l="l" t="t" r="r" b="b"/>
            <a:pathLst>
              <a:path w="1358900" h="317500">
                <a:moveTo>
                  <a:pt x="0" y="0"/>
                </a:moveTo>
                <a:lnTo>
                  <a:pt x="717550" y="0"/>
                </a:lnTo>
                <a:lnTo>
                  <a:pt x="717550" y="156476"/>
                </a:lnTo>
                <a:lnTo>
                  <a:pt x="717550" y="317500"/>
                </a:lnTo>
                <a:lnTo>
                  <a:pt x="1358900" y="31750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5050" y="5588000"/>
            <a:ext cx="2444750" cy="1606550"/>
          </a:xfrm>
          <a:custGeom>
            <a:avLst/>
            <a:gdLst/>
            <a:ahLst/>
            <a:cxnLst/>
            <a:rect l="l" t="t" r="r" b="b"/>
            <a:pathLst>
              <a:path w="2444750" h="1606550">
                <a:moveTo>
                  <a:pt x="0" y="0"/>
                </a:moveTo>
                <a:lnTo>
                  <a:pt x="0" y="1606550"/>
                </a:lnTo>
                <a:lnTo>
                  <a:pt x="2444750" y="1606550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2180" y="5676900"/>
            <a:ext cx="6375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20" dirty="0">
                <a:solidFill>
                  <a:srgbClr val="FFFFFF"/>
                </a:solidFill>
                <a:latin typeface="DejaVu Sans"/>
                <a:cs typeface="DejaVu Sans"/>
              </a:rPr>
              <a:t>Host</a:t>
            </a:r>
            <a:endParaRPr sz="2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000" y="762889"/>
            <a:ext cx="9574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Hosting </a:t>
            </a:r>
            <a:r>
              <a:rPr spc="-520" dirty="0"/>
              <a:t>Platforms: </a:t>
            </a:r>
            <a:r>
              <a:rPr spc="-495" dirty="0">
                <a:solidFill>
                  <a:srgbClr val="F26722"/>
                </a:solidFill>
              </a:rPr>
              <a:t>Self</a:t>
            </a:r>
            <a:r>
              <a:rPr spc="-875" dirty="0">
                <a:solidFill>
                  <a:srgbClr val="F26722"/>
                </a:solidFill>
              </a:rPr>
              <a:t> </a:t>
            </a:r>
            <a:r>
              <a:rPr spc="-440" dirty="0">
                <a:solidFill>
                  <a:srgbClr val="F26722"/>
                </a:solidFill>
              </a:rPr>
              <a:t>Hosting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6640" y="1933892"/>
            <a:ext cx="5161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00"/>
              </a:spcBef>
              <a:buSzPts val="100"/>
              <a:buChar char="•"/>
              <a:tabLst>
                <a:tab pos="14604" algn="l"/>
              </a:tabLst>
            </a:pPr>
            <a:r>
              <a:rPr sz="3400" spc="-310" dirty="0">
                <a:solidFill>
                  <a:srgbClr val="58595B"/>
                </a:solidFill>
                <a:latin typeface="DejaVu Sans"/>
                <a:cs typeface="DejaVu Sans"/>
              </a:rPr>
              <a:t>Implement your </a:t>
            </a:r>
            <a:r>
              <a:rPr sz="3400" spc="-265" dirty="0">
                <a:solidFill>
                  <a:srgbClr val="58595B"/>
                </a:solidFill>
                <a:latin typeface="DejaVu Sans"/>
                <a:cs typeface="DejaVu Sans"/>
              </a:rPr>
              <a:t>own</a:t>
            </a:r>
            <a:r>
              <a:rPr sz="3400" spc="-49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400" spc="-245" dirty="0">
                <a:solidFill>
                  <a:srgbClr val="58595B"/>
                </a:solidFill>
                <a:latin typeface="DejaVu Sans"/>
                <a:cs typeface="DejaVu Sans"/>
              </a:rPr>
              <a:t>cloud</a:t>
            </a:r>
            <a:endParaRPr sz="34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5570" y="2453131"/>
            <a:ext cx="2857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4050" spc="-2752" baseline="-10288" dirty="0">
                <a:solidFill>
                  <a:srgbClr val="F26722"/>
                </a:solidFill>
                <a:latin typeface="DejaVu Sans"/>
                <a:cs typeface="DejaVu Sans"/>
              </a:rPr>
              <a:t>V</a:t>
            </a:r>
            <a:r>
              <a:rPr sz="100" spc="-25" dirty="0">
                <a:solidFill>
                  <a:srgbClr val="F26722"/>
                </a:solidFill>
                <a:latin typeface="DejaVu Sans"/>
                <a:cs typeface="DejaVu Sans"/>
              </a:rPr>
              <a:t>•</a:t>
            </a:r>
            <a:endParaRPr sz="1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8325" y="2514993"/>
            <a:ext cx="30676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-195" dirty="0">
                <a:solidFill>
                  <a:srgbClr val="F26722"/>
                </a:solidFill>
                <a:latin typeface="DejaVu Sans"/>
                <a:cs typeface="DejaVu Sans"/>
              </a:rPr>
              <a:t>irtualization</a:t>
            </a:r>
            <a:r>
              <a:rPr sz="270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10" dirty="0">
                <a:solidFill>
                  <a:srgbClr val="F26722"/>
                </a:solidFill>
                <a:latin typeface="DejaVu Sans"/>
                <a:cs typeface="DejaVu Sans"/>
              </a:rPr>
              <a:t>platform</a:t>
            </a:r>
            <a:endParaRPr sz="2700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640" y="2866953"/>
            <a:ext cx="4514215" cy="528510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170"/>
              </a:spcBef>
            </a:pPr>
            <a:r>
              <a:rPr sz="2700" spc="-785" dirty="0">
                <a:solidFill>
                  <a:srgbClr val="F26722"/>
                </a:solidFill>
                <a:latin typeface="DejaVu Sans"/>
                <a:cs typeface="DejaVu Sans"/>
              </a:rPr>
              <a:t>I</a:t>
            </a:r>
            <a:r>
              <a:rPr sz="100" spc="-37" baseline="666666" dirty="0">
                <a:solidFill>
                  <a:srgbClr val="F26722"/>
                </a:solidFill>
                <a:latin typeface="DejaVu Sans"/>
                <a:cs typeface="DejaVu Sans"/>
              </a:rPr>
              <a:t>•</a:t>
            </a:r>
            <a:r>
              <a:rPr sz="100" baseline="666666" dirty="0">
                <a:solidFill>
                  <a:srgbClr val="F26722"/>
                </a:solidFill>
                <a:latin typeface="DejaVu Sans"/>
                <a:cs typeface="DejaVu Sans"/>
              </a:rPr>
              <a:t>          </a:t>
            </a:r>
            <a:r>
              <a:rPr sz="100" spc="-7" baseline="666666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45" dirty="0">
                <a:solidFill>
                  <a:srgbClr val="F26722"/>
                </a:solidFill>
                <a:latin typeface="DejaVu Sans"/>
                <a:cs typeface="DejaVu Sans"/>
              </a:rPr>
              <a:t>mplement</a:t>
            </a:r>
            <a:r>
              <a:rPr sz="270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29" dirty="0">
                <a:solidFill>
                  <a:srgbClr val="F26722"/>
                </a:solidFill>
                <a:latin typeface="DejaVu Sans"/>
                <a:cs typeface="DejaVu Sans"/>
              </a:rPr>
              <a:t>containers</a:t>
            </a:r>
            <a:endParaRPr sz="2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320"/>
              </a:spcBef>
              <a:buSzPts val="100"/>
              <a:buChar char="•"/>
              <a:tabLst>
                <a:tab pos="14604" algn="l"/>
              </a:tabLst>
            </a:pPr>
            <a:r>
              <a:rPr sz="3400" spc="-380" dirty="0">
                <a:solidFill>
                  <a:srgbClr val="58595B"/>
                </a:solidFill>
                <a:latin typeface="DejaVu Sans"/>
                <a:cs typeface="DejaVu Sans"/>
              </a:rPr>
              <a:t>Use </a:t>
            </a:r>
            <a:r>
              <a:rPr sz="3400" spc="-210" dirty="0">
                <a:solidFill>
                  <a:srgbClr val="58595B"/>
                </a:solidFill>
                <a:latin typeface="DejaVu Sans"/>
                <a:cs typeface="DejaVu Sans"/>
              </a:rPr>
              <a:t>of </a:t>
            </a:r>
            <a:r>
              <a:rPr sz="3400" spc="-310" dirty="0">
                <a:solidFill>
                  <a:srgbClr val="58595B"/>
                </a:solidFill>
                <a:latin typeface="DejaVu Sans"/>
                <a:cs typeface="DejaVu Sans"/>
              </a:rPr>
              <a:t>physical</a:t>
            </a:r>
            <a:r>
              <a:rPr sz="3400" spc="-5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400" spc="-350" dirty="0">
                <a:solidFill>
                  <a:srgbClr val="58595B"/>
                </a:solidFill>
                <a:latin typeface="DejaVu Sans"/>
                <a:cs typeface="DejaVu Sans"/>
              </a:rPr>
              <a:t>machines</a:t>
            </a:r>
            <a:endParaRPr sz="34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40"/>
              </a:spcBef>
              <a:buSzPts val="100"/>
              <a:buChar char="•"/>
              <a:tabLst>
                <a:tab pos="395605" algn="l"/>
              </a:tabLst>
            </a:pPr>
            <a:r>
              <a:rPr sz="2700" spc="-215" dirty="0">
                <a:solidFill>
                  <a:srgbClr val="F26722"/>
                </a:solidFill>
                <a:latin typeface="DejaVu Sans"/>
                <a:cs typeface="DejaVu Sans"/>
              </a:rPr>
              <a:t>Single </a:t>
            </a:r>
            <a:r>
              <a:rPr sz="2700" spc="-254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2700" spc="-185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2700" spc="-345" dirty="0">
                <a:solidFill>
                  <a:srgbClr val="F26722"/>
                </a:solidFill>
                <a:latin typeface="DejaVu Sans"/>
                <a:cs typeface="DejaVu Sans"/>
              </a:rPr>
              <a:t>a</a:t>
            </a:r>
            <a:r>
              <a:rPr sz="2700" spc="-50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75" dirty="0">
                <a:solidFill>
                  <a:srgbClr val="F26722"/>
                </a:solidFill>
                <a:latin typeface="DejaVu Sans"/>
                <a:cs typeface="DejaVu Sans"/>
              </a:rPr>
              <a:t>server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700" spc="-165" dirty="0">
                <a:solidFill>
                  <a:srgbClr val="F26722"/>
                </a:solidFill>
                <a:latin typeface="DejaVu Sans"/>
                <a:cs typeface="DejaVu Sans"/>
              </a:rPr>
              <a:t>Multiple </a:t>
            </a:r>
            <a:r>
              <a:rPr sz="2700" spc="-265" dirty="0">
                <a:solidFill>
                  <a:srgbClr val="F26722"/>
                </a:solidFill>
                <a:latin typeface="DejaVu Sans"/>
                <a:cs typeface="DejaVu Sans"/>
              </a:rPr>
              <a:t>services </a:t>
            </a:r>
            <a:r>
              <a:rPr sz="2700" spc="-185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2700" spc="-345" dirty="0">
                <a:solidFill>
                  <a:srgbClr val="F26722"/>
                </a:solidFill>
                <a:latin typeface="DejaVu Sans"/>
                <a:cs typeface="DejaVu Sans"/>
              </a:rPr>
              <a:t>a</a:t>
            </a:r>
            <a:r>
              <a:rPr sz="2700" spc="-5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75" dirty="0">
                <a:solidFill>
                  <a:srgbClr val="F26722"/>
                </a:solidFill>
                <a:latin typeface="DejaVu Sans"/>
                <a:cs typeface="DejaVu Sans"/>
              </a:rPr>
              <a:t>server</a:t>
            </a:r>
            <a:endParaRPr sz="27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310"/>
              </a:spcBef>
              <a:buSzPts val="100"/>
              <a:buChar char="•"/>
              <a:tabLst>
                <a:tab pos="14604" algn="l"/>
              </a:tabLst>
            </a:pPr>
            <a:r>
              <a:rPr sz="3400" spc="-315" dirty="0">
                <a:solidFill>
                  <a:srgbClr val="58595B"/>
                </a:solidFill>
                <a:latin typeface="DejaVu Sans"/>
                <a:cs typeface="DejaVu Sans"/>
              </a:rPr>
              <a:t>Challenges</a:t>
            </a:r>
            <a:endParaRPr sz="34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25"/>
              </a:spcBef>
              <a:buSzPts val="100"/>
              <a:buChar char="•"/>
              <a:tabLst>
                <a:tab pos="395605" algn="l"/>
              </a:tabLst>
            </a:pPr>
            <a:r>
              <a:rPr sz="2700" spc="-220" dirty="0">
                <a:solidFill>
                  <a:srgbClr val="F26722"/>
                </a:solidFill>
                <a:latin typeface="DejaVu Sans"/>
                <a:cs typeface="DejaVu Sans"/>
              </a:rPr>
              <a:t>Long-term</a:t>
            </a:r>
            <a:r>
              <a:rPr sz="2700" spc="-2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54" dirty="0">
                <a:solidFill>
                  <a:srgbClr val="F26722"/>
                </a:solidFill>
                <a:latin typeface="DejaVu Sans"/>
                <a:cs typeface="DejaVu Sans"/>
              </a:rPr>
              <a:t>maintenance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85"/>
              </a:spcBef>
              <a:buSzPts val="100"/>
              <a:buChar char="•"/>
              <a:tabLst>
                <a:tab pos="395605" algn="l"/>
              </a:tabLst>
            </a:pPr>
            <a:r>
              <a:rPr sz="2700" spc="-254" dirty="0">
                <a:solidFill>
                  <a:srgbClr val="F26722"/>
                </a:solidFill>
                <a:latin typeface="DejaVu Sans"/>
                <a:cs typeface="DejaVu Sans"/>
              </a:rPr>
              <a:t>Need </a:t>
            </a:r>
            <a:r>
              <a:rPr sz="2700" spc="-195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2700" spc="-3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29" dirty="0">
                <a:solidFill>
                  <a:srgbClr val="F26722"/>
                </a:solidFill>
                <a:latin typeface="DejaVu Sans"/>
                <a:cs typeface="DejaVu Sans"/>
              </a:rPr>
              <a:t>technicians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700" spc="-229" dirty="0">
                <a:solidFill>
                  <a:srgbClr val="F26722"/>
                </a:solidFill>
                <a:latin typeface="DejaVu Sans"/>
                <a:cs typeface="DejaVu Sans"/>
              </a:rPr>
              <a:t>Training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700" spc="-254" dirty="0">
                <a:solidFill>
                  <a:srgbClr val="F26722"/>
                </a:solidFill>
                <a:latin typeface="DejaVu Sans"/>
                <a:cs typeface="DejaVu Sans"/>
              </a:rPr>
              <a:t>Need </a:t>
            </a:r>
            <a:r>
              <a:rPr sz="2700" spc="-195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2700" spc="-3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85" dirty="0">
                <a:solidFill>
                  <a:srgbClr val="F26722"/>
                </a:solidFill>
                <a:latin typeface="DejaVu Sans"/>
                <a:cs typeface="DejaVu Sans"/>
              </a:rPr>
              <a:t>space</a:t>
            </a:r>
            <a:endParaRPr sz="27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700" spc="-229" dirty="0">
                <a:solidFill>
                  <a:srgbClr val="F26722"/>
                </a:solidFill>
                <a:latin typeface="DejaVu Sans"/>
                <a:cs typeface="DejaVu Sans"/>
              </a:rPr>
              <a:t>Scaling </a:t>
            </a:r>
            <a:r>
              <a:rPr sz="2700" spc="-225" dirty="0">
                <a:solidFill>
                  <a:srgbClr val="F26722"/>
                </a:solidFill>
                <a:latin typeface="DejaVu Sans"/>
                <a:cs typeface="DejaVu Sans"/>
              </a:rPr>
              <a:t>is </a:t>
            </a:r>
            <a:r>
              <a:rPr sz="2700" spc="-175" dirty="0">
                <a:solidFill>
                  <a:srgbClr val="F26722"/>
                </a:solidFill>
                <a:latin typeface="DejaVu Sans"/>
                <a:cs typeface="DejaVu Sans"/>
              </a:rPr>
              <a:t>not </a:t>
            </a:r>
            <a:r>
              <a:rPr sz="2700" spc="-340" dirty="0">
                <a:solidFill>
                  <a:srgbClr val="F26722"/>
                </a:solidFill>
                <a:latin typeface="DejaVu Sans"/>
                <a:cs typeface="DejaVu Sans"/>
              </a:rPr>
              <a:t>as</a:t>
            </a:r>
            <a:r>
              <a:rPr sz="2700" spc="-52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700" spc="-254" dirty="0">
                <a:solidFill>
                  <a:srgbClr val="F26722"/>
                </a:solidFill>
                <a:latin typeface="DejaVu Sans"/>
                <a:cs typeface="DejaVu Sans"/>
              </a:rPr>
              <a:t>immediate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2198" y="3391001"/>
            <a:ext cx="1277785" cy="238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244" y="3391009"/>
            <a:ext cx="1278255" cy="2382520"/>
          </a:xfrm>
          <a:custGeom>
            <a:avLst/>
            <a:gdLst/>
            <a:ahLst/>
            <a:cxnLst/>
            <a:rect l="l" t="t" r="r" b="b"/>
            <a:pathLst>
              <a:path w="1278255" h="2382520">
                <a:moveTo>
                  <a:pt x="121692" y="2382358"/>
                </a:moveTo>
                <a:lnTo>
                  <a:pt x="1156082" y="2382358"/>
                </a:lnTo>
                <a:lnTo>
                  <a:pt x="1203453" y="2372758"/>
                </a:lnTo>
                <a:lnTo>
                  <a:pt x="1242134" y="2346577"/>
                </a:lnTo>
                <a:lnTo>
                  <a:pt x="1268213" y="2307743"/>
                </a:lnTo>
                <a:lnTo>
                  <a:pt x="1277775" y="2260186"/>
                </a:lnTo>
                <a:lnTo>
                  <a:pt x="1277775" y="122172"/>
                </a:lnTo>
                <a:lnTo>
                  <a:pt x="1268213" y="74614"/>
                </a:lnTo>
                <a:lnTo>
                  <a:pt x="1242134" y="35781"/>
                </a:lnTo>
                <a:lnTo>
                  <a:pt x="1203453" y="9600"/>
                </a:lnTo>
                <a:lnTo>
                  <a:pt x="1156082" y="0"/>
                </a:lnTo>
                <a:lnTo>
                  <a:pt x="121692" y="0"/>
                </a:lnTo>
                <a:lnTo>
                  <a:pt x="74322" y="9600"/>
                </a:lnTo>
                <a:lnTo>
                  <a:pt x="35640" y="35781"/>
                </a:lnTo>
                <a:lnTo>
                  <a:pt x="9562" y="74614"/>
                </a:lnTo>
                <a:lnTo>
                  <a:pt x="0" y="122172"/>
                </a:lnTo>
                <a:lnTo>
                  <a:pt x="0" y="2260186"/>
                </a:lnTo>
                <a:lnTo>
                  <a:pt x="9562" y="2307743"/>
                </a:lnTo>
                <a:lnTo>
                  <a:pt x="35640" y="2346577"/>
                </a:lnTo>
                <a:lnTo>
                  <a:pt x="74322" y="2372758"/>
                </a:lnTo>
                <a:lnTo>
                  <a:pt x="121692" y="2382358"/>
                </a:lnTo>
                <a:close/>
              </a:path>
            </a:pathLst>
          </a:custGeom>
          <a:ln w="203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2492" y="3431730"/>
            <a:ext cx="1216914" cy="230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2492" y="3879697"/>
            <a:ext cx="1216914" cy="122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2909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4184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4219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3755" y="3828783"/>
            <a:ext cx="223103" cy="244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5030" y="3900055"/>
            <a:ext cx="81127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5066" y="3900060"/>
            <a:ext cx="81280" cy="81915"/>
          </a:xfrm>
          <a:custGeom>
            <a:avLst/>
            <a:gdLst/>
            <a:ahLst/>
            <a:cxnLst/>
            <a:rect l="l" t="t" r="r" b="b"/>
            <a:pathLst>
              <a:path w="81280" h="81914">
                <a:moveTo>
                  <a:pt x="40564" y="0"/>
                </a:moveTo>
                <a:lnTo>
                  <a:pt x="56357" y="3199"/>
                </a:lnTo>
                <a:lnTo>
                  <a:pt x="69250" y="11924"/>
                </a:lnTo>
                <a:lnTo>
                  <a:pt x="77942" y="24868"/>
                </a:lnTo>
                <a:lnTo>
                  <a:pt x="81128" y="40724"/>
                </a:lnTo>
                <a:lnTo>
                  <a:pt x="77942" y="56579"/>
                </a:lnTo>
                <a:lnTo>
                  <a:pt x="69250" y="69523"/>
                </a:lnTo>
                <a:lnTo>
                  <a:pt x="56357" y="78249"/>
                </a:lnTo>
                <a:lnTo>
                  <a:pt x="40564" y="81448"/>
                </a:lnTo>
                <a:lnTo>
                  <a:pt x="24771" y="78249"/>
                </a:lnTo>
                <a:lnTo>
                  <a:pt x="11877" y="69523"/>
                </a:lnTo>
                <a:lnTo>
                  <a:pt x="3186" y="56579"/>
                </a:lnTo>
                <a:lnTo>
                  <a:pt x="0" y="40724"/>
                </a:lnTo>
                <a:lnTo>
                  <a:pt x="3186" y="24868"/>
                </a:lnTo>
                <a:lnTo>
                  <a:pt x="11877" y="11924"/>
                </a:lnTo>
                <a:lnTo>
                  <a:pt x="24771" y="3199"/>
                </a:lnTo>
                <a:lnTo>
                  <a:pt x="40564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4882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6157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6194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5728" y="3828783"/>
            <a:ext cx="223103" cy="244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7003" y="3900055"/>
            <a:ext cx="81127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7041" y="3900060"/>
            <a:ext cx="81280" cy="81915"/>
          </a:xfrm>
          <a:custGeom>
            <a:avLst/>
            <a:gdLst/>
            <a:ahLst/>
            <a:cxnLst/>
            <a:rect l="l" t="t" r="r" b="b"/>
            <a:pathLst>
              <a:path w="81280" h="81914">
                <a:moveTo>
                  <a:pt x="40564" y="0"/>
                </a:moveTo>
                <a:lnTo>
                  <a:pt x="56357" y="3199"/>
                </a:lnTo>
                <a:lnTo>
                  <a:pt x="69250" y="11924"/>
                </a:lnTo>
                <a:lnTo>
                  <a:pt x="77942" y="24868"/>
                </a:lnTo>
                <a:lnTo>
                  <a:pt x="81128" y="40724"/>
                </a:lnTo>
                <a:lnTo>
                  <a:pt x="77942" y="56579"/>
                </a:lnTo>
                <a:lnTo>
                  <a:pt x="69250" y="69523"/>
                </a:lnTo>
                <a:lnTo>
                  <a:pt x="56357" y="78249"/>
                </a:lnTo>
                <a:lnTo>
                  <a:pt x="40564" y="81448"/>
                </a:lnTo>
                <a:lnTo>
                  <a:pt x="24771" y="78249"/>
                </a:lnTo>
                <a:lnTo>
                  <a:pt x="11877" y="69523"/>
                </a:lnTo>
                <a:lnTo>
                  <a:pt x="3186" y="56579"/>
                </a:lnTo>
                <a:lnTo>
                  <a:pt x="0" y="40724"/>
                </a:lnTo>
                <a:lnTo>
                  <a:pt x="3186" y="24868"/>
                </a:lnTo>
                <a:lnTo>
                  <a:pt x="11877" y="11924"/>
                </a:lnTo>
                <a:lnTo>
                  <a:pt x="24771" y="3199"/>
                </a:lnTo>
                <a:lnTo>
                  <a:pt x="40564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6856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8130" y="3900055"/>
            <a:ext cx="60845" cy="814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8169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7983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9258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9298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2492" y="4042587"/>
            <a:ext cx="1216914" cy="1221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902377" y="3421583"/>
          <a:ext cx="1216660" cy="229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942909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34184" y="4083316"/>
            <a:ext cx="60845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4219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3755" y="3991686"/>
            <a:ext cx="223103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95030" y="4083316"/>
            <a:ext cx="81127" cy="610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5066" y="4083318"/>
            <a:ext cx="81280" cy="61594"/>
          </a:xfrm>
          <a:custGeom>
            <a:avLst/>
            <a:gdLst/>
            <a:ahLst/>
            <a:cxnLst/>
            <a:rect l="l" t="t" r="r" b="b"/>
            <a:pathLst>
              <a:path w="81280" h="61595">
                <a:moveTo>
                  <a:pt x="30423" y="0"/>
                </a:moveTo>
                <a:lnTo>
                  <a:pt x="50705" y="0"/>
                </a:lnTo>
                <a:lnTo>
                  <a:pt x="62543" y="2401"/>
                </a:lnTo>
                <a:lnTo>
                  <a:pt x="72214" y="8949"/>
                </a:lnTo>
                <a:lnTo>
                  <a:pt x="78736" y="18657"/>
                </a:lnTo>
                <a:lnTo>
                  <a:pt x="81128" y="30543"/>
                </a:lnTo>
                <a:lnTo>
                  <a:pt x="78736" y="42428"/>
                </a:lnTo>
                <a:lnTo>
                  <a:pt x="72214" y="52136"/>
                </a:lnTo>
                <a:lnTo>
                  <a:pt x="62543" y="58684"/>
                </a:lnTo>
                <a:lnTo>
                  <a:pt x="50705" y="61086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4882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6157" y="4083316"/>
            <a:ext cx="60845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6194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45728" y="3991686"/>
            <a:ext cx="223103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37003" y="4083316"/>
            <a:ext cx="81127" cy="610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37041" y="4083318"/>
            <a:ext cx="81280" cy="61594"/>
          </a:xfrm>
          <a:custGeom>
            <a:avLst/>
            <a:gdLst/>
            <a:ahLst/>
            <a:cxnLst/>
            <a:rect l="l" t="t" r="r" b="b"/>
            <a:pathLst>
              <a:path w="81280" h="61595">
                <a:moveTo>
                  <a:pt x="30423" y="0"/>
                </a:moveTo>
                <a:lnTo>
                  <a:pt x="50705" y="0"/>
                </a:lnTo>
                <a:lnTo>
                  <a:pt x="62543" y="2401"/>
                </a:lnTo>
                <a:lnTo>
                  <a:pt x="72214" y="8949"/>
                </a:lnTo>
                <a:lnTo>
                  <a:pt x="78736" y="18657"/>
                </a:lnTo>
                <a:lnTo>
                  <a:pt x="81128" y="30543"/>
                </a:lnTo>
                <a:lnTo>
                  <a:pt x="78736" y="42428"/>
                </a:lnTo>
                <a:lnTo>
                  <a:pt x="72214" y="52136"/>
                </a:lnTo>
                <a:lnTo>
                  <a:pt x="62543" y="58684"/>
                </a:lnTo>
                <a:lnTo>
                  <a:pt x="50705" y="61086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26856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8130" y="4083316"/>
            <a:ext cx="60845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8169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7983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99258" y="4083316"/>
            <a:ext cx="60845" cy="61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9298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3980" y="3391001"/>
            <a:ext cx="1289710" cy="2382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3975" y="3391009"/>
            <a:ext cx="1290320" cy="2382520"/>
          </a:xfrm>
          <a:custGeom>
            <a:avLst/>
            <a:gdLst/>
            <a:ahLst/>
            <a:cxnLst/>
            <a:rect l="l" t="t" r="r" b="b"/>
            <a:pathLst>
              <a:path w="1290320" h="2382520">
                <a:moveTo>
                  <a:pt x="122829" y="2382358"/>
                </a:moveTo>
                <a:lnTo>
                  <a:pt x="1166883" y="2382358"/>
                </a:lnTo>
                <a:lnTo>
                  <a:pt x="1214696" y="2372758"/>
                </a:lnTo>
                <a:lnTo>
                  <a:pt x="1253739" y="2346577"/>
                </a:lnTo>
                <a:lnTo>
                  <a:pt x="1280061" y="2307743"/>
                </a:lnTo>
                <a:lnTo>
                  <a:pt x="1289713" y="2260186"/>
                </a:lnTo>
                <a:lnTo>
                  <a:pt x="1289713" y="122172"/>
                </a:lnTo>
                <a:lnTo>
                  <a:pt x="1280061" y="74614"/>
                </a:lnTo>
                <a:lnTo>
                  <a:pt x="1253739" y="35781"/>
                </a:lnTo>
                <a:lnTo>
                  <a:pt x="1214696" y="9600"/>
                </a:lnTo>
                <a:lnTo>
                  <a:pt x="1166883" y="0"/>
                </a:lnTo>
                <a:lnTo>
                  <a:pt x="122829" y="0"/>
                </a:lnTo>
                <a:lnTo>
                  <a:pt x="75016" y="9600"/>
                </a:lnTo>
                <a:lnTo>
                  <a:pt x="35973" y="35781"/>
                </a:lnTo>
                <a:lnTo>
                  <a:pt x="9651" y="74614"/>
                </a:lnTo>
                <a:lnTo>
                  <a:pt x="0" y="122172"/>
                </a:lnTo>
                <a:lnTo>
                  <a:pt x="0" y="2260186"/>
                </a:lnTo>
                <a:lnTo>
                  <a:pt x="9651" y="2307743"/>
                </a:lnTo>
                <a:lnTo>
                  <a:pt x="35973" y="2346577"/>
                </a:lnTo>
                <a:lnTo>
                  <a:pt x="75016" y="2372758"/>
                </a:lnTo>
                <a:lnTo>
                  <a:pt x="122829" y="2382358"/>
                </a:lnTo>
                <a:close/>
              </a:path>
            </a:pathLst>
          </a:custGeom>
          <a:ln w="20446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4453" y="3431730"/>
            <a:ext cx="1228293" cy="23008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4453" y="3879697"/>
            <a:ext cx="1228293" cy="1221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55161" y="3828783"/>
            <a:ext cx="225187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7274" y="3900055"/>
            <a:ext cx="61417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7276" y="3900060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61414" y="50905"/>
                </a:lnTo>
                <a:lnTo>
                  <a:pt x="59000" y="62790"/>
                </a:lnTo>
                <a:lnTo>
                  <a:pt x="52417" y="72499"/>
                </a:lnTo>
                <a:lnTo>
                  <a:pt x="42656" y="79046"/>
                </a:lnTo>
                <a:lnTo>
                  <a:pt x="30707" y="81448"/>
                </a:lnTo>
                <a:lnTo>
                  <a:pt x="18758" y="79046"/>
                </a:lnTo>
                <a:lnTo>
                  <a:pt x="8997" y="72499"/>
                </a:lnTo>
                <a:lnTo>
                  <a:pt x="2414" y="62790"/>
                </a:lnTo>
                <a:lnTo>
                  <a:pt x="0" y="50905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16566" y="3828783"/>
            <a:ext cx="225187" cy="244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8692" y="3900055"/>
            <a:ext cx="81889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8691" y="3900060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943" y="0"/>
                </a:moveTo>
                <a:lnTo>
                  <a:pt x="56883" y="3199"/>
                </a:lnTo>
                <a:lnTo>
                  <a:pt x="69897" y="11924"/>
                </a:lnTo>
                <a:lnTo>
                  <a:pt x="78670" y="24868"/>
                </a:lnTo>
                <a:lnTo>
                  <a:pt x="81886" y="40724"/>
                </a:lnTo>
                <a:lnTo>
                  <a:pt x="78670" y="56579"/>
                </a:lnTo>
                <a:lnTo>
                  <a:pt x="69897" y="69523"/>
                </a:lnTo>
                <a:lnTo>
                  <a:pt x="56883" y="78249"/>
                </a:lnTo>
                <a:lnTo>
                  <a:pt x="40943" y="81448"/>
                </a:lnTo>
                <a:lnTo>
                  <a:pt x="25002" y="78249"/>
                </a:lnTo>
                <a:lnTo>
                  <a:pt x="11988" y="69523"/>
                </a:lnTo>
                <a:lnTo>
                  <a:pt x="3216" y="56579"/>
                </a:lnTo>
                <a:lnTo>
                  <a:pt x="0" y="40724"/>
                </a:lnTo>
                <a:lnTo>
                  <a:pt x="3216" y="24868"/>
                </a:lnTo>
                <a:lnTo>
                  <a:pt x="11988" y="11924"/>
                </a:lnTo>
                <a:lnTo>
                  <a:pt x="25002" y="3199"/>
                </a:lnTo>
                <a:lnTo>
                  <a:pt x="40943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8455" y="3828783"/>
            <a:ext cx="225187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90581" y="3900055"/>
            <a:ext cx="61417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90578" y="3900060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61414" y="50905"/>
                </a:lnTo>
                <a:lnTo>
                  <a:pt x="59000" y="62790"/>
                </a:lnTo>
                <a:lnTo>
                  <a:pt x="52417" y="72499"/>
                </a:lnTo>
                <a:lnTo>
                  <a:pt x="42656" y="79046"/>
                </a:lnTo>
                <a:lnTo>
                  <a:pt x="30707" y="81448"/>
                </a:lnTo>
                <a:lnTo>
                  <a:pt x="18758" y="79046"/>
                </a:lnTo>
                <a:lnTo>
                  <a:pt x="8997" y="72499"/>
                </a:lnTo>
                <a:lnTo>
                  <a:pt x="2414" y="62790"/>
                </a:lnTo>
                <a:lnTo>
                  <a:pt x="0" y="50905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9873" y="3828783"/>
            <a:ext cx="225187" cy="244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1999" y="3900055"/>
            <a:ext cx="81889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51993" y="3900060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943" y="0"/>
                </a:moveTo>
                <a:lnTo>
                  <a:pt x="56883" y="3199"/>
                </a:lnTo>
                <a:lnTo>
                  <a:pt x="69897" y="11924"/>
                </a:lnTo>
                <a:lnTo>
                  <a:pt x="78670" y="24868"/>
                </a:lnTo>
                <a:lnTo>
                  <a:pt x="81886" y="40724"/>
                </a:lnTo>
                <a:lnTo>
                  <a:pt x="78670" y="56579"/>
                </a:lnTo>
                <a:lnTo>
                  <a:pt x="69897" y="69523"/>
                </a:lnTo>
                <a:lnTo>
                  <a:pt x="56883" y="78249"/>
                </a:lnTo>
                <a:lnTo>
                  <a:pt x="40943" y="81448"/>
                </a:lnTo>
                <a:lnTo>
                  <a:pt x="25002" y="78249"/>
                </a:lnTo>
                <a:lnTo>
                  <a:pt x="11988" y="69523"/>
                </a:lnTo>
                <a:lnTo>
                  <a:pt x="3216" y="56579"/>
                </a:lnTo>
                <a:lnTo>
                  <a:pt x="0" y="40724"/>
                </a:lnTo>
                <a:lnTo>
                  <a:pt x="3216" y="24868"/>
                </a:lnTo>
                <a:lnTo>
                  <a:pt x="11988" y="11924"/>
                </a:lnTo>
                <a:lnTo>
                  <a:pt x="25002" y="3199"/>
                </a:lnTo>
                <a:lnTo>
                  <a:pt x="40943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41763" y="3828783"/>
            <a:ext cx="225187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33888" y="3900055"/>
            <a:ext cx="61404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33879" y="3900060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61414" y="50905"/>
                </a:lnTo>
                <a:lnTo>
                  <a:pt x="59000" y="62790"/>
                </a:lnTo>
                <a:lnTo>
                  <a:pt x="52417" y="72499"/>
                </a:lnTo>
                <a:lnTo>
                  <a:pt x="42656" y="79046"/>
                </a:lnTo>
                <a:lnTo>
                  <a:pt x="30707" y="81448"/>
                </a:lnTo>
                <a:lnTo>
                  <a:pt x="18758" y="79046"/>
                </a:lnTo>
                <a:lnTo>
                  <a:pt x="8997" y="72499"/>
                </a:lnTo>
                <a:lnTo>
                  <a:pt x="2414" y="62790"/>
                </a:lnTo>
                <a:lnTo>
                  <a:pt x="0" y="50905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23652" y="3828783"/>
            <a:ext cx="225187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5765" y="3900055"/>
            <a:ext cx="61417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5766" y="3900060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61414" y="50905"/>
                </a:lnTo>
                <a:lnTo>
                  <a:pt x="59000" y="62790"/>
                </a:lnTo>
                <a:lnTo>
                  <a:pt x="52417" y="72499"/>
                </a:lnTo>
                <a:lnTo>
                  <a:pt x="42656" y="79046"/>
                </a:lnTo>
                <a:lnTo>
                  <a:pt x="30707" y="81448"/>
                </a:lnTo>
                <a:lnTo>
                  <a:pt x="18758" y="79046"/>
                </a:lnTo>
                <a:lnTo>
                  <a:pt x="8997" y="72499"/>
                </a:lnTo>
                <a:lnTo>
                  <a:pt x="2414" y="62790"/>
                </a:lnTo>
                <a:lnTo>
                  <a:pt x="0" y="50905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24453" y="4042587"/>
            <a:ext cx="1228293" cy="1221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3414222" y="3421509"/>
          <a:ext cx="1228090" cy="229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object 73"/>
          <p:cNvSpPr/>
          <p:nvPr/>
        </p:nvSpPr>
        <p:spPr>
          <a:xfrm>
            <a:off x="3455161" y="3991686"/>
            <a:ext cx="225187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47274" y="4083316"/>
            <a:ext cx="61417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7276" y="40833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59000" y="42428"/>
                </a:lnTo>
                <a:lnTo>
                  <a:pt x="52417" y="52136"/>
                </a:lnTo>
                <a:lnTo>
                  <a:pt x="42656" y="58684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16566" y="3991686"/>
            <a:ext cx="225187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8692" y="4083316"/>
            <a:ext cx="81889" cy="610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8691" y="4083318"/>
            <a:ext cx="81915" cy="61594"/>
          </a:xfrm>
          <a:custGeom>
            <a:avLst/>
            <a:gdLst/>
            <a:ahLst/>
            <a:cxnLst/>
            <a:rect l="l" t="t" r="r" b="b"/>
            <a:pathLst>
              <a:path w="81914" h="61595">
                <a:moveTo>
                  <a:pt x="30707" y="0"/>
                </a:moveTo>
                <a:lnTo>
                  <a:pt x="51179" y="0"/>
                </a:lnTo>
                <a:lnTo>
                  <a:pt x="63128" y="2401"/>
                </a:lnTo>
                <a:lnTo>
                  <a:pt x="72889" y="8949"/>
                </a:lnTo>
                <a:lnTo>
                  <a:pt x="79472" y="18657"/>
                </a:lnTo>
                <a:lnTo>
                  <a:pt x="81886" y="30543"/>
                </a:lnTo>
                <a:lnTo>
                  <a:pt x="79472" y="42428"/>
                </a:lnTo>
                <a:lnTo>
                  <a:pt x="72889" y="52136"/>
                </a:lnTo>
                <a:lnTo>
                  <a:pt x="63128" y="58684"/>
                </a:lnTo>
                <a:lnTo>
                  <a:pt x="51179" y="61086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98455" y="3991686"/>
            <a:ext cx="225187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90581" y="4083316"/>
            <a:ext cx="61417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90578" y="40833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59000" y="42428"/>
                </a:lnTo>
                <a:lnTo>
                  <a:pt x="52417" y="52136"/>
                </a:lnTo>
                <a:lnTo>
                  <a:pt x="42656" y="58684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59873" y="3991686"/>
            <a:ext cx="225187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51999" y="4083316"/>
            <a:ext cx="81889" cy="610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51993" y="4083318"/>
            <a:ext cx="81915" cy="61594"/>
          </a:xfrm>
          <a:custGeom>
            <a:avLst/>
            <a:gdLst/>
            <a:ahLst/>
            <a:cxnLst/>
            <a:rect l="l" t="t" r="r" b="b"/>
            <a:pathLst>
              <a:path w="81914" h="61595">
                <a:moveTo>
                  <a:pt x="30707" y="0"/>
                </a:moveTo>
                <a:lnTo>
                  <a:pt x="51179" y="0"/>
                </a:lnTo>
                <a:lnTo>
                  <a:pt x="63128" y="2401"/>
                </a:lnTo>
                <a:lnTo>
                  <a:pt x="72889" y="8949"/>
                </a:lnTo>
                <a:lnTo>
                  <a:pt x="79472" y="18657"/>
                </a:lnTo>
                <a:lnTo>
                  <a:pt x="81886" y="30543"/>
                </a:lnTo>
                <a:lnTo>
                  <a:pt x="79472" y="42428"/>
                </a:lnTo>
                <a:lnTo>
                  <a:pt x="72889" y="52136"/>
                </a:lnTo>
                <a:lnTo>
                  <a:pt x="63128" y="58684"/>
                </a:lnTo>
                <a:lnTo>
                  <a:pt x="51179" y="61086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41763" y="3991686"/>
            <a:ext cx="225187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33888" y="4083316"/>
            <a:ext cx="61404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33879" y="40833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59000" y="42428"/>
                </a:lnTo>
                <a:lnTo>
                  <a:pt x="52417" y="52136"/>
                </a:lnTo>
                <a:lnTo>
                  <a:pt x="42656" y="58684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23652" y="3991686"/>
            <a:ext cx="225187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15765" y="4083316"/>
            <a:ext cx="61417" cy="610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15766" y="40833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30707" y="0"/>
                </a:moveTo>
                <a:lnTo>
                  <a:pt x="42656" y="2401"/>
                </a:lnTo>
                <a:lnTo>
                  <a:pt x="52417" y="8949"/>
                </a:lnTo>
                <a:lnTo>
                  <a:pt x="59000" y="18657"/>
                </a:lnTo>
                <a:lnTo>
                  <a:pt x="61414" y="30543"/>
                </a:lnTo>
                <a:lnTo>
                  <a:pt x="59000" y="42428"/>
                </a:lnTo>
                <a:lnTo>
                  <a:pt x="52417" y="52136"/>
                </a:lnTo>
                <a:lnTo>
                  <a:pt x="42656" y="58684"/>
                </a:lnTo>
                <a:lnTo>
                  <a:pt x="30707" y="61086"/>
                </a:lnTo>
                <a:lnTo>
                  <a:pt x="18758" y="58684"/>
                </a:lnTo>
                <a:lnTo>
                  <a:pt x="8997" y="52136"/>
                </a:lnTo>
                <a:lnTo>
                  <a:pt x="2414" y="42428"/>
                </a:lnTo>
                <a:lnTo>
                  <a:pt x="0" y="30543"/>
                </a:lnTo>
                <a:lnTo>
                  <a:pt x="2414" y="18657"/>
                </a:lnTo>
                <a:lnTo>
                  <a:pt x="8997" y="8949"/>
                </a:lnTo>
                <a:lnTo>
                  <a:pt x="18758" y="2401"/>
                </a:lnTo>
                <a:lnTo>
                  <a:pt x="30707" y="0"/>
                </a:lnTo>
                <a:close/>
              </a:path>
            </a:pathLst>
          </a:custGeom>
          <a:ln w="510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27498" y="3391001"/>
            <a:ext cx="1277772" cy="23823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27544" y="3391009"/>
            <a:ext cx="1278255" cy="2382520"/>
          </a:xfrm>
          <a:custGeom>
            <a:avLst/>
            <a:gdLst/>
            <a:ahLst/>
            <a:cxnLst/>
            <a:rect l="l" t="t" r="r" b="b"/>
            <a:pathLst>
              <a:path w="1278254" h="2382520">
                <a:moveTo>
                  <a:pt x="121692" y="2382358"/>
                </a:moveTo>
                <a:lnTo>
                  <a:pt x="1156082" y="2382358"/>
                </a:lnTo>
                <a:lnTo>
                  <a:pt x="1203453" y="2372758"/>
                </a:lnTo>
                <a:lnTo>
                  <a:pt x="1242134" y="2346577"/>
                </a:lnTo>
                <a:lnTo>
                  <a:pt x="1268213" y="2307743"/>
                </a:lnTo>
                <a:lnTo>
                  <a:pt x="1277775" y="2260186"/>
                </a:lnTo>
                <a:lnTo>
                  <a:pt x="1277775" y="122172"/>
                </a:lnTo>
                <a:lnTo>
                  <a:pt x="1268213" y="74614"/>
                </a:lnTo>
                <a:lnTo>
                  <a:pt x="1242134" y="35781"/>
                </a:lnTo>
                <a:lnTo>
                  <a:pt x="1203453" y="9600"/>
                </a:lnTo>
                <a:lnTo>
                  <a:pt x="1156082" y="0"/>
                </a:lnTo>
                <a:lnTo>
                  <a:pt x="121692" y="0"/>
                </a:lnTo>
                <a:lnTo>
                  <a:pt x="74322" y="9600"/>
                </a:lnTo>
                <a:lnTo>
                  <a:pt x="35640" y="35781"/>
                </a:lnTo>
                <a:lnTo>
                  <a:pt x="9562" y="74614"/>
                </a:lnTo>
                <a:lnTo>
                  <a:pt x="0" y="122172"/>
                </a:lnTo>
                <a:lnTo>
                  <a:pt x="0" y="2260186"/>
                </a:lnTo>
                <a:lnTo>
                  <a:pt x="9562" y="2307743"/>
                </a:lnTo>
                <a:lnTo>
                  <a:pt x="35640" y="2346577"/>
                </a:lnTo>
                <a:lnTo>
                  <a:pt x="74322" y="2372758"/>
                </a:lnTo>
                <a:lnTo>
                  <a:pt x="121692" y="2382358"/>
                </a:lnTo>
                <a:close/>
              </a:path>
            </a:pathLst>
          </a:custGeom>
          <a:ln w="203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47792" y="3431730"/>
            <a:ext cx="1216914" cy="230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47792" y="3879697"/>
            <a:ext cx="1216914" cy="1221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8209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9484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69520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39055" y="3828783"/>
            <a:ext cx="223103" cy="244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30330" y="3900055"/>
            <a:ext cx="81127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30366" y="3900060"/>
            <a:ext cx="81280" cy="81915"/>
          </a:xfrm>
          <a:custGeom>
            <a:avLst/>
            <a:gdLst/>
            <a:ahLst/>
            <a:cxnLst/>
            <a:rect l="l" t="t" r="r" b="b"/>
            <a:pathLst>
              <a:path w="81279" h="81914">
                <a:moveTo>
                  <a:pt x="40564" y="0"/>
                </a:moveTo>
                <a:lnTo>
                  <a:pt x="56357" y="3199"/>
                </a:lnTo>
                <a:lnTo>
                  <a:pt x="69250" y="11924"/>
                </a:lnTo>
                <a:lnTo>
                  <a:pt x="77942" y="24868"/>
                </a:lnTo>
                <a:lnTo>
                  <a:pt x="81128" y="40724"/>
                </a:lnTo>
                <a:lnTo>
                  <a:pt x="77942" y="56579"/>
                </a:lnTo>
                <a:lnTo>
                  <a:pt x="69250" y="69523"/>
                </a:lnTo>
                <a:lnTo>
                  <a:pt x="56357" y="78249"/>
                </a:lnTo>
                <a:lnTo>
                  <a:pt x="40564" y="81448"/>
                </a:lnTo>
                <a:lnTo>
                  <a:pt x="24771" y="78249"/>
                </a:lnTo>
                <a:lnTo>
                  <a:pt x="11877" y="69523"/>
                </a:lnTo>
                <a:lnTo>
                  <a:pt x="3186" y="56579"/>
                </a:lnTo>
                <a:lnTo>
                  <a:pt x="0" y="40724"/>
                </a:lnTo>
                <a:lnTo>
                  <a:pt x="3186" y="24868"/>
                </a:lnTo>
                <a:lnTo>
                  <a:pt x="11877" y="11924"/>
                </a:lnTo>
                <a:lnTo>
                  <a:pt x="24771" y="3199"/>
                </a:lnTo>
                <a:lnTo>
                  <a:pt x="40564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182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11457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11495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1028" y="3828783"/>
            <a:ext cx="223103" cy="244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2303" y="3900055"/>
            <a:ext cx="81127" cy="8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72341" y="3900060"/>
            <a:ext cx="81280" cy="81915"/>
          </a:xfrm>
          <a:custGeom>
            <a:avLst/>
            <a:gdLst/>
            <a:ahLst/>
            <a:cxnLst/>
            <a:rect l="l" t="t" r="r" b="b"/>
            <a:pathLst>
              <a:path w="81279" h="81914">
                <a:moveTo>
                  <a:pt x="40564" y="0"/>
                </a:moveTo>
                <a:lnTo>
                  <a:pt x="56357" y="3199"/>
                </a:lnTo>
                <a:lnTo>
                  <a:pt x="69250" y="11924"/>
                </a:lnTo>
                <a:lnTo>
                  <a:pt x="77942" y="24868"/>
                </a:lnTo>
                <a:lnTo>
                  <a:pt x="81128" y="40724"/>
                </a:lnTo>
                <a:lnTo>
                  <a:pt x="77942" y="56579"/>
                </a:lnTo>
                <a:lnTo>
                  <a:pt x="69250" y="69523"/>
                </a:lnTo>
                <a:lnTo>
                  <a:pt x="56357" y="78249"/>
                </a:lnTo>
                <a:lnTo>
                  <a:pt x="40564" y="81448"/>
                </a:lnTo>
                <a:lnTo>
                  <a:pt x="24771" y="78249"/>
                </a:lnTo>
                <a:lnTo>
                  <a:pt x="11877" y="69523"/>
                </a:lnTo>
                <a:lnTo>
                  <a:pt x="3186" y="56579"/>
                </a:lnTo>
                <a:lnTo>
                  <a:pt x="0" y="40724"/>
                </a:lnTo>
                <a:lnTo>
                  <a:pt x="3186" y="24868"/>
                </a:lnTo>
                <a:lnTo>
                  <a:pt x="11877" y="11924"/>
                </a:lnTo>
                <a:lnTo>
                  <a:pt x="24771" y="3199"/>
                </a:lnTo>
                <a:lnTo>
                  <a:pt x="40564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62155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53430" y="3900055"/>
            <a:ext cx="60845" cy="814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53470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43283" y="3828783"/>
            <a:ext cx="223103" cy="244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34558" y="3900055"/>
            <a:ext cx="60845" cy="81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34598" y="3900060"/>
            <a:ext cx="60960" cy="81915"/>
          </a:xfrm>
          <a:custGeom>
            <a:avLst/>
            <a:gdLst/>
            <a:ahLst/>
            <a:cxnLst/>
            <a:rect l="l" t="t" r="r" b="b"/>
            <a:pathLst>
              <a:path w="60960" h="81914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60846" y="50905"/>
                </a:lnTo>
                <a:lnTo>
                  <a:pt x="58454" y="62790"/>
                </a:lnTo>
                <a:lnTo>
                  <a:pt x="51932" y="72499"/>
                </a:lnTo>
                <a:lnTo>
                  <a:pt x="42261" y="79046"/>
                </a:lnTo>
                <a:lnTo>
                  <a:pt x="30423" y="81448"/>
                </a:lnTo>
                <a:lnTo>
                  <a:pt x="18584" y="79046"/>
                </a:lnTo>
                <a:lnTo>
                  <a:pt x="8914" y="72499"/>
                </a:lnTo>
                <a:lnTo>
                  <a:pt x="2392" y="62790"/>
                </a:lnTo>
                <a:lnTo>
                  <a:pt x="0" y="50905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77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47792" y="4042587"/>
            <a:ext cx="1216914" cy="1221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4" name="object 114"/>
          <p:cNvGraphicFramePr>
            <a:graphicFrameLocks noGrp="1"/>
          </p:cNvGraphicFramePr>
          <p:nvPr/>
        </p:nvGraphicFramePr>
        <p:xfrm>
          <a:off x="4937676" y="3421583"/>
          <a:ext cx="1216660" cy="229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object 115"/>
          <p:cNvSpPr/>
          <p:nvPr/>
        </p:nvSpPr>
        <p:spPr>
          <a:xfrm>
            <a:off x="4978209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69484" y="4083316"/>
            <a:ext cx="60845" cy="610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69520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39055" y="3991686"/>
            <a:ext cx="223103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30330" y="4083316"/>
            <a:ext cx="81127" cy="610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30366" y="4083318"/>
            <a:ext cx="81280" cy="61594"/>
          </a:xfrm>
          <a:custGeom>
            <a:avLst/>
            <a:gdLst/>
            <a:ahLst/>
            <a:cxnLst/>
            <a:rect l="l" t="t" r="r" b="b"/>
            <a:pathLst>
              <a:path w="81279" h="61595">
                <a:moveTo>
                  <a:pt x="30423" y="0"/>
                </a:moveTo>
                <a:lnTo>
                  <a:pt x="50705" y="0"/>
                </a:lnTo>
                <a:lnTo>
                  <a:pt x="62543" y="2401"/>
                </a:lnTo>
                <a:lnTo>
                  <a:pt x="72214" y="8949"/>
                </a:lnTo>
                <a:lnTo>
                  <a:pt x="78736" y="18657"/>
                </a:lnTo>
                <a:lnTo>
                  <a:pt x="81128" y="30543"/>
                </a:lnTo>
                <a:lnTo>
                  <a:pt x="78736" y="42428"/>
                </a:lnTo>
                <a:lnTo>
                  <a:pt x="72214" y="52136"/>
                </a:lnTo>
                <a:lnTo>
                  <a:pt x="62543" y="58684"/>
                </a:lnTo>
                <a:lnTo>
                  <a:pt x="50705" y="61086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20182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11457" y="4083316"/>
            <a:ext cx="60845" cy="610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11495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81028" y="3991686"/>
            <a:ext cx="223103" cy="244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72303" y="4083316"/>
            <a:ext cx="81127" cy="610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72341" y="4083318"/>
            <a:ext cx="81280" cy="61594"/>
          </a:xfrm>
          <a:custGeom>
            <a:avLst/>
            <a:gdLst/>
            <a:ahLst/>
            <a:cxnLst/>
            <a:rect l="l" t="t" r="r" b="b"/>
            <a:pathLst>
              <a:path w="81279" h="61595">
                <a:moveTo>
                  <a:pt x="30423" y="0"/>
                </a:moveTo>
                <a:lnTo>
                  <a:pt x="50705" y="0"/>
                </a:lnTo>
                <a:lnTo>
                  <a:pt x="62543" y="2401"/>
                </a:lnTo>
                <a:lnTo>
                  <a:pt x="72214" y="8949"/>
                </a:lnTo>
                <a:lnTo>
                  <a:pt x="78736" y="18657"/>
                </a:lnTo>
                <a:lnTo>
                  <a:pt x="81128" y="30543"/>
                </a:lnTo>
                <a:lnTo>
                  <a:pt x="78736" y="42428"/>
                </a:lnTo>
                <a:lnTo>
                  <a:pt x="72214" y="52136"/>
                </a:lnTo>
                <a:lnTo>
                  <a:pt x="62543" y="58684"/>
                </a:lnTo>
                <a:lnTo>
                  <a:pt x="50705" y="61086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62155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53430" y="4083316"/>
            <a:ext cx="60845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53470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43283" y="3991686"/>
            <a:ext cx="223103" cy="244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34558" y="4083316"/>
            <a:ext cx="60845" cy="61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34598" y="408331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30423" y="0"/>
                </a:moveTo>
                <a:lnTo>
                  <a:pt x="42261" y="2401"/>
                </a:lnTo>
                <a:lnTo>
                  <a:pt x="51932" y="8949"/>
                </a:lnTo>
                <a:lnTo>
                  <a:pt x="58454" y="18657"/>
                </a:lnTo>
                <a:lnTo>
                  <a:pt x="60846" y="30543"/>
                </a:lnTo>
                <a:lnTo>
                  <a:pt x="58454" y="42428"/>
                </a:lnTo>
                <a:lnTo>
                  <a:pt x="51932" y="52136"/>
                </a:lnTo>
                <a:lnTo>
                  <a:pt x="42261" y="58684"/>
                </a:lnTo>
                <a:lnTo>
                  <a:pt x="30423" y="61086"/>
                </a:lnTo>
                <a:lnTo>
                  <a:pt x="18584" y="58684"/>
                </a:lnTo>
                <a:lnTo>
                  <a:pt x="8914" y="52136"/>
                </a:lnTo>
                <a:lnTo>
                  <a:pt x="2392" y="42428"/>
                </a:lnTo>
                <a:lnTo>
                  <a:pt x="0" y="30543"/>
                </a:lnTo>
                <a:lnTo>
                  <a:pt x="2392" y="18657"/>
                </a:lnTo>
                <a:lnTo>
                  <a:pt x="8914" y="8949"/>
                </a:lnTo>
                <a:lnTo>
                  <a:pt x="18584" y="2401"/>
                </a:lnTo>
                <a:lnTo>
                  <a:pt x="30423" y="0"/>
                </a:lnTo>
                <a:close/>
              </a:path>
            </a:pathLst>
          </a:custGeom>
          <a:ln w="508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671" y="762889"/>
            <a:ext cx="135343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Hosting </a:t>
            </a:r>
            <a:r>
              <a:rPr spc="-520" dirty="0"/>
              <a:t>Platforms: </a:t>
            </a:r>
            <a:r>
              <a:rPr spc="-495" dirty="0">
                <a:solidFill>
                  <a:srgbClr val="F26722"/>
                </a:solidFill>
              </a:rPr>
              <a:t>Registration </a:t>
            </a:r>
            <a:r>
              <a:rPr spc="-525" dirty="0">
                <a:solidFill>
                  <a:srgbClr val="F26722"/>
                </a:solidFill>
              </a:rPr>
              <a:t>and</a:t>
            </a:r>
            <a:r>
              <a:rPr spc="-930" dirty="0">
                <a:solidFill>
                  <a:srgbClr val="F26722"/>
                </a:solidFill>
              </a:rPr>
              <a:t> </a:t>
            </a:r>
            <a:r>
              <a:rPr spc="-540" dirty="0">
                <a:solidFill>
                  <a:srgbClr val="F26722"/>
                </a:solidFill>
              </a:rPr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215" y="1853120"/>
            <a:ext cx="124777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30"/>
              </a:spcBef>
              <a:buSzPts val="100"/>
              <a:buChar char="•"/>
              <a:tabLst>
                <a:tab pos="14604" algn="l"/>
              </a:tabLst>
            </a:pPr>
            <a:r>
              <a:rPr sz="3050" spc="-434" dirty="0">
                <a:solidFill>
                  <a:srgbClr val="58595B"/>
                </a:solidFill>
                <a:latin typeface="DejaVu Sans"/>
                <a:cs typeface="DejaVu Sans"/>
              </a:rPr>
              <a:t>W</a:t>
            </a:r>
            <a:r>
              <a:rPr sz="3050" spc="-305" dirty="0">
                <a:solidFill>
                  <a:srgbClr val="58595B"/>
                </a:solidFill>
                <a:latin typeface="DejaVu Sans"/>
                <a:cs typeface="DejaVu Sans"/>
              </a:rPr>
              <a:t>he</a:t>
            </a:r>
            <a:r>
              <a:rPr sz="3050" spc="-235" dirty="0">
                <a:solidFill>
                  <a:srgbClr val="58595B"/>
                </a:solidFill>
                <a:latin typeface="DejaVu Sans"/>
                <a:cs typeface="DejaVu Sans"/>
              </a:rPr>
              <a:t>r</a:t>
            </a:r>
            <a:r>
              <a:rPr sz="3050" spc="-355" dirty="0">
                <a:solidFill>
                  <a:srgbClr val="58595B"/>
                </a:solidFill>
                <a:latin typeface="DejaVu Sans"/>
                <a:cs typeface="DejaVu Sans"/>
              </a:rPr>
              <a:t>e?</a:t>
            </a:r>
            <a:endParaRPr sz="3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215" y="2283612"/>
            <a:ext cx="5659755" cy="59772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980"/>
              </a:spcBef>
              <a:buSzPts val="100"/>
              <a:buChar char="•"/>
              <a:tabLst>
                <a:tab pos="395605" algn="l"/>
              </a:tabLst>
            </a:pPr>
            <a:r>
              <a:rPr sz="2450" spc="-225" dirty="0">
                <a:solidFill>
                  <a:srgbClr val="F26722"/>
                </a:solidFill>
                <a:latin typeface="DejaVu Sans"/>
                <a:cs typeface="DejaVu Sans"/>
              </a:rPr>
              <a:t>Host, </a:t>
            </a:r>
            <a:r>
              <a:rPr sz="2450" spc="-150" dirty="0">
                <a:solidFill>
                  <a:srgbClr val="F26722"/>
                </a:solidFill>
                <a:latin typeface="DejaVu Sans"/>
                <a:cs typeface="DejaVu Sans"/>
              </a:rPr>
              <a:t>port </a:t>
            </a:r>
            <a:r>
              <a:rPr sz="2450" spc="-225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2450" spc="-40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15" dirty="0">
                <a:solidFill>
                  <a:srgbClr val="F26722"/>
                </a:solidFill>
                <a:latin typeface="DejaVu Sans"/>
                <a:cs typeface="DejaVu Sans"/>
              </a:rPr>
              <a:t>version</a:t>
            </a:r>
            <a:endParaRPr sz="24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3050" spc="-290" dirty="0">
                <a:solidFill>
                  <a:srgbClr val="58595B"/>
                </a:solidFill>
                <a:latin typeface="DejaVu Sans"/>
                <a:cs typeface="DejaVu Sans"/>
              </a:rPr>
              <a:t>Service </a:t>
            </a:r>
            <a:r>
              <a:rPr sz="3050" spc="-260" dirty="0">
                <a:solidFill>
                  <a:srgbClr val="58595B"/>
                </a:solidFill>
                <a:latin typeface="DejaVu Sans"/>
                <a:cs typeface="DejaVu Sans"/>
              </a:rPr>
              <a:t>registry</a:t>
            </a:r>
            <a:r>
              <a:rPr sz="305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05" dirty="0">
                <a:solidFill>
                  <a:srgbClr val="58595B"/>
                </a:solidFill>
                <a:latin typeface="DejaVu Sans"/>
                <a:cs typeface="DejaVu Sans"/>
              </a:rPr>
              <a:t>database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0"/>
              </a:spcBef>
              <a:buSzPts val="100"/>
              <a:buChar char="•"/>
              <a:tabLst>
                <a:tab pos="14604" algn="l"/>
              </a:tabLst>
            </a:pPr>
            <a:r>
              <a:rPr sz="3050" spc="-290" dirty="0">
                <a:solidFill>
                  <a:srgbClr val="58595B"/>
                </a:solidFill>
                <a:latin typeface="DejaVu Sans"/>
                <a:cs typeface="DejaVu Sans"/>
              </a:rPr>
              <a:t>Register </a:t>
            </a:r>
            <a:r>
              <a:rPr sz="3050" spc="-200" dirty="0">
                <a:solidFill>
                  <a:srgbClr val="58595B"/>
                </a:solidFill>
                <a:latin typeface="DejaVu Sans"/>
                <a:cs typeface="DejaVu Sans"/>
              </a:rPr>
              <a:t>on</a:t>
            </a:r>
            <a:r>
              <a:rPr sz="305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45" dirty="0">
                <a:solidFill>
                  <a:srgbClr val="58595B"/>
                </a:solidFill>
                <a:latin typeface="DejaVu Sans"/>
                <a:cs typeface="DejaVu Sans"/>
              </a:rPr>
              <a:t>startup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0"/>
              </a:spcBef>
              <a:buSzPts val="100"/>
              <a:buChar char="•"/>
              <a:tabLst>
                <a:tab pos="14604" algn="l"/>
              </a:tabLst>
            </a:pPr>
            <a:r>
              <a:rPr sz="3050" spc="-275" dirty="0">
                <a:solidFill>
                  <a:srgbClr val="58595B"/>
                </a:solidFill>
                <a:latin typeface="DejaVu Sans"/>
                <a:cs typeface="DejaVu Sans"/>
              </a:rPr>
              <a:t>Deregister </a:t>
            </a:r>
            <a:r>
              <a:rPr sz="3050" spc="-285" dirty="0">
                <a:solidFill>
                  <a:srgbClr val="58595B"/>
                </a:solidFill>
                <a:latin typeface="DejaVu Sans"/>
                <a:cs typeface="DejaVu Sans"/>
              </a:rPr>
              <a:t>service </a:t>
            </a:r>
            <a:r>
              <a:rPr sz="3050" spc="-200" dirty="0">
                <a:solidFill>
                  <a:srgbClr val="58595B"/>
                </a:solidFill>
                <a:latin typeface="DejaVu Sans"/>
                <a:cs typeface="DejaVu Sans"/>
              </a:rPr>
              <a:t>on</a:t>
            </a:r>
            <a:r>
              <a:rPr sz="3050" spc="-409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failure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5"/>
              </a:spcBef>
              <a:buSzPts val="100"/>
              <a:buChar char="•"/>
              <a:tabLst>
                <a:tab pos="14604" algn="l"/>
              </a:tabLst>
            </a:pPr>
            <a:r>
              <a:rPr sz="3050" spc="-215" dirty="0">
                <a:solidFill>
                  <a:srgbClr val="58595B"/>
                </a:solidFill>
                <a:latin typeface="DejaVu Sans"/>
                <a:cs typeface="DejaVu Sans"/>
              </a:rPr>
              <a:t>Cloud </a:t>
            </a:r>
            <a:r>
              <a:rPr sz="3050" spc="-254" dirty="0">
                <a:solidFill>
                  <a:srgbClr val="58595B"/>
                </a:solidFill>
                <a:latin typeface="DejaVu Sans"/>
                <a:cs typeface="DejaVu Sans"/>
              </a:rPr>
              <a:t>platforms </a:t>
            </a:r>
            <a:r>
              <a:rPr sz="3050" spc="-365" dirty="0">
                <a:solidFill>
                  <a:srgbClr val="58595B"/>
                </a:solidFill>
                <a:latin typeface="DejaVu Sans"/>
                <a:cs typeface="DejaVu Sans"/>
              </a:rPr>
              <a:t>make </a:t>
            </a:r>
            <a:r>
              <a:rPr sz="3050" spc="-155" dirty="0">
                <a:solidFill>
                  <a:srgbClr val="58595B"/>
                </a:solidFill>
                <a:latin typeface="DejaVu Sans"/>
                <a:cs typeface="DejaVu Sans"/>
              </a:rPr>
              <a:t>it</a:t>
            </a:r>
            <a:r>
              <a:rPr sz="3050" spc="-4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365" dirty="0">
                <a:solidFill>
                  <a:srgbClr val="58595B"/>
                </a:solidFill>
                <a:latin typeface="DejaVu Sans"/>
                <a:cs typeface="DejaVu Sans"/>
              </a:rPr>
              <a:t>easy</a:t>
            </a:r>
            <a:endParaRPr sz="30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70"/>
              </a:spcBef>
              <a:buSzPts val="100"/>
              <a:buChar char="•"/>
              <a:tabLst>
                <a:tab pos="14604" algn="l"/>
              </a:tabLst>
            </a:pPr>
            <a:r>
              <a:rPr sz="3050" spc="-254" dirty="0">
                <a:solidFill>
                  <a:srgbClr val="58595B"/>
                </a:solidFill>
                <a:latin typeface="DejaVu Sans"/>
                <a:cs typeface="DejaVu Sans"/>
              </a:rPr>
              <a:t>Local </a:t>
            </a: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platform </a:t>
            </a:r>
            <a:r>
              <a:rPr sz="3050" spc="-245" dirty="0">
                <a:solidFill>
                  <a:srgbClr val="58595B"/>
                </a:solidFill>
                <a:latin typeface="DejaVu Sans"/>
                <a:cs typeface="DejaVu Sans"/>
              </a:rPr>
              <a:t>registration</a:t>
            </a:r>
            <a:r>
              <a:rPr sz="3050" spc="-4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04" dirty="0">
                <a:solidFill>
                  <a:srgbClr val="58595B"/>
                </a:solidFill>
                <a:latin typeface="DejaVu Sans"/>
                <a:cs typeface="DejaVu Sans"/>
              </a:rPr>
              <a:t>options</a:t>
            </a:r>
            <a:endParaRPr sz="3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80"/>
              </a:spcBef>
              <a:buSzPts val="100"/>
              <a:buChar char="•"/>
              <a:tabLst>
                <a:tab pos="395605" algn="l"/>
              </a:tabLst>
            </a:pPr>
            <a:r>
              <a:rPr sz="2450" spc="-215" dirty="0">
                <a:solidFill>
                  <a:srgbClr val="F26722"/>
                </a:solidFill>
                <a:latin typeface="DejaVu Sans"/>
                <a:cs typeface="DejaVu Sans"/>
              </a:rPr>
              <a:t>Self</a:t>
            </a:r>
            <a:r>
              <a:rPr sz="245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00" dirty="0">
                <a:solidFill>
                  <a:srgbClr val="F26722"/>
                </a:solidFill>
                <a:latin typeface="DejaVu Sans"/>
                <a:cs typeface="DejaVu Sans"/>
              </a:rPr>
              <a:t>registration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450" spc="-195" dirty="0">
                <a:solidFill>
                  <a:srgbClr val="F26722"/>
                </a:solidFill>
                <a:latin typeface="DejaVu Sans"/>
                <a:cs typeface="DejaVu Sans"/>
              </a:rPr>
              <a:t>Third-party</a:t>
            </a:r>
            <a:r>
              <a:rPr sz="245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00" dirty="0">
                <a:solidFill>
                  <a:srgbClr val="F26722"/>
                </a:solidFill>
                <a:latin typeface="DejaVu Sans"/>
                <a:cs typeface="DejaVu Sans"/>
              </a:rPr>
              <a:t>registration</a:t>
            </a:r>
            <a:endParaRPr sz="24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3050" spc="-254" dirty="0">
                <a:solidFill>
                  <a:srgbClr val="58595B"/>
                </a:solidFill>
                <a:latin typeface="DejaVu Sans"/>
                <a:cs typeface="DejaVu Sans"/>
              </a:rPr>
              <a:t>Local </a:t>
            </a:r>
            <a:r>
              <a:rPr sz="3050" spc="-240" dirty="0">
                <a:solidFill>
                  <a:srgbClr val="58595B"/>
                </a:solidFill>
                <a:latin typeface="DejaVu Sans"/>
                <a:cs typeface="DejaVu Sans"/>
              </a:rPr>
              <a:t>platform </a:t>
            </a:r>
            <a:r>
              <a:rPr sz="3050" spc="-270" dirty="0">
                <a:solidFill>
                  <a:srgbClr val="58595B"/>
                </a:solidFill>
                <a:latin typeface="DejaVu Sans"/>
                <a:cs typeface="DejaVu Sans"/>
              </a:rPr>
              <a:t>discovery</a:t>
            </a:r>
            <a:r>
              <a:rPr sz="3050" spc="-50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050" spc="-204" dirty="0">
                <a:solidFill>
                  <a:srgbClr val="58595B"/>
                </a:solidFill>
                <a:latin typeface="DejaVu Sans"/>
                <a:cs typeface="DejaVu Sans"/>
              </a:rPr>
              <a:t>options</a:t>
            </a:r>
            <a:endParaRPr sz="30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80"/>
              </a:spcBef>
              <a:buSzPts val="100"/>
              <a:buChar char="•"/>
              <a:tabLst>
                <a:tab pos="395605" algn="l"/>
              </a:tabLst>
            </a:pPr>
            <a:r>
              <a:rPr sz="2450" spc="-190" dirty="0">
                <a:solidFill>
                  <a:srgbClr val="F26722"/>
                </a:solidFill>
                <a:latin typeface="DejaVu Sans"/>
                <a:cs typeface="DejaVu Sans"/>
              </a:rPr>
              <a:t>Client-side</a:t>
            </a:r>
            <a:r>
              <a:rPr sz="245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25" dirty="0">
                <a:solidFill>
                  <a:srgbClr val="F26722"/>
                </a:solidFill>
                <a:latin typeface="DejaVu Sans"/>
                <a:cs typeface="DejaVu Sans"/>
              </a:rPr>
              <a:t>discovery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2450" spc="-229" dirty="0">
                <a:solidFill>
                  <a:srgbClr val="F26722"/>
                </a:solidFill>
                <a:latin typeface="DejaVu Sans"/>
                <a:cs typeface="DejaVu Sans"/>
              </a:rPr>
              <a:t>Server-side</a:t>
            </a:r>
            <a:r>
              <a:rPr sz="2450" spc="-2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450" spc="-225" dirty="0">
                <a:solidFill>
                  <a:srgbClr val="F26722"/>
                </a:solidFill>
                <a:latin typeface="DejaVu Sans"/>
                <a:cs typeface="DejaVu Sans"/>
              </a:rPr>
              <a:t>discovery</a:t>
            </a:r>
            <a:endParaRPr sz="24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1992" y="3685285"/>
            <a:ext cx="435949" cy="4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1992" y="6700697"/>
            <a:ext cx="435949" cy="4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2846" y="5997105"/>
            <a:ext cx="435949" cy="4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2846" y="4489399"/>
            <a:ext cx="435949" cy="4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1992" y="5192991"/>
            <a:ext cx="435949" cy="43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3017" y="3026359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106639" y="0"/>
                </a:moveTo>
                <a:lnTo>
                  <a:pt x="100609" y="0"/>
                </a:lnTo>
                <a:lnTo>
                  <a:pt x="61448" y="7899"/>
                </a:lnTo>
                <a:lnTo>
                  <a:pt x="29468" y="29443"/>
                </a:lnTo>
                <a:lnTo>
                  <a:pt x="7906" y="61395"/>
                </a:lnTo>
                <a:lnTo>
                  <a:pt x="0" y="100520"/>
                </a:lnTo>
                <a:lnTo>
                  <a:pt x="0" y="804113"/>
                </a:lnTo>
                <a:lnTo>
                  <a:pt x="7906" y="843236"/>
                </a:lnTo>
                <a:lnTo>
                  <a:pt x="29468" y="875183"/>
                </a:lnTo>
                <a:lnTo>
                  <a:pt x="61448" y="896722"/>
                </a:lnTo>
                <a:lnTo>
                  <a:pt x="100609" y="904621"/>
                </a:lnTo>
                <a:lnTo>
                  <a:pt x="1106639" y="904621"/>
                </a:lnTo>
                <a:lnTo>
                  <a:pt x="1145800" y="896722"/>
                </a:lnTo>
                <a:lnTo>
                  <a:pt x="1177780" y="875183"/>
                </a:lnTo>
                <a:lnTo>
                  <a:pt x="1199342" y="843236"/>
                </a:lnTo>
                <a:lnTo>
                  <a:pt x="1207249" y="804113"/>
                </a:lnTo>
                <a:lnTo>
                  <a:pt x="1207249" y="100520"/>
                </a:lnTo>
                <a:lnTo>
                  <a:pt x="1199342" y="61395"/>
                </a:lnTo>
                <a:lnTo>
                  <a:pt x="1177780" y="29443"/>
                </a:lnTo>
                <a:lnTo>
                  <a:pt x="1145800" y="7899"/>
                </a:lnTo>
                <a:lnTo>
                  <a:pt x="1106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3018" y="3026366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00603" y="0"/>
                </a:moveTo>
                <a:lnTo>
                  <a:pt x="1106638" y="0"/>
                </a:lnTo>
                <a:lnTo>
                  <a:pt x="1145800" y="7898"/>
                </a:lnTo>
                <a:lnTo>
                  <a:pt x="1177778" y="29437"/>
                </a:lnTo>
                <a:lnTo>
                  <a:pt x="1199337" y="61387"/>
                </a:lnTo>
                <a:lnTo>
                  <a:pt x="1207242" y="100513"/>
                </a:lnTo>
                <a:lnTo>
                  <a:pt x="1207242" y="804110"/>
                </a:lnTo>
                <a:lnTo>
                  <a:pt x="1199337" y="843237"/>
                </a:lnTo>
                <a:lnTo>
                  <a:pt x="1177778" y="875186"/>
                </a:lnTo>
                <a:lnTo>
                  <a:pt x="1145800" y="896726"/>
                </a:lnTo>
                <a:lnTo>
                  <a:pt x="1106638" y="904624"/>
                </a:lnTo>
                <a:lnTo>
                  <a:pt x="100603" y="904624"/>
                </a:lnTo>
                <a:lnTo>
                  <a:pt x="61442" y="896726"/>
                </a:lnTo>
                <a:lnTo>
                  <a:pt x="29464" y="875186"/>
                </a:lnTo>
                <a:lnTo>
                  <a:pt x="7905" y="843237"/>
                </a:lnTo>
                <a:lnTo>
                  <a:pt x="0" y="804110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8587" y="3209101"/>
            <a:ext cx="71628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4648" y="3729951"/>
            <a:ext cx="302260" cy="301625"/>
          </a:xfrm>
          <a:custGeom>
            <a:avLst/>
            <a:gdLst/>
            <a:ahLst/>
            <a:cxnLst/>
            <a:rect l="l" t="t" r="r" b="b"/>
            <a:pathLst>
              <a:path w="302260" h="301625">
                <a:moveTo>
                  <a:pt x="145313" y="0"/>
                </a:moveTo>
                <a:lnTo>
                  <a:pt x="87466" y="2371"/>
                </a:lnTo>
                <a:lnTo>
                  <a:pt x="41419" y="8837"/>
                </a:lnTo>
                <a:lnTo>
                  <a:pt x="10991" y="18425"/>
                </a:lnTo>
                <a:lnTo>
                  <a:pt x="0" y="30162"/>
                </a:lnTo>
                <a:lnTo>
                  <a:pt x="0" y="271386"/>
                </a:lnTo>
                <a:lnTo>
                  <a:pt x="10991" y="283123"/>
                </a:lnTo>
                <a:lnTo>
                  <a:pt x="41419" y="292711"/>
                </a:lnTo>
                <a:lnTo>
                  <a:pt x="87466" y="299177"/>
                </a:lnTo>
                <a:lnTo>
                  <a:pt x="145313" y="301548"/>
                </a:lnTo>
                <a:lnTo>
                  <a:pt x="204906" y="299177"/>
                </a:lnTo>
                <a:lnTo>
                  <a:pt x="254795" y="292711"/>
                </a:lnTo>
                <a:lnTo>
                  <a:pt x="289065" y="283123"/>
                </a:lnTo>
                <a:lnTo>
                  <a:pt x="301802" y="271386"/>
                </a:lnTo>
                <a:lnTo>
                  <a:pt x="301802" y="30162"/>
                </a:lnTo>
                <a:lnTo>
                  <a:pt x="289065" y="18425"/>
                </a:lnTo>
                <a:lnTo>
                  <a:pt x="254795" y="8837"/>
                </a:lnTo>
                <a:lnTo>
                  <a:pt x="204906" y="2371"/>
                </a:lnTo>
                <a:lnTo>
                  <a:pt x="145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9054" y="3729962"/>
            <a:ext cx="307975" cy="301625"/>
          </a:xfrm>
          <a:custGeom>
            <a:avLst/>
            <a:gdLst/>
            <a:ahLst/>
            <a:cxnLst/>
            <a:rect l="l" t="t" r="r" b="b"/>
            <a:pathLst>
              <a:path w="307975" h="301625">
                <a:moveTo>
                  <a:pt x="5589" y="271387"/>
                </a:moveTo>
                <a:lnTo>
                  <a:pt x="5589" y="30154"/>
                </a:lnTo>
                <a:lnTo>
                  <a:pt x="16580" y="18422"/>
                </a:lnTo>
                <a:lnTo>
                  <a:pt x="47009" y="8836"/>
                </a:lnTo>
                <a:lnTo>
                  <a:pt x="93057" y="2371"/>
                </a:lnTo>
                <a:lnTo>
                  <a:pt x="150905" y="0"/>
                </a:lnTo>
                <a:lnTo>
                  <a:pt x="210499" y="2371"/>
                </a:lnTo>
                <a:lnTo>
                  <a:pt x="260389" y="8836"/>
                </a:lnTo>
                <a:lnTo>
                  <a:pt x="294661" y="18422"/>
                </a:lnTo>
                <a:lnTo>
                  <a:pt x="307399" y="30154"/>
                </a:lnTo>
                <a:lnTo>
                  <a:pt x="307399" y="271387"/>
                </a:lnTo>
                <a:lnTo>
                  <a:pt x="294661" y="283119"/>
                </a:lnTo>
                <a:lnTo>
                  <a:pt x="260389" y="292704"/>
                </a:lnTo>
                <a:lnTo>
                  <a:pt x="210499" y="299169"/>
                </a:lnTo>
                <a:lnTo>
                  <a:pt x="150905" y="301541"/>
                </a:lnTo>
                <a:lnTo>
                  <a:pt x="92184" y="299169"/>
                </a:lnTo>
                <a:lnTo>
                  <a:pt x="44215" y="292704"/>
                </a:lnTo>
                <a:lnTo>
                  <a:pt x="11864" y="283119"/>
                </a:lnTo>
                <a:lnTo>
                  <a:pt x="0" y="271387"/>
                </a:lnTo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9054" y="3760116"/>
            <a:ext cx="302260" cy="30480"/>
          </a:xfrm>
          <a:custGeom>
            <a:avLst/>
            <a:gdLst/>
            <a:ahLst/>
            <a:cxnLst/>
            <a:rect l="l" t="t" r="r" b="b"/>
            <a:pathLst>
              <a:path w="302260" h="30479">
                <a:moveTo>
                  <a:pt x="0" y="0"/>
                </a:moveTo>
                <a:lnTo>
                  <a:pt x="11864" y="11731"/>
                </a:lnTo>
                <a:lnTo>
                  <a:pt x="44215" y="21317"/>
                </a:lnTo>
                <a:lnTo>
                  <a:pt x="92184" y="27782"/>
                </a:lnTo>
                <a:lnTo>
                  <a:pt x="150905" y="30154"/>
                </a:lnTo>
                <a:lnTo>
                  <a:pt x="209626" y="27782"/>
                </a:lnTo>
                <a:lnTo>
                  <a:pt x="257595" y="21317"/>
                </a:lnTo>
                <a:lnTo>
                  <a:pt x="289945" y="11731"/>
                </a:lnTo>
                <a:lnTo>
                  <a:pt x="301810" y="0"/>
                </a:lnTo>
              </a:path>
            </a:pathLst>
          </a:custGeom>
          <a:ln w="11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3017" y="6041771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106639" y="0"/>
                </a:moveTo>
                <a:lnTo>
                  <a:pt x="100609" y="0"/>
                </a:lnTo>
                <a:lnTo>
                  <a:pt x="61448" y="7899"/>
                </a:lnTo>
                <a:lnTo>
                  <a:pt x="29468" y="29443"/>
                </a:lnTo>
                <a:lnTo>
                  <a:pt x="7906" y="61395"/>
                </a:lnTo>
                <a:lnTo>
                  <a:pt x="0" y="100520"/>
                </a:lnTo>
                <a:lnTo>
                  <a:pt x="0" y="804113"/>
                </a:lnTo>
                <a:lnTo>
                  <a:pt x="7906" y="843238"/>
                </a:lnTo>
                <a:lnTo>
                  <a:pt x="29468" y="875190"/>
                </a:lnTo>
                <a:lnTo>
                  <a:pt x="61448" y="896733"/>
                </a:lnTo>
                <a:lnTo>
                  <a:pt x="100609" y="904633"/>
                </a:lnTo>
                <a:lnTo>
                  <a:pt x="1106639" y="904633"/>
                </a:lnTo>
                <a:lnTo>
                  <a:pt x="1145800" y="896733"/>
                </a:lnTo>
                <a:lnTo>
                  <a:pt x="1177780" y="875190"/>
                </a:lnTo>
                <a:lnTo>
                  <a:pt x="1199342" y="843238"/>
                </a:lnTo>
                <a:lnTo>
                  <a:pt x="1207249" y="804113"/>
                </a:lnTo>
                <a:lnTo>
                  <a:pt x="1207249" y="100520"/>
                </a:lnTo>
                <a:lnTo>
                  <a:pt x="1199342" y="61395"/>
                </a:lnTo>
                <a:lnTo>
                  <a:pt x="1177780" y="29443"/>
                </a:lnTo>
                <a:lnTo>
                  <a:pt x="1145800" y="7899"/>
                </a:lnTo>
                <a:lnTo>
                  <a:pt x="1106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3018" y="6041780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00603" y="0"/>
                </a:moveTo>
                <a:lnTo>
                  <a:pt x="1106638" y="0"/>
                </a:lnTo>
                <a:lnTo>
                  <a:pt x="1145800" y="7898"/>
                </a:lnTo>
                <a:lnTo>
                  <a:pt x="1177778" y="29437"/>
                </a:lnTo>
                <a:lnTo>
                  <a:pt x="1199337" y="61387"/>
                </a:lnTo>
                <a:lnTo>
                  <a:pt x="1207242" y="100513"/>
                </a:lnTo>
                <a:lnTo>
                  <a:pt x="1207242" y="804110"/>
                </a:lnTo>
                <a:lnTo>
                  <a:pt x="1199337" y="843237"/>
                </a:lnTo>
                <a:lnTo>
                  <a:pt x="1177778" y="875186"/>
                </a:lnTo>
                <a:lnTo>
                  <a:pt x="1145800" y="896726"/>
                </a:lnTo>
                <a:lnTo>
                  <a:pt x="1106638" y="904624"/>
                </a:lnTo>
                <a:lnTo>
                  <a:pt x="100603" y="904624"/>
                </a:lnTo>
                <a:lnTo>
                  <a:pt x="61442" y="896726"/>
                </a:lnTo>
                <a:lnTo>
                  <a:pt x="29464" y="875186"/>
                </a:lnTo>
                <a:lnTo>
                  <a:pt x="7905" y="843237"/>
                </a:lnTo>
                <a:lnTo>
                  <a:pt x="0" y="804110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54416" y="6224512"/>
            <a:ext cx="68453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5"/>
              </a:spcBef>
            </a:pPr>
            <a:r>
              <a:rPr sz="1400" spc="-1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4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40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04648" y="6745376"/>
            <a:ext cx="302260" cy="301625"/>
          </a:xfrm>
          <a:custGeom>
            <a:avLst/>
            <a:gdLst/>
            <a:ahLst/>
            <a:cxnLst/>
            <a:rect l="l" t="t" r="r" b="b"/>
            <a:pathLst>
              <a:path w="302260" h="301625">
                <a:moveTo>
                  <a:pt x="145313" y="0"/>
                </a:moveTo>
                <a:lnTo>
                  <a:pt x="87466" y="2369"/>
                </a:lnTo>
                <a:lnTo>
                  <a:pt x="41419" y="8831"/>
                </a:lnTo>
                <a:lnTo>
                  <a:pt x="10991" y="18414"/>
                </a:lnTo>
                <a:lnTo>
                  <a:pt x="0" y="30149"/>
                </a:lnTo>
                <a:lnTo>
                  <a:pt x="0" y="271386"/>
                </a:lnTo>
                <a:lnTo>
                  <a:pt x="10991" y="283115"/>
                </a:lnTo>
                <a:lnTo>
                  <a:pt x="41419" y="292700"/>
                </a:lnTo>
                <a:lnTo>
                  <a:pt x="87466" y="299164"/>
                </a:lnTo>
                <a:lnTo>
                  <a:pt x="145313" y="301536"/>
                </a:lnTo>
                <a:lnTo>
                  <a:pt x="204906" y="299164"/>
                </a:lnTo>
                <a:lnTo>
                  <a:pt x="254795" y="292700"/>
                </a:lnTo>
                <a:lnTo>
                  <a:pt x="289065" y="283115"/>
                </a:lnTo>
                <a:lnTo>
                  <a:pt x="301802" y="271386"/>
                </a:lnTo>
                <a:lnTo>
                  <a:pt x="301802" y="30149"/>
                </a:lnTo>
                <a:lnTo>
                  <a:pt x="289065" y="18414"/>
                </a:lnTo>
                <a:lnTo>
                  <a:pt x="254795" y="8831"/>
                </a:lnTo>
                <a:lnTo>
                  <a:pt x="204906" y="2369"/>
                </a:lnTo>
                <a:lnTo>
                  <a:pt x="145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9054" y="6745377"/>
            <a:ext cx="307975" cy="301625"/>
          </a:xfrm>
          <a:custGeom>
            <a:avLst/>
            <a:gdLst/>
            <a:ahLst/>
            <a:cxnLst/>
            <a:rect l="l" t="t" r="r" b="b"/>
            <a:pathLst>
              <a:path w="307975" h="301625">
                <a:moveTo>
                  <a:pt x="5589" y="271387"/>
                </a:moveTo>
                <a:lnTo>
                  <a:pt x="5589" y="30154"/>
                </a:lnTo>
                <a:lnTo>
                  <a:pt x="16580" y="18422"/>
                </a:lnTo>
                <a:lnTo>
                  <a:pt x="47009" y="8836"/>
                </a:lnTo>
                <a:lnTo>
                  <a:pt x="93057" y="2371"/>
                </a:lnTo>
                <a:lnTo>
                  <a:pt x="150905" y="0"/>
                </a:lnTo>
                <a:lnTo>
                  <a:pt x="210499" y="2371"/>
                </a:lnTo>
                <a:lnTo>
                  <a:pt x="260389" y="8836"/>
                </a:lnTo>
                <a:lnTo>
                  <a:pt x="294661" y="18422"/>
                </a:lnTo>
                <a:lnTo>
                  <a:pt x="307399" y="30154"/>
                </a:lnTo>
                <a:lnTo>
                  <a:pt x="307399" y="271387"/>
                </a:lnTo>
                <a:lnTo>
                  <a:pt x="294661" y="283119"/>
                </a:lnTo>
                <a:lnTo>
                  <a:pt x="260389" y="292704"/>
                </a:lnTo>
                <a:lnTo>
                  <a:pt x="210499" y="299169"/>
                </a:lnTo>
                <a:lnTo>
                  <a:pt x="150905" y="301541"/>
                </a:lnTo>
                <a:lnTo>
                  <a:pt x="92184" y="299169"/>
                </a:lnTo>
                <a:lnTo>
                  <a:pt x="44215" y="292704"/>
                </a:lnTo>
                <a:lnTo>
                  <a:pt x="11864" y="283119"/>
                </a:lnTo>
                <a:lnTo>
                  <a:pt x="0" y="271387"/>
                </a:lnTo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9054" y="6775531"/>
            <a:ext cx="302260" cy="30480"/>
          </a:xfrm>
          <a:custGeom>
            <a:avLst/>
            <a:gdLst/>
            <a:ahLst/>
            <a:cxnLst/>
            <a:rect l="l" t="t" r="r" b="b"/>
            <a:pathLst>
              <a:path w="302260" h="30479">
                <a:moveTo>
                  <a:pt x="0" y="0"/>
                </a:moveTo>
                <a:lnTo>
                  <a:pt x="11864" y="11731"/>
                </a:lnTo>
                <a:lnTo>
                  <a:pt x="44215" y="21317"/>
                </a:lnTo>
                <a:lnTo>
                  <a:pt x="92184" y="27782"/>
                </a:lnTo>
                <a:lnTo>
                  <a:pt x="150905" y="30154"/>
                </a:lnTo>
                <a:lnTo>
                  <a:pt x="209626" y="27782"/>
                </a:lnTo>
                <a:lnTo>
                  <a:pt x="257595" y="21317"/>
                </a:lnTo>
                <a:lnTo>
                  <a:pt x="289945" y="11731"/>
                </a:lnTo>
                <a:lnTo>
                  <a:pt x="301810" y="0"/>
                </a:lnTo>
              </a:path>
            </a:pathLst>
          </a:custGeom>
          <a:ln w="11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3885" y="5338178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106639" y="0"/>
                </a:moveTo>
                <a:lnTo>
                  <a:pt x="100596" y="0"/>
                </a:lnTo>
                <a:lnTo>
                  <a:pt x="61443" y="7898"/>
                </a:lnTo>
                <a:lnTo>
                  <a:pt x="29467" y="29437"/>
                </a:lnTo>
                <a:lnTo>
                  <a:pt x="7906" y="61384"/>
                </a:lnTo>
                <a:lnTo>
                  <a:pt x="0" y="100507"/>
                </a:lnTo>
                <a:lnTo>
                  <a:pt x="0" y="804113"/>
                </a:lnTo>
                <a:lnTo>
                  <a:pt x="7906" y="843236"/>
                </a:lnTo>
                <a:lnTo>
                  <a:pt x="29467" y="875183"/>
                </a:lnTo>
                <a:lnTo>
                  <a:pt x="61443" y="896722"/>
                </a:lnTo>
                <a:lnTo>
                  <a:pt x="100596" y="904620"/>
                </a:lnTo>
                <a:lnTo>
                  <a:pt x="1106639" y="904620"/>
                </a:lnTo>
                <a:lnTo>
                  <a:pt x="1145798" y="896722"/>
                </a:lnTo>
                <a:lnTo>
                  <a:pt x="1177774" y="875183"/>
                </a:lnTo>
                <a:lnTo>
                  <a:pt x="1199331" y="843236"/>
                </a:lnTo>
                <a:lnTo>
                  <a:pt x="1207236" y="804113"/>
                </a:lnTo>
                <a:lnTo>
                  <a:pt x="1207236" y="100507"/>
                </a:lnTo>
                <a:lnTo>
                  <a:pt x="1199331" y="61384"/>
                </a:lnTo>
                <a:lnTo>
                  <a:pt x="1177774" y="29437"/>
                </a:lnTo>
                <a:lnTo>
                  <a:pt x="1145798" y="7898"/>
                </a:lnTo>
                <a:lnTo>
                  <a:pt x="1106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3882" y="5338183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00603" y="0"/>
                </a:moveTo>
                <a:lnTo>
                  <a:pt x="1106638" y="0"/>
                </a:lnTo>
                <a:lnTo>
                  <a:pt x="1145800" y="7898"/>
                </a:lnTo>
                <a:lnTo>
                  <a:pt x="1177778" y="29437"/>
                </a:lnTo>
                <a:lnTo>
                  <a:pt x="1199337" y="61387"/>
                </a:lnTo>
                <a:lnTo>
                  <a:pt x="1207242" y="100513"/>
                </a:lnTo>
                <a:lnTo>
                  <a:pt x="1207242" y="804110"/>
                </a:lnTo>
                <a:lnTo>
                  <a:pt x="1199337" y="843237"/>
                </a:lnTo>
                <a:lnTo>
                  <a:pt x="1177778" y="875186"/>
                </a:lnTo>
                <a:lnTo>
                  <a:pt x="1145800" y="896726"/>
                </a:lnTo>
                <a:lnTo>
                  <a:pt x="1106638" y="904624"/>
                </a:lnTo>
                <a:lnTo>
                  <a:pt x="100603" y="904624"/>
                </a:lnTo>
                <a:lnTo>
                  <a:pt x="61442" y="896726"/>
                </a:lnTo>
                <a:lnTo>
                  <a:pt x="29464" y="875186"/>
                </a:lnTo>
                <a:lnTo>
                  <a:pt x="7905" y="843237"/>
                </a:lnTo>
                <a:lnTo>
                  <a:pt x="0" y="804110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36118" y="5520919"/>
            <a:ext cx="74295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9535">
              <a:lnSpc>
                <a:spcPct val="100000"/>
              </a:lnSpc>
              <a:spcBef>
                <a:spcPts val="105"/>
              </a:spcBef>
            </a:pP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</a:t>
            </a: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ve</a:t>
            </a: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-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15503" y="6041771"/>
            <a:ext cx="302260" cy="301625"/>
          </a:xfrm>
          <a:custGeom>
            <a:avLst/>
            <a:gdLst/>
            <a:ahLst/>
            <a:cxnLst/>
            <a:rect l="l" t="t" r="r" b="b"/>
            <a:pathLst>
              <a:path w="302259" h="301625">
                <a:moveTo>
                  <a:pt x="145326" y="0"/>
                </a:moveTo>
                <a:lnTo>
                  <a:pt x="87477" y="2371"/>
                </a:lnTo>
                <a:lnTo>
                  <a:pt x="41425" y="8837"/>
                </a:lnTo>
                <a:lnTo>
                  <a:pt x="10993" y="18425"/>
                </a:lnTo>
                <a:lnTo>
                  <a:pt x="0" y="30162"/>
                </a:lnTo>
                <a:lnTo>
                  <a:pt x="0" y="271386"/>
                </a:lnTo>
                <a:lnTo>
                  <a:pt x="10993" y="283123"/>
                </a:lnTo>
                <a:lnTo>
                  <a:pt x="41425" y="292711"/>
                </a:lnTo>
                <a:lnTo>
                  <a:pt x="87477" y="299177"/>
                </a:lnTo>
                <a:lnTo>
                  <a:pt x="145326" y="301548"/>
                </a:lnTo>
                <a:lnTo>
                  <a:pt x="204919" y="299177"/>
                </a:lnTo>
                <a:lnTo>
                  <a:pt x="254808" y="292711"/>
                </a:lnTo>
                <a:lnTo>
                  <a:pt x="289077" y="283123"/>
                </a:lnTo>
                <a:lnTo>
                  <a:pt x="301815" y="271386"/>
                </a:lnTo>
                <a:lnTo>
                  <a:pt x="301815" y="30162"/>
                </a:lnTo>
                <a:lnTo>
                  <a:pt x="289077" y="18425"/>
                </a:lnTo>
                <a:lnTo>
                  <a:pt x="254808" y="8837"/>
                </a:lnTo>
                <a:lnTo>
                  <a:pt x="204919" y="2371"/>
                </a:lnTo>
                <a:lnTo>
                  <a:pt x="1453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09917" y="6041780"/>
            <a:ext cx="307975" cy="301625"/>
          </a:xfrm>
          <a:custGeom>
            <a:avLst/>
            <a:gdLst/>
            <a:ahLst/>
            <a:cxnLst/>
            <a:rect l="l" t="t" r="r" b="b"/>
            <a:pathLst>
              <a:path w="307975" h="301625">
                <a:moveTo>
                  <a:pt x="5589" y="271387"/>
                </a:moveTo>
                <a:lnTo>
                  <a:pt x="5589" y="30154"/>
                </a:lnTo>
                <a:lnTo>
                  <a:pt x="16580" y="18422"/>
                </a:lnTo>
                <a:lnTo>
                  <a:pt x="47009" y="8836"/>
                </a:lnTo>
                <a:lnTo>
                  <a:pt x="93057" y="2371"/>
                </a:lnTo>
                <a:lnTo>
                  <a:pt x="150905" y="0"/>
                </a:lnTo>
                <a:lnTo>
                  <a:pt x="210499" y="2371"/>
                </a:lnTo>
                <a:lnTo>
                  <a:pt x="260389" y="8836"/>
                </a:lnTo>
                <a:lnTo>
                  <a:pt x="294661" y="18422"/>
                </a:lnTo>
                <a:lnTo>
                  <a:pt x="307399" y="30154"/>
                </a:lnTo>
                <a:lnTo>
                  <a:pt x="307399" y="271387"/>
                </a:lnTo>
                <a:lnTo>
                  <a:pt x="294661" y="283119"/>
                </a:lnTo>
                <a:lnTo>
                  <a:pt x="260389" y="292704"/>
                </a:lnTo>
                <a:lnTo>
                  <a:pt x="210499" y="299169"/>
                </a:lnTo>
                <a:lnTo>
                  <a:pt x="150905" y="301541"/>
                </a:lnTo>
                <a:lnTo>
                  <a:pt x="92184" y="299169"/>
                </a:lnTo>
                <a:lnTo>
                  <a:pt x="44215" y="292704"/>
                </a:lnTo>
                <a:lnTo>
                  <a:pt x="11864" y="283119"/>
                </a:lnTo>
                <a:lnTo>
                  <a:pt x="0" y="271387"/>
                </a:lnTo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09917" y="6071934"/>
            <a:ext cx="302260" cy="30480"/>
          </a:xfrm>
          <a:custGeom>
            <a:avLst/>
            <a:gdLst/>
            <a:ahLst/>
            <a:cxnLst/>
            <a:rect l="l" t="t" r="r" b="b"/>
            <a:pathLst>
              <a:path w="302259" h="30479">
                <a:moveTo>
                  <a:pt x="0" y="0"/>
                </a:moveTo>
                <a:lnTo>
                  <a:pt x="11864" y="11731"/>
                </a:lnTo>
                <a:lnTo>
                  <a:pt x="44215" y="21317"/>
                </a:lnTo>
                <a:lnTo>
                  <a:pt x="92184" y="27782"/>
                </a:lnTo>
                <a:lnTo>
                  <a:pt x="150905" y="30154"/>
                </a:lnTo>
                <a:lnTo>
                  <a:pt x="209626" y="27782"/>
                </a:lnTo>
                <a:lnTo>
                  <a:pt x="257595" y="21317"/>
                </a:lnTo>
                <a:lnTo>
                  <a:pt x="289945" y="11731"/>
                </a:lnTo>
                <a:lnTo>
                  <a:pt x="301810" y="0"/>
                </a:lnTo>
              </a:path>
            </a:pathLst>
          </a:custGeom>
          <a:ln w="11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3885" y="3830472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106639" y="0"/>
                </a:moveTo>
                <a:lnTo>
                  <a:pt x="100596" y="0"/>
                </a:lnTo>
                <a:lnTo>
                  <a:pt x="61443" y="7898"/>
                </a:lnTo>
                <a:lnTo>
                  <a:pt x="29467" y="29437"/>
                </a:lnTo>
                <a:lnTo>
                  <a:pt x="7906" y="61384"/>
                </a:lnTo>
                <a:lnTo>
                  <a:pt x="0" y="100507"/>
                </a:lnTo>
                <a:lnTo>
                  <a:pt x="0" y="804113"/>
                </a:lnTo>
                <a:lnTo>
                  <a:pt x="7906" y="843236"/>
                </a:lnTo>
                <a:lnTo>
                  <a:pt x="29467" y="875183"/>
                </a:lnTo>
                <a:lnTo>
                  <a:pt x="61443" y="896722"/>
                </a:lnTo>
                <a:lnTo>
                  <a:pt x="100596" y="904620"/>
                </a:lnTo>
                <a:lnTo>
                  <a:pt x="1106639" y="904620"/>
                </a:lnTo>
                <a:lnTo>
                  <a:pt x="1145798" y="896722"/>
                </a:lnTo>
                <a:lnTo>
                  <a:pt x="1177774" y="875183"/>
                </a:lnTo>
                <a:lnTo>
                  <a:pt x="1199331" y="843236"/>
                </a:lnTo>
                <a:lnTo>
                  <a:pt x="1207236" y="804113"/>
                </a:lnTo>
                <a:lnTo>
                  <a:pt x="1207236" y="100507"/>
                </a:lnTo>
                <a:lnTo>
                  <a:pt x="1199331" y="61384"/>
                </a:lnTo>
                <a:lnTo>
                  <a:pt x="1177774" y="29437"/>
                </a:lnTo>
                <a:lnTo>
                  <a:pt x="1145798" y="7898"/>
                </a:lnTo>
                <a:lnTo>
                  <a:pt x="1106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3882" y="3830476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00603" y="0"/>
                </a:moveTo>
                <a:lnTo>
                  <a:pt x="1106638" y="0"/>
                </a:lnTo>
                <a:lnTo>
                  <a:pt x="1145800" y="7898"/>
                </a:lnTo>
                <a:lnTo>
                  <a:pt x="1177778" y="29437"/>
                </a:lnTo>
                <a:lnTo>
                  <a:pt x="1199337" y="61387"/>
                </a:lnTo>
                <a:lnTo>
                  <a:pt x="1207242" y="100513"/>
                </a:lnTo>
                <a:lnTo>
                  <a:pt x="1207242" y="804110"/>
                </a:lnTo>
                <a:lnTo>
                  <a:pt x="1199337" y="843237"/>
                </a:lnTo>
                <a:lnTo>
                  <a:pt x="1177778" y="875186"/>
                </a:lnTo>
                <a:lnTo>
                  <a:pt x="1145800" y="896726"/>
                </a:lnTo>
                <a:lnTo>
                  <a:pt x="1106638" y="904624"/>
                </a:lnTo>
                <a:lnTo>
                  <a:pt x="100603" y="904624"/>
                </a:lnTo>
                <a:lnTo>
                  <a:pt x="61442" y="896726"/>
                </a:lnTo>
                <a:lnTo>
                  <a:pt x="29464" y="875186"/>
                </a:lnTo>
                <a:lnTo>
                  <a:pt x="7905" y="843237"/>
                </a:lnTo>
                <a:lnTo>
                  <a:pt x="0" y="804110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62878" y="4013213"/>
            <a:ext cx="8896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5"/>
              </a:spcBef>
            </a:pPr>
            <a:r>
              <a:rPr sz="1400" spc="-1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4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15503" y="4534065"/>
            <a:ext cx="302260" cy="301625"/>
          </a:xfrm>
          <a:custGeom>
            <a:avLst/>
            <a:gdLst/>
            <a:ahLst/>
            <a:cxnLst/>
            <a:rect l="l" t="t" r="r" b="b"/>
            <a:pathLst>
              <a:path w="302259" h="301625">
                <a:moveTo>
                  <a:pt x="145326" y="0"/>
                </a:moveTo>
                <a:lnTo>
                  <a:pt x="87477" y="2371"/>
                </a:lnTo>
                <a:lnTo>
                  <a:pt x="41425" y="8837"/>
                </a:lnTo>
                <a:lnTo>
                  <a:pt x="10993" y="18425"/>
                </a:lnTo>
                <a:lnTo>
                  <a:pt x="0" y="30162"/>
                </a:lnTo>
                <a:lnTo>
                  <a:pt x="0" y="271386"/>
                </a:lnTo>
                <a:lnTo>
                  <a:pt x="10993" y="283123"/>
                </a:lnTo>
                <a:lnTo>
                  <a:pt x="41425" y="292711"/>
                </a:lnTo>
                <a:lnTo>
                  <a:pt x="87477" y="299177"/>
                </a:lnTo>
                <a:lnTo>
                  <a:pt x="145326" y="301548"/>
                </a:lnTo>
                <a:lnTo>
                  <a:pt x="204919" y="299177"/>
                </a:lnTo>
                <a:lnTo>
                  <a:pt x="254808" y="292711"/>
                </a:lnTo>
                <a:lnTo>
                  <a:pt x="289077" y="283123"/>
                </a:lnTo>
                <a:lnTo>
                  <a:pt x="301815" y="271386"/>
                </a:lnTo>
                <a:lnTo>
                  <a:pt x="301815" y="30162"/>
                </a:lnTo>
                <a:lnTo>
                  <a:pt x="289077" y="18425"/>
                </a:lnTo>
                <a:lnTo>
                  <a:pt x="254808" y="8837"/>
                </a:lnTo>
                <a:lnTo>
                  <a:pt x="204919" y="2371"/>
                </a:lnTo>
                <a:lnTo>
                  <a:pt x="1453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9917" y="4534073"/>
            <a:ext cx="307975" cy="301625"/>
          </a:xfrm>
          <a:custGeom>
            <a:avLst/>
            <a:gdLst/>
            <a:ahLst/>
            <a:cxnLst/>
            <a:rect l="l" t="t" r="r" b="b"/>
            <a:pathLst>
              <a:path w="307975" h="301625">
                <a:moveTo>
                  <a:pt x="5589" y="271387"/>
                </a:moveTo>
                <a:lnTo>
                  <a:pt x="5589" y="30154"/>
                </a:lnTo>
                <a:lnTo>
                  <a:pt x="16580" y="18422"/>
                </a:lnTo>
                <a:lnTo>
                  <a:pt x="47009" y="8836"/>
                </a:lnTo>
                <a:lnTo>
                  <a:pt x="93057" y="2371"/>
                </a:lnTo>
                <a:lnTo>
                  <a:pt x="150905" y="0"/>
                </a:lnTo>
                <a:lnTo>
                  <a:pt x="210499" y="2371"/>
                </a:lnTo>
                <a:lnTo>
                  <a:pt x="260389" y="8836"/>
                </a:lnTo>
                <a:lnTo>
                  <a:pt x="294661" y="18422"/>
                </a:lnTo>
                <a:lnTo>
                  <a:pt x="307399" y="30154"/>
                </a:lnTo>
                <a:lnTo>
                  <a:pt x="307399" y="271387"/>
                </a:lnTo>
                <a:lnTo>
                  <a:pt x="294661" y="283119"/>
                </a:lnTo>
                <a:lnTo>
                  <a:pt x="260389" y="292704"/>
                </a:lnTo>
                <a:lnTo>
                  <a:pt x="210499" y="299169"/>
                </a:lnTo>
                <a:lnTo>
                  <a:pt x="150905" y="301541"/>
                </a:lnTo>
                <a:lnTo>
                  <a:pt x="92184" y="299169"/>
                </a:lnTo>
                <a:lnTo>
                  <a:pt x="44215" y="292704"/>
                </a:lnTo>
                <a:lnTo>
                  <a:pt x="11864" y="283119"/>
                </a:lnTo>
                <a:lnTo>
                  <a:pt x="0" y="271387"/>
                </a:lnTo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9917" y="4564227"/>
            <a:ext cx="302260" cy="30480"/>
          </a:xfrm>
          <a:custGeom>
            <a:avLst/>
            <a:gdLst/>
            <a:ahLst/>
            <a:cxnLst/>
            <a:rect l="l" t="t" r="r" b="b"/>
            <a:pathLst>
              <a:path w="302259" h="30479">
                <a:moveTo>
                  <a:pt x="0" y="0"/>
                </a:moveTo>
                <a:lnTo>
                  <a:pt x="11864" y="11731"/>
                </a:lnTo>
                <a:lnTo>
                  <a:pt x="44215" y="21317"/>
                </a:lnTo>
                <a:lnTo>
                  <a:pt x="92184" y="27782"/>
                </a:lnTo>
                <a:lnTo>
                  <a:pt x="150905" y="30154"/>
                </a:lnTo>
                <a:lnTo>
                  <a:pt x="209626" y="27782"/>
                </a:lnTo>
                <a:lnTo>
                  <a:pt x="257595" y="21317"/>
                </a:lnTo>
                <a:lnTo>
                  <a:pt x="289945" y="11731"/>
                </a:lnTo>
                <a:lnTo>
                  <a:pt x="301810" y="0"/>
                </a:lnTo>
              </a:path>
            </a:pathLst>
          </a:custGeom>
          <a:ln w="11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6462" y="4534073"/>
            <a:ext cx="1710689" cy="1508125"/>
          </a:xfrm>
          <a:custGeom>
            <a:avLst/>
            <a:gdLst/>
            <a:ahLst/>
            <a:cxnLst/>
            <a:rect l="l" t="t" r="r" b="b"/>
            <a:pathLst>
              <a:path w="1710689" h="1508125">
                <a:moveTo>
                  <a:pt x="0" y="0"/>
                </a:moveTo>
                <a:lnTo>
                  <a:pt x="1710260" y="0"/>
                </a:lnTo>
                <a:lnTo>
                  <a:pt x="1710260" y="1507707"/>
                </a:lnTo>
                <a:lnTo>
                  <a:pt x="0" y="1507707"/>
                </a:lnTo>
                <a:lnTo>
                  <a:pt x="0" y="0"/>
                </a:lnTo>
                <a:close/>
              </a:path>
            </a:pathLst>
          </a:custGeom>
          <a:ln w="4469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547" y="6134018"/>
            <a:ext cx="1942747" cy="415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4398" y="5035110"/>
            <a:ext cx="56832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2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2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20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200" spc="-4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3357" y="4735089"/>
            <a:ext cx="259079" cy="635"/>
          </a:xfrm>
          <a:custGeom>
            <a:avLst/>
            <a:gdLst/>
            <a:ahLst/>
            <a:cxnLst/>
            <a:rect l="l" t="t" r="r" b="b"/>
            <a:pathLst>
              <a:path w="259080" h="635">
                <a:moveTo>
                  <a:pt x="0" y="0"/>
                </a:moveTo>
                <a:lnTo>
                  <a:pt x="258984" y="614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6160" y="4729885"/>
            <a:ext cx="3175" cy="260985"/>
          </a:xfrm>
          <a:custGeom>
            <a:avLst/>
            <a:gdLst/>
            <a:ahLst/>
            <a:cxnLst/>
            <a:rect l="l" t="t" r="r" b="b"/>
            <a:pathLst>
              <a:path w="3175" h="260985">
                <a:moveTo>
                  <a:pt x="0" y="0"/>
                </a:moveTo>
                <a:lnTo>
                  <a:pt x="2638" y="260744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071" y="4981784"/>
            <a:ext cx="255904" cy="3810"/>
          </a:xfrm>
          <a:custGeom>
            <a:avLst/>
            <a:gdLst/>
            <a:ahLst/>
            <a:cxnLst/>
            <a:rect l="l" t="t" r="r" b="b"/>
            <a:pathLst>
              <a:path w="255905" h="3810">
                <a:moveTo>
                  <a:pt x="255616" y="0"/>
                </a:moveTo>
                <a:lnTo>
                  <a:pt x="0" y="3529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8460" y="4729740"/>
            <a:ext cx="5715" cy="262255"/>
          </a:xfrm>
          <a:custGeom>
            <a:avLst/>
            <a:gdLst/>
            <a:ahLst/>
            <a:cxnLst/>
            <a:rect l="l" t="t" r="r" b="b"/>
            <a:pathLst>
              <a:path w="5715" h="262254">
                <a:moveTo>
                  <a:pt x="5623" y="262151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54" y="4733280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5" h="1270">
                <a:moveTo>
                  <a:pt x="0" y="0"/>
                </a:moveTo>
                <a:lnTo>
                  <a:pt x="252859" y="692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7859" y="4728489"/>
            <a:ext cx="3175" cy="252095"/>
          </a:xfrm>
          <a:custGeom>
            <a:avLst/>
            <a:gdLst/>
            <a:ahLst/>
            <a:cxnLst/>
            <a:rect l="l" t="t" r="r" b="b"/>
            <a:pathLst>
              <a:path w="3175" h="252095">
                <a:moveTo>
                  <a:pt x="0" y="0"/>
                </a:moveTo>
                <a:lnTo>
                  <a:pt x="2839" y="251943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5340" y="4981650"/>
            <a:ext cx="248920" cy="2540"/>
          </a:xfrm>
          <a:custGeom>
            <a:avLst/>
            <a:gdLst/>
            <a:ahLst/>
            <a:cxnLst/>
            <a:rect l="l" t="t" r="r" b="b"/>
            <a:pathLst>
              <a:path w="248919" h="2539">
                <a:moveTo>
                  <a:pt x="248767" y="0"/>
                </a:moveTo>
                <a:lnTo>
                  <a:pt x="0" y="2401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9179" y="4733716"/>
            <a:ext cx="6350" cy="257175"/>
          </a:xfrm>
          <a:custGeom>
            <a:avLst/>
            <a:gdLst/>
            <a:ahLst/>
            <a:cxnLst/>
            <a:rect l="l" t="t" r="r" b="b"/>
            <a:pathLst>
              <a:path w="6350" h="257175">
                <a:moveTo>
                  <a:pt x="5766" y="256790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4103" y="4765967"/>
            <a:ext cx="196856" cy="194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75912" y="5035110"/>
            <a:ext cx="4629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20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57128" y="4735100"/>
            <a:ext cx="268605" cy="635"/>
          </a:xfrm>
          <a:custGeom>
            <a:avLst/>
            <a:gdLst/>
            <a:ahLst/>
            <a:cxnLst/>
            <a:rect l="l" t="t" r="r" b="b"/>
            <a:pathLst>
              <a:path w="268605" h="635">
                <a:moveTo>
                  <a:pt x="0" y="0"/>
                </a:moveTo>
                <a:lnTo>
                  <a:pt x="268399" y="78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8149" y="4727417"/>
            <a:ext cx="635" cy="260985"/>
          </a:xfrm>
          <a:custGeom>
            <a:avLst/>
            <a:gdLst/>
            <a:ahLst/>
            <a:cxnLst/>
            <a:rect l="l" t="t" r="r" b="b"/>
            <a:pathLst>
              <a:path w="635" h="260985">
                <a:moveTo>
                  <a:pt x="279" y="0"/>
                </a:moveTo>
                <a:lnTo>
                  <a:pt x="0" y="260364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69323" y="4979249"/>
            <a:ext cx="256540" cy="5715"/>
          </a:xfrm>
          <a:custGeom>
            <a:avLst/>
            <a:gdLst/>
            <a:ahLst/>
            <a:cxnLst/>
            <a:rect l="l" t="t" r="r" b="b"/>
            <a:pathLst>
              <a:path w="256539" h="5714">
                <a:moveTo>
                  <a:pt x="256460" y="0"/>
                </a:moveTo>
                <a:lnTo>
                  <a:pt x="0" y="5606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67333" y="4726914"/>
            <a:ext cx="5715" cy="265430"/>
          </a:xfrm>
          <a:custGeom>
            <a:avLst/>
            <a:gdLst/>
            <a:ahLst/>
            <a:cxnLst/>
            <a:rect l="l" t="t" r="r" b="b"/>
            <a:pathLst>
              <a:path w="5714" h="265429">
                <a:moveTo>
                  <a:pt x="5700" y="265289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8525" y="4732811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0"/>
                </a:moveTo>
                <a:lnTo>
                  <a:pt x="261289" y="871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9837" y="4726021"/>
            <a:ext cx="635" cy="252095"/>
          </a:xfrm>
          <a:custGeom>
            <a:avLst/>
            <a:gdLst/>
            <a:ahLst/>
            <a:cxnLst/>
            <a:rect l="l" t="t" r="r" b="b"/>
            <a:pathLst>
              <a:path w="635" h="252095">
                <a:moveTo>
                  <a:pt x="0" y="0"/>
                </a:moveTo>
                <a:lnTo>
                  <a:pt x="33" y="251999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74297" y="4978053"/>
            <a:ext cx="253365" cy="6985"/>
          </a:xfrm>
          <a:custGeom>
            <a:avLst/>
            <a:gdLst/>
            <a:ahLst/>
            <a:cxnLst/>
            <a:rect l="l" t="t" r="r" b="b"/>
            <a:pathLst>
              <a:path w="253364" h="6985">
                <a:moveTo>
                  <a:pt x="252883" y="0"/>
                </a:moveTo>
                <a:lnTo>
                  <a:pt x="0" y="6377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68127" y="4733716"/>
            <a:ext cx="5715" cy="257175"/>
          </a:xfrm>
          <a:custGeom>
            <a:avLst/>
            <a:gdLst/>
            <a:ahLst/>
            <a:cxnLst/>
            <a:rect l="l" t="t" r="r" b="b"/>
            <a:pathLst>
              <a:path w="5714" h="257175">
                <a:moveTo>
                  <a:pt x="5175" y="257114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84552" y="4766366"/>
            <a:ext cx="195345" cy="194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70448" y="5716363"/>
            <a:ext cx="45148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49180" y="5415914"/>
            <a:ext cx="258445" cy="635"/>
          </a:xfrm>
          <a:custGeom>
            <a:avLst/>
            <a:gdLst/>
            <a:ahLst/>
            <a:cxnLst/>
            <a:rect l="l" t="t" r="r" b="b"/>
            <a:pathLst>
              <a:path w="258444" h="635">
                <a:moveTo>
                  <a:pt x="0" y="457"/>
                </a:moveTo>
                <a:lnTo>
                  <a:pt x="258249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99001" y="5406209"/>
            <a:ext cx="8890" cy="260350"/>
          </a:xfrm>
          <a:custGeom>
            <a:avLst/>
            <a:gdLst/>
            <a:ahLst/>
            <a:cxnLst/>
            <a:rect l="l" t="t" r="r" b="b"/>
            <a:pathLst>
              <a:path w="8889" h="260350">
                <a:moveTo>
                  <a:pt x="0" y="0"/>
                </a:moveTo>
                <a:lnTo>
                  <a:pt x="8763" y="259973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53081" y="5658175"/>
            <a:ext cx="257810" cy="8255"/>
          </a:xfrm>
          <a:custGeom>
            <a:avLst/>
            <a:gdLst/>
            <a:ahLst/>
            <a:cxnLst/>
            <a:rect l="l" t="t" r="r" b="b"/>
            <a:pathLst>
              <a:path w="257810" h="8254">
                <a:moveTo>
                  <a:pt x="257299" y="0"/>
                </a:moveTo>
                <a:lnTo>
                  <a:pt x="0" y="7683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56099" y="5405338"/>
            <a:ext cx="6350" cy="268605"/>
          </a:xfrm>
          <a:custGeom>
            <a:avLst/>
            <a:gdLst/>
            <a:ahLst/>
            <a:cxnLst/>
            <a:rect l="l" t="t" r="r" b="b"/>
            <a:pathLst>
              <a:path w="6350" h="268604">
                <a:moveTo>
                  <a:pt x="5767" y="268438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50577" y="5413256"/>
            <a:ext cx="250190" cy="635"/>
          </a:xfrm>
          <a:custGeom>
            <a:avLst/>
            <a:gdLst/>
            <a:ahLst/>
            <a:cxnLst/>
            <a:rect l="l" t="t" r="r" b="b"/>
            <a:pathLst>
              <a:path w="250189" h="635">
                <a:moveTo>
                  <a:pt x="0" y="346"/>
                </a:moveTo>
                <a:lnTo>
                  <a:pt x="250145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1505" y="5404779"/>
            <a:ext cx="7620" cy="252095"/>
          </a:xfrm>
          <a:custGeom>
            <a:avLst/>
            <a:gdLst/>
            <a:ahLst/>
            <a:cxnLst/>
            <a:rect l="l" t="t" r="r" b="b"/>
            <a:pathLst>
              <a:path w="7619" h="252095">
                <a:moveTo>
                  <a:pt x="0" y="0"/>
                </a:moveTo>
                <a:lnTo>
                  <a:pt x="7433" y="252077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3108" y="5657293"/>
            <a:ext cx="248920" cy="7620"/>
          </a:xfrm>
          <a:custGeom>
            <a:avLst/>
            <a:gdLst/>
            <a:ahLst/>
            <a:cxnLst/>
            <a:rect l="l" t="t" r="r" b="b"/>
            <a:pathLst>
              <a:path w="248919" h="7620">
                <a:moveTo>
                  <a:pt x="248680" y="0"/>
                </a:moveTo>
                <a:lnTo>
                  <a:pt x="0" y="7393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56960" y="5414976"/>
            <a:ext cx="6350" cy="257810"/>
          </a:xfrm>
          <a:custGeom>
            <a:avLst/>
            <a:gdLst/>
            <a:ahLst/>
            <a:cxnLst/>
            <a:rect l="l" t="t" r="r" b="b"/>
            <a:pathLst>
              <a:path w="6350" h="257810">
                <a:moveTo>
                  <a:pt x="5980" y="257415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71150" y="5447360"/>
            <a:ext cx="197569" cy="193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50063" y="5716363"/>
            <a:ext cx="41655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6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200" spc="-8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2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4642" y="5415378"/>
            <a:ext cx="259715" cy="1270"/>
          </a:xfrm>
          <a:custGeom>
            <a:avLst/>
            <a:gdLst/>
            <a:ahLst/>
            <a:cxnLst/>
            <a:rect l="l" t="t" r="r" b="b"/>
            <a:pathLst>
              <a:path w="259715" h="1270">
                <a:moveTo>
                  <a:pt x="0" y="993"/>
                </a:moveTo>
                <a:lnTo>
                  <a:pt x="259286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58905" y="5412106"/>
            <a:ext cx="6350" cy="262890"/>
          </a:xfrm>
          <a:custGeom>
            <a:avLst/>
            <a:gdLst/>
            <a:ahLst/>
            <a:cxnLst/>
            <a:rect l="l" t="t" r="r" b="b"/>
            <a:pathLst>
              <a:path w="6350" h="262889">
                <a:moveTo>
                  <a:pt x="6002" y="0"/>
                </a:moveTo>
                <a:lnTo>
                  <a:pt x="0" y="262396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8638" y="5665110"/>
            <a:ext cx="247015" cy="2540"/>
          </a:xfrm>
          <a:custGeom>
            <a:avLst/>
            <a:gdLst/>
            <a:ahLst/>
            <a:cxnLst/>
            <a:rect l="l" t="t" r="r" b="b"/>
            <a:pathLst>
              <a:path w="247015" h="2539">
                <a:moveTo>
                  <a:pt x="246962" y="1943"/>
                </a:moveTo>
                <a:lnTo>
                  <a:pt x="0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8457" y="5410888"/>
            <a:ext cx="5715" cy="263525"/>
          </a:xfrm>
          <a:custGeom>
            <a:avLst/>
            <a:gdLst/>
            <a:ahLst/>
            <a:cxnLst/>
            <a:rect l="l" t="t" r="r" b="b"/>
            <a:pathLst>
              <a:path w="5715" h="263525">
                <a:moveTo>
                  <a:pt x="5662" y="263212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6037" y="5412966"/>
            <a:ext cx="250190" cy="1905"/>
          </a:xfrm>
          <a:custGeom>
            <a:avLst/>
            <a:gdLst/>
            <a:ahLst/>
            <a:cxnLst/>
            <a:rect l="l" t="t" r="r" b="b"/>
            <a:pathLst>
              <a:path w="250190" h="1904">
                <a:moveTo>
                  <a:pt x="0" y="1552"/>
                </a:moveTo>
                <a:lnTo>
                  <a:pt x="250189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61633" y="5410732"/>
            <a:ext cx="5715" cy="255270"/>
          </a:xfrm>
          <a:custGeom>
            <a:avLst/>
            <a:gdLst/>
            <a:ahLst/>
            <a:cxnLst/>
            <a:rect l="l" t="t" r="r" b="b"/>
            <a:pathLst>
              <a:path w="5715" h="255270">
                <a:moveTo>
                  <a:pt x="5488" y="0"/>
                </a:moveTo>
                <a:lnTo>
                  <a:pt x="0" y="254903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5315" y="5665065"/>
            <a:ext cx="241935" cy="1905"/>
          </a:xfrm>
          <a:custGeom>
            <a:avLst/>
            <a:gdLst/>
            <a:ahLst/>
            <a:cxnLst/>
            <a:rect l="l" t="t" r="r" b="b"/>
            <a:pathLst>
              <a:path w="241934" h="1904">
                <a:moveTo>
                  <a:pt x="241672" y="1440"/>
                </a:moveTo>
                <a:lnTo>
                  <a:pt x="0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9219" y="5414976"/>
            <a:ext cx="5715" cy="257810"/>
          </a:xfrm>
          <a:custGeom>
            <a:avLst/>
            <a:gdLst/>
            <a:ahLst/>
            <a:cxnLst/>
            <a:rect l="l" t="t" r="r" b="b"/>
            <a:pathLst>
              <a:path w="5715" h="257810">
                <a:moveTo>
                  <a:pt x="5380" y="257739"/>
                </a:moveTo>
                <a:lnTo>
                  <a:pt x="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19178" y="547778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781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2592" y="5455584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19" h="17779">
                <a:moveTo>
                  <a:pt x="0" y="0"/>
                </a:moveTo>
                <a:lnTo>
                  <a:pt x="20290" y="17589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3584" y="5462228"/>
            <a:ext cx="10160" cy="20955"/>
          </a:xfrm>
          <a:custGeom>
            <a:avLst/>
            <a:gdLst/>
            <a:ahLst/>
            <a:cxnLst/>
            <a:rect l="l" t="t" r="r" b="b"/>
            <a:pathLst>
              <a:path w="10159" h="20954">
                <a:moveTo>
                  <a:pt x="0" y="0"/>
                </a:moveTo>
                <a:lnTo>
                  <a:pt x="9790" y="20828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61832" y="5474000"/>
            <a:ext cx="23495" cy="3810"/>
          </a:xfrm>
          <a:custGeom>
            <a:avLst/>
            <a:gdLst/>
            <a:ahLst/>
            <a:cxnLst/>
            <a:rect l="l" t="t" r="r" b="b"/>
            <a:pathLst>
              <a:path w="23494" h="3810">
                <a:moveTo>
                  <a:pt x="23185" y="0"/>
                </a:moveTo>
                <a:lnTo>
                  <a:pt x="0" y="3517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6398" y="5466182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09" h="33020">
                <a:moveTo>
                  <a:pt x="0" y="0"/>
                </a:moveTo>
                <a:lnTo>
                  <a:pt x="16450" y="32655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4807" y="5478367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22156" y="20538"/>
                </a:moveTo>
                <a:lnTo>
                  <a:pt x="0" y="0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3233" y="547955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29">
                <a:moveTo>
                  <a:pt x="18773" y="0"/>
                </a:moveTo>
                <a:lnTo>
                  <a:pt x="0" y="11034"/>
                </a:lnTo>
              </a:path>
            </a:pathLst>
          </a:custGeom>
          <a:ln w="1117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9651" y="547736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282"/>
                </a:moveTo>
                <a:lnTo>
                  <a:pt x="17157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2943" y="5470571"/>
            <a:ext cx="25400" cy="13335"/>
          </a:xfrm>
          <a:custGeom>
            <a:avLst/>
            <a:gdLst/>
            <a:ahLst/>
            <a:cxnLst/>
            <a:rect l="l" t="t" r="r" b="b"/>
            <a:pathLst>
              <a:path w="25400" h="13335">
                <a:moveTo>
                  <a:pt x="25366" y="12776"/>
                </a:moveTo>
                <a:lnTo>
                  <a:pt x="0" y="0"/>
                </a:lnTo>
              </a:path>
            </a:pathLst>
          </a:custGeom>
          <a:ln w="1117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42185" y="5467020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0" y="9761"/>
                </a:moveTo>
                <a:lnTo>
                  <a:pt x="31343" y="0"/>
                </a:lnTo>
              </a:path>
            </a:pathLst>
          </a:custGeom>
          <a:ln w="1116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7650" y="5455092"/>
            <a:ext cx="3810" cy="15875"/>
          </a:xfrm>
          <a:custGeom>
            <a:avLst/>
            <a:gdLst/>
            <a:ahLst/>
            <a:cxnLst/>
            <a:rect l="l" t="t" r="r" b="b"/>
            <a:pathLst>
              <a:path w="3809" h="15875">
                <a:moveTo>
                  <a:pt x="3248" y="15735"/>
                </a:moveTo>
                <a:lnTo>
                  <a:pt x="0" y="0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4354" y="5453774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4">
                <a:moveTo>
                  <a:pt x="0" y="0"/>
                </a:moveTo>
                <a:lnTo>
                  <a:pt x="13209" y="11581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5410" y="546063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0"/>
                </a:moveTo>
                <a:lnTo>
                  <a:pt x="5985" y="12575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2913" y="5473777"/>
            <a:ext cx="13970" cy="1905"/>
          </a:xfrm>
          <a:custGeom>
            <a:avLst/>
            <a:gdLst/>
            <a:ahLst/>
            <a:cxnLst/>
            <a:rect l="l" t="t" r="r" b="b"/>
            <a:pathLst>
              <a:path w="13969" h="1904">
                <a:moveTo>
                  <a:pt x="13680" y="0"/>
                </a:moveTo>
                <a:lnTo>
                  <a:pt x="0" y="1798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68217" y="5464585"/>
            <a:ext cx="13335" cy="26034"/>
          </a:xfrm>
          <a:custGeom>
            <a:avLst/>
            <a:gdLst/>
            <a:ahLst/>
            <a:cxnLst/>
            <a:rect l="l" t="t" r="r" b="b"/>
            <a:pathLst>
              <a:path w="13334" h="26035">
                <a:moveTo>
                  <a:pt x="0" y="0"/>
                </a:moveTo>
                <a:lnTo>
                  <a:pt x="12966" y="25608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69510" y="548057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18369" y="17444"/>
                </a:moveTo>
                <a:lnTo>
                  <a:pt x="0" y="0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7536" y="547920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09" h="9525">
                <a:moveTo>
                  <a:pt x="16487" y="0"/>
                </a:moveTo>
                <a:lnTo>
                  <a:pt x="0" y="8990"/>
                </a:lnTo>
              </a:path>
            </a:pathLst>
          </a:custGeom>
          <a:ln w="1117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0239" y="5478814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69" h="15239">
                <a:moveTo>
                  <a:pt x="0" y="14675"/>
                </a:moveTo>
                <a:lnTo>
                  <a:pt x="13883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1203" y="5473787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5" h="8889">
                <a:moveTo>
                  <a:pt x="18179" y="8811"/>
                </a:moveTo>
                <a:lnTo>
                  <a:pt x="0" y="0"/>
                </a:lnTo>
              </a:path>
            </a:pathLst>
          </a:custGeom>
          <a:ln w="1117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3470" y="5466472"/>
            <a:ext cx="28575" cy="8890"/>
          </a:xfrm>
          <a:custGeom>
            <a:avLst/>
            <a:gdLst/>
            <a:ahLst/>
            <a:cxnLst/>
            <a:rect l="l" t="t" r="r" b="b"/>
            <a:pathLst>
              <a:path w="28575" h="8889">
                <a:moveTo>
                  <a:pt x="0" y="8554"/>
                </a:moveTo>
                <a:lnTo>
                  <a:pt x="28200" y="0"/>
                </a:lnTo>
              </a:path>
            </a:pathLst>
          </a:custGeom>
          <a:ln w="1116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9487" y="5459794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5" h="10160">
                <a:moveTo>
                  <a:pt x="1497" y="9906"/>
                </a:moveTo>
                <a:lnTo>
                  <a:pt x="0" y="0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9178" y="5544795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781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66613" y="5523743"/>
            <a:ext cx="3175" cy="26670"/>
          </a:xfrm>
          <a:custGeom>
            <a:avLst/>
            <a:gdLst/>
            <a:ahLst/>
            <a:cxnLst/>
            <a:rect l="l" t="t" r="r" b="b"/>
            <a:pathLst>
              <a:path w="3175" h="26670">
                <a:moveTo>
                  <a:pt x="2703" y="0"/>
                </a:moveTo>
                <a:lnTo>
                  <a:pt x="0" y="26379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0194" y="5537737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0" y="3931"/>
                </a:moveTo>
                <a:lnTo>
                  <a:pt x="30010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70321" y="5535369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11991" y="0"/>
                </a:moveTo>
                <a:lnTo>
                  <a:pt x="0" y="16662"/>
                </a:lnTo>
              </a:path>
            </a:pathLst>
          </a:custGeom>
          <a:ln w="1117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0782" y="5539680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0" y="0"/>
                </a:moveTo>
                <a:lnTo>
                  <a:pt x="9406" y="25865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9423" y="5549229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40" h="15875">
                <a:moveTo>
                  <a:pt x="14745" y="15613"/>
                </a:moveTo>
                <a:lnTo>
                  <a:pt x="0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2816" y="5544896"/>
            <a:ext cx="26034" cy="23495"/>
          </a:xfrm>
          <a:custGeom>
            <a:avLst/>
            <a:gdLst/>
            <a:ahLst/>
            <a:cxnLst/>
            <a:rect l="l" t="t" r="r" b="b"/>
            <a:pathLst>
              <a:path w="26034" h="23495">
                <a:moveTo>
                  <a:pt x="25826" y="0"/>
                </a:moveTo>
                <a:lnTo>
                  <a:pt x="0" y="23073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60608" y="5539166"/>
            <a:ext cx="1270" cy="32384"/>
          </a:xfrm>
          <a:custGeom>
            <a:avLst/>
            <a:gdLst/>
            <a:ahLst/>
            <a:cxnLst/>
            <a:rect l="l" t="t" r="r" b="b"/>
            <a:pathLst>
              <a:path w="1269" h="32385">
                <a:moveTo>
                  <a:pt x="0" y="31974"/>
                </a:moveTo>
                <a:lnTo>
                  <a:pt x="104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49000" y="5533649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18155" y="17690"/>
                </a:moveTo>
                <a:lnTo>
                  <a:pt x="0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3199" y="5535537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32347" y="6287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67306" y="5522660"/>
            <a:ext cx="2540" cy="22860"/>
          </a:xfrm>
          <a:custGeom>
            <a:avLst/>
            <a:gdLst/>
            <a:ahLst/>
            <a:cxnLst/>
            <a:rect l="l" t="t" r="r" b="b"/>
            <a:pathLst>
              <a:path w="2540" h="22860">
                <a:moveTo>
                  <a:pt x="0" y="22582"/>
                </a:moveTo>
                <a:lnTo>
                  <a:pt x="2062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70217" y="5522414"/>
            <a:ext cx="1270" cy="17145"/>
          </a:xfrm>
          <a:custGeom>
            <a:avLst/>
            <a:gdLst/>
            <a:ahLst/>
            <a:cxnLst/>
            <a:rect l="l" t="t" r="r" b="b"/>
            <a:pathLst>
              <a:path w="1269" h="17145">
                <a:moveTo>
                  <a:pt x="1145" y="0"/>
                </a:moveTo>
                <a:lnTo>
                  <a:pt x="0" y="1702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1574" y="5536408"/>
            <a:ext cx="19685" cy="3810"/>
          </a:xfrm>
          <a:custGeom>
            <a:avLst/>
            <a:gdLst/>
            <a:ahLst/>
            <a:cxnLst/>
            <a:rect l="l" t="t" r="r" b="b"/>
            <a:pathLst>
              <a:path w="19684" h="3810">
                <a:moveTo>
                  <a:pt x="0" y="3730"/>
                </a:moveTo>
                <a:lnTo>
                  <a:pt x="19263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75435" y="5534051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386" y="0"/>
                </a:moveTo>
                <a:lnTo>
                  <a:pt x="0" y="12318"/>
                </a:lnTo>
              </a:path>
            </a:pathLst>
          </a:custGeom>
          <a:ln w="11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72359" y="5538217"/>
            <a:ext cx="6350" cy="18415"/>
          </a:xfrm>
          <a:custGeom>
            <a:avLst/>
            <a:gdLst/>
            <a:ahLst/>
            <a:cxnLst/>
            <a:rect l="l" t="t" r="r" b="b"/>
            <a:pathLst>
              <a:path w="6350" h="18414">
                <a:moveTo>
                  <a:pt x="0" y="0"/>
                </a:moveTo>
                <a:lnTo>
                  <a:pt x="6332" y="17924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2812" y="5549955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12104" y="14105"/>
                </a:moveTo>
                <a:lnTo>
                  <a:pt x="0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62862" y="554360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282" y="0"/>
                </a:moveTo>
                <a:lnTo>
                  <a:pt x="0" y="16283"/>
                </a:lnTo>
              </a:path>
            </a:pathLst>
          </a:custGeom>
          <a:ln w="1117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60874" y="5544348"/>
            <a:ext cx="1905" cy="25400"/>
          </a:xfrm>
          <a:custGeom>
            <a:avLst/>
            <a:gdLst/>
            <a:ahLst/>
            <a:cxnLst/>
            <a:rect l="l" t="t" r="r" b="b"/>
            <a:pathLst>
              <a:path w="1905" h="25400">
                <a:moveTo>
                  <a:pt x="0" y="25362"/>
                </a:moveTo>
                <a:lnTo>
                  <a:pt x="1279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53624" y="5536665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5" h="13970">
                <a:moveTo>
                  <a:pt x="14293" y="13926"/>
                </a:moveTo>
                <a:lnTo>
                  <a:pt x="0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4809" y="553304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5" h="5079">
                <a:moveTo>
                  <a:pt x="0" y="0"/>
                </a:moveTo>
                <a:lnTo>
                  <a:pt x="24500" y="507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68420" y="5526613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5" h="17779">
                <a:moveTo>
                  <a:pt x="0" y="17210"/>
                </a:moveTo>
                <a:lnTo>
                  <a:pt x="1510" y="0"/>
                </a:lnTo>
              </a:path>
            </a:pathLst>
          </a:custGeom>
          <a:ln w="1117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19178" y="561180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1781" y="0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67198" y="5586519"/>
            <a:ext cx="5715" cy="26670"/>
          </a:xfrm>
          <a:custGeom>
            <a:avLst/>
            <a:gdLst/>
            <a:ahLst/>
            <a:cxnLst/>
            <a:rect l="l" t="t" r="r" b="b"/>
            <a:pathLst>
              <a:path w="5715" h="26670">
                <a:moveTo>
                  <a:pt x="0" y="0"/>
                </a:moveTo>
                <a:lnTo>
                  <a:pt x="5138" y="26111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0955" y="5602847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59" h="1270">
                <a:moveTo>
                  <a:pt x="0" y="0"/>
                </a:moveTo>
                <a:lnTo>
                  <a:pt x="22643" y="692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73419" y="5599854"/>
            <a:ext cx="7620" cy="29209"/>
          </a:xfrm>
          <a:custGeom>
            <a:avLst/>
            <a:gdLst/>
            <a:ahLst/>
            <a:cxnLst/>
            <a:rect l="l" t="t" r="r" b="b"/>
            <a:pathLst>
              <a:path w="7619" h="29210">
                <a:moveTo>
                  <a:pt x="7183" y="0"/>
                </a:moveTo>
                <a:lnTo>
                  <a:pt x="0" y="28691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74021" y="5613401"/>
            <a:ext cx="3175" cy="19050"/>
          </a:xfrm>
          <a:custGeom>
            <a:avLst/>
            <a:gdLst/>
            <a:ahLst/>
            <a:cxnLst/>
            <a:rect l="l" t="t" r="r" b="b"/>
            <a:pathLst>
              <a:path w="3175" h="19050">
                <a:moveTo>
                  <a:pt x="2564" y="0"/>
                </a:moveTo>
                <a:lnTo>
                  <a:pt x="0" y="18941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71394" y="5612207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7024" y="20169"/>
                </a:moveTo>
                <a:lnTo>
                  <a:pt x="0" y="0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4465" y="5620951"/>
            <a:ext cx="36830" cy="635"/>
          </a:xfrm>
          <a:custGeom>
            <a:avLst/>
            <a:gdLst/>
            <a:ahLst/>
            <a:cxnLst/>
            <a:rect l="l" t="t" r="r" b="b"/>
            <a:pathLst>
              <a:path w="36830" h="635">
                <a:moveTo>
                  <a:pt x="-5584" y="156"/>
                </a:moveTo>
                <a:lnTo>
                  <a:pt x="42370" y="156"/>
                </a:lnTo>
              </a:path>
            </a:pathLst>
          </a:custGeom>
          <a:ln w="1148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3519" y="5602959"/>
            <a:ext cx="9525" cy="21590"/>
          </a:xfrm>
          <a:custGeom>
            <a:avLst/>
            <a:gdLst/>
            <a:ahLst/>
            <a:cxnLst/>
            <a:rect l="l" t="t" r="r" b="b"/>
            <a:pathLst>
              <a:path w="9525" h="21589">
                <a:moveTo>
                  <a:pt x="0" y="21431"/>
                </a:moveTo>
                <a:lnTo>
                  <a:pt x="9139" y="0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4902" y="5607728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5" h="6985">
                <a:moveTo>
                  <a:pt x="24657" y="0"/>
                </a:moveTo>
                <a:lnTo>
                  <a:pt x="0" y="6991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53508" y="5598425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5" h="15875">
                <a:moveTo>
                  <a:pt x="0" y="15367"/>
                </a:moveTo>
                <a:lnTo>
                  <a:pt x="14519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61667" y="5590931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59" h="17145">
                <a:moveTo>
                  <a:pt x="0" y="16607"/>
                </a:moveTo>
                <a:lnTo>
                  <a:pt x="9590" y="0"/>
                </a:lnTo>
              </a:path>
            </a:pathLst>
          </a:custGeom>
          <a:ln w="11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69329" y="558497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0"/>
                </a:moveTo>
                <a:lnTo>
                  <a:pt x="3166" y="16640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2389" y="5600268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18739" y="1038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77370" y="5598570"/>
            <a:ext cx="5715" cy="19050"/>
          </a:xfrm>
          <a:custGeom>
            <a:avLst/>
            <a:gdLst/>
            <a:ahLst/>
            <a:cxnLst/>
            <a:rect l="l" t="t" r="r" b="b"/>
            <a:pathLst>
              <a:path w="5715" h="19050">
                <a:moveTo>
                  <a:pt x="5099" y="0"/>
                </a:moveTo>
                <a:lnTo>
                  <a:pt x="0" y="18907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77537" y="5612184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5" h="10160">
                <a:moveTo>
                  <a:pt x="1737" y="0"/>
                </a:moveTo>
                <a:lnTo>
                  <a:pt x="0" y="9816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74897" y="5619946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4" h="11429">
                <a:moveTo>
                  <a:pt x="3892" y="11391"/>
                </a:moveTo>
                <a:lnTo>
                  <a:pt x="0" y="0"/>
                </a:lnTo>
              </a:path>
            </a:pathLst>
          </a:custGeom>
          <a:ln w="1117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6297" y="5620024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69" h="1270">
                <a:moveTo>
                  <a:pt x="26351" y="0"/>
                </a:moveTo>
                <a:lnTo>
                  <a:pt x="0" y="681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3853" y="5609090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0" y="13457"/>
                </a:moveTo>
                <a:lnTo>
                  <a:pt x="6635" y="0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57071" y="5607393"/>
            <a:ext cx="14604" cy="3810"/>
          </a:xfrm>
          <a:custGeom>
            <a:avLst/>
            <a:gdLst/>
            <a:ahLst/>
            <a:cxnLst/>
            <a:rect l="l" t="t" r="r" b="b"/>
            <a:pathLst>
              <a:path w="14605" h="3810">
                <a:moveTo>
                  <a:pt x="14186" y="0"/>
                </a:moveTo>
                <a:lnTo>
                  <a:pt x="0" y="3696"/>
                </a:lnTo>
              </a:path>
            </a:pathLst>
          </a:custGeom>
          <a:ln w="1116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54584" y="5599988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06"/>
                </a:moveTo>
                <a:lnTo>
                  <a:pt x="11961" y="0"/>
                </a:lnTo>
              </a:path>
            </a:pathLst>
          </a:custGeom>
          <a:ln w="1117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62521" y="5593019"/>
            <a:ext cx="6985" cy="13335"/>
          </a:xfrm>
          <a:custGeom>
            <a:avLst/>
            <a:gdLst/>
            <a:ahLst/>
            <a:cxnLst/>
            <a:rect l="l" t="t" r="r" b="b"/>
            <a:pathLst>
              <a:path w="6984" h="13335">
                <a:moveTo>
                  <a:pt x="0" y="12809"/>
                </a:moveTo>
                <a:lnTo>
                  <a:pt x="6640" y="0"/>
                </a:lnTo>
              </a:path>
            </a:pathLst>
          </a:custGeom>
          <a:ln w="1117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41535" y="3434005"/>
            <a:ext cx="3940810" cy="1190625"/>
          </a:xfrm>
          <a:custGeom>
            <a:avLst/>
            <a:gdLst/>
            <a:ahLst/>
            <a:cxnLst/>
            <a:rect l="l" t="t" r="r" b="b"/>
            <a:pathLst>
              <a:path w="3940810" h="1190625">
                <a:moveTo>
                  <a:pt x="0" y="1190530"/>
                </a:moveTo>
                <a:lnTo>
                  <a:pt x="0" y="603082"/>
                </a:lnTo>
                <a:lnTo>
                  <a:pt x="435948" y="603082"/>
                </a:lnTo>
                <a:lnTo>
                  <a:pt x="435948" y="0"/>
                </a:lnTo>
                <a:lnTo>
                  <a:pt x="3940305" y="0"/>
                </a:lnTo>
              </a:path>
            </a:pathLst>
          </a:custGeom>
          <a:ln w="1116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8000" y="4624535"/>
            <a:ext cx="67310" cy="89535"/>
          </a:xfrm>
          <a:custGeom>
            <a:avLst/>
            <a:gdLst/>
            <a:ahLst/>
            <a:cxnLst/>
            <a:rect l="l" t="t" r="r" b="b"/>
            <a:pathLst>
              <a:path w="67309" h="89535">
                <a:moveTo>
                  <a:pt x="33534" y="89345"/>
                </a:moveTo>
                <a:lnTo>
                  <a:pt x="67069" y="0"/>
                </a:lnTo>
                <a:lnTo>
                  <a:pt x="0" y="0"/>
                </a:lnTo>
                <a:lnTo>
                  <a:pt x="33534" y="89345"/>
                </a:lnTo>
                <a:close/>
              </a:path>
            </a:pathLst>
          </a:custGeom>
          <a:ln w="1117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90472" y="4338629"/>
            <a:ext cx="3191510" cy="648335"/>
          </a:xfrm>
          <a:custGeom>
            <a:avLst/>
            <a:gdLst/>
            <a:ahLst/>
            <a:cxnLst/>
            <a:rect l="l" t="t" r="r" b="b"/>
            <a:pathLst>
              <a:path w="3191510" h="648335">
                <a:moveTo>
                  <a:pt x="0" y="285905"/>
                </a:moveTo>
                <a:lnTo>
                  <a:pt x="0" y="0"/>
                </a:lnTo>
                <a:lnTo>
                  <a:pt x="2805721" y="0"/>
                </a:lnTo>
                <a:lnTo>
                  <a:pt x="2805721" y="597498"/>
                </a:lnTo>
                <a:lnTo>
                  <a:pt x="2805721" y="647755"/>
                </a:lnTo>
                <a:lnTo>
                  <a:pt x="3191368" y="647755"/>
                </a:lnTo>
              </a:path>
            </a:pathLst>
          </a:custGeom>
          <a:ln w="11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56938" y="4624535"/>
            <a:ext cx="67310" cy="89535"/>
          </a:xfrm>
          <a:custGeom>
            <a:avLst/>
            <a:gdLst/>
            <a:ahLst/>
            <a:cxnLst/>
            <a:rect l="l" t="t" r="r" b="b"/>
            <a:pathLst>
              <a:path w="67310" h="89535">
                <a:moveTo>
                  <a:pt x="33534" y="89345"/>
                </a:moveTo>
                <a:lnTo>
                  <a:pt x="67069" y="0"/>
                </a:lnTo>
                <a:lnTo>
                  <a:pt x="0" y="0"/>
                </a:lnTo>
                <a:lnTo>
                  <a:pt x="33534" y="89345"/>
                </a:lnTo>
                <a:close/>
              </a:path>
            </a:pathLst>
          </a:custGeom>
          <a:ln w="1117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01022" y="4052723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181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61900" y="3957790"/>
            <a:ext cx="78243" cy="10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02229" y="3942158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290373"/>
                </a:lnTo>
                <a:lnTo>
                  <a:pt x="0" y="470181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63107" y="4406752"/>
            <a:ext cx="78243" cy="100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01022" y="5560431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181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61900" y="5465498"/>
            <a:ext cx="78243" cy="10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02229" y="544986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64217"/>
                </a:lnTo>
                <a:lnTo>
                  <a:pt x="0" y="481349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3107" y="5925628"/>
            <a:ext cx="78243" cy="100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05850" y="4238115"/>
            <a:ext cx="476250" cy="396875"/>
          </a:xfrm>
          <a:custGeom>
            <a:avLst/>
            <a:gdLst/>
            <a:ahLst/>
            <a:cxnLst/>
            <a:rect l="l" t="t" r="r" b="b"/>
            <a:pathLst>
              <a:path w="476250" h="396875">
                <a:moveTo>
                  <a:pt x="476190" y="0"/>
                </a:moveTo>
                <a:lnTo>
                  <a:pt x="0" y="0"/>
                </a:lnTo>
                <a:lnTo>
                  <a:pt x="0" y="396471"/>
                </a:lnTo>
              </a:path>
            </a:pathLst>
          </a:custGeom>
          <a:ln w="111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76454" y="4199025"/>
            <a:ext cx="100597" cy="78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10925" y="4338629"/>
            <a:ext cx="493395" cy="402590"/>
          </a:xfrm>
          <a:custGeom>
            <a:avLst/>
            <a:gdLst/>
            <a:ahLst/>
            <a:cxnLst/>
            <a:rect l="l" t="t" r="r" b="b"/>
            <a:pathLst>
              <a:path w="493395" h="402589">
                <a:moveTo>
                  <a:pt x="492957" y="0"/>
                </a:moveTo>
                <a:lnTo>
                  <a:pt x="196735" y="0"/>
                </a:lnTo>
                <a:lnTo>
                  <a:pt x="196735" y="195443"/>
                </a:lnTo>
                <a:lnTo>
                  <a:pt x="196735" y="402055"/>
                </a:lnTo>
                <a:lnTo>
                  <a:pt x="0" y="402055"/>
                </a:lnTo>
              </a:path>
            </a:pathLst>
          </a:custGeom>
          <a:ln w="1117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15913" y="4701594"/>
            <a:ext cx="100597" cy="78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1282" y="4856834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349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72160" y="4761901"/>
            <a:ext cx="78243" cy="10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13093" y="4735100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349"/>
                </a:lnTo>
              </a:path>
            </a:pathLst>
          </a:custGeom>
          <a:ln w="1117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3970" y="5210863"/>
            <a:ext cx="78243" cy="100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11439" y="4986385"/>
            <a:ext cx="471170" cy="804545"/>
          </a:xfrm>
          <a:custGeom>
            <a:avLst/>
            <a:gdLst/>
            <a:ahLst/>
            <a:cxnLst/>
            <a:rect l="l" t="t" r="r" b="b"/>
            <a:pathLst>
              <a:path w="471170" h="804545">
                <a:moveTo>
                  <a:pt x="470601" y="804110"/>
                </a:moveTo>
                <a:lnTo>
                  <a:pt x="396825" y="804110"/>
                </a:lnTo>
                <a:lnTo>
                  <a:pt x="396825" y="351798"/>
                </a:lnTo>
                <a:lnTo>
                  <a:pt x="396825" y="0"/>
                </a:lnTo>
                <a:lnTo>
                  <a:pt x="0" y="0"/>
                </a:lnTo>
              </a:path>
            </a:pathLst>
          </a:custGeom>
          <a:ln w="111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76454" y="5751405"/>
            <a:ext cx="100597" cy="78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10925" y="5142740"/>
            <a:ext cx="481965" cy="904875"/>
          </a:xfrm>
          <a:custGeom>
            <a:avLst/>
            <a:gdLst/>
            <a:ahLst/>
            <a:cxnLst/>
            <a:rect l="l" t="t" r="r" b="b"/>
            <a:pathLst>
              <a:path w="481965" h="904875">
                <a:moveTo>
                  <a:pt x="0" y="0"/>
                </a:moveTo>
                <a:lnTo>
                  <a:pt x="196735" y="0"/>
                </a:lnTo>
                <a:lnTo>
                  <a:pt x="196735" y="904624"/>
                </a:lnTo>
                <a:lnTo>
                  <a:pt x="481779" y="904624"/>
                </a:lnTo>
              </a:path>
            </a:pathLst>
          </a:custGeom>
          <a:ln w="111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15913" y="5103649"/>
            <a:ext cx="100597" cy="78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0844" y="2830922"/>
            <a:ext cx="7042784" cy="2713990"/>
          </a:xfrm>
          <a:custGeom>
            <a:avLst/>
            <a:gdLst/>
            <a:ahLst/>
            <a:cxnLst/>
            <a:rect l="l" t="t" r="r" b="b"/>
            <a:pathLst>
              <a:path w="7042784" h="2713990">
                <a:moveTo>
                  <a:pt x="7042248" y="988385"/>
                </a:moveTo>
                <a:lnTo>
                  <a:pt x="7042248" y="0"/>
                </a:lnTo>
                <a:lnTo>
                  <a:pt x="0" y="0"/>
                </a:lnTo>
                <a:lnTo>
                  <a:pt x="0" y="2713873"/>
                </a:lnTo>
                <a:lnTo>
                  <a:pt x="437066" y="2713873"/>
                </a:lnTo>
              </a:path>
            </a:pathLst>
          </a:custGeom>
          <a:ln w="1116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7911" y="5511291"/>
            <a:ext cx="89535" cy="67310"/>
          </a:xfrm>
          <a:custGeom>
            <a:avLst/>
            <a:gdLst/>
            <a:ahLst/>
            <a:cxnLst/>
            <a:rect l="l" t="t" r="r" b="b"/>
            <a:pathLst>
              <a:path w="89534" h="67310">
                <a:moveTo>
                  <a:pt x="89425" y="33504"/>
                </a:moveTo>
                <a:lnTo>
                  <a:pt x="0" y="0"/>
                </a:lnTo>
                <a:lnTo>
                  <a:pt x="0" y="67009"/>
                </a:lnTo>
                <a:lnTo>
                  <a:pt x="89425" y="33504"/>
                </a:lnTo>
                <a:close/>
              </a:path>
            </a:pathLst>
          </a:custGeom>
          <a:ln w="1117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12918" y="4037088"/>
            <a:ext cx="3589654" cy="1993900"/>
          </a:xfrm>
          <a:custGeom>
            <a:avLst/>
            <a:gdLst/>
            <a:ahLst/>
            <a:cxnLst/>
            <a:rect l="l" t="t" r="r" b="b"/>
            <a:pathLst>
              <a:path w="3589654" h="1993900">
                <a:moveTo>
                  <a:pt x="3589310" y="1993524"/>
                </a:moveTo>
                <a:lnTo>
                  <a:pt x="3589310" y="0"/>
                </a:lnTo>
                <a:lnTo>
                  <a:pt x="1968476" y="0"/>
                </a:lnTo>
                <a:lnTo>
                  <a:pt x="593560" y="0"/>
                </a:lnTo>
                <a:lnTo>
                  <a:pt x="593560" y="1507707"/>
                </a:lnTo>
                <a:lnTo>
                  <a:pt x="0" y="1507707"/>
                </a:lnTo>
              </a:path>
            </a:pathLst>
          </a:custGeom>
          <a:ln w="1117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23492" y="5511291"/>
            <a:ext cx="89535" cy="67310"/>
          </a:xfrm>
          <a:custGeom>
            <a:avLst/>
            <a:gdLst/>
            <a:ahLst/>
            <a:cxnLst/>
            <a:rect l="l" t="t" r="r" b="b"/>
            <a:pathLst>
              <a:path w="89535" h="67310">
                <a:moveTo>
                  <a:pt x="0" y="33504"/>
                </a:moveTo>
                <a:lnTo>
                  <a:pt x="89425" y="67009"/>
                </a:lnTo>
                <a:lnTo>
                  <a:pt x="89425" y="0"/>
                </a:lnTo>
                <a:lnTo>
                  <a:pt x="0" y="33504"/>
                </a:lnTo>
                <a:close/>
              </a:path>
            </a:pathLst>
          </a:custGeom>
          <a:ln w="1117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33506" y="2635478"/>
            <a:ext cx="503555" cy="4422775"/>
          </a:xfrm>
          <a:custGeom>
            <a:avLst/>
            <a:gdLst/>
            <a:ahLst/>
            <a:cxnLst/>
            <a:rect l="l" t="t" r="r" b="b"/>
            <a:pathLst>
              <a:path w="503554" h="4422775">
                <a:moveTo>
                  <a:pt x="402412" y="0"/>
                </a:moveTo>
                <a:lnTo>
                  <a:pt x="100609" y="0"/>
                </a:lnTo>
                <a:lnTo>
                  <a:pt x="61448" y="7898"/>
                </a:lnTo>
                <a:lnTo>
                  <a:pt x="29468" y="29437"/>
                </a:lnTo>
                <a:lnTo>
                  <a:pt x="7906" y="61384"/>
                </a:lnTo>
                <a:lnTo>
                  <a:pt x="0" y="100507"/>
                </a:lnTo>
                <a:lnTo>
                  <a:pt x="0" y="4322089"/>
                </a:lnTo>
                <a:lnTo>
                  <a:pt x="7906" y="4361212"/>
                </a:lnTo>
                <a:lnTo>
                  <a:pt x="29468" y="4393160"/>
                </a:lnTo>
                <a:lnTo>
                  <a:pt x="61448" y="4414699"/>
                </a:lnTo>
                <a:lnTo>
                  <a:pt x="100609" y="4422597"/>
                </a:lnTo>
                <a:lnTo>
                  <a:pt x="402412" y="4422597"/>
                </a:lnTo>
                <a:lnTo>
                  <a:pt x="441572" y="4414699"/>
                </a:lnTo>
                <a:lnTo>
                  <a:pt x="473552" y="4393160"/>
                </a:lnTo>
                <a:lnTo>
                  <a:pt x="495114" y="4361212"/>
                </a:lnTo>
                <a:lnTo>
                  <a:pt x="503021" y="4322089"/>
                </a:lnTo>
                <a:lnTo>
                  <a:pt x="503021" y="100507"/>
                </a:lnTo>
                <a:lnTo>
                  <a:pt x="495114" y="61384"/>
                </a:lnTo>
                <a:lnTo>
                  <a:pt x="473552" y="29437"/>
                </a:lnTo>
                <a:lnTo>
                  <a:pt x="441572" y="7898"/>
                </a:lnTo>
                <a:lnTo>
                  <a:pt x="402412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33506" y="2635478"/>
            <a:ext cx="503555" cy="4422775"/>
          </a:xfrm>
          <a:custGeom>
            <a:avLst/>
            <a:gdLst/>
            <a:ahLst/>
            <a:cxnLst/>
            <a:rect l="l" t="t" r="r" b="b"/>
            <a:pathLst>
              <a:path w="503554" h="4422775">
                <a:moveTo>
                  <a:pt x="100603" y="0"/>
                </a:moveTo>
                <a:lnTo>
                  <a:pt x="402414" y="0"/>
                </a:lnTo>
                <a:lnTo>
                  <a:pt x="441575" y="7898"/>
                </a:lnTo>
                <a:lnTo>
                  <a:pt x="473553" y="29437"/>
                </a:lnTo>
                <a:lnTo>
                  <a:pt x="495112" y="61387"/>
                </a:lnTo>
                <a:lnTo>
                  <a:pt x="503017" y="100513"/>
                </a:lnTo>
                <a:lnTo>
                  <a:pt x="503017" y="4322094"/>
                </a:lnTo>
                <a:lnTo>
                  <a:pt x="495112" y="4361220"/>
                </a:lnTo>
                <a:lnTo>
                  <a:pt x="473553" y="4393170"/>
                </a:lnTo>
                <a:lnTo>
                  <a:pt x="441575" y="4414709"/>
                </a:lnTo>
                <a:lnTo>
                  <a:pt x="402414" y="4422608"/>
                </a:lnTo>
                <a:lnTo>
                  <a:pt x="100603" y="4422608"/>
                </a:lnTo>
                <a:lnTo>
                  <a:pt x="61442" y="4414709"/>
                </a:lnTo>
                <a:lnTo>
                  <a:pt x="29464" y="4393170"/>
                </a:lnTo>
                <a:lnTo>
                  <a:pt x="7905" y="4361220"/>
                </a:lnTo>
                <a:lnTo>
                  <a:pt x="0" y="4322094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5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205333" y="7145897"/>
            <a:ext cx="67564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400">
              <a:latin typeface="Noto Sans CJK JP Regular"/>
              <a:cs typeface="Noto Sans CJK JP Regular"/>
            </a:endParaRPr>
          </a:p>
          <a:p>
            <a:pPr algn="ctr">
              <a:lnSpc>
                <a:spcPts val="1675"/>
              </a:lnSpc>
            </a:pP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Gateway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779740" y="2624310"/>
            <a:ext cx="0" cy="4523740"/>
          </a:xfrm>
          <a:custGeom>
            <a:avLst/>
            <a:gdLst/>
            <a:ahLst/>
            <a:cxnLst/>
            <a:rect l="l" t="t" r="r" b="b"/>
            <a:pathLst>
              <a:path h="4523740">
                <a:moveTo>
                  <a:pt x="0" y="0"/>
                </a:moveTo>
                <a:lnTo>
                  <a:pt x="0" y="3618497"/>
                </a:lnTo>
                <a:lnTo>
                  <a:pt x="0" y="4322094"/>
                </a:lnTo>
                <a:lnTo>
                  <a:pt x="0" y="4523121"/>
                </a:lnTo>
              </a:path>
            </a:pathLst>
          </a:custGeom>
          <a:ln w="22356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2456823" y="7246407"/>
            <a:ext cx="6235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Internet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189895" y="6587479"/>
            <a:ext cx="485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182150" y="2624302"/>
            <a:ext cx="1006475" cy="2010410"/>
          </a:xfrm>
          <a:custGeom>
            <a:avLst/>
            <a:gdLst/>
            <a:ahLst/>
            <a:cxnLst/>
            <a:rect l="l" t="t" r="r" b="b"/>
            <a:pathLst>
              <a:path w="1006475" h="2010410">
                <a:moveTo>
                  <a:pt x="905433" y="0"/>
                </a:moveTo>
                <a:lnTo>
                  <a:pt x="100609" y="0"/>
                </a:lnTo>
                <a:lnTo>
                  <a:pt x="61448" y="7899"/>
                </a:lnTo>
                <a:lnTo>
                  <a:pt x="29468" y="29443"/>
                </a:lnTo>
                <a:lnTo>
                  <a:pt x="7906" y="61395"/>
                </a:lnTo>
                <a:lnTo>
                  <a:pt x="0" y="100520"/>
                </a:lnTo>
                <a:lnTo>
                  <a:pt x="0" y="1909762"/>
                </a:lnTo>
                <a:lnTo>
                  <a:pt x="7906" y="1948887"/>
                </a:lnTo>
                <a:lnTo>
                  <a:pt x="29468" y="1980839"/>
                </a:lnTo>
                <a:lnTo>
                  <a:pt x="61448" y="2002383"/>
                </a:lnTo>
                <a:lnTo>
                  <a:pt x="100609" y="2010282"/>
                </a:lnTo>
                <a:lnTo>
                  <a:pt x="905433" y="2010282"/>
                </a:lnTo>
                <a:lnTo>
                  <a:pt x="944594" y="2002383"/>
                </a:lnTo>
                <a:lnTo>
                  <a:pt x="976574" y="1980839"/>
                </a:lnTo>
                <a:lnTo>
                  <a:pt x="998136" y="1948887"/>
                </a:lnTo>
                <a:lnTo>
                  <a:pt x="1006043" y="1909762"/>
                </a:lnTo>
                <a:lnTo>
                  <a:pt x="1006043" y="100520"/>
                </a:lnTo>
                <a:lnTo>
                  <a:pt x="998136" y="61395"/>
                </a:lnTo>
                <a:lnTo>
                  <a:pt x="976574" y="29443"/>
                </a:lnTo>
                <a:lnTo>
                  <a:pt x="944594" y="7899"/>
                </a:lnTo>
                <a:lnTo>
                  <a:pt x="905433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82154" y="2624310"/>
            <a:ext cx="1006475" cy="2010410"/>
          </a:xfrm>
          <a:custGeom>
            <a:avLst/>
            <a:gdLst/>
            <a:ahLst/>
            <a:cxnLst/>
            <a:rect l="l" t="t" r="r" b="b"/>
            <a:pathLst>
              <a:path w="1006475" h="2010410">
                <a:moveTo>
                  <a:pt x="100603" y="0"/>
                </a:moveTo>
                <a:lnTo>
                  <a:pt x="905431" y="0"/>
                </a:lnTo>
                <a:lnTo>
                  <a:pt x="944593" y="7898"/>
                </a:lnTo>
                <a:lnTo>
                  <a:pt x="976571" y="29437"/>
                </a:lnTo>
                <a:lnTo>
                  <a:pt x="998130" y="61387"/>
                </a:lnTo>
                <a:lnTo>
                  <a:pt x="1006035" y="100513"/>
                </a:lnTo>
                <a:lnTo>
                  <a:pt x="1006035" y="1909762"/>
                </a:lnTo>
                <a:lnTo>
                  <a:pt x="998130" y="1948889"/>
                </a:lnTo>
                <a:lnTo>
                  <a:pt x="976571" y="1980838"/>
                </a:lnTo>
                <a:lnTo>
                  <a:pt x="944593" y="2002378"/>
                </a:lnTo>
                <a:lnTo>
                  <a:pt x="905431" y="2010276"/>
                </a:lnTo>
                <a:lnTo>
                  <a:pt x="100603" y="2010276"/>
                </a:lnTo>
                <a:lnTo>
                  <a:pt x="61442" y="2002378"/>
                </a:lnTo>
                <a:lnTo>
                  <a:pt x="29464" y="1980838"/>
                </a:lnTo>
                <a:lnTo>
                  <a:pt x="7905" y="1948889"/>
                </a:lnTo>
                <a:lnTo>
                  <a:pt x="0" y="1909762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3307347" y="3359875"/>
            <a:ext cx="7556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381660" y="3572071"/>
            <a:ext cx="607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993017" y="4534065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106639" y="0"/>
                </a:moveTo>
                <a:lnTo>
                  <a:pt x="100609" y="0"/>
                </a:lnTo>
                <a:lnTo>
                  <a:pt x="61448" y="7899"/>
                </a:lnTo>
                <a:lnTo>
                  <a:pt x="29468" y="29443"/>
                </a:lnTo>
                <a:lnTo>
                  <a:pt x="7906" y="61395"/>
                </a:lnTo>
                <a:lnTo>
                  <a:pt x="0" y="100520"/>
                </a:lnTo>
                <a:lnTo>
                  <a:pt x="0" y="804113"/>
                </a:lnTo>
                <a:lnTo>
                  <a:pt x="7906" y="843236"/>
                </a:lnTo>
                <a:lnTo>
                  <a:pt x="29468" y="875183"/>
                </a:lnTo>
                <a:lnTo>
                  <a:pt x="61448" y="896722"/>
                </a:lnTo>
                <a:lnTo>
                  <a:pt x="100609" y="904621"/>
                </a:lnTo>
                <a:lnTo>
                  <a:pt x="1106639" y="904621"/>
                </a:lnTo>
                <a:lnTo>
                  <a:pt x="1145800" y="896722"/>
                </a:lnTo>
                <a:lnTo>
                  <a:pt x="1177780" y="875183"/>
                </a:lnTo>
                <a:lnTo>
                  <a:pt x="1199342" y="843236"/>
                </a:lnTo>
                <a:lnTo>
                  <a:pt x="1207249" y="804113"/>
                </a:lnTo>
                <a:lnTo>
                  <a:pt x="1207249" y="100520"/>
                </a:lnTo>
                <a:lnTo>
                  <a:pt x="1199342" y="61395"/>
                </a:lnTo>
                <a:lnTo>
                  <a:pt x="1177780" y="29443"/>
                </a:lnTo>
                <a:lnTo>
                  <a:pt x="1145800" y="7899"/>
                </a:lnTo>
                <a:lnTo>
                  <a:pt x="1106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93018" y="4534073"/>
            <a:ext cx="1207770" cy="904875"/>
          </a:xfrm>
          <a:custGeom>
            <a:avLst/>
            <a:gdLst/>
            <a:ahLst/>
            <a:cxnLst/>
            <a:rect l="l" t="t" r="r" b="b"/>
            <a:pathLst>
              <a:path w="1207770" h="904875">
                <a:moveTo>
                  <a:pt x="100603" y="0"/>
                </a:moveTo>
                <a:lnTo>
                  <a:pt x="1106638" y="0"/>
                </a:lnTo>
                <a:lnTo>
                  <a:pt x="1145800" y="7898"/>
                </a:lnTo>
                <a:lnTo>
                  <a:pt x="1177778" y="29437"/>
                </a:lnTo>
                <a:lnTo>
                  <a:pt x="1199337" y="61387"/>
                </a:lnTo>
                <a:lnTo>
                  <a:pt x="1207242" y="100513"/>
                </a:lnTo>
                <a:lnTo>
                  <a:pt x="1207242" y="804110"/>
                </a:lnTo>
                <a:lnTo>
                  <a:pt x="1199337" y="843237"/>
                </a:lnTo>
                <a:lnTo>
                  <a:pt x="1177778" y="875186"/>
                </a:lnTo>
                <a:lnTo>
                  <a:pt x="1145800" y="896726"/>
                </a:lnTo>
                <a:lnTo>
                  <a:pt x="1106638" y="904624"/>
                </a:lnTo>
                <a:lnTo>
                  <a:pt x="100603" y="904624"/>
                </a:lnTo>
                <a:lnTo>
                  <a:pt x="61442" y="896726"/>
                </a:lnTo>
                <a:lnTo>
                  <a:pt x="29464" y="875186"/>
                </a:lnTo>
                <a:lnTo>
                  <a:pt x="7905" y="843237"/>
                </a:lnTo>
                <a:lnTo>
                  <a:pt x="0" y="804110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5314778" y="4716806"/>
            <a:ext cx="56388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400" spc="-1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400" spc="-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004648" y="5237670"/>
            <a:ext cx="302260" cy="301625"/>
          </a:xfrm>
          <a:custGeom>
            <a:avLst/>
            <a:gdLst/>
            <a:ahLst/>
            <a:cxnLst/>
            <a:rect l="l" t="t" r="r" b="b"/>
            <a:pathLst>
              <a:path w="302260" h="301625">
                <a:moveTo>
                  <a:pt x="145313" y="0"/>
                </a:moveTo>
                <a:lnTo>
                  <a:pt x="87466" y="2369"/>
                </a:lnTo>
                <a:lnTo>
                  <a:pt x="41419" y="8831"/>
                </a:lnTo>
                <a:lnTo>
                  <a:pt x="10991" y="18414"/>
                </a:lnTo>
                <a:lnTo>
                  <a:pt x="0" y="30149"/>
                </a:lnTo>
                <a:lnTo>
                  <a:pt x="0" y="271386"/>
                </a:lnTo>
                <a:lnTo>
                  <a:pt x="10991" y="283115"/>
                </a:lnTo>
                <a:lnTo>
                  <a:pt x="41419" y="292700"/>
                </a:lnTo>
                <a:lnTo>
                  <a:pt x="87466" y="299164"/>
                </a:lnTo>
                <a:lnTo>
                  <a:pt x="145313" y="301536"/>
                </a:lnTo>
                <a:lnTo>
                  <a:pt x="204906" y="299164"/>
                </a:lnTo>
                <a:lnTo>
                  <a:pt x="254795" y="292700"/>
                </a:lnTo>
                <a:lnTo>
                  <a:pt x="289065" y="283115"/>
                </a:lnTo>
                <a:lnTo>
                  <a:pt x="301802" y="271386"/>
                </a:lnTo>
                <a:lnTo>
                  <a:pt x="301802" y="30149"/>
                </a:lnTo>
                <a:lnTo>
                  <a:pt x="289065" y="18414"/>
                </a:lnTo>
                <a:lnTo>
                  <a:pt x="254795" y="8831"/>
                </a:lnTo>
                <a:lnTo>
                  <a:pt x="204906" y="2369"/>
                </a:lnTo>
                <a:lnTo>
                  <a:pt x="145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99054" y="5237670"/>
            <a:ext cx="307975" cy="301625"/>
          </a:xfrm>
          <a:custGeom>
            <a:avLst/>
            <a:gdLst/>
            <a:ahLst/>
            <a:cxnLst/>
            <a:rect l="l" t="t" r="r" b="b"/>
            <a:pathLst>
              <a:path w="307975" h="301625">
                <a:moveTo>
                  <a:pt x="5589" y="271387"/>
                </a:moveTo>
                <a:lnTo>
                  <a:pt x="5589" y="30154"/>
                </a:lnTo>
                <a:lnTo>
                  <a:pt x="16580" y="18422"/>
                </a:lnTo>
                <a:lnTo>
                  <a:pt x="47009" y="8836"/>
                </a:lnTo>
                <a:lnTo>
                  <a:pt x="93057" y="2371"/>
                </a:lnTo>
                <a:lnTo>
                  <a:pt x="150905" y="0"/>
                </a:lnTo>
                <a:lnTo>
                  <a:pt x="210499" y="2371"/>
                </a:lnTo>
                <a:lnTo>
                  <a:pt x="260389" y="8836"/>
                </a:lnTo>
                <a:lnTo>
                  <a:pt x="294661" y="18422"/>
                </a:lnTo>
                <a:lnTo>
                  <a:pt x="307399" y="30154"/>
                </a:lnTo>
                <a:lnTo>
                  <a:pt x="307399" y="271387"/>
                </a:lnTo>
                <a:lnTo>
                  <a:pt x="294661" y="283119"/>
                </a:lnTo>
                <a:lnTo>
                  <a:pt x="260389" y="292704"/>
                </a:lnTo>
                <a:lnTo>
                  <a:pt x="210499" y="299169"/>
                </a:lnTo>
                <a:lnTo>
                  <a:pt x="150905" y="301541"/>
                </a:lnTo>
                <a:lnTo>
                  <a:pt x="92184" y="299169"/>
                </a:lnTo>
                <a:lnTo>
                  <a:pt x="44215" y="292704"/>
                </a:lnTo>
                <a:lnTo>
                  <a:pt x="11864" y="283119"/>
                </a:lnTo>
                <a:lnTo>
                  <a:pt x="0" y="271387"/>
                </a:lnTo>
              </a:path>
            </a:pathLst>
          </a:custGeom>
          <a:ln w="11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99054" y="5267824"/>
            <a:ext cx="302260" cy="30480"/>
          </a:xfrm>
          <a:custGeom>
            <a:avLst/>
            <a:gdLst/>
            <a:ahLst/>
            <a:cxnLst/>
            <a:rect l="l" t="t" r="r" b="b"/>
            <a:pathLst>
              <a:path w="302260" h="30479">
                <a:moveTo>
                  <a:pt x="0" y="0"/>
                </a:moveTo>
                <a:lnTo>
                  <a:pt x="11864" y="11731"/>
                </a:lnTo>
                <a:lnTo>
                  <a:pt x="44215" y="21317"/>
                </a:lnTo>
                <a:lnTo>
                  <a:pt x="92184" y="27782"/>
                </a:lnTo>
                <a:lnTo>
                  <a:pt x="150905" y="30154"/>
                </a:lnTo>
                <a:lnTo>
                  <a:pt x="209626" y="27782"/>
                </a:lnTo>
                <a:lnTo>
                  <a:pt x="257595" y="21317"/>
                </a:lnTo>
                <a:lnTo>
                  <a:pt x="289945" y="11731"/>
                </a:lnTo>
                <a:lnTo>
                  <a:pt x="301810" y="0"/>
                </a:lnTo>
              </a:path>
            </a:pathLst>
          </a:custGeom>
          <a:ln w="11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82150" y="4735093"/>
            <a:ext cx="1006475" cy="1910080"/>
          </a:xfrm>
          <a:custGeom>
            <a:avLst/>
            <a:gdLst/>
            <a:ahLst/>
            <a:cxnLst/>
            <a:rect l="l" t="t" r="r" b="b"/>
            <a:pathLst>
              <a:path w="1006475" h="1910079">
                <a:moveTo>
                  <a:pt x="905433" y="0"/>
                </a:moveTo>
                <a:lnTo>
                  <a:pt x="100609" y="0"/>
                </a:lnTo>
                <a:lnTo>
                  <a:pt x="61448" y="7898"/>
                </a:lnTo>
                <a:lnTo>
                  <a:pt x="29468" y="29438"/>
                </a:lnTo>
                <a:lnTo>
                  <a:pt x="7906" y="61389"/>
                </a:lnTo>
                <a:lnTo>
                  <a:pt x="0" y="100520"/>
                </a:lnTo>
                <a:lnTo>
                  <a:pt x="0" y="1809254"/>
                </a:lnTo>
                <a:lnTo>
                  <a:pt x="7906" y="1848378"/>
                </a:lnTo>
                <a:lnTo>
                  <a:pt x="29468" y="1880325"/>
                </a:lnTo>
                <a:lnTo>
                  <a:pt x="61448" y="1901864"/>
                </a:lnTo>
                <a:lnTo>
                  <a:pt x="100609" y="1909762"/>
                </a:lnTo>
                <a:lnTo>
                  <a:pt x="905433" y="1909762"/>
                </a:lnTo>
                <a:lnTo>
                  <a:pt x="944594" y="1901864"/>
                </a:lnTo>
                <a:lnTo>
                  <a:pt x="976574" y="1880325"/>
                </a:lnTo>
                <a:lnTo>
                  <a:pt x="998136" y="1848378"/>
                </a:lnTo>
                <a:lnTo>
                  <a:pt x="1006043" y="1809254"/>
                </a:lnTo>
                <a:lnTo>
                  <a:pt x="1006043" y="100520"/>
                </a:lnTo>
                <a:lnTo>
                  <a:pt x="998136" y="61389"/>
                </a:lnTo>
                <a:lnTo>
                  <a:pt x="976574" y="29438"/>
                </a:lnTo>
                <a:lnTo>
                  <a:pt x="944594" y="7898"/>
                </a:lnTo>
                <a:lnTo>
                  <a:pt x="905433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82154" y="4735100"/>
            <a:ext cx="1006475" cy="1910080"/>
          </a:xfrm>
          <a:custGeom>
            <a:avLst/>
            <a:gdLst/>
            <a:ahLst/>
            <a:cxnLst/>
            <a:rect l="l" t="t" r="r" b="b"/>
            <a:pathLst>
              <a:path w="1006475" h="1910079">
                <a:moveTo>
                  <a:pt x="100603" y="0"/>
                </a:moveTo>
                <a:lnTo>
                  <a:pt x="905431" y="0"/>
                </a:lnTo>
                <a:lnTo>
                  <a:pt x="944593" y="7898"/>
                </a:lnTo>
                <a:lnTo>
                  <a:pt x="976571" y="29437"/>
                </a:lnTo>
                <a:lnTo>
                  <a:pt x="998130" y="61387"/>
                </a:lnTo>
                <a:lnTo>
                  <a:pt x="1006035" y="100513"/>
                </a:lnTo>
                <a:lnTo>
                  <a:pt x="1006035" y="1809248"/>
                </a:lnTo>
                <a:lnTo>
                  <a:pt x="998130" y="1848375"/>
                </a:lnTo>
                <a:lnTo>
                  <a:pt x="976571" y="1880324"/>
                </a:lnTo>
                <a:lnTo>
                  <a:pt x="944593" y="1901864"/>
                </a:lnTo>
                <a:lnTo>
                  <a:pt x="905431" y="1909762"/>
                </a:lnTo>
                <a:lnTo>
                  <a:pt x="100603" y="1909762"/>
                </a:lnTo>
                <a:lnTo>
                  <a:pt x="61442" y="1901864"/>
                </a:lnTo>
                <a:lnTo>
                  <a:pt x="29464" y="1880324"/>
                </a:lnTo>
                <a:lnTo>
                  <a:pt x="7905" y="1848375"/>
                </a:lnTo>
                <a:lnTo>
                  <a:pt x="0" y="1809248"/>
                </a:lnTo>
                <a:lnTo>
                  <a:pt x="0" y="100513"/>
                </a:lnTo>
                <a:lnTo>
                  <a:pt x="7905" y="61387"/>
                </a:lnTo>
                <a:lnTo>
                  <a:pt x="29464" y="29437"/>
                </a:lnTo>
                <a:lnTo>
                  <a:pt x="61442" y="7898"/>
                </a:lnTo>
                <a:lnTo>
                  <a:pt x="100603" y="0"/>
                </a:lnTo>
                <a:close/>
              </a:path>
            </a:pathLst>
          </a:custGeom>
          <a:ln w="223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3367263" y="5314314"/>
            <a:ext cx="636270" cy="66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875" algn="just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400" spc="-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957</Words>
  <Application>Microsoft Office PowerPoint</Application>
  <PresentationFormat>Custom</PresentationFormat>
  <Paragraphs>341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DejaVu Sans</vt:lpstr>
      <vt:lpstr>Noto Sans CJK JP Regular</vt:lpstr>
      <vt:lpstr>Noto Sans Mono CJK JP Regular</vt:lpstr>
      <vt:lpstr>Times New Roman</vt:lpstr>
      <vt:lpstr>Trebuchet MS</vt:lpstr>
      <vt:lpstr>Office Theme</vt:lpstr>
      <vt:lpstr>Technology for Microservices</vt:lpstr>
      <vt:lpstr>TOPICS</vt:lpstr>
      <vt:lpstr>Communication: Synchronous</vt:lpstr>
      <vt:lpstr>Communication: Asynchronous</vt:lpstr>
      <vt:lpstr>PowerPoint Presentation</vt:lpstr>
      <vt:lpstr>Hosting Platforms: Virtualization</vt:lpstr>
      <vt:lpstr>Hosting Platforms: Containers</vt:lpstr>
      <vt:lpstr>Hosting Platforms: Self Hosting</vt:lpstr>
      <vt:lpstr>Hosting Platforms: Registration and Discovery</vt:lpstr>
      <vt:lpstr>PowerPoint Presentation</vt:lpstr>
      <vt:lpstr>Observable Microservices: Monitoring Tech</vt:lpstr>
      <vt:lpstr>PowerPoint Presentation</vt:lpstr>
      <vt:lpstr>Observable Microservices: Logging Tech</vt:lpstr>
      <vt:lpstr>Microservices Performance</vt:lpstr>
      <vt:lpstr>Microservices Performance: Scaling</vt:lpstr>
      <vt:lpstr>Microservices Performance: Caching</vt:lpstr>
      <vt:lpstr>Microservices Performance: API Gateway</vt:lpstr>
      <vt:lpstr>PowerPoint Presentation</vt:lpstr>
      <vt:lpstr>Automation Tools: Continuous Integration</vt:lpstr>
      <vt:lpstr>Automation Tools: Continuous Deployment</vt:lpstr>
      <vt:lpstr>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Meena, Rajesh</cp:lastModifiedBy>
  <cp:revision>25</cp:revision>
  <dcterms:created xsi:type="dcterms:W3CDTF">2018-03-07T09:20:04Z</dcterms:created>
  <dcterms:modified xsi:type="dcterms:W3CDTF">2018-03-24T20:48:21Z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2015-10-18T00:00:00Z</vt:filetime>
  </property>
  <property fmtid="{D5CDD505-2E9C-101B-9397-08002B2CF9AE}" pid="3" name="Creator">
    <vt:lpwstr>Keynote</vt:lpwstr>
  </property>
  <property fmtid="{D5CDD505-2E9C-101B-9397-08002B2CF9AE}" pid="4" name="LastSaved">
    <vt:filetime>2018-03-07T00:00:00Z</vt:filetime>
  </property>
</Properties>
</file>