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74" r:id="rId4"/>
    <p:sldId id="275" r:id="rId5"/>
    <p:sldId id="276" r:id="rId6"/>
    <p:sldId id="288" r:id="rId7"/>
    <p:sldId id="268" r:id="rId8"/>
    <p:sldId id="269" r:id="rId9"/>
    <p:sldId id="270" r:id="rId10"/>
    <p:sldId id="260" r:id="rId11"/>
    <p:sldId id="271" r:id="rId12"/>
    <p:sldId id="272" r:id="rId13"/>
    <p:sldId id="277" r:id="rId14"/>
    <p:sldId id="278" r:id="rId15"/>
    <p:sldId id="279" r:id="rId16"/>
    <p:sldId id="280" r:id="rId17"/>
    <p:sldId id="283" r:id="rId18"/>
    <p:sldId id="282" r:id="rId19"/>
    <p:sldId id="281" r:id="rId20"/>
    <p:sldId id="284" r:id="rId21"/>
    <p:sldId id="285" r:id="rId22"/>
    <p:sldId id="261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4" orient="horz" pos="574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/>
    <p:restoredTop sz="97140"/>
  </p:normalViewPr>
  <p:slideViewPr>
    <p:cSldViewPr snapToGrid="0" snapToObjects="1" showGuides="1">
      <p:cViewPr>
        <p:scale>
          <a:sx n="100" d="100"/>
          <a:sy n="100" d="100"/>
        </p:scale>
        <p:origin x="-786" y="684"/>
      </p:cViewPr>
      <p:guideLst>
        <p:guide orient="horz" pos="5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B2F4-FF96-A44B-AEC0-E1AC8C2C4387}" type="datetimeFigureOut">
              <a:rPr/>
              <a:pPr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641B-0192-0947-875D-6A8DB29958AF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839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DB70-8D40-0842-A3B8-7D93DD610C71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6B5E-8D07-E14B-9D19-9636BDE7B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016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16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562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91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791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C6B5E-8D07-E14B-9D19-9636BDE7B92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322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411506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 userDrawn="1">
          <p15:clr>
            <a:srgbClr val="FBAE40"/>
          </p15:clr>
        </p15:guide>
        <p15:guide id="2" pos="54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914400"/>
            <a:ext cx="9144000" cy="2880360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4018753"/>
            <a:ext cx="8424538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5030528"/>
            <a:ext cx="8413133" cy="313932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4498884"/>
            <a:ext cx="842453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56474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13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1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661754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 wrap="square" anchor="b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338554"/>
          </a:xfrm>
        </p:spPr>
        <p:txBody>
          <a:bodyPr wrap="square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5760" y="3166308"/>
            <a:ext cx="3051322" cy="261610"/>
          </a:xfrm>
        </p:spPr>
        <p:txBody>
          <a:bodyPr wrap="square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pic>
        <p:nvPicPr>
          <p:cNvPr id="9" name="Picture 8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4317" y="0"/>
            <a:ext cx="2956316" cy="1127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197118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6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412480" cy="369332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8269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5" y="2087029"/>
            <a:ext cx="6750762" cy="656590"/>
          </a:xfrm>
        </p:spPr>
        <p:txBody>
          <a:bodyPr anchor="b" anchorCtr="0"/>
          <a:lstStyle>
            <a:lvl1pPr>
              <a:defRPr sz="4000" b="0" i="0" cap="none" baseline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705" y="2833706"/>
            <a:ext cx="6750762" cy="33855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L_bus_H_1c_r_140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86599" y="100620"/>
            <a:ext cx="1910283" cy="7286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8735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864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735019"/>
            <a:ext cx="3980794" cy="42117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341" y="1737360"/>
            <a:ext cx="3980794" cy="4211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3990628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823341" y="1297156"/>
            <a:ext cx="3980794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8304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5" y="804672"/>
            <a:ext cx="4109162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5" y="1738211"/>
            <a:ext cx="4103599" cy="4208563"/>
          </a:xfrm>
        </p:spPr>
        <p:txBody>
          <a:bodyPr/>
          <a:lstStyle>
            <a:lvl2pPr>
              <a:buSzPct val="50000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0600" y="914400"/>
            <a:ext cx="3889375" cy="5029200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3716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704" y="804672"/>
            <a:ext cx="8320269" cy="480131"/>
          </a:xfrm>
        </p:spPr>
        <p:txBody>
          <a:bodyPr anchor="t" anchorCtr="0"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4" y="1737360"/>
            <a:ext cx="4103599" cy="42117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4" y="1297156"/>
            <a:ext cx="8320269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800599" y="1711568"/>
            <a:ext cx="3889375" cy="4232031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3286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LK_PPT_D4G_01e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737359"/>
            <a:ext cx="8412480" cy="4209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705" y="6398425"/>
            <a:ext cx="357126" cy="2000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6831" y="6404516"/>
            <a:ext cx="2976902" cy="200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700" dirty="0" smtClean="0">
                <a:solidFill>
                  <a:schemeClr val="bg2"/>
                </a:solidFill>
              </a:rPr>
              <a:t>© 2016 CenturyLink. All Rights Reserved. </a:t>
            </a:r>
            <a:endParaRPr lang="en-US" sz="700" dirty="0">
              <a:solidFill>
                <a:schemeClr val="bg2"/>
              </a:solidFill>
            </a:endParaRPr>
          </a:p>
        </p:txBody>
      </p:sp>
      <p:pic>
        <p:nvPicPr>
          <p:cNvPr id="9" name="Picture 8" descr="CL_bus_H_clr_p_1405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84787" y="71657"/>
            <a:ext cx="1921687" cy="7330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04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62" r:id="rId4"/>
    <p:sldLayoutId id="2147483676" r:id="rId5"/>
    <p:sldLayoutId id="2147483663" r:id="rId6"/>
    <p:sldLayoutId id="2147483664" r:id="rId7"/>
    <p:sldLayoutId id="2147483677" r:id="rId8"/>
    <p:sldLayoutId id="2147483679" r:id="rId9"/>
    <p:sldLayoutId id="2147483678" r:id="rId10"/>
    <p:sldLayoutId id="2147483666" r:id="rId11"/>
    <p:sldLayoutId id="214748366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682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50000"/>
        <a:buFont typeface=".LucidaGrandeUI" charset="0"/>
        <a:buChar char="▶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93738" indent="-1778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63600" indent="-169863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.HelveticaNeueDeskInterface-Regular" charset="0"/>
        <a:buChar char="–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76" userDrawn="1">
          <p15:clr>
            <a:srgbClr val="F26B43"/>
          </p15:clr>
        </p15:guide>
        <p15:guide id="2" pos="290" userDrawn="1">
          <p15:clr>
            <a:srgbClr val="F26B43"/>
          </p15:clr>
        </p15:guide>
        <p15:guide id="3" pos="5474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6" orient="horz" pos="4119" userDrawn="1">
          <p15:clr>
            <a:srgbClr val="F26B43"/>
          </p15:clr>
        </p15:guide>
        <p15:guide id="7" orient="horz" pos="37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058395"/>
            <a:ext cx="7027594" cy="1311128"/>
          </a:xfrm>
        </p:spPr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coordination with Spring cloud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320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Spring Cloud Eureka - History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released by Netflix OSS team in 2012</a:t>
            </a:r>
          </a:p>
          <a:p>
            <a:r>
              <a:rPr lang="en-US" dirty="0" smtClean="0"/>
              <a:t>Used for middle-tier load balancing</a:t>
            </a:r>
          </a:p>
          <a:p>
            <a:r>
              <a:rPr lang="en-US" dirty="0" smtClean="0"/>
              <a:t>Integrated  into many other Netflix projects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851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r>
              <a:rPr lang="en-US" dirty="0" smtClean="0"/>
              <a:t>Components of a Eureka Environment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644" y="1736725"/>
            <a:ext cx="7634711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851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r>
              <a:rPr lang="en-US" dirty="0" smtClean="0"/>
              <a:t>Creating a Eureka 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spring-cloud-starter-eureka-server</a:t>
            </a:r>
          </a:p>
          <a:p>
            <a:r>
              <a:rPr lang="en-US" dirty="0" smtClean="0"/>
              <a:t>Standalone or clustered configuration</a:t>
            </a:r>
          </a:p>
          <a:p>
            <a:r>
              <a:rPr lang="en-US" dirty="0" smtClean="0"/>
              <a:t>Enable @</a:t>
            </a:r>
            <a:r>
              <a:rPr lang="en-US" dirty="0" err="1" smtClean="0"/>
              <a:t>EurekaServer</a:t>
            </a:r>
            <a:r>
              <a:rPr lang="en-US" dirty="0" smtClean="0"/>
              <a:t>  Server annotation</a:t>
            </a:r>
          </a:p>
          <a:p>
            <a:r>
              <a:rPr lang="en-US" dirty="0" smtClean="0"/>
              <a:t>Multiple configuration options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851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r>
              <a:rPr lang="en-US" dirty="0" smtClean="0"/>
              <a:t>Using the Eureka Dashboard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055210"/>
            <a:ext cx="8413750" cy="357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851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771" y="1736725"/>
            <a:ext cx="8380458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6013" y="1736725"/>
            <a:ext cx="8411973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1740333"/>
            <a:ext cx="8413750" cy="420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8840" y="1284803"/>
            <a:ext cx="2864882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258532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Open existing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project dependency on Eureka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Annotate primary class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bootstrap and application properties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Startup </a:t>
            </a:r>
            <a:r>
              <a:rPr lang="en-US" dirty="0" err="1" smtClean="0"/>
              <a:t>Microservices</a:t>
            </a:r>
            <a:r>
              <a:rPr lang="en-US" dirty="0" smtClean="0"/>
              <a:t> and see in registry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Start a second instance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Same with another service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Discovering a Service with Eureka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097232"/>
            <a:ext cx="8413750" cy="348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8840" y="1284803"/>
            <a:ext cx="2864882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23083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Open application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dependency of Eureka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Update application properties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Annotate primary class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Load Balanced </a:t>
            </a:r>
            <a:r>
              <a:rPr lang="en-US" dirty="0" err="1" smtClean="0"/>
              <a:t>RestTemplate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Replace hard-coded URL with registry lookup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Test application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058395"/>
            <a:ext cx="7027594" cy="1311128"/>
          </a:xfrm>
        </p:spPr>
        <p:txBody>
          <a:bodyPr/>
          <a:lstStyle/>
          <a:p>
            <a:r>
              <a:rPr lang="en-US" dirty="0" smtClean="0"/>
              <a:t>Why are Microservices Architectures Popular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181588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Desire for faster changes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Need for greater availability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Motivation for fine-grained scaling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Compatible with a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mindset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Configuring Service Health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132835"/>
            <a:ext cx="8413750" cy="341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08840" y="1284803"/>
            <a:ext cx="2864882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705" y="1297156"/>
            <a:ext cx="4109162" cy="14773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Add a custom health check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Start up </a:t>
            </a:r>
            <a:r>
              <a:rPr lang="en-US" dirty="0" err="1" smtClean="0"/>
              <a:t>microservice</a:t>
            </a:r>
            <a:r>
              <a:rPr lang="en-US" dirty="0" smtClean="0"/>
              <a:t> and wait for error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See service taken out of rotation by Eureka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Configuration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 and Dozens of configuration flags</a:t>
            </a:r>
          </a:p>
          <a:p>
            <a:r>
              <a:rPr lang="en-US" dirty="0" smtClean="0"/>
              <a:t>Set cache refresh internal</a:t>
            </a:r>
          </a:p>
          <a:p>
            <a:r>
              <a:rPr lang="en-US" dirty="0" smtClean="0"/>
              <a:t>Set timeouts</a:t>
            </a:r>
          </a:p>
          <a:p>
            <a:r>
              <a:rPr lang="en-US" dirty="0" smtClean="0"/>
              <a:t>Set connection limits</a:t>
            </a:r>
          </a:p>
          <a:p>
            <a:r>
              <a:rPr lang="en-US" dirty="0" smtClean="0"/>
              <a:t>Override default service, health endpoints</a:t>
            </a:r>
          </a:p>
          <a:p>
            <a:r>
              <a:rPr lang="en-US" dirty="0" smtClean="0"/>
              <a:t>Define replication limits, timeout, retries..</a:t>
            </a:r>
          </a:p>
          <a:p>
            <a:r>
              <a:rPr lang="en-US" dirty="0" smtClean="0"/>
              <a:t> etc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92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2838" y="1155472"/>
            <a:ext cx="4458323" cy="325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487313"/>
          </a:xfrm>
        </p:spPr>
        <p:txBody>
          <a:bodyPr/>
          <a:lstStyle/>
          <a:p>
            <a:pPr algn="ctr"/>
            <a:r>
              <a:rPr lang="en-US" dirty="0" smtClean="0"/>
              <a:t>Core Characteristics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263653"/>
            <a:ext cx="8413750" cy="315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85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60" y="804672"/>
            <a:ext cx="8412480" cy="867930"/>
          </a:xfrm>
        </p:spPr>
        <p:txBody>
          <a:bodyPr/>
          <a:lstStyle/>
          <a:p>
            <a:r>
              <a:rPr lang="en-US" dirty="0" smtClean="0"/>
              <a:t>Coordination Challenges that Emerge with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125" y="2011640"/>
            <a:ext cx="8413750" cy="366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851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Project featured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Spring Cloud Eureka</a:t>
            </a:r>
          </a:p>
          <a:p>
            <a:r>
              <a:rPr lang="en-US" sz="2800" dirty="0" smtClean="0"/>
              <a:t>Spring Cloud Ribbon</a:t>
            </a:r>
          </a:p>
          <a:p>
            <a:r>
              <a:rPr lang="en-US" sz="2800" dirty="0" smtClean="0"/>
              <a:t>Spring Cloud Hystrix</a:t>
            </a:r>
          </a:p>
          <a:p>
            <a:r>
              <a:rPr lang="en-US" sz="2800" dirty="0" smtClean="0"/>
              <a:t>Spring Cloud Zuul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86AE-5688-474D-817A-3E7824F2C96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975" y="1737359"/>
            <a:ext cx="7915275" cy="50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Details UI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95362" y="2743200"/>
            <a:ext cx="1762125" cy="119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MS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43325" y="3933825"/>
            <a:ext cx="1704975" cy="140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MS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1876425" y="2238375"/>
            <a:ext cx="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0" idx="1"/>
          </p:cNvCxnSpPr>
          <p:nvPr/>
        </p:nvCxnSpPr>
        <p:spPr>
          <a:xfrm>
            <a:off x="2499430" y="3759462"/>
            <a:ext cx="1493583" cy="379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058395"/>
            <a:ext cx="7027594" cy="1311128"/>
          </a:xfrm>
        </p:spPr>
        <p:txBody>
          <a:bodyPr/>
          <a:lstStyle/>
          <a:p>
            <a:r>
              <a:rPr lang="en-US" dirty="0" smtClean="0"/>
              <a:t>Locating Services at Runtime using Service Discovery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403187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Role of  Service Discovery in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 with status quo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Describing Spring Cloud Eureka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Creating a Eureka Server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Registering services with Eureka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Discovering services with Eureka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Configuring health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Reviewing the high availability setup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Option for advanced configuration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316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047110"/>
            <a:ext cx="7027594" cy="13224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The Role of Service Discovery in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181588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Recognize the Dynamic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a live view of healthy services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Avoid hard-coded references to service location(IP/Port)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Centralized list of available Services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7318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667792"/>
            <a:ext cx="7027594" cy="701731"/>
          </a:xfrm>
        </p:spPr>
        <p:txBody>
          <a:bodyPr/>
          <a:lstStyle/>
          <a:p>
            <a:r>
              <a:rPr lang="en-US" dirty="0" smtClean="0"/>
              <a:t>Problem with Status Quo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452110"/>
            <a:ext cx="7027594" cy="132343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Outdated configuration management DBs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Simplistic HTTP 200 health check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Limited load balancing for middle-tier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DNS is insufficient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Registries can be single points of failure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318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uryLink">
      <a:dk1>
        <a:srgbClr val="000000"/>
      </a:dk1>
      <a:lt1>
        <a:srgbClr val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</TotalTime>
  <Words>362</Words>
  <Application>Microsoft Office PowerPoint</Application>
  <PresentationFormat>On-screen Show (4:3)</PresentationFormat>
  <Paragraphs>104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Microservice coordination with Spring cloud</vt:lpstr>
      <vt:lpstr>Why are Microservices Architectures Popular ?</vt:lpstr>
      <vt:lpstr>Core Characteristics of Microservices</vt:lpstr>
      <vt:lpstr>Coordination Challenges that Emerge with Microservices</vt:lpstr>
      <vt:lpstr>Spring Cloud Project featured in this course</vt:lpstr>
      <vt:lpstr>Slide 6</vt:lpstr>
      <vt:lpstr>Locating Services at Runtime using Service Discovery</vt:lpstr>
      <vt:lpstr>The Role of Service Discovery in Microservices</vt:lpstr>
      <vt:lpstr>Problem with Status Quo</vt:lpstr>
      <vt:lpstr>Spring Cloud Eureka - History </vt:lpstr>
      <vt:lpstr>Components of a Eureka Environment </vt:lpstr>
      <vt:lpstr>Creating a Eureka Server</vt:lpstr>
      <vt:lpstr>Using the Eureka Dashboard</vt:lpstr>
      <vt:lpstr>Slide 14</vt:lpstr>
      <vt:lpstr>Slide 15</vt:lpstr>
      <vt:lpstr>Slide 16</vt:lpstr>
      <vt:lpstr>Slide 17</vt:lpstr>
      <vt:lpstr>Discovering a Service with Eureka</vt:lpstr>
      <vt:lpstr>Slide 19</vt:lpstr>
      <vt:lpstr>Configuring Service Health Information</vt:lpstr>
      <vt:lpstr>Slide 21</vt:lpstr>
      <vt:lpstr>Advanced Configuration Options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Kip</dc:creator>
  <cp:lastModifiedBy>CenturyLink Employee</cp:lastModifiedBy>
  <cp:revision>81</cp:revision>
  <dcterms:created xsi:type="dcterms:W3CDTF">2015-11-17T04:10:00Z</dcterms:created>
  <dcterms:modified xsi:type="dcterms:W3CDTF">2018-03-27T04:49:23Z</dcterms:modified>
</cp:coreProperties>
</file>