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9" r:id="rId2"/>
    <p:sldId id="260" r:id="rId3"/>
    <p:sldId id="261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orient="horz" pos="574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"/>
    <p:restoredTop sz="97140"/>
  </p:normalViewPr>
  <p:slideViewPr>
    <p:cSldViewPr snapToGrid="0" snapToObjects="1" showGuides="1">
      <p:cViewPr varScale="1">
        <p:scale>
          <a:sx n="69" d="100"/>
          <a:sy n="69" d="100"/>
        </p:scale>
        <p:origin x="-1698" y="-108"/>
      </p:cViewPr>
      <p:guideLst>
        <p:guide orient="horz" pos="5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B2F4-FF96-A44B-AEC0-E1AC8C2C4387}" type="datetimeFigureOut">
              <a:rPr/>
              <a:pPr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641B-0192-0947-875D-6A8DB29958AF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839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DB70-8D40-0842-A3B8-7D93DD610C7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6B5E-8D07-E14B-9D19-9636BDE7B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1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791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2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11506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914400"/>
            <a:ext cx="9144000" cy="288036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4018753"/>
            <a:ext cx="8424538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5030528"/>
            <a:ext cx="8413133" cy="31393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4498884"/>
            <a:ext cx="842453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56474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13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7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66175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9711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6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412480" cy="369332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8269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2087029"/>
            <a:ext cx="6750762" cy="656590"/>
          </a:xfrm>
        </p:spPr>
        <p:txBody>
          <a:bodyPr anchor="b" anchorCtr="0"/>
          <a:lstStyle>
            <a:lvl1pPr>
              <a:defRPr sz="4000" b="0" i="0" cap="none" baseline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05" y="2833706"/>
            <a:ext cx="6750762" cy="33855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86599" y="100620"/>
            <a:ext cx="1910283" cy="7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38735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35019"/>
            <a:ext cx="3980794" cy="42117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341" y="1737360"/>
            <a:ext cx="3980794" cy="4211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399062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23341" y="1297156"/>
            <a:ext cx="3980794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0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804672"/>
            <a:ext cx="4109162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5" y="1738211"/>
            <a:ext cx="4103599" cy="4208563"/>
          </a:xfrm>
        </p:spPr>
        <p:txBody>
          <a:bodyPr/>
          <a:lstStyle>
            <a:lvl2pPr>
              <a:buSzPct val="50000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4109162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00600" y="914400"/>
            <a:ext cx="3889375" cy="5029200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3716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36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4" y="804672"/>
            <a:ext cx="8320269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4" y="1737360"/>
            <a:ext cx="4103599" cy="42117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320269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800599" y="1711568"/>
            <a:ext cx="3889375" cy="4232031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3286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LK_PPT_D4G_01e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37359"/>
            <a:ext cx="8412480" cy="4209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705" y="6398425"/>
            <a:ext cx="357126" cy="2000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6831" y="6404516"/>
            <a:ext cx="2976902" cy="2000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700" dirty="0" smtClean="0">
                <a:solidFill>
                  <a:schemeClr val="bg2"/>
                </a:solidFill>
              </a:rPr>
              <a:t>© 2016 CenturyLink. All Rights Reserved. </a:t>
            </a:r>
            <a:endParaRPr lang="en-US" sz="700" dirty="0">
              <a:solidFill>
                <a:schemeClr val="bg2"/>
              </a:solidFill>
            </a:endParaRPr>
          </a:p>
        </p:txBody>
      </p:sp>
      <p:pic>
        <p:nvPicPr>
          <p:cNvPr id="9" name="Picture 8" descr="CL_bus_H_clr_p_1405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84787" y="71657"/>
            <a:ext cx="1921687" cy="7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0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  <p:sldLayoutId id="2147483662" r:id="rId4"/>
    <p:sldLayoutId id="2147483676" r:id="rId5"/>
    <p:sldLayoutId id="2147483663" r:id="rId6"/>
    <p:sldLayoutId id="2147483664" r:id="rId7"/>
    <p:sldLayoutId id="2147483677" r:id="rId8"/>
    <p:sldLayoutId id="2147483679" r:id="rId9"/>
    <p:sldLayoutId id="2147483678" r:id="rId10"/>
    <p:sldLayoutId id="2147483666" r:id="rId11"/>
    <p:sldLayoutId id="214748366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682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50000"/>
        <a:buFont typeface=".LucidaGrandeUI" charset="0"/>
        <a:buChar char="▶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93738" indent="-1778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6360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6" userDrawn="1">
          <p15:clr>
            <a:srgbClr val="F26B43"/>
          </p15:clr>
        </p15:guide>
        <p15:guide id="2" pos="290" userDrawn="1">
          <p15:clr>
            <a:srgbClr val="F26B43"/>
          </p15:clr>
        </p15:guide>
        <p15:guide id="3" pos="5474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6" orient="horz" pos="4119" userDrawn="1">
          <p15:clr>
            <a:srgbClr val="F26B43"/>
          </p15:clr>
        </p15:guide>
        <p15:guide id="7" orient="horz" pos="37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1543290"/>
            <a:ext cx="8304032" cy="1200329"/>
          </a:xfrm>
        </p:spPr>
        <p:txBody>
          <a:bodyPr/>
          <a:lstStyle/>
          <a:p>
            <a:pPr algn="ctr"/>
            <a:r>
              <a:rPr lang="en-US" dirty="0" smtClean="0"/>
              <a:t>Routing your Microservices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318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1742251"/>
            <a:ext cx="8413750" cy="419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1973344"/>
            <a:ext cx="8413750" cy="373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Ribbon configuration to properties file of client application</a:t>
            </a:r>
          </a:p>
          <a:p>
            <a:r>
              <a:rPr lang="en-US" dirty="0" smtClean="0"/>
              <a:t>Observe behavior of running application</a:t>
            </a:r>
          </a:p>
          <a:p>
            <a:r>
              <a:rPr lang="en-US" dirty="0" smtClean="0"/>
              <a:t>Add class that changes ping and routing rules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RibbonClient</a:t>
            </a:r>
            <a:r>
              <a:rPr lang="en-US" dirty="0" smtClean="0"/>
              <a:t> annotation</a:t>
            </a:r>
          </a:p>
          <a:p>
            <a:r>
              <a:rPr lang="en-US" dirty="0" smtClean="0"/>
              <a:t>Observe behavior of running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chart"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7031" y="1711325"/>
            <a:ext cx="2876512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9705" y="2097288"/>
            <a:ext cx="6750762" cy="646331"/>
          </a:xfrm>
        </p:spPr>
        <p:txBody>
          <a:bodyPr/>
          <a:lstStyle/>
          <a:p>
            <a:r>
              <a:rPr lang="en-US" dirty="0" smtClean="0"/>
              <a:t>Spring Cloud Zuul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proxy for routing traffic in a Microservices Architecture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07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How Zuul 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4496" y="1736725"/>
            <a:ext cx="7995008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Choosing a Spring Cloud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4033" y="1736725"/>
            <a:ext cx="831593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Creating a Zuul Proxy with configurable Routes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125" y="2255758"/>
            <a:ext cx="8413750" cy="317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125" y="2075441"/>
            <a:ext cx="8413750" cy="353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125" y="1890561"/>
            <a:ext cx="8413750" cy="390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1912101"/>
            <a:ext cx="8413750" cy="385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The Role of Routing in Microservices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084395"/>
            <a:ext cx="8413750" cy="35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585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0526" y="1736725"/>
            <a:ext cx="8262947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1967520"/>
            <a:ext cx="8413750" cy="374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 from spring </a:t>
            </a:r>
            <a:r>
              <a:rPr lang="en-US" dirty="0" err="1" smtClean="0"/>
              <a:t>initializer</a:t>
            </a:r>
            <a:endParaRPr lang="en-US" dirty="0" smtClean="0"/>
          </a:p>
          <a:p>
            <a:r>
              <a:rPr lang="en-US" dirty="0" smtClean="0"/>
              <a:t>Annotate class to turn into Zuul proxy</a:t>
            </a:r>
          </a:p>
          <a:p>
            <a:r>
              <a:rPr lang="en-US" dirty="0" smtClean="0"/>
              <a:t>Set up with local URLs, no Eureka</a:t>
            </a:r>
          </a:p>
          <a:p>
            <a:r>
              <a:rPr lang="en-US" dirty="0" smtClean="0"/>
              <a:t>Add Eureka with no </a:t>
            </a:r>
            <a:r>
              <a:rPr lang="en-US" dirty="0" err="1" smtClean="0"/>
              <a:t>whitelisting</a:t>
            </a:r>
            <a:endParaRPr lang="en-US" dirty="0" smtClean="0"/>
          </a:p>
          <a:p>
            <a:r>
              <a:rPr lang="en-US" dirty="0" smtClean="0"/>
              <a:t>Lock down allowable services (like exclude admin page)</a:t>
            </a:r>
          </a:p>
          <a:p>
            <a:r>
              <a:rPr lang="en-US" dirty="0" smtClean="0"/>
              <a:t>Introduce prefix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chart"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7031" y="1711325"/>
            <a:ext cx="2876512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About Zuul Filters and Stages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125" y="1738312"/>
            <a:ext cx="84137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Working with Zuul Filters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125" y="2211018"/>
            <a:ext cx="8413750" cy="32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“pre” filter that logs request from specific caller</a:t>
            </a:r>
          </a:p>
          <a:p>
            <a:r>
              <a:rPr lang="en-US" dirty="0" smtClean="0"/>
              <a:t>Create “pre” filter which adds “</a:t>
            </a:r>
            <a:r>
              <a:rPr lang="en-US" dirty="0" err="1" smtClean="0"/>
              <a:t>startTime</a:t>
            </a:r>
            <a:r>
              <a:rPr lang="en-US" dirty="0" smtClean="0"/>
              <a:t>” to </a:t>
            </a:r>
            <a:r>
              <a:rPr lang="en-US" dirty="0" err="1" smtClean="0"/>
              <a:t>RequestContext</a:t>
            </a:r>
            <a:endParaRPr lang="en-US" dirty="0" smtClean="0"/>
          </a:p>
          <a:p>
            <a:r>
              <a:rPr lang="en-US" dirty="0" smtClean="0"/>
              <a:t>Create “post” filter that checks “</a:t>
            </a:r>
            <a:r>
              <a:rPr lang="en-US" dirty="0" err="1" smtClean="0"/>
              <a:t>startTime</a:t>
            </a:r>
            <a:r>
              <a:rPr lang="en-US" dirty="0" smtClean="0"/>
              <a:t>” and logs call duration</a:t>
            </a:r>
          </a:p>
          <a:p>
            <a:r>
              <a:rPr lang="en-US" dirty="0" smtClean="0"/>
              <a:t>Add Filter beans to </a:t>
            </a:r>
            <a:r>
              <a:rPr lang="en-US" smtClean="0"/>
              <a:t>Zuul 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chart"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7031" y="1711325"/>
            <a:ext cx="2876512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2838" y="1155472"/>
            <a:ext cx="4458323" cy="325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Problem with Status Quo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760" y="1737360"/>
            <a:ext cx="8412480" cy="3853544"/>
          </a:xfrm>
        </p:spPr>
        <p:txBody>
          <a:bodyPr/>
          <a:lstStyle/>
          <a:p>
            <a:r>
              <a:rPr lang="en-US" dirty="0" smtClean="0"/>
              <a:t>Centralized load balancer, API gateways</a:t>
            </a:r>
          </a:p>
          <a:p>
            <a:r>
              <a:rPr lang="en-US" dirty="0" smtClean="0"/>
              <a:t>Routing tech focused on public services</a:t>
            </a:r>
          </a:p>
          <a:p>
            <a:r>
              <a:rPr lang="en-US" dirty="0" smtClean="0"/>
              <a:t>API granularity often at odds with client demands</a:t>
            </a:r>
          </a:p>
          <a:p>
            <a:r>
              <a:rPr lang="en-US" dirty="0" smtClean="0"/>
              <a:t>Different performance needs for different clients</a:t>
            </a:r>
          </a:p>
          <a:p>
            <a:r>
              <a:rPr lang="en-US" dirty="0" smtClean="0"/>
              <a:t>Tools that don’t account for constant change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9705" y="2097288"/>
            <a:ext cx="6750762" cy="646331"/>
          </a:xfrm>
        </p:spPr>
        <p:txBody>
          <a:bodyPr/>
          <a:lstStyle/>
          <a:p>
            <a:r>
              <a:rPr lang="en-US" dirty="0" smtClean="0"/>
              <a:t>Spring Cloud Ribbon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Client-Side software load balancer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0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125" y="1856830"/>
            <a:ext cx="8413750" cy="361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Configuring Ribbon in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271519"/>
            <a:ext cx="8413750" cy="314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Client application and see Ribbon dependency </a:t>
            </a:r>
          </a:p>
          <a:p>
            <a:r>
              <a:rPr lang="en-US" dirty="0" smtClean="0"/>
              <a:t>Disable existing Eureka Configuration</a:t>
            </a:r>
          </a:p>
          <a:p>
            <a:r>
              <a:rPr lang="en-US" dirty="0" smtClean="0"/>
              <a:t>Add list of target servers to property file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RibbonClient</a:t>
            </a:r>
            <a:r>
              <a:rPr lang="en-US" dirty="0" smtClean="0"/>
              <a:t> annotation</a:t>
            </a:r>
          </a:p>
          <a:p>
            <a:r>
              <a:rPr lang="en-US" dirty="0" smtClean="0"/>
              <a:t>Run client application and see load balancing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chart"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7031" y="1711325"/>
            <a:ext cx="2876512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How Ribbon and Eureka Work Together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125" y="2107587"/>
            <a:ext cx="8413750" cy="346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922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Re-enable Eureka in client application</a:t>
            </a:r>
          </a:p>
          <a:p>
            <a:r>
              <a:rPr lang="en-US" dirty="0" smtClean="0"/>
              <a:t>Update annotation</a:t>
            </a:r>
          </a:p>
          <a:p>
            <a:r>
              <a:rPr lang="en-US" dirty="0" smtClean="0"/>
              <a:t>Test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chart"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7031" y="1711325"/>
            <a:ext cx="2876512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turyLink">
      <a:dk1>
        <a:srgbClr val="000000"/>
      </a:dk1>
      <a:lt1>
        <a:srgbClr val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290</Words>
  <Application>Microsoft Office PowerPoint</Application>
  <PresentationFormat>On-screen Show (4:3)</PresentationFormat>
  <Paragraphs>79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Routing your Microservices traffic</vt:lpstr>
      <vt:lpstr>The Role of Routing in Microservices</vt:lpstr>
      <vt:lpstr>Problem with Status Quo</vt:lpstr>
      <vt:lpstr>Spring Cloud Ribbon </vt:lpstr>
      <vt:lpstr>Key Concepts</vt:lpstr>
      <vt:lpstr>Configuring Ribbon in Applications</vt:lpstr>
      <vt:lpstr>Slide 7</vt:lpstr>
      <vt:lpstr>How Ribbon and Eureka Work Together</vt:lpstr>
      <vt:lpstr>Slide 9</vt:lpstr>
      <vt:lpstr>Slide 10</vt:lpstr>
      <vt:lpstr>Slide 11</vt:lpstr>
      <vt:lpstr>Slide 12</vt:lpstr>
      <vt:lpstr>Spring Cloud Zuul</vt:lpstr>
      <vt:lpstr>How Zuul Works</vt:lpstr>
      <vt:lpstr>Choosing a Spring Cloud Model</vt:lpstr>
      <vt:lpstr>Creating a Zuul Proxy with configurable Routes</vt:lpstr>
      <vt:lpstr>Slide 17</vt:lpstr>
      <vt:lpstr>Slide 18</vt:lpstr>
      <vt:lpstr>Slide 19</vt:lpstr>
      <vt:lpstr>Slide 20</vt:lpstr>
      <vt:lpstr>Slide 21</vt:lpstr>
      <vt:lpstr>Slide 22</vt:lpstr>
      <vt:lpstr>About Zuul Filters and Stages</vt:lpstr>
      <vt:lpstr>Working with Zuul Filters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Kip</dc:creator>
  <cp:lastModifiedBy>CenturyLink Employee</cp:lastModifiedBy>
  <cp:revision>69</cp:revision>
  <dcterms:created xsi:type="dcterms:W3CDTF">2015-11-17T04:10:00Z</dcterms:created>
  <dcterms:modified xsi:type="dcterms:W3CDTF">2018-03-26T12:24:39Z</dcterms:modified>
</cp:coreProperties>
</file>