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audio3.bin" ContentType="audio/unknown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Override PartName="/ppt/media/audio1.bin" ContentType="audi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media/audio2.bin" ContentType="audio/unknow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5" r:id="rId8"/>
    <p:sldId id="263" r:id="rId9"/>
    <p:sldId id="267" r:id="rId10"/>
    <p:sldId id="272" r:id="rId11"/>
    <p:sldId id="273" r:id="rId12"/>
    <p:sldId id="274" r:id="rId13"/>
    <p:sldId id="257" r:id="rId14"/>
    <p:sldId id="275" r:id="rId15"/>
    <p:sldId id="268" r:id="rId16"/>
    <p:sldId id="278" r:id="rId17"/>
    <p:sldId id="270" r:id="rId18"/>
    <p:sldId id="277" r:id="rId19"/>
    <p:sldId id="269" r:id="rId20"/>
    <p:sldId id="271" r:id="rId21"/>
    <p:sldId id="280" r:id="rId22"/>
    <p:sldId id="281" r:id="rId23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allowPng="1" relyOnVml="1" encoding="utf-8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>
      <p:cViewPr varScale="1">
        <p:scale>
          <a:sx n="71" d="100"/>
          <a:sy n="71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4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7500" t="33333" r="7501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2259013"/>
            <a:ext cx="9142413" cy="4597400"/>
            <a:chOff x="0" y="1423"/>
            <a:chExt cx="5759" cy="2896"/>
          </a:xfrm>
        </p:grpSpPr>
        <p:pic>
          <p:nvPicPr>
            <p:cNvPr id="3075" name="Picture 3"/>
            <p:cNvPicPr>
              <a:picLocks noChangeArrowheads="1"/>
            </p:cNvPicPr>
            <p:nvPr/>
          </p:nvPicPr>
          <p:blipFill>
            <a:blip r:embed="rId2"/>
            <a:srcRect r="27339" b="11440"/>
            <a:stretch>
              <a:fillRect/>
            </a:stretch>
          </p:blipFill>
          <p:spPr bwMode="auto">
            <a:xfrm>
              <a:off x="3976" y="1423"/>
              <a:ext cx="1783" cy="289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3076" name="Freeform 4"/>
            <p:cNvSpPr>
              <a:spLocks/>
            </p:cNvSpPr>
            <p:nvPr/>
          </p:nvSpPr>
          <p:spPr bwMode="auto">
            <a:xfrm>
              <a:off x="0" y="3378"/>
              <a:ext cx="2509" cy="196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104" y="28"/>
                </a:cxn>
                <a:cxn ang="0">
                  <a:pos x="182" y="13"/>
                </a:cxn>
                <a:cxn ang="0">
                  <a:pos x="281" y="13"/>
                </a:cxn>
                <a:cxn ang="0">
                  <a:pos x="357" y="34"/>
                </a:cxn>
                <a:cxn ang="0">
                  <a:pos x="440" y="85"/>
                </a:cxn>
                <a:cxn ang="0">
                  <a:pos x="509" y="129"/>
                </a:cxn>
                <a:cxn ang="0">
                  <a:pos x="626" y="148"/>
                </a:cxn>
                <a:cxn ang="0">
                  <a:pos x="728" y="135"/>
                </a:cxn>
                <a:cxn ang="0">
                  <a:pos x="806" y="93"/>
                </a:cxn>
                <a:cxn ang="0">
                  <a:pos x="899" y="36"/>
                </a:cxn>
                <a:cxn ang="0">
                  <a:pos x="998" y="4"/>
                </a:cxn>
                <a:cxn ang="0">
                  <a:pos x="1119" y="6"/>
                </a:cxn>
                <a:cxn ang="0">
                  <a:pos x="1214" y="39"/>
                </a:cxn>
                <a:cxn ang="0">
                  <a:pos x="1308" y="102"/>
                </a:cxn>
                <a:cxn ang="0">
                  <a:pos x="1403" y="133"/>
                </a:cxn>
                <a:cxn ang="0">
                  <a:pos x="1514" y="133"/>
                </a:cxn>
                <a:cxn ang="0">
                  <a:pos x="1593" y="111"/>
                </a:cxn>
                <a:cxn ang="0">
                  <a:pos x="1668" y="61"/>
                </a:cxn>
                <a:cxn ang="0">
                  <a:pos x="1754" y="18"/>
                </a:cxn>
                <a:cxn ang="0">
                  <a:pos x="1844" y="1"/>
                </a:cxn>
                <a:cxn ang="0">
                  <a:pos x="1958" y="4"/>
                </a:cxn>
                <a:cxn ang="0">
                  <a:pos x="2039" y="33"/>
                </a:cxn>
                <a:cxn ang="0">
                  <a:pos x="2118" y="88"/>
                </a:cxn>
                <a:cxn ang="0">
                  <a:pos x="2192" y="124"/>
                </a:cxn>
                <a:cxn ang="0">
                  <a:pos x="2303" y="138"/>
                </a:cxn>
                <a:cxn ang="0">
                  <a:pos x="2412" y="106"/>
                </a:cxn>
                <a:cxn ang="0">
                  <a:pos x="2463" y="66"/>
                </a:cxn>
                <a:cxn ang="0">
                  <a:pos x="2489" y="61"/>
                </a:cxn>
                <a:cxn ang="0">
                  <a:pos x="2507" y="76"/>
                </a:cxn>
                <a:cxn ang="0">
                  <a:pos x="2508" y="96"/>
                </a:cxn>
                <a:cxn ang="0">
                  <a:pos x="2490" y="118"/>
                </a:cxn>
                <a:cxn ang="0">
                  <a:pos x="2429" y="160"/>
                </a:cxn>
                <a:cxn ang="0">
                  <a:pos x="2352" y="183"/>
                </a:cxn>
                <a:cxn ang="0">
                  <a:pos x="2238" y="184"/>
                </a:cxn>
                <a:cxn ang="0">
                  <a:pos x="2156" y="172"/>
                </a:cxn>
                <a:cxn ang="0">
                  <a:pos x="2076" y="133"/>
                </a:cxn>
                <a:cxn ang="0">
                  <a:pos x="2018" y="87"/>
                </a:cxn>
                <a:cxn ang="0">
                  <a:pos x="1934" y="55"/>
                </a:cxn>
                <a:cxn ang="0">
                  <a:pos x="1836" y="49"/>
                </a:cxn>
                <a:cxn ang="0">
                  <a:pos x="1743" y="79"/>
                </a:cxn>
                <a:cxn ang="0">
                  <a:pos x="1677" y="118"/>
                </a:cxn>
                <a:cxn ang="0">
                  <a:pos x="1586" y="165"/>
                </a:cxn>
                <a:cxn ang="0">
                  <a:pos x="1475" y="186"/>
                </a:cxn>
                <a:cxn ang="0">
                  <a:pos x="1377" y="180"/>
                </a:cxn>
                <a:cxn ang="0">
                  <a:pos x="1269" y="136"/>
                </a:cxn>
                <a:cxn ang="0">
                  <a:pos x="1197" y="84"/>
                </a:cxn>
                <a:cxn ang="0">
                  <a:pos x="1128" y="55"/>
                </a:cxn>
                <a:cxn ang="0">
                  <a:pos x="1020" y="49"/>
                </a:cxn>
                <a:cxn ang="0">
                  <a:pos x="914" y="78"/>
                </a:cxn>
                <a:cxn ang="0">
                  <a:pos x="831" y="135"/>
                </a:cxn>
                <a:cxn ang="0">
                  <a:pos x="713" y="187"/>
                </a:cxn>
                <a:cxn ang="0">
                  <a:pos x="600" y="195"/>
                </a:cxn>
                <a:cxn ang="0">
                  <a:pos x="494" y="175"/>
                </a:cxn>
                <a:cxn ang="0">
                  <a:pos x="408" y="123"/>
                </a:cxn>
                <a:cxn ang="0">
                  <a:pos x="338" y="79"/>
                </a:cxn>
                <a:cxn ang="0">
                  <a:pos x="251" y="60"/>
                </a:cxn>
                <a:cxn ang="0">
                  <a:pos x="144" y="67"/>
                </a:cxn>
                <a:cxn ang="0">
                  <a:pos x="56" y="108"/>
                </a:cxn>
                <a:cxn ang="0">
                  <a:pos x="5" y="93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pic>
          <p:nvPicPr>
            <p:cNvPr id="3077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196"/>
              <a:ext cx="2766" cy="21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 anchor="b"/>
          <a:lstStyle>
            <a:lvl1pPr>
              <a:defRPr>
                <a:latin typeface="Arial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charset="0"/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ru-RU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ru-RU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3D6AEF-6837-4BB7-8BE6-D2965D3820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29EBC-221B-4C4F-AAAE-7CBE2F97F10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8C97-2D5A-4748-8F73-A643EB20679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646B7F-404B-416C-8DB6-8AAADD5080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35EDCF-C7C2-490D-8253-8376EE89D0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01BBB-17C8-4545-B2CB-13DA5CD6A42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5E566-CA89-4E4D-A29E-73ED0C5ADD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B84E6-C1BC-4196-9BE8-3056FE060D9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CA06C-F1C4-41BA-8E16-AAF67226DE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F303-88B3-4542-B583-95C6550CB7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70A68-03FB-453D-BE93-FCAB1A88D6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0DFD-25FC-4223-A7FD-837902C752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DF41E-44F9-419C-934C-A2A4E6DBF52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DACA4-4EE0-4F75-9948-5453BE2F4F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7500" t="8888" r="7501" b="7444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81150"/>
            <a:ext cx="9142413" cy="5275263"/>
            <a:chOff x="0" y="996"/>
            <a:chExt cx="5759" cy="3323"/>
          </a:xfrm>
        </p:grpSpPr>
        <p:pic>
          <p:nvPicPr>
            <p:cNvPr id="2051" name="Picture 3"/>
            <p:cNvPicPr>
              <a:picLocks noChangeArrowheads="1"/>
            </p:cNvPicPr>
            <p:nvPr/>
          </p:nvPicPr>
          <p:blipFill>
            <a:blip r:embed="rId16"/>
            <a:srcRect r="27339" b="11440"/>
            <a:stretch>
              <a:fillRect/>
            </a:stretch>
          </p:blipFill>
          <p:spPr bwMode="auto">
            <a:xfrm>
              <a:off x="3976" y="1423"/>
              <a:ext cx="1783" cy="289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0" y="3522"/>
              <a:ext cx="2509" cy="196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104" y="28"/>
                </a:cxn>
                <a:cxn ang="0">
                  <a:pos x="182" y="13"/>
                </a:cxn>
                <a:cxn ang="0">
                  <a:pos x="281" y="13"/>
                </a:cxn>
                <a:cxn ang="0">
                  <a:pos x="357" y="34"/>
                </a:cxn>
                <a:cxn ang="0">
                  <a:pos x="440" y="85"/>
                </a:cxn>
                <a:cxn ang="0">
                  <a:pos x="509" y="129"/>
                </a:cxn>
                <a:cxn ang="0">
                  <a:pos x="626" y="148"/>
                </a:cxn>
                <a:cxn ang="0">
                  <a:pos x="728" y="135"/>
                </a:cxn>
                <a:cxn ang="0">
                  <a:pos x="806" y="93"/>
                </a:cxn>
                <a:cxn ang="0">
                  <a:pos x="899" y="36"/>
                </a:cxn>
                <a:cxn ang="0">
                  <a:pos x="998" y="4"/>
                </a:cxn>
                <a:cxn ang="0">
                  <a:pos x="1119" y="6"/>
                </a:cxn>
                <a:cxn ang="0">
                  <a:pos x="1214" y="39"/>
                </a:cxn>
                <a:cxn ang="0">
                  <a:pos x="1308" y="102"/>
                </a:cxn>
                <a:cxn ang="0">
                  <a:pos x="1403" y="133"/>
                </a:cxn>
                <a:cxn ang="0">
                  <a:pos x="1514" y="133"/>
                </a:cxn>
                <a:cxn ang="0">
                  <a:pos x="1593" y="111"/>
                </a:cxn>
                <a:cxn ang="0">
                  <a:pos x="1668" y="61"/>
                </a:cxn>
                <a:cxn ang="0">
                  <a:pos x="1754" y="18"/>
                </a:cxn>
                <a:cxn ang="0">
                  <a:pos x="1844" y="1"/>
                </a:cxn>
                <a:cxn ang="0">
                  <a:pos x="1958" y="4"/>
                </a:cxn>
                <a:cxn ang="0">
                  <a:pos x="2039" y="33"/>
                </a:cxn>
                <a:cxn ang="0">
                  <a:pos x="2118" y="88"/>
                </a:cxn>
                <a:cxn ang="0">
                  <a:pos x="2192" y="124"/>
                </a:cxn>
                <a:cxn ang="0">
                  <a:pos x="2303" y="138"/>
                </a:cxn>
                <a:cxn ang="0">
                  <a:pos x="2412" y="106"/>
                </a:cxn>
                <a:cxn ang="0">
                  <a:pos x="2463" y="66"/>
                </a:cxn>
                <a:cxn ang="0">
                  <a:pos x="2489" y="61"/>
                </a:cxn>
                <a:cxn ang="0">
                  <a:pos x="2507" y="76"/>
                </a:cxn>
                <a:cxn ang="0">
                  <a:pos x="2508" y="96"/>
                </a:cxn>
                <a:cxn ang="0">
                  <a:pos x="2490" y="118"/>
                </a:cxn>
                <a:cxn ang="0">
                  <a:pos x="2429" y="160"/>
                </a:cxn>
                <a:cxn ang="0">
                  <a:pos x="2352" y="183"/>
                </a:cxn>
                <a:cxn ang="0">
                  <a:pos x="2238" y="184"/>
                </a:cxn>
                <a:cxn ang="0">
                  <a:pos x="2156" y="172"/>
                </a:cxn>
                <a:cxn ang="0">
                  <a:pos x="2076" y="133"/>
                </a:cxn>
                <a:cxn ang="0">
                  <a:pos x="2018" y="87"/>
                </a:cxn>
                <a:cxn ang="0">
                  <a:pos x="1934" y="55"/>
                </a:cxn>
                <a:cxn ang="0">
                  <a:pos x="1836" y="49"/>
                </a:cxn>
                <a:cxn ang="0">
                  <a:pos x="1743" y="79"/>
                </a:cxn>
                <a:cxn ang="0">
                  <a:pos x="1677" y="118"/>
                </a:cxn>
                <a:cxn ang="0">
                  <a:pos x="1586" y="165"/>
                </a:cxn>
                <a:cxn ang="0">
                  <a:pos x="1475" y="186"/>
                </a:cxn>
                <a:cxn ang="0">
                  <a:pos x="1377" y="180"/>
                </a:cxn>
                <a:cxn ang="0">
                  <a:pos x="1269" y="136"/>
                </a:cxn>
                <a:cxn ang="0">
                  <a:pos x="1197" y="84"/>
                </a:cxn>
                <a:cxn ang="0">
                  <a:pos x="1128" y="55"/>
                </a:cxn>
                <a:cxn ang="0">
                  <a:pos x="1020" y="49"/>
                </a:cxn>
                <a:cxn ang="0">
                  <a:pos x="914" y="78"/>
                </a:cxn>
                <a:cxn ang="0">
                  <a:pos x="831" y="135"/>
                </a:cxn>
                <a:cxn ang="0">
                  <a:pos x="713" y="187"/>
                </a:cxn>
                <a:cxn ang="0">
                  <a:pos x="600" y="195"/>
                </a:cxn>
                <a:cxn ang="0">
                  <a:pos x="494" y="175"/>
                </a:cxn>
                <a:cxn ang="0">
                  <a:pos x="408" y="123"/>
                </a:cxn>
                <a:cxn ang="0">
                  <a:pos x="338" y="79"/>
                </a:cxn>
                <a:cxn ang="0">
                  <a:pos x="251" y="60"/>
                </a:cxn>
                <a:cxn ang="0">
                  <a:pos x="144" y="67"/>
                </a:cxn>
                <a:cxn ang="0">
                  <a:pos x="56" y="108"/>
                </a:cxn>
                <a:cxn ang="0">
                  <a:pos x="5" y="93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/>
            </a:p>
          </p:txBody>
        </p:sp>
        <p:pic>
          <p:nvPicPr>
            <p:cNvPr id="2053" name="Picture 5"/>
            <p:cNvPicPr>
              <a:picLocks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996"/>
              <a:ext cx="2766" cy="21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 b="0" i="0"/>
            </a:lvl1pPr>
          </a:lstStyle>
          <a:p>
            <a:endParaRPr lang="ru-RU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 i="0"/>
            </a:lvl1pPr>
          </a:lstStyle>
          <a:p>
            <a:endParaRPr lang="ru-RU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 b="0" i="0"/>
            </a:lvl1pPr>
          </a:lstStyle>
          <a:p>
            <a:fld id="{E4532313-1E40-47E1-830F-77FE1B2CF13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audio" Target="../media/audio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audio" Target="../media/audio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audio" Target="../media/audio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8.gi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539750" y="1341438"/>
            <a:ext cx="8064500" cy="2590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"Решение уравнений </a:t>
            </a:r>
          </a:p>
          <a:p>
            <a:pPr algn="ctr"/>
            <a:r>
              <a:rPr lang="ru-RU" sz="3600" kern="10"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и  неравенств"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700338" y="4292600"/>
          <a:ext cx="3455987" cy="981075"/>
        </p:xfrm>
        <a:graphic>
          <a:graphicData uri="http://schemas.openxmlformats.org/presentationml/2006/ole">
            <p:oleObj spid="_x0000_s7171" name="Формула" r:id="rId3" imgW="838200" imgH="241300" progId="Equation.3">
              <p:embed/>
            </p:oleObj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-180975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00113" y="260350"/>
          <a:ext cx="2663825" cy="728663"/>
        </p:xfrm>
        <a:graphic>
          <a:graphicData uri="http://schemas.openxmlformats.org/presentationml/2006/ole">
            <p:oleObj spid="_x0000_s7173" name="Формула" r:id="rId4" imgW="1117115" imgH="304668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1430338"/>
            <a:ext cx="6096000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ru-RU" b="0" i="0">
                <a:solidFill>
                  <a:srgbClr val="101016"/>
                </a:solidFill>
              </a:rPr>
              <a:t>Пусть  </a:t>
            </a:r>
            <a:r>
              <a:rPr kumimoji="1" lang="en-US" sz="2800">
                <a:solidFill>
                  <a:srgbClr val="FF3399"/>
                </a:solidFill>
              </a:rPr>
              <a:t>f(x)= x</a:t>
            </a:r>
            <a:r>
              <a:rPr kumimoji="1" lang="en-US" sz="2800" baseline="30000">
                <a:solidFill>
                  <a:srgbClr val="FF3399"/>
                </a:solidFill>
              </a:rPr>
              <a:t>2</a:t>
            </a:r>
            <a:r>
              <a:rPr kumimoji="1" lang="en-US" sz="2800">
                <a:solidFill>
                  <a:srgbClr val="FF3399"/>
                </a:solidFill>
              </a:rPr>
              <a:t> – 2x -3</a:t>
            </a:r>
            <a:r>
              <a:rPr kumimoji="1" lang="ru-RU" b="0" i="0">
                <a:solidFill>
                  <a:srgbClr val="101016"/>
                </a:solidFill>
              </a:rPr>
              <a:t>  и</a:t>
            </a:r>
            <a:r>
              <a:rPr kumimoji="1" lang="en-US" b="0" i="0">
                <a:solidFill>
                  <a:srgbClr val="101016"/>
                </a:solidFill>
              </a:rPr>
              <a:t> </a:t>
            </a:r>
            <a:r>
              <a:rPr kumimoji="1" lang="en-US" sz="2800">
                <a:solidFill>
                  <a:srgbClr val="FF3399"/>
                </a:solidFill>
              </a:rPr>
              <a:t>g(x) =</a:t>
            </a:r>
            <a:r>
              <a:rPr kumimoji="1" lang="en-US">
                <a:solidFill>
                  <a:srgbClr val="FF3399"/>
                </a:solidFill>
              </a:rPr>
              <a:t>0</a:t>
            </a:r>
            <a:endParaRPr kumimoji="1" lang="ru-RU">
              <a:solidFill>
                <a:srgbClr val="FF3399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ru-RU" b="0" i="0">
                <a:solidFill>
                  <a:srgbClr val="101016"/>
                </a:solidFill>
              </a:rPr>
              <a:t>Координаты вершины  </a:t>
            </a:r>
            <a:r>
              <a:rPr kumimoji="1" lang="en-US" sz="2800">
                <a:solidFill>
                  <a:srgbClr val="FF3399"/>
                </a:solidFill>
              </a:rPr>
              <a:t>x</a:t>
            </a:r>
            <a:r>
              <a:rPr kumimoji="1" lang="en-US" sz="2800" baseline="-25000">
                <a:solidFill>
                  <a:srgbClr val="FF3399"/>
                </a:solidFill>
              </a:rPr>
              <a:t>b</a:t>
            </a:r>
            <a:r>
              <a:rPr kumimoji="1" lang="en-US" sz="2800">
                <a:solidFill>
                  <a:srgbClr val="FF3399"/>
                </a:solidFill>
              </a:rPr>
              <a:t>=-b/2a=1</a:t>
            </a:r>
            <a:r>
              <a:rPr kumimoji="1" lang="en-US" sz="2800" b="0">
                <a:solidFill>
                  <a:srgbClr val="FF3399"/>
                </a:solidFill>
              </a:rPr>
              <a:t>     					</a:t>
            </a:r>
            <a:r>
              <a:rPr kumimoji="1" lang="en-US" sz="2800">
                <a:solidFill>
                  <a:srgbClr val="FF3399"/>
                </a:solidFill>
              </a:rPr>
              <a:t>y</a:t>
            </a:r>
            <a:r>
              <a:rPr kumimoji="1" lang="en-US" sz="2800" baseline="-25000">
                <a:solidFill>
                  <a:srgbClr val="FF3399"/>
                </a:solidFill>
              </a:rPr>
              <a:t>b</a:t>
            </a:r>
            <a:r>
              <a:rPr kumimoji="1" lang="en-US" sz="2800">
                <a:solidFill>
                  <a:srgbClr val="FF3399"/>
                </a:solidFill>
              </a:rPr>
              <a:t>=  -4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ru-RU" b="0" i="0">
                <a:solidFill>
                  <a:srgbClr val="101016"/>
                </a:solidFill>
              </a:rPr>
              <a:t>Найти точки абсциссы которых симметричны относительно  </a:t>
            </a:r>
            <a:r>
              <a:rPr kumimoji="1" lang="ru-RU" sz="2800">
                <a:solidFill>
                  <a:srgbClr val="FF3399"/>
                </a:solidFill>
              </a:rPr>
              <a:t>х=1</a:t>
            </a:r>
            <a:r>
              <a:rPr kumimoji="1" lang="ru-RU">
                <a:solidFill>
                  <a:srgbClr val="FF3399"/>
                </a:solidFill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ru-RU" b="0" i="0">
                <a:solidFill>
                  <a:srgbClr val="101016"/>
                </a:solidFill>
              </a:rPr>
              <a:t>Построить по таблице график </a:t>
            </a:r>
            <a:r>
              <a:rPr kumimoji="1" lang="en-US" b="0">
                <a:solidFill>
                  <a:srgbClr val="FF3300"/>
                </a:solidFill>
              </a:rPr>
              <a:t> </a:t>
            </a:r>
            <a:r>
              <a:rPr kumimoji="1" lang="en-US" sz="2800">
                <a:solidFill>
                  <a:srgbClr val="FF3300"/>
                </a:solidFill>
              </a:rPr>
              <a:t>y=x</a:t>
            </a:r>
            <a:r>
              <a:rPr kumimoji="1" lang="en-US" sz="2800" baseline="30000">
                <a:solidFill>
                  <a:srgbClr val="FF3300"/>
                </a:solidFill>
              </a:rPr>
              <a:t>2</a:t>
            </a:r>
            <a:r>
              <a:rPr kumimoji="1" lang="en-US" sz="2800">
                <a:solidFill>
                  <a:srgbClr val="FF3300"/>
                </a:solidFill>
              </a:rPr>
              <a:t> </a:t>
            </a:r>
            <a:r>
              <a:rPr kumimoji="1" lang="ru-RU" sz="2800">
                <a:solidFill>
                  <a:srgbClr val="FF3300"/>
                </a:solidFill>
              </a:rPr>
              <a:t>-</a:t>
            </a:r>
            <a:r>
              <a:rPr kumimoji="1" lang="en-US" sz="2800">
                <a:solidFill>
                  <a:srgbClr val="FF3300"/>
                </a:solidFill>
              </a:rPr>
              <a:t>2x -3</a:t>
            </a:r>
            <a:endParaRPr kumimoji="1" lang="ru-RU" sz="2800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b="0"/>
              <a:t> </a:t>
            </a:r>
            <a:endParaRPr kumimoji="1" lang="ru-RU" b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 l="40625" t="37500" r="40559" b="35416"/>
          <a:stretch>
            <a:fillRect/>
          </a:stretch>
        </p:blipFill>
        <p:spPr bwMode="auto">
          <a:xfrm>
            <a:off x="6096000" y="1828800"/>
            <a:ext cx="27527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76200"/>
            <a:ext cx="7772400" cy="1143000"/>
          </a:xfrm>
          <a:effectLst>
            <a:outerShdw dist="35921" dir="2700000" algn="ctr" rotWithShape="0">
              <a:schemeClr val="hlink">
                <a:alpha val="50000"/>
              </a:schemeClr>
            </a:outerShdw>
          </a:effectLst>
        </p:spPr>
        <p:txBody>
          <a:bodyPr/>
          <a:lstStyle/>
          <a:p>
            <a:r>
              <a:rPr lang="ru-RU" sz="3200" b="1" i="1">
                <a:solidFill>
                  <a:schemeClr val="tx1"/>
                </a:solidFill>
              </a:rPr>
              <a:t>Примеры графического решения квадратных уравнений</a:t>
            </a:r>
          </a:p>
        </p:txBody>
      </p:sp>
      <p:graphicFrame>
        <p:nvGraphicFramePr>
          <p:cNvPr id="28677" name="Group 5"/>
          <p:cNvGraphicFramePr>
            <a:graphicFrameLocks noGrp="1"/>
          </p:cNvGraphicFramePr>
          <p:nvPr/>
        </p:nvGraphicFramePr>
        <p:xfrm>
          <a:off x="685800" y="4632325"/>
          <a:ext cx="2819400" cy="1082675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7" name="AutoShape 25"/>
          <p:cNvSpPr>
            <a:spLocks noChangeArrowheads="1"/>
          </p:cNvSpPr>
          <p:nvPr/>
        </p:nvSpPr>
        <p:spPr bwMode="auto">
          <a:xfrm flipH="1">
            <a:off x="7162800" y="32004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698" name="AutoShape 26"/>
          <p:cNvSpPr>
            <a:spLocks noChangeArrowheads="1"/>
          </p:cNvSpPr>
          <p:nvPr/>
        </p:nvSpPr>
        <p:spPr bwMode="auto">
          <a:xfrm flipV="1">
            <a:off x="8229600" y="32004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auto">
          <a:xfrm>
            <a:off x="7924800" y="4648200"/>
            <a:ext cx="914400" cy="609600"/>
          </a:xfrm>
          <a:prstGeom prst="wedgeEllipseCallout">
            <a:avLst>
              <a:gd name="adj1" fmla="val -16144"/>
              <a:gd name="adj2" fmla="val -27760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i="0"/>
              <a:t>3</a:t>
            </a:r>
            <a:endParaRPr lang="ru-RU" i="0"/>
          </a:p>
        </p:txBody>
      </p:sp>
      <p:sp>
        <p:nvSpPr>
          <p:cNvPr id="28700" name="AutoShape 28"/>
          <p:cNvSpPr>
            <a:spLocks noChangeArrowheads="1"/>
          </p:cNvSpPr>
          <p:nvPr/>
        </p:nvSpPr>
        <p:spPr bwMode="auto">
          <a:xfrm>
            <a:off x="5410200" y="4953000"/>
            <a:ext cx="1066800" cy="685800"/>
          </a:xfrm>
          <a:prstGeom prst="wedgeEllipseCallout">
            <a:avLst>
              <a:gd name="adj1" fmla="val 116963"/>
              <a:gd name="adj2" fmla="val -296065"/>
            </a:avLst>
          </a:pr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i="0"/>
              <a:t>-1</a:t>
            </a:r>
            <a:endParaRPr lang="ru-RU" i="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04800" y="1752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ru-RU" b="0" i="0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1752600" y="10048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sz="2800" b="0" i="0">
                <a:solidFill>
                  <a:srgbClr val="101016"/>
                </a:solidFill>
              </a:rPr>
              <a:t>Решение уравнения</a:t>
            </a:r>
            <a:r>
              <a:rPr kumimoji="1" lang="en-US" sz="2800" b="0" i="0"/>
              <a:t>    </a:t>
            </a:r>
            <a:r>
              <a:rPr kumimoji="1" lang="ru-RU" sz="2800" b="0" i="0"/>
              <a:t> </a:t>
            </a:r>
            <a:r>
              <a:rPr kumimoji="1" lang="en-US" sz="2800">
                <a:solidFill>
                  <a:srgbClr val="FF3300"/>
                </a:solidFill>
              </a:rPr>
              <a:t>x</a:t>
            </a:r>
            <a:r>
              <a:rPr kumimoji="1" lang="en-US" sz="2800" baseline="30000">
                <a:solidFill>
                  <a:srgbClr val="FF3300"/>
                </a:solidFill>
              </a:rPr>
              <a:t>2</a:t>
            </a:r>
            <a:r>
              <a:rPr kumimoji="1" lang="en-US" sz="2800">
                <a:solidFill>
                  <a:srgbClr val="FF3300"/>
                </a:solidFill>
              </a:rPr>
              <a:t>-2x –3=0</a:t>
            </a:r>
            <a:endParaRPr kumimoji="1" lang="ru-RU" sz="2800">
              <a:solidFill>
                <a:srgbClr val="FF3300"/>
              </a:solidFill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62000" y="5727700"/>
            <a:ext cx="8077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sz="2800" i="0"/>
              <a:t>Корни уравнения равны абсциссам точек пересечения параболы с осью ОХ</a:t>
            </a:r>
          </a:p>
          <a:p>
            <a:pPr>
              <a:spcBef>
                <a:spcPct val="50000"/>
              </a:spcBef>
            </a:pPr>
            <a:endParaRPr kumimoji="1" lang="ru-RU" sz="2800" b="0" i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97" grpId="0" animBg="1"/>
      <p:bldP spid="28698" grpId="0" animBg="1"/>
      <p:bldP spid="28699" grpId="0" animBg="1" autoUpdateAnimBg="0"/>
      <p:bldP spid="28700" grpId="0" animBg="1" autoUpdateAnimBg="0"/>
      <p:bldP spid="287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/>
          <a:srcRect l="35156" t="13542" r="36719" b="42708"/>
          <a:stretch>
            <a:fillRect/>
          </a:stretch>
        </p:blipFill>
        <p:spPr bwMode="auto">
          <a:xfrm>
            <a:off x="5410200" y="2133600"/>
            <a:ext cx="3592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effectLst>
            <a:outerShdw dist="35921" dir="2700000" algn="ctr" rotWithShape="0">
              <a:schemeClr val="hlink"/>
            </a:outerShdw>
          </a:effectLst>
        </p:spPr>
        <p:txBody>
          <a:bodyPr/>
          <a:lstStyle/>
          <a:p>
            <a:r>
              <a:rPr lang="en-US" sz="3200" b="1" i="1">
                <a:solidFill>
                  <a:schemeClr val="tx1"/>
                </a:solidFill>
              </a:rPr>
              <a:t>x</a:t>
            </a:r>
            <a:r>
              <a:rPr lang="en-US" sz="3200" b="1" i="1" baseline="30000">
                <a:solidFill>
                  <a:schemeClr val="tx1"/>
                </a:solidFill>
              </a:rPr>
              <a:t>2</a:t>
            </a:r>
            <a:r>
              <a:rPr lang="en-US" sz="3200" b="1" i="1">
                <a:solidFill>
                  <a:schemeClr val="tx1"/>
                </a:solidFill>
              </a:rPr>
              <a:t> – 2x – 3 =0 </a:t>
            </a:r>
            <a:br>
              <a:rPr lang="en-US" sz="3200" b="1" i="1">
                <a:solidFill>
                  <a:schemeClr val="tx1"/>
                </a:solidFill>
              </a:rPr>
            </a:br>
            <a:r>
              <a:rPr lang="ru-RU" sz="3200" b="1" i="1">
                <a:solidFill>
                  <a:schemeClr val="tx1"/>
                </a:solidFill>
              </a:rPr>
              <a:t>Представим в виде </a:t>
            </a:r>
            <a:r>
              <a:rPr lang="en-US" sz="3200" b="1" i="1">
                <a:solidFill>
                  <a:schemeClr val="tx1"/>
                </a:solidFill>
              </a:rPr>
              <a:t>x</a:t>
            </a:r>
            <a:r>
              <a:rPr lang="en-US" sz="3200" b="1" i="1" baseline="30000">
                <a:solidFill>
                  <a:schemeClr val="tx1"/>
                </a:solidFill>
              </a:rPr>
              <a:t>2</a:t>
            </a:r>
            <a:r>
              <a:rPr lang="en-US" sz="3200" b="1" i="1">
                <a:solidFill>
                  <a:schemeClr val="tx1"/>
                </a:solidFill>
              </a:rPr>
              <a:t> =</a:t>
            </a:r>
            <a:r>
              <a:rPr lang="ru-RU" sz="3200" b="1" i="1">
                <a:solidFill>
                  <a:schemeClr val="tx1"/>
                </a:solidFill>
              </a:rPr>
              <a:t> </a:t>
            </a:r>
            <a:r>
              <a:rPr lang="en-US" sz="3200" b="1" i="1">
                <a:solidFill>
                  <a:schemeClr val="tx1"/>
                </a:solidFill>
              </a:rPr>
              <a:t>2x +3</a:t>
            </a:r>
            <a:endParaRPr lang="ru-RU" sz="3200" b="1" i="1">
              <a:solidFill>
                <a:schemeClr val="tx1"/>
              </a:solidFill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5105400" cy="3124200"/>
          </a:xfrm>
        </p:spPr>
        <p:txBody>
          <a:bodyPr/>
          <a:lstStyle/>
          <a:p>
            <a:pPr>
              <a:buFontTx/>
              <a:buNone/>
            </a:pPr>
            <a:r>
              <a:rPr lang="ru-RU" sz="2400" b="1"/>
              <a:t>Пусть </a:t>
            </a:r>
            <a:r>
              <a:rPr lang="en-US" sz="2400" b="1"/>
              <a:t> </a:t>
            </a:r>
            <a:r>
              <a:rPr lang="en-US" sz="2400" b="1" i="1">
                <a:solidFill>
                  <a:srgbClr val="FF3399"/>
                </a:solidFill>
              </a:rPr>
              <a:t>f(x)=x</a:t>
            </a:r>
            <a:r>
              <a:rPr lang="en-US" sz="2400" b="1" i="1" baseline="30000">
                <a:solidFill>
                  <a:srgbClr val="FF3399"/>
                </a:solidFill>
              </a:rPr>
              <a:t>2</a:t>
            </a:r>
            <a:r>
              <a:rPr lang="en-US" sz="2400" b="1" baseline="30000"/>
              <a:t> </a:t>
            </a:r>
            <a:r>
              <a:rPr lang="ru-RU" sz="2400" b="1"/>
              <a:t> и</a:t>
            </a:r>
            <a:r>
              <a:rPr lang="en-US" sz="2400" b="1"/>
              <a:t> </a:t>
            </a:r>
            <a:r>
              <a:rPr lang="en-US" sz="2400" b="1" i="1">
                <a:solidFill>
                  <a:srgbClr val="FF3399"/>
                </a:solidFill>
              </a:rPr>
              <a:t>g(x)=2x +3</a:t>
            </a:r>
            <a:endParaRPr lang="en-US" sz="2400" b="1"/>
          </a:p>
          <a:p>
            <a:pPr>
              <a:buFontTx/>
              <a:buNone/>
            </a:pPr>
            <a:r>
              <a:rPr lang="ru-RU" sz="2400" b="1"/>
              <a:t>Построим на одной</a:t>
            </a:r>
            <a:r>
              <a:rPr lang="en-US" sz="2400" b="1"/>
              <a:t> </a:t>
            </a:r>
            <a:r>
              <a:rPr lang="ru-RU" sz="2400" b="1"/>
              <a:t>координатной плоскости</a:t>
            </a:r>
            <a:r>
              <a:rPr lang="ru-RU" sz="2400"/>
              <a:t> </a:t>
            </a:r>
            <a:r>
              <a:rPr lang="ru-RU" sz="2400" b="1"/>
              <a:t>графики функций</a:t>
            </a:r>
            <a:endParaRPr lang="ru-RU" sz="2400" b="1" i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ru-RU" sz="2400" b="1" i="1">
                <a:solidFill>
                  <a:srgbClr val="FF3300"/>
                </a:solidFill>
              </a:rPr>
              <a:t> </a:t>
            </a:r>
            <a:r>
              <a:rPr lang="en-US" sz="2400" b="1" i="1">
                <a:solidFill>
                  <a:srgbClr val="FF3300"/>
                </a:solidFill>
              </a:rPr>
              <a:t>y=x</a:t>
            </a:r>
            <a:r>
              <a:rPr lang="en-US" sz="2400" b="1" i="1" baseline="30000">
                <a:solidFill>
                  <a:srgbClr val="FF3300"/>
                </a:solidFill>
              </a:rPr>
              <a:t>2</a:t>
            </a:r>
            <a:r>
              <a:rPr lang="en-US" sz="2400" b="1" i="1">
                <a:solidFill>
                  <a:srgbClr val="FF3300"/>
                </a:solidFill>
              </a:rPr>
              <a:t>  </a:t>
            </a:r>
            <a:r>
              <a:rPr lang="ru-RU" sz="2400" b="1"/>
              <a:t>и </a:t>
            </a:r>
            <a:r>
              <a:rPr lang="en-US" sz="2400" b="1" i="1">
                <a:solidFill>
                  <a:srgbClr val="FF3300"/>
                </a:solidFill>
              </a:rPr>
              <a:t>y= 2x + 3</a:t>
            </a:r>
            <a:endParaRPr lang="ru-RU" sz="2400" b="1" i="1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rot="21292462" flipH="1">
            <a:off x="6477000" y="2209800"/>
            <a:ext cx="2209800" cy="4038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 flipH="1">
            <a:off x="7010400" y="54102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8077200" y="29718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8077200" y="2971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7086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flipV="1">
            <a:off x="7315200" y="6172200"/>
            <a:ext cx="1295400" cy="457200"/>
          </a:xfrm>
          <a:prstGeom prst="wedgeEllipseCallout">
            <a:avLst>
              <a:gd name="adj1" fmla="val 7227"/>
              <a:gd name="adj2" fmla="val 157639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i="0"/>
              <a:t>3</a:t>
            </a:r>
            <a:endParaRPr lang="ru-RU" i="0"/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4572000" y="4495800"/>
            <a:ext cx="1676400" cy="838200"/>
          </a:xfrm>
          <a:prstGeom prst="wedgeEllipseCallout">
            <a:avLst>
              <a:gd name="adj1" fmla="val 97824"/>
              <a:gd name="adj2" fmla="val 886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i="0"/>
              <a:t>-1</a:t>
            </a:r>
            <a:endParaRPr lang="ru-RU" i="0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04800" y="4876800"/>
            <a:ext cx="4114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>
                <a:latin typeface="Tahoma" pitchFamily="34" charset="0"/>
              </a:rPr>
              <a:t>Корни уравнения абсциссы точек пересечения параболы с прямой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 advAuto="1000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 autoUpdateAnimBg="0"/>
      <p:bldP spid="29707" grpId="0" animBg="1" autoUpdateAnimBg="0"/>
      <p:bldP spid="297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/>
          <a:srcRect l="39063" t="25000" r="39844" b="37500"/>
          <a:stretch>
            <a:fillRect/>
          </a:stretch>
        </p:blipFill>
        <p:spPr bwMode="auto">
          <a:xfrm>
            <a:off x="5334000" y="1981200"/>
            <a:ext cx="3371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  <a:effectLst>
            <a:outerShdw dist="35921" dir="2700000" algn="ctr" rotWithShape="0">
              <a:schemeClr val="hlink"/>
            </a:outerShdw>
          </a:effectLst>
        </p:spPr>
        <p:txBody>
          <a:bodyPr/>
          <a:lstStyle/>
          <a:p>
            <a:r>
              <a:rPr lang="en-US" sz="3200" b="1" i="1">
                <a:solidFill>
                  <a:srgbClr val="3333FF"/>
                </a:solidFill>
              </a:rPr>
              <a:t>x</a:t>
            </a:r>
            <a:r>
              <a:rPr lang="en-US" sz="3200" b="1" i="1" baseline="30000">
                <a:solidFill>
                  <a:srgbClr val="3333FF"/>
                </a:solidFill>
              </a:rPr>
              <a:t>2</a:t>
            </a:r>
            <a:r>
              <a:rPr lang="en-US" sz="3200" b="1" i="1">
                <a:solidFill>
                  <a:srgbClr val="3333FF"/>
                </a:solidFill>
              </a:rPr>
              <a:t> – 2x – 3 =0 </a:t>
            </a:r>
            <a:r>
              <a:rPr lang="ru-RU" sz="3200" b="1" i="1">
                <a:solidFill>
                  <a:srgbClr val="3333FF"/>
                </a:solidFill>
              </a:rPr>
              <a:t>            </a:t>
            </a:r>
            <a:br>
              <a:rPr lang="ru-RU" sz="3200" b="1" i="1">
                <a:solidFill>
                  <a:srgbClr val="3333FF"/>
                </a:solidFill>
              </a:rPr>
            </a:br>
            <a:r>
              <a:rPr lang="ru-RU" sz="3200" b="1" i="1">
                <a:solidFill>
                  <a:srgbClr val="3333FF"/>
                </a:solidFill>
              </a:rPr>
              <a:t> Представим в виде </a:t>
            </a:r>
            <a:r>
              <a:rPr lang="en-US" sz="3200" b="1" i="1">
                <a:solidFill>
                  <a:srgbClr val="3333FF"/>
                </a:solidFill>
              </a:rPr>
              <a:t>x</a:t>
            </a:r>
            <a:r>
              <a:rPr lang="en-US" sz="3200" b="1" i="1" baseline="30000">
                <a:solidFill>
                  <a:srgbClr val="3333FF"/>
                </a:solidFill>
              </a:rPr>
              <a:t>2</a:t>
            </a:r>
            <a:r>
              <a:rPr lang="en-US" sz="3200" b="1" i="1">
                <a:solidFill>
                  <a:srgbClr val="3333FF"/>
                </a:solidFill>
              </a:rPr>
              <a:t> –3 = 2x</a:t>
            </a:r>
            <a:endParaRPr lang="ru-RU" sz="3200" b="1" i="1">
              <a:solidFill>
                <a:srgbClr val="3333FF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51816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 </a:t>
            </a:r>
            <a:r>
              <a:rPr lang="ru-RU" sz="2400" b="1"/>
              <a:t>Пусть</a:t>
            </a:r>
            <a:r>
              <a:rPr lang="en-US" sz="2400" b="1"/>
              <a:t>  </a:t>
            </a:r>
            <a:r>
              <a:rPr lang="en-US" sz="2400" b="1" i="1">
                <a:solidFill>
                  <a:srgbClr val="FF3399"/>
                </a:solidFill>
              </a:rPr>
              <a:t>f(x)=x</a:t>
            </a:r>
            <a:r>
              <a:rPr lang="en-US" sz="2400" b="1" i="1" baseline="30000">
                <a:solidFill>
                  <a:srgbClr val="FF3399"/>
                </a:solidFill>
              </a:rPr>
              <a:t>2</a:t>
            </a:r>
            <a:r>
              <a:rPr lang="en-US" sz="2400" b="1" i="1">
                <a:solidFill>
                  <a:srgbClr val="FF3399"/>
                </a:solidFill>
              </a:rPr>
              <a:t> –3</a:t>
            </a:r>
            <a:r>
              <a:rPr lang="en-US" sz="2400" b="1"/>
              <a:t>  </a:t>
            </a:r>
            <a:r>
              <a:rPr lang="ru-RU" sz="2400" b="1"/>
              <a:t>и</a:t>
            </a:r>
            <a:r>
              <a:rPr lang="en-US" sz="2400" b="1"/>
              <a:t>    </a:t>
            </a:r>
            <a:r>
              <a:rPr lang="en-US" sz="2400" b="1" i="1">
                <a:solidFill>
                  <a:srgbClr val="FF3399"/>
                </a:solidFill>
              </a:rPr>
              <a:t>g(x)=2x</a:t>
            </a:r>
            <a:endParaRPr lang="en-US" sz="2400" b="1"/>
          </a:p>
          <a:p>
            <a:pPr>
              <a:buFontTx/>
              <a:buNone/>
            </a:pPr>
            <a:r>
              <a:rPr lang="ru-RU" sz="2400" b="1"/>
              <a:t>Построим на одной координатной плоскости</a:t>
            </a:r>
            <a:r>
              <a:rPr lang="ru-RU" sz="2000"/>
              <a:t> </a:t>
            </a:r>
            <a:r>
              <a:rPr lang="ru-RU" sz="2400" b="1"/>
              <a:t>графики функций</a:t>
            </a:r>
          </a:p>
          <a:p>
            <a:pPr>
              <a:buFontTx/>
              <a:buNone/>
            </a:pPr>
            <a:r>
              <a:rPr lang="ru-RU" sz="2400" b="1"/>
              <a:t> </a:t>
            </a:r>
            <a:r>
              <a:rPr lang="en-US" sz="2400" b="1" i="1">
                <a:solidFill>
                  <a:srgbClr val="FF3300"/>
                </a:solidFill>
              </a:rPr>
              <a:t>y=x</a:t>
            </a:r>
            <a:r>
              <a:rPr lang="en-US" sz="2400" b="1" i="1" baseline="30000">
                <a:solidFill>
                  <a:srgbClr val="FF3300"/>
                </a:solidFill>
              </a:rPr>
              <a:t>2</a:t>
            </a:r>
            <a:r>
              <a:rPr lang="en-US" sz="2400" b="1" i="1">
                <a:solidFill>
                  <a:srgbClr val="FF3300"/>
                </a:solidFill>
              </a:rPr>
              <a:t> –3  </a:t>
            </a:r>
            <a:r>
              <a:rPr lang="ru-RU" sz="2400" b="1"/>
              <a:t>и</a:t>
            </a:r>
            <a:r>
              <a:rPr lang="en-US" sz="2400" b="1"/>
              <a:t> </a:t>
            </a:r>
            <a:r>
              <a:rPr lang="en-US" sz="2400" b="1" i="1">
                <a:solidFill>
                  <a:srgbClr val="FF3300"/>
                </a:solidFill>
              </a:rPr>
              <a:t>   y =2x</a:t>
            </a:r>
            <a:endParaRPr lang="ru-RU" sz="2800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78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80010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6705600" y="56388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8001000" y="3048000"/>
            <a:ext cx="76200" cy="7620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3733800" y="3429000"/>
            <a:ext cx="1295400" cy="1600200"/>
          </a:xfrm>
          <a:prstGeom prst="wedgeEllipseCallout">
            <a:avLst>
              <a:gd name="adj1" fmla="val 183088"/>
              <a:gd name="adj2" fmla="val 507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i="0"/>
          </a:p>
          <a:p>
            <a:pPr algn="ctr"/>
            <a:r>
              <a:rPr lang="en-US" i="0"/>
              <a:t>-1</a:t>
            </a:r>
            <a:endParaRPr lang="ru-RU" i="0"/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7543800" y="5943600"/>
            <a:ext cx="1447800" cy="685800"/>
          </a:xfrm>
          <a:prstGeom prst="wedgeEllipseCallout">
            <a:avLst>
              <a:gd name="adj1" fmla="val -16778"/>
              <a:gd name="adj2" fmla="val -179398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i="0"/>
              <a:t>3</a:t>
            </a:r>
            <a:endParaRPr lang="ru-RU" i="0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rot="21412172" flipV="1">
            <a:off x="6248400" y="2057400"/>
            <a:ext cx="2441575" cy="4340225"/>
          </a:xfrm>
          <a:prstGeom prst="line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28600" y="4800600"/>
            <a:ext cx="48371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ru-RU" sz="2800">
                <a:solidFill>
                  <a:srgbClr val="3409BD"/>
                </a:solidFill>
                <a:latin typeface="Tahoma" pitchFamily="34" charset="0"/>
              </a:rPr>
              <a:t>Корни уравнения абсциссы точек пересечения параболы с прямой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 advAuto="1000"/>
      <p:bldP spid="30725" grpId="0" animBg="1"/>
      <p:bldP spid="30726" grpId="0" animBg="1"/>
      <p:bldP spid="30727" grpId="0" animBg="1"/>
      <p:bldP spid="30728" grpId="0" animBg="1"/>
      <p:bldP spid="30729" grpId="0" animBg="1" autoUpdateAnimBg="0"/>
      <p:bldP spid="30730" grpId="0" animBg="1" autoUpdateAnimBg="0"/>
      <p:bldP spid="30731" grpId="0" animBg="1"/>
      <p:bldP spid="307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WordArt 4"/>
          <p:cNvSpPr>
            <a:spLocks noChangeArrowheads="1" noChangeShapeType="1" noTextEdit="1"/>
          </p:cNvSpPr>
          <p:nvPr/>
        </p:nvSpPr>
        <p:spPr bwMode="auto">
          <a:xfrm>
            <a:off x="468313" y="0"/>
            <a:ext cx="7993062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"Графический способ</a:t>
            </a:r>
          </a:p>
        </p:txBody>
      </p:sp>
      <p:sp>
        <p:nvSpPr>
          <p:cNvPr id="6149" name="WordArt 5"/>
          <p:cNvSpPr>
            <a:spLocks noChangeArrowheads="1" noChangeShapeType="1" noTextEdit="1"/>
          </p:cNvSpPr>
          <p:nvPr/>
        </p:nvSpPr>
        <p:spPr bwMode="auto">
          <a:xfrm>
            <a:off x="684213" y="1700213"/>
            <a:ext cx="8064500" cy="2590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решения уравнений </a:t>
            </a:r>
          </a:p>
          <a:p>
            <a:pPr algn="ctr"/>
            <a:r>
              <a:rPr lang="ru-RU" sz="3600" kern="10"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и  неравенств"</a:t>
            </a:r>
          </a:p>
        </p:txBody>
      </p:sp>
      <p:pic>
        <p:nvPicPr>
          <p:cNvPr id="6151" name="Picture 7" descr="no29_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3563938"/>
            <a:ext cx="596265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55650" y="908050"/>
            <a:ext cx="712946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4800" b="0" i="0"/>
              <a:t>Графический метод решения некоторых уравнений весьма эффективен, когда нужно установить, </a:t>
            </a:r>
            <a:r>
              <a:rPr lang="ru-RU" sz="4800" b="0" i="0" u="sng"/>
              <a:t>сколько корней</a:t>
            </a:r>
            <a:r>
              <a:rPr lang="ru-RU" sz="4800" b="0" i="0"/>
              <a:t> имеет уравнение.</a:t>
            </a:r>
            <a:endParaRPr lang="ru-RU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20725"/>
          </a:xfrm>
        </p:spPr>
        <p:txBody>
          <a:bodyPr/>
          <a:lstStyle/>
          <a:p>
            <a:r>
              <a:rPr lang="ru-RU" sz="2400"/>
              <a:t>Графический метод при определении количества корней уравнения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11188" y="1484313"/>
          <a:ext cx="1873250" cy="512762"/>
        </p:xfrm>
        <a:graphic>
          <a:graphicData uri="http://schemas.openxmlformats.org/presentationml/2006/ole">
            <p:oleObj spid="_x0000_s20484" name="Формула" r:id="rId3" imgW="1117115" imgH="304668" progId="Equation.3">
              <p:embed/>
            </p:oleObj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059113" y="1484313"/>
          <a:ext cx="1871662" cy="512762"/>
        </p:xfrm>
        <a:graphic>
          <a:graphicData uri="http://schemas.openxmlformats.org/presentationml/2006/ole">
            <p:oleObj spid="_x0000_s20486" name="Формула" r:id="rId4" imgW="1117115" imgH="304668" progId="Equation.3">
              <p:embed/>
            </p:oleObj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11188" y="2420938"/>
          <a:ext cx="1944687" cy="647700"/>
        </p:xfrm>
        <a:graphic>
          <a:graphicData uri="http://schemas.openxmlformats.org/presentationml/2006/ole">
            <p:oleObj spid="_x0000_s20490" name="Формула" r:id="rId5" imgW="825500" imgH="279400" progId="Equation.3">
              <p:embed/>
            </p:oleObj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11188" y="4221163"/>
          <a:ext cx="1871662" cy="431800"/>
        </p:xfrm>
        <a:graphic>
          <a:graphicData uri="http://schemas.openxmlformats.org/presentationml/2006/ole">
            <p:oleObj spid="_x0000_s20494" name="Формула" r:id="rId6" imgW="609336" imgH="266584" progId="Equation.3">
              <p:embed/>
            </p:oleObj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0" y="1557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1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0" y="249237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2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0" y="3573463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3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0" y="429260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4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0" y="47974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5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4211638" y="2276475"/>
            <a:ext cx="2520950" cy="3384550"/>
            <a:chOff x="2517" y="1389"/>
            <a:chExt cx="1588" cy="2132"/>
          </a:xfrm>
        </p:grpSpPr>
        <p:sp>
          <p:nvSpPr>
            <p:cNvPr id="20509" name="AutoShape 29"/>
            <p:cNvSpPr>
              <a:spLocks noChangeArrowheads="1"/>
            </p:cNvSpPr>
            <p:nvPr/>
          </p:nvSpPr>
          <p:spPr bwMode="auto">
            <a:xfrm>
              <a:off x="2517" y="1389"/>
              <a:ext cx="1588" cy="2132"/>
            </a:xfrm>
            <a:prstGeom prst="wedgeRectCallout">
              <a:avLst>
                <a:gd name="adj1" fmla="val -39796"/>
                <a:gd name="adj2" fmla="val 6149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graphicFrame>
          <p:nvGraphicFramePr>
            <p:cNvPr id="20510" name="Object 30"/>
            <p:cNvGraphicFramePr>
              <a:graphicFrameLocks noChangeAspect="1"/>
            </p:cNvGraphicFramePr>
            <p:nvPr/>
          </p:nvGraphicFramePr>
          <p:xfrm>
            <a:off x="2653" y="1616"/>
            <a:ext cx="267" cy="408"/>
          </p:xfrm>
          <a:graphic>
            <a:graphicData uri="http://schemas.openxmlformats.org/presentationml/2006/ole">
              <p:oleObj spid="_x0000_s20510" name="Формула" r:id="rId7" imgW="177646" imgH="279158" progId="Equation.3">
                <p:embed/>
              </p:oleObj>
            </a:graphicData>
          </a:graphic>
        </p:graphicFrame>
        <p:graphicFrame>
          <p:nvGraphicFramePr>
            <p:cNvPr id="20512" name="Object 32"/>
            <p:cNvGraphicFramePr>
              <a:graphicFrameLocks noChangeAspect="1"/>
            </p:cNvGraphicFramePr>
            <p:nvPr/>
          </p:nvGraphicFramePr>
          <p:xfrm>
            <a:off x="2699" y="2205"/>
            <a:ext cx="216" cy="273"/>
          </p:xfrm>
          <a:graphic>
            <a:graphicData uri="http://schemas.openxmlformats.org/presentationml/2006/ole">
              <p:oleObj spid="_x0000_s20512" name="Формула" r:id="rId8" imgW="215806" imgH="279279" progId="Equation.3">
                <p:embed/>
              </p:oleObj>
            </a:graphicData>
          </a:graphic>
        </p:graphicFrame>
        <p:graphicFrame>
          <p:nvGraphicFramePr>
            <p:cNvPr id="20514" name="Object 34"/>
            <p:cNvGraphicFramePr>
              <a:graphicFrameLocks noChangeAspect="1"/>
            </p:cNvGraphicFramePr>
            <p:nvPr/>
          </p:nvGraphicFramePr>
          <p:xfrm>
            <a:off x="2608" y="2631"/>
            <a:ext cx="317" cy="304"/>
          </p:xfrm>
          <a:graphic>
            <a:graphicData uri="http://schemas.openxmlformats.org/presentationml/2006/ole">
              <p:oleObj spid="_x0000_s20514" name="Формула" r:id="rId9" imgW="241300" imgH="228600" progId="Equation.3">
                <p:embed/>
              </p:oleObj>
            </a:graphicData>
          </a:graphic>
        </p:graphicFrame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3061" y="1706"/>
              <a:ext cx="7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ABS(X)</a:t>
              </a:r>
              <a:endParaRPr lang="ru-RU"/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3107" y="2704"/>
              <a:ext cx="8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SQRT(X)</a:t>
              </a:r>
              <a:endParaRPr lang="ru-RU"/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3140" y="2173"/>
              <a:ext cx="4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X^2</a:t>
              </a:r>
              <a:endParaRPr lang="ru-RU"/>
            </a:p>
          </p:txBody>
        </p:sp>
      </p:grp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611188" y="4868863"/>
          <a:ext cx="1944687" cy="623887"/>
        </p:xfrm>
        <a:graphic>
          <a:graphicData uri="http://schemas.openxmlformats.org/presentationml/2006/ole">
            <p:oleObj spid="_x0000_s20520" name="Формула" r:id="rId10" imgW="901309" imgH="291973" progId="Equation.3">
              <p:embed/>
            </p:oleObj>
          </a:graphicData>
        </a:graphic>
      </p:graphicFrame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22" name="Object 42"/>
          <p:cNvGraphicFramePr>
            <a:graphicFrameLocks noChangeAspect="1"/>
          </p:cNvGraphicFramePr>
          <p:nvPr/>
        </p:nvGraphicFramePr>
        <p:xfrm>
          <a:off x="611188" y="3284538"/>
          <a:ext cx="2209800" cy="762000"/>
        </p:xfrm>
        <a:graphic>
          <a:graphicData uri="http://schemas.openxmlformats.org/presentationml/2006/ole">
            <p:oleObj spid="_x0000_s20522" name="Формула" r:id="rId11" imgW="990170" imgH="342751" progId="Equation.3">
              <p:embed/>
            </p:oleObj>
          </a:graphicData>
        </a:graphic>
      </p:graphicFrame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3111500" y="5537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403350" y="1052513"/>
          <a:ext cx="1638300" cy="457200"/>
        </p:xfrm>
        <a:graphic>
          <a:graphicData uri="http://schemas.openxmlformats.org/presentationml/2006/ole">
            <p:oleObj spid="_x0000_s34826" name="Формула" r:id="rId3" imgW="736600" imgH="292100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187450" y="1916113"/>
          <a:ext cx="1438275" cy="676275"/>
        </p:xfrm>
        <a:graphic>
          <a:graphicData uri="http://schemas.openxmlformats.org/presentationml/2006/ole">
            <p:oleObj spid="_x0000_s34825" name="Формула" r:id="rId4" imgW="647700" imgH="43180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00113" y="2924175"/>
          <a:ext cx="1743075" cy="857250"/>
        </p:xfrm>
        <a:graphic>
          <a:graphicData uri="http://schemas.openxmlformats.org/presentationml/2006/ole">
            <p:oleObj spid="_x0000_s34824" name="Формула" r:id="rId5" imgW="838200" imgH="685800" progId="Equation.3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116013" y="4221163"/>
          <a:ext cx="1162050" cy="381000"/>
        </p:xfrm>
        <a:graphic>
          <a:graphicData uri="http://schemas.openxmlformats.org/presentationml/2006/ole">
            <p:oleObj spid="_x0000_s34823" name="Формула" r:id="rId6" imgW="558558" imgH="304668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827088" y="5013325"/>
          <a:ext cx="1771650" cy="466725"/>
        </p:xfrm>
        <a:graphic>
          <a:graphicData uri="http://schemas.openxmlformats.org/presentationml/2006/ole">
            <p:oleObj spid="_x0000_s34822" name="Формула" r:id="rId7" imgW="1016000" imgH="29210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787900" y="1196975"/>
          <a:ext cx="1400175" cy="466725"/>
        </p:xfrm>
        <a:graphic>
          <a:graphicData uri="http://schemas.openxmlformats.org/presentationml/2006/ole">
            <p:oleObj spid="_x0000_s34821" name="Формула" r:id="rId8" imgW="799753" imgH="291973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292725" y="2133600"/>
          <a:ext cx="1143000" cy="447675"/>
        </p:xfrm>
        <a:graphic>
          <a:graphicData uri="http://schemas.openxmlformats.org/presentationml/2006/ole">
            <p:oleObj spid="_x0000_s34820" name="Формула" r:id="rId9" imgW="939800" imgH="368300" progId="Equation.3">
              <p:embed/>
            </p:oleObj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23838" y="730250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25425" y="474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b="0" i="0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-223838" y="5213350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b="0" i="0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5076825" y="4076700"/>
          <a:ext cx="1371600" cy="381000"/>
        </p:xfrm>
        <a:graphic>
          <a:graphicData uri="http://schemas.openxmlformats.org/presentationml/2006/ole">
            <p:oleObj spid="_x0000_s34842" name="Формула" r:id="rId10" imgW="660113" imgH="304668" progId="Equation.3">
              <p:embed/>
            </p:oleObj>
          </a:graphicData>
        </a:graphic>
      </p:graphicFrame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4932363" y="3141663"/>
          <a:ext cx="1933575" cy="552450"/>
        </p:xfrm>
        <a:graphic>
          <a:graphicData uri="http://schemas.openxmlformats.org/presentationml/2006/ole">
            <p:oleObj spid="_x0000_s34846" name="Формула" r:id="rId11" imgW="1104900" imgH="342900" progId="Equation.3">
              <p:embed/>
            </p:oleObj>
          </a:graphicData>
        </a:graphic>
      </p:graphicFrame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5148263" y="4868863"/>
          <a:ext cx="1352550" cy="447675"/>
        </p:xfrm>
        <a:graphic>
          <a:graphicData uri="http://schemas.openxmlformats.org/presentationml/2006/ole">
            <p:oleObj spid="_x0000_s34848" name="Формула" r:id="rId12" imgW="1104900" imgH="368300" progId="Equation.3">
              <p:embed/>
            </p:oleObj>
          </a:graphicData>
        </a:graphic>
      </p:graphicFrame>
      <p:pic>
        <p:nvPicPr>
          <p:cNvPr id="34850" name="Picture 34" descr="AG00584_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43213" y="3284538"/>
            <a:ext cx="1957387" cy="2663825"/>
          </a:xfrm>
          <a:prstGeom prst="rect">
            <a:avLst/>
          </a:prstGeom>
          <a:noFill/>
        </p:spPr>
      </p:pic>
      <p:sp>
        <p:nvSpPr>
          <p:cNvPr id="34851" name="WordArt 35"/>
          <p:cNvSpPr>
            <a:spLocks noChangeArrowheads="1" noChangeShapeType="1" noTextEdit="1"/>
          </p:cNvSpPr>
          <p:nvPr/>
        </p:nvSpPr>
        <p:spPr bwMode="auto">
          <a:xfrm>
            <a:off x="684213" y="188913"/>
            <a:ext cx="75596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На зарядку становись!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r>
              <a:rPr lang="ru-RU"/>
              <a:t>Неравенства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11188" y="1268413"/>
          <a:ext cx="3168650" cy="682625"/>
        </p:xfrm>
        <a:graphic>
          <a:graphicData uri="http://schemas.openxmlformats.org/presentationml/2006/ole">
            <p:oleObj spid="_x0000_s24580" name="Формула" r:id="rId3" imgW="1104900" imgH="241300" progId="Equation.3">
              <p:embed/>
            </p:oleObj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84213" y="2492375"/>
          <a:ext cx="2447925" cy="1812925"/>
        </p:xfrm>
        <a:graphic>
          <a:graphicData uri="http://schemas.openxmlformats.org/presentationml/2006/ole">
            <p:oleObj spid="_x0000_s24582" name="Формула" r:id="rId4" imgW="774364" imgH="571252" progId="Equation.3">
              <p:embed/>
            </p:oleObj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55650" y="5013325"/>
          <a:ext cx="2736850" cy="650875"/>
        </p:xfrm>
        <a:graphic>
          <a:graphicData uri="http://schemas.openxmlformats.org/presentationml/2006/ole">
            <p:oleObj spid="_x0000_s24584" name="Формула" r:id="rId5" imgW="965200" imgH="228600" progId="Equation.3">
              <p:embed/>
            </p:oleObj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687763" y="1412875"/>
            <a:ext cx="545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Найти наименьшее натуральное решение неравенства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471863" y="3090863"/>
            <a:ext cx="215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Решить неравенства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43300" y="517842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Найти область определения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685800"/>
          </a:xfrm>
        </p:spPr>
        <p:txBody>
          <a:bodyPr/>
          <a:lstStyle/>
          <a:p>
            <a:r>
              <a:rPr lang="ru-RU" sz="3200" b="1"/>
              <a:t>Решение системы графическим способом</a:t>
            </a:r>
            <a:endParaRPr lang="ru-RU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038600" y="1485900"/>
            <a:ext cx="4572000" cy="4610100"/>
            <a:chOff x="2544" y="936"/>
            <a:chExt cx="2880" cy="2904"/>
          </a:xfrm>
        </p:grpSpPr>
        <p:grpSp>
          <p:nvGrpSpPr>
            <p:cNvPr id="33796" name="Group 4"/>
            <p:cNvGrpSpPr>
              <a:grpSpLocks/>
            </p:cNvGrpSpPr>
            <p:nvPr/>
          </p:nvGrpSpPr>
          <p:grpSpPr bwMode="auto">
            <a:xfrm>
              <a:off x="2544" y="960"/>
              <a:ext cx="2880" cy="2880"/>
              <a:chOff x="2544" y="960"/>
              <a:chExt cx="2880" cy="2880"/>
            </a:xfrm>
          </p:grpSpPr>
          <p:grpSp>
            <p:nvGrpSpPr>
              <p:cNvPr id="33797" name="Group 5"/>
              <p:cNvGrpSpPr>
                <a:grpSpLocks/>
              </p:cNvGrpSpPr>
              <p:nvPr/>
            </p:nvGrpSpPr>
            <p:grpSpPr bwMode="auto">
              <a:xfrm>
                <a:off x="2544" y="960"/>
                <a:ext cx="2880" cy="2880"/>
                <a:chOff x="1248" y="864"/>
                <a:chExt cx="2880" cy="2880"/>
              </a:xfrm>
            </p:grpSpPr>
            <p:sp>
              <p:nvSpPr>
                <p:cNvPr id="33798" name="Line 6"/>
                <p:cNvSpPr>
                  <a:spLocks noChangeShapeType="1"/>
                </p:cNvSpPr>
                <p:nvPr/>
              </p:nvSpPr>
              <p:spPr bwMode="auto">
                <a:xfrm rot="5400000">
                  <a:off x="2688" y="960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799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152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0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2688" y="576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1" name="Line 9"/>
                <p:cNvSpPr>
                  <a:spLocks noChangeShapeType="1"/>
                </p:cNvSpPr>
                <p:nvPr/>
              </p:nvSpPr>
              <p:spPr bwMode="auto">
                <a:xfrm rot="5400000">
                  <a:off x="2688" y="768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2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344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3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536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4" name="Line 12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92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5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2688" y="384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6" name="Line 14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728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7" name="Line 15"/>
                <p:cNvSpPr>
                  <a:spLocks noChangeShapeType="1"/>
                </p:cNvSpPr>
                <p:nvPr/>
              </p:nvSpPr>
              <p:spPr bwMode="auto">
                <a:xfrm rot="5400000">
                  <a:off x="2688" y="1920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8" name="Line 16"/>
                <p:cNvSpPr>
                  <a:spLocks noChangeShapeType="1"/>
                </p:cNvSpPr>
                <p:nvPr/>
              </p:nvSpPr>
              <p:spPr bwMode="auto">
                <a:xfrm rot="5400000">
                  <a:off x="2688" y="-192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09" name="Line 17"/>
                <p:cNvSpPr>
                  <a:spLocks noChangeShapeType="1"/>
                </p:cNvSpPr>
                <p:nvPr/>
              </p:nvSpPr>
              <p:spPr bwMode="auto">
                <a:xfrm rot="5400000">
                  <a:off x="2688" y="0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10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2688" y="-576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11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2688" y="-384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12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2688" y="2112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813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2688" y="2304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33814" name="Group 22"/>
                <p:cNvGrpSpPr>
                  <a:grpSpLocks/>
                </p:cNvGrpSpPr>
                <p:nvPr/>
              </p:nvGrpSpPr>
              <p:grpSpPr bwMode="auto">
                <a:xfrm>
                  <a:off x="1248" y="864"/>
                  <a:ext cx="2880" cy="2880"/>
                  <a:chOff x="1248" y="864"/>
                  <a:chExt cx="2880" cy="2880"/>
                </a:xfrm>
              </p:grpSpPr>
              <p:sp>
                <p:nvSpPr>
                  <p:cNvPr id="3381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1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1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1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2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8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864"/>
                    <a:ext cx="0" cy="288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3831" name="Line 39"/>
              <p:cNvSpPr>
                <a:spLocks noChangeShapeType="1"/>
              </p:cNvSpPr>
              <p:nvPr/>
            </p:nvSpPr>
            <p:spPr bwMode="auto">
              <a:xfrm flipV="1">
                <a:off x="3120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832" name="Line 40"/>
              <p:cNvSpPr>
                <a:spLocks noChangeShapeType="1"/>
              </p:cNvSpPr>
              <p:nvPr/>
            </p:nvSpPr>
            <p:spPr bwMode="auto">
              <a:xfrm>
                <a:off x="2544" y="326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3206" y="3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1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2966" y="3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0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2966" y="29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1</a:t>
              </a:r>
            </a:p>
          </p:txBody>
        </p:sp>
        <p:sp>
          <p:nvSpPr>
            <p:cNvPr id="33836" name="Text Box 44"/>
            <p:cNvSpPr txBox="1">
              <a:spLocks noChangeArrowheads="1"/>
            </p:cNvSpPr>
            <p:nvPr/>
          </p:nvSpPr>
          <p:spPr bwMode="auto">
            <a:xfrm>
              <a:off x="2966" y="27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2</a:t>
              </a:r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4886" y="324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10</a:t>
              </a: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5222" y="3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x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3782" y="3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4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2966" y="19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6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2870" y="12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10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2630" y="324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-2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2918" y="9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i="0"/>
                <a:t>y</a:t>
              </a:r>
            </a:p>
          </p:txBody>
        </p:sp>
      </p:grpSp>
      <p:sp>
        <p:nvSpPr>
          <p:cNvPr id="33844" name="Line 52"/>
          <p:cNvSpPr>
            <a:spLocks noChangeShapeType="1"/>
          </p:cNvSpPr>
          <p:nvPr/>
        </p:nvSpPr>
        <p:spPr bwMode="auto">
          <a:xfrm flipV="1">
            <a:off x="4038600" y="1524000"/>
            <a:ext cx="396240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 flipH="1" flipV="1">
            <a:off x="4343400" y="1524000"/>
            <a:ext cx="426720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46" name="Oval 54"/>
          <p:cNvSpPr>
            <a:spLocks noChangeArrowheads="1"/>
          </p:cNvSpPr>
          <p:nvPr/>
        </p:nvSpPr>
        <p:spPr bwMode="auto">
          <a:xfrm flipV="1">
            <a:off x="6096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6172200" y="34290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H="1">
            <a:off x="4953000" y="3352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>
            <a:off x="7239000" y="3733800"/>
            <a:ext cx="1219200" cy="685800"/>
          </a:xfrm>
          <a:prstGeom prst="cloudCallout">
            <a:avLst>
              <a:gd name="adj1" fmla="val -49218"/>
              <a:gd name="adj2" fmla="val 5439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800" i="0"/>
              <a:t>y=10 - x</a:t>
            </a:r>
          </a:p>
        </p:txBody>
      </p:sp>
      <p:sp>
        <p:nvSpPr>
          <p:cNvPr id="33850" name="AutoShape 58"/>
          <p:cNvSpPr>
            <a:spLocks noChangeArrowheads="1"/>
          </p:cNvSpPr>
          <p:nvPr/>
        </p:nvSpPr>
        <p:spPr bwMode="auto">
          <a:xfrm flipH="1">
            <a:off x="6019800" y="1752600"/>
            <a:ext cx="1219200" cy="609600"/>
          </a:xfrm>
          <a:prstGeom prst="cloudCallout">
            <a:avLst>
              <a:gd name="adj1" fmla="val -44144"/>
              <a:gd name="adj2" fmla="val 6744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800" i="0"/>
              <a:t>y=x+2</a:t>
            </a:r>
          </a:p>
        </p:txBody>
      </p:sp>
      <p:grpSp>
        <p:nvGrpSpPr>
          <p:cNvPr id="33851" name="Group 59"/>
          <p:cNvGrpSpPr>
            <a:grpSpLocks/>
          </p:cNvGrpSpPr>
          <p:nvPr/>
        </p:nvGrpSpPr>
        <p:grpSpPr bwMode="auto">
          <a:xfrm>
            <a:off x="457200" y="1143000"/>
            <a:ext cx="1281113" cy="822325"/>
            <a:chOff x="288" y="938"/>
            <a:chExt cx="807" cy="518"/>
          </a:xfrm>
        </p:grpSpPr>
        <p:sp>
          <p:nvSpPr>
            <p:cNvPr id="33852" name="Text Box 60"/>
            <p:cNvSpPr txBox="1">
              <a:spLocks noChangeArrowheads="1"/>
            </p:cNvSpPr>
            <p:nvPr/>
          </p:nvSpPr>
          <p:spPr bwMode="auto">
            <a:xfrm>
              <a:off x="326" y="938"/>
              <a:ext cx="76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у - х=2,</a:t>
              </a:r>
            </a:p>
            <a:p>
              <a:pPr eaLnBrk="0" hangingPunct="0"/>
              <a:r>
                <a:rPr lang="ru-RU" b="0" i="0"/>
                <a:t>у+х=10;</a:t>
              </a:r>
              <a:endParaRPr lang="ru-RU" i="0"/>
            </a:p>
          </p:txBody>
        </p:sp>
        <p:sp>
          <p:nvSpPr>
            <p:cNvPr id="33853" name="AutoShape 61"/>
            <p:cNvSpPr>
              <a:spLocks/>
            </p:cNvSpPr>
            <p:nvPr/>
          </p:nvSpPr>
          <p:spPr bwMode="auto">
            <a:xfrm>
              <a:off x="288" y="100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854" name="AutoShape 62"/>
          <p:cNvSpPr>
            <a:spLocks noChangeArrowheads="1"/>
          </p:cNvSpPr>
          <p:nvPr/>
        </p:nvSpPr>
        <p:spPr bwMode="auto">
          <a:xfrm>
            <a:off x="1600200" y="838200"/>
            <a:ext cx="1600200" cy="762000"/>
          </a:xfrm>
          <a:prstGeom prst="cloudCallout">
            <a:avLst>
              <a:gd name="adj1" fmla="val -49903"/>
              <a:gd name="adj2" fmla="val 49792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800" b="0" i="0"/>
              <a:t>Выразим у</a:t>
            </a:r>
          </a:p>
          <a:p>
            <a:pPr algn="ctr" eaLnBrk="0" hangingPunct="0"/>
            <a:r>
              <a:rPr lang="ru-RU" sz="1800" b="0" i="0"/>
              <a:t>через х</a:t>
            </a:r>
          </a:p>
        </p:txBody>
      </p:sp>
      <p:grpSp>
        <p:nvGrpSpPr>
          <p:cNvPr id="33855" name="Group 63"/>
          <p:cNvGrpSpPr>
            <a:grpSpLocks/>
          </p:cNvGrpSpPr>
          <p:nvPr/>
        </p:nvGrpSpPr>
        <p:grpSpPr bwMode="auto">
          <a:xfrm>
            <a:off x="533400" y="2057400"/>
            <a:ext cx="1150938" cy="822325"/>
            <a:chOff x="336" y="1536"/>
            <a:chExt cx="725" cy="518"/>
          </a:xfrm>
        </p:grpSpPr>
        <p:sp>
          <p:nvSpPr>
            <p:cNvPr id="33856" name="Text Box 64"/>
            <p:cNvSpPr txBox="1">
              <a:spLocks noChangeArrowheads="1"/>
            </p:cNvSpPr>
            <p:nvPr/>
          </p:nvSpPr>
          <p:spPr bwMode="auto">
            <a:xfrm>
              <a:off x="336" y="1536"/>
              <a:ext cx="7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у=х+2,</a:t>
              </a:r>
            </a:p>
            <a:p>
              <a:pPr eaLnBrk="0" hangingPunct="0"/>
              <a:r>
                <a:rPr lang="ru-RU" b="0" i="0"/>
                <a:t>у=10-х;</a:t>
              </a:r>
            </a:p>
          </p:txBody>
        </p:sp>
        <p:sp>
          <p:nvSpPr>
            <p:cNvPr id="33857" name="AutoShape 65"/>
            <p:cNvSpPr>
              <a:spLocks/>
            </p:cNvSpPr>
            <p:nvPr/>
          </p:nvSpPr>
          <p:spPr bwMode="auto">
            <a:xfrm>
              <a:off x="336" y="1584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457200" y="2895600"/>
            <a:ext cx="2374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i="0"/>
              <a:t>Построим график</a:t>
            </a:r>
          </a:p>
          <a:p>
            <a:pPr eaLnBrk="0" hangingPunct="0"/>
            <a:r>
              <a:rPr lang="ru-RU" sz="2000" i="0"/>
              <a:t>первого уравнения</a:t>
            </a:r>
            <a:endParaRPr lang="ru-RU" b="0" i="0"/>
          </a:p>
        </p:txBody>
      </p:sp>
      <p:grpSp>
        <p:nvGrpSpPr>
          <p:cNvPr id="33859" name="Group 67"/>
          <p:cNvGrpSpPr>
            <a:grpSpLocks/>
          </p:cNvGrpSpPr>
          <p:nvPr/>
        </p:nvGrpSpPr>
        <p:grpSpPr bwMode="auto">
          <a:xfrm>
            <a:off x="609600" y="3962400"/>
            <a:ext cx="1235075" cy="873125"/>
            <a:chOff x="422" y="2810"/>
            <a:chExt cx="778" cy="550"/>
          </a:xfrm>
        </p:grpSpPr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>
              <a:off x="62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432" y="30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912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120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64" name="Text Box 72"/>
            <p:cNvSpPr txBox="1">
              <a:spLocks noChangeArrowheads="1"/>
            </p:cNvSpPr>
            <p:nvPr/>
          </p:nvSpPr>
          <p:spPr bwMode="auto">
            <a:xfrm>
              <a:off x="422" y="28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х</a:t>
              </a:r>
            </a:p>
          </p:txBody>
        </p:sp>
        <p:sp>
          <p:nvSpPr>
            <p:cNvPr id="33865" name="Text Box 73"/>
            <p:cNvSpPr txBox="1">
              <a:spLocks noChangeArrowheads="1"/>
            </p:cNvSpPr>
            <p:nvPr/>
          </p:nvSpPr>
          <p:spPr bwMode="auto">
            <a:xfrm>
              <a:off x="432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у</a:t>
              </a:r>
            </a:p>
          </p:txBody>
        </p:sp>
        <p:sp>
          <p:nvSpPr>
            <p:cNvPr id="33866" name="Text Box 74"/>
            <p:cNvSpPr txBox="1">
              <a:spLocks noChangeArrowheads="1"/>
            </p:cNvSpPr>
            <p:nvPr/>
          </p:nvSpPr>
          <p:spPr bwMode="auto">
            <a:xfrm>
              <a:off x="672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0</a:t>
              </a:r>
            </a:p>
          </p:txBody>
        </p:sp>
        <p:sp>
          <p:nvSpPr>
            <p:cNvPr id="33867" name="Text Box 75"/>
            <p:cNvSpPr txBox="1">
              <a:spLocks noChangeArrowheads="1"/>
            </p:cNvSpPr>
            <p:nvPr/>
          </p:nvSpPr>
          <p:spPr bwMode="auto">
            <a:xfrm>
              <a:off x="662" y="305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2</a:t>
              </a:r>
            </a:p>
          </p:txBody>
        </p:sp>
        <p:sp>
          <p:nvSpPr>
            <p:cNvPr id="33868" name="Text Box 7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-2</a:t>
              </a:r>
            </a:p>
          </p:txBody>
        </p:sp>
        <p:sp>
          <p:nvSpPr>
            <p:cNvPr id="33869" name="Text Box 77"/>
            <p:cNvSpPr txBox="1">
              <a:spLocks noChangeArrowheads="1"/>
            </p:cNvSpPr>
            <p:nvPr/>
          </p:nvSpPr>
          <p:spPr bwMode="auto">
            <a:xfrm>
              <a:off x="960" y="3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0</a:t>
              </a:r>
            </a:p>
          </p:txBody>
        </p:sp>
      </p:grp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609600" y="3581400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b="0" i="0"/>
              <a:t>у=х+2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533400" y="4800600"/>
            <a:ext cx="2368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i="0"/>
              <a:t>Построим график</a:t>
            </a:r>
          </a:p>
          <a:p>
            <a:pPr eaLnBrk="0" hangingPunct="0"/>
            <a:r>
              <a:rPr lang="ru-RU" sz="2000" i="0"/>
              <a:t>второго уравнения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09600" y="5486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b="0" i="0"/>
              <a:t>у=10 - х</a:t>
            </a:r>
          </a:p>
        </p:txBody>
      </p:sp>
      <p:grpSp>
        <p:nvGrpSpPr>
          <p:cNvPr id="33873" name="Group 81"/>
          <p:cNvGrpSpPr>
            <a:grpSpLocks/>
          </p:cNvGrpSpPr>
          <p:nvPr/>
        </p:nvGrpSpPr>
        <p:grpSpPr bwMode="auto">
          <a:xfrm>
            <a:off x="685800" y="5984875"/>
            <a:ext cx="1266825" cy="873125"/>
            <a:chOff x="432" y="3648"/>
            <a:chExt cx="798" cy="550"/>
          </a:xfrm>
        </p:grpSpPr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634" y="376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442" y="391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922" y="376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77" name="Line 85"/>
            <p:cNvSpPr>
              <a:spLocks noChangeShapeType="1"/>
            </p:cNvSpPr>
            <p:nvPr/>
          </p:nvSpPr>
          <p:spPr bwMode="auto">
            <a:xfrm>
              <a:off x="1210" y="376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78" name="Text Box 86"/>
            <p:cNvSpPr txBox="1">
              <a:spLocks noChangeArrowheads="1"/>
            </p:cNvSpPr>
            <p:nvPr/>
          </p:nvSpPr>
          <p:spPr bwMode="auto">
            <a:xfrm>
              <a:off x="432" y="36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х</a:t>
              </a:r>
            </a:p>
          </p:txBody>
        </p:sp>
        <p:sp>
          <p:nvSpPr>
            <p:cNvPr id="33879" name="Text Box 87"/>
            <p:cNvSpPr txBox="1">
              <a:spLocks noChangeArrowheads="1"/>
            </p:cNvSpPr>
            <p:nvPr/>
          </p:nvSpPr>
          <p:spPr bwMode="auto">
            <a:xfrm>
              <a:off x="442" y="38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у</a:t>
              </a:r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682" y="367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0</a:t>
              </a:r>
            </a:p>
          </p:txBody>
        </p:sp>
        <p:sp>
          <p:nvSpPr>
            <p:cNvPr id="33881" name="Text Box 89"/>
            <p:cNvSpPr txBox="1">
              <a:spLocks noChangeArrowheads="1"/>
            </p:cNvSpPr>
            <p:nvPr/>
          </p:nvSpPr>
          <p:spPr bwMode="auto">
            <a:xfrm>
              <a:off x="576" y="388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10</a:t>
              </a:r>
            </a:p>
          </p:txBody>
        </p:sp>
        <p:sp>
          <p:nvSpPr>
            <p:cNvPr id="33882" name="Text Box 90"/>
            <p:cNvSpPr txBox="1">
              <a:spLocks noChangeArrowheads="1"/>
            </p:cNvSpPr>
            <p:nvPr/>
          </p:nvSpPr>
          <p:spPr bwMode="auto">
            <a:xfrm>
              <a:off x="922" y="36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10</a:t>
              </a:r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970" y="39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0" i="0"/>
                <a:t>0</a:t>
              </a:r>
            </a:p>
          </p:txBody>
        </p:sp>
      </p:grp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3962400" y="6172200"/>
            <a:ext cx="177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b="0" i="0"/>
              <a:t>Ответ: (4;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20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0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2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2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6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5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20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500"/>
                            </p:stCondLst>
                            <p:childTnLst>
                              <p:par>
                                <p:cTn id="7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20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2000"/>
                                        <p:tgtEl>
                                          <p:spTgt spid="3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4" grpId="0" animBg="1"/>
      <p:bldP spid="33845" grpId="0" animBg="1"/>
      <p:bldP spid="33846" grpId="0" animBg="1"/>
      <p:bldP spid="33847" grpId="0" animBg="1"/>
      <p:bldP spid="33848" grpId="0" animBg="1"/>
      <p:bldP spid="33849" grpId="0" animBg="1" autoUpdateAnimBg="0"/>
      <p:bldP spid="33850" grpId="0" animBg="1" autoUpdateAnimBg="0"/>
      <p:bldP spid="33854" grpId="0" animBg="1" autoUpdateAnimBg="0"/>
      <p:bldP spid="33858" grpId="0" autoUpdateAnimBg="0"/>
      <p:bldP spid="33870" grpId="0" autoUpdateAnimBg="0"/>
      <p:bldP spid="33871" grpId="0" autoUpdateAnimBg="0"/>
      <p:bldP spid="33872" grpId="0" autoUpdateAnimBg="0"/>
      <p:bldP spid="338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>
            <p:ph type="title" idx="4294967295"/>
          </p:nvPr>
        </p:nvSpPr>
        <p:spPr>
          <a:xfrm>
            <a:off x="1116013" y="549275"/>
            <a:ext cx="7772400" cy="1143000"/>
          </a:xfrm>
          <a:noFill/>
          <a:ln/>
        </p:spPr>
        <p:txBody>
          <a:bodyPr/>
          <a:lstStyle/>
          <a:p>
            <a:pPr algn="l"/>
            <a:r>
              <a:rPr kumimoji="0" lang="ru-RU"/>
              <a:t>Решение систем уравнений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042988" y="1773238"/>
          <a:ext cx="2089150" cy="1128712"/>
        </p:xfrm>
        <a:graphic>
          <a:graphicData uri="http://schemas.openxmlformats.org/presentationml/2006/ole">
            <p:oleObj spid="_x0000_s21509" name="Формула" r:id="rId3" imgW="939800" imgH="5080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1187450" y="3284538"/>
          <a:ext cx="2089150" cy="1298575"/>
        </p:xfrm>
        <a:graphic>
          <a:graphicData uri="http://schemas.openxmlformats.org/presentationml/2006/ole">
            <p:oleObj spid="_x0000_s21511" name="Формула" r:id="rId4" imgW="939392" imgH="583947" progId="Equation.3">
              <p:embed/>
            </p:oleObj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687763" y="2154238"/>
            <a:ext cx="4764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Найти сумму х+у, где (х;у) – решение системы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676650" y="3644900"/>
            <a:ext cx="546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Найти произведение х*у, где (х;у) – решение системы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Многообразие видов уравнений и методов их решений во всех частях КИМ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показательные;</a:t>
            </a:r>
          </a:p>
          <a:p>
            <a:pPr>
              <a:lnSpc>
                <a:spcPct val="90000"/>
              </a:lnSpc>
            </a:pPr>
            <a:r>
              <a:rPr lang="ru-RU"/>
              <a:t>логарифмические;</a:t>
            </a:r>
          </a:p>
          <a:p>
            <a:pPr>
              <a:lnSpc>
                <a:spcPct val="90000"/>
              </a:lnSpc>
            </a:pPr>
            <a:r>
              <a:rPr lang="ru-RU"/>
              <a:t>тригонометрические;</a:t>
            </a:r>
          </a:p>
          <a:p>
            <a:pPr>
              <a:lnSpc>
                <a:spcPct val="90000"/>
              </a:lnSpc>
            </a:pPr>
            <a:r>
              <a:rPr lang="ru-RU"/>
              <a:t>иррациональные;</a:t>
            </a:r>
          </a:p>
          <a:p>
            <a:pPr>
              <a:lnSpc>
                <a:spcPct val="90000"/>
              </a:lnSpc>
            </a:pPr>
            <a:r>
              <a:rPr lang="ru-RU"/>
              <a:t>уравнения, содержащие неизвестную в основании и показателе степени;</a:t>
            </a:r>
          </a:p>
          <a:p>
            <a:pPr>
              <a:lnSpc>
                <a:spcPct val="90000"/>
              </a:lnSpc>
            </a:pPr>
            <a:r>
              <a:rPr lang="ru-RU"/>
              <a:t>комбинированные;</a:t>
            </a:r>
          </a:p>
          <a:p>
            <a:pPr>
              <a:lnSpc>
                <a:spcPct val="90000"/>
              </a:lnSpc>
            </a:pPr>
            <a:r>
              <a:rPr lang="ru-RU"/>
              <a:t>уравнения с параметрами.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787900" y="1628775"/>
          <a:ext cx="2881313" cy="2035175"/>
        </p:xfrm>
        <a:graphic>
          <a:graphicData uri="http://schemas.openxmlformats.org/presentationml/2006/ole">
            <p:oleObj spid="_x0000_s8196" name="Формула" r:id="rId3" imgW="1524000" imgH="107950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ru-RU"/>
              <a:t>ЕГЭ. Задания из части  С.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519113" y="909638"/>
            <a:ext cx="7539037" cy="1223962"/>
            <a:chOff x="327" y="573"/>
            <a:chExt cx="4749" cy="771"/>
          </a:xfrm>
        </p:grpSpPr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3561" y="573"/>
            <a:ext cx="1515" cy="299"/>
          </p:xfrm>
          <a:graphic>
            <a:graphicData uri="http://schemas.openxmlformats.org/presentationml/2006/ole">
              <p:oleObj spid="_x0000_s26628" name="Формула" r:id="rId3" imgW="1155600" imgH="228600" progId="Equation.3">
                <p:embed/>
              </p:oleObj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3243" y="1027"/>
            <a:ext cx="907" cy="317"/>
          </p:xfrm>
          <a:graphic>
            <a:graphicData uri="http://schemas.openxmlformats.org/presentationml/2006/ole">
              <p:oleObj spid="_x0000_s26630" name="Формула" r:id="rId4" imgW="571252" imgH="203112" progId="Equation.3">
                <p:embed/>
              </p:oleObj>
            </a:graphicData>
          </a:graphic>
        </p:graphicFrame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67" y="618"/>
              <a:ext cx="3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0" i="0"/>
                <a:t>При каком наименьшем значении </a:t>
              </a:r>
              <a:r>
                <a:rPr lang="ru-RU"/>
                <a:t>а </a:t>
              </a:r>
              <a:r>
                <a:rPr lang="ru-RU" sz="1800" b="0" i="0"/>
                <a:t>уравнение</a:t>
              </a:r>
              <a:endParaRPr lang="ru-RU" sz="1800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27" y="1085"/>
              <a:ext cx="28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0" i="0"/>
                <a:t>имеет единственный корень на промежутке</a:t>
              </a:r>
            </a:p>
          </p:txBody>
        </p:sp>
      </p:grp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95288" y="2420938"/>
            <a:ext cx="351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При каком значении </a:t>
            </a:r>
            <a:r>
              <a:rPr lang="ru-RU"/>
              <a:t>р</a:t>
            </a:r>
            <a:r>
              <a:rPr lang="ru-RU" sz="1800" b="0" i="0"/>
              <a:t> уравнение </a:t>
            </a:r>
            <a:endParaRPr lang="ru-RU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588125" y="23495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имеет три корня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284663" y="2205038"/>
          <a:ext cx="2016125" cy="671512"/>
        </p:xfrm>
        <a:graphic>
          <a:graphicData uri="http://schemas.openxmlformats.org/presentationml/2006/ole">
            <p:oleObj spid="_x0000_s26637" name="Формула" r:id="rId5" imgW="964781" imgH="355446" progId="Equation.3">
              <p:embed/>
            </p:oleObj>
          </a:graphicData>
        </a:graphic>
      </p:graphicFrame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23850" y="3573463"/>
            <a:ext cx="490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При каком значении </a:t>
            </a:r>
            <a:r>
              <a:rPr lang="ru-RU"/>
              <a:t>а </a:t>
            </a:r>
            <a:r>
              <a:rPr lang="ru-RU" sz="1800" b="0" i="0"/>
              <a:t>число корней уравнения </a:t>
            </a:r>
            <a:endParaRPr lang="ru-RU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019925" y="3644900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 2 больше </a:t>
            </a:r>
            <a:r>
              <a:rPr lang="ru-RU"/>
              <a:t>а </a:t>
            </a:r>
            <a:r>
              <a:rPr lang="ru-RU" sz="1800" b="0" i="0"/>
              <a:t>?</a:t>
            </a:r>
            <a:r>
              <a:rPr lang="ru-RU"/>
              <a:t> 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5148263" y="3573463"/>
          <a:ext cx="1728787" cy="611187"/>
        </p:xfrm>
        <a:graphic>
          <a:graphicData uri="http://schemas.openxmlformats.org/presentationml/2006/ole">
            <p:oleObj spid="_x0000_s26641" name="Формула" r:id="rId6" imgW="939392" imgH="330057" progId="Equation.3">
              <p:embed/>
            </p:oleObj>
          </a:graphicData>
        </a:graphic>
      </p:graphicFrame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303213" y="5249863"/>
            <a:ext cx="578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Найдите абсциссу точки пересечения графиков функций 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763713" y="5734050"/>
          <a:ext cx="1906587" cy="538163"/>
        </p:xfrm>
        <a:graphic>
          <a:graphicData uri="http://schemas.openxmlformats.org/presentationml/2006/ole">
            <p:oleObj spid="_x0000_s26644" name="Формула" r:id="rId7" imgW="1117115" imgH="317362" progId="Equation.3">
              <p:embed/>
            </p:oleObj>
          </a:graphicData>
        </a:graphic>
      </p:graphicFrame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4643438" y="5821363"/>
          <a:ext cx="1296987" cy="400050"/>
        </p:xfrm>
        <a:graphic>
          <a:graphicData uri="http://schemas.openxmlformats.org/presentationml/2006/ole">
            <p:oleObj spid="_x0000_s26646" name="Формула" r:id="rId8" imgW="647419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символы чув вышивки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WordArt 4"/>
          <p:cNvSpPr>
            <a:spLocks noChangeArrowheads="1" noChangeShapeType="1" noTextEdit="1"/>
          </p:cNvSpPr>
          <p:nvPr/>
        </p:nvSpPr>
        <p:spPr bwMode="auto">
          <a:xfrm>
            <a:off x="827088" y="765175"/>
            <a:ext cx="7273925" cy="4535488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"/>
                <a:cs typeface="Arial"/>
              </a:rPr>
              <a:t>Любви </a:t>
            </a:r>
          </a:p>
          <a:p>
            <a:pPr algn="ctr"/>
            <a:r>
              <a:rPr lang="ru-RU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"/>
                <a:cs typeface="Arial"/>
              </a:rPr>
              <a:t>и </a:t>
            </a:r>
          </a:p>
          <a:p>
            <a:pPr algn="ctr"/>
            <a:r>
              <a:rPr lang="ru-RU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"/>
                <a:cs typeface="Arial"/>
              </a:rPr>
              <a:t>взаимопонимания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Формулировки заданий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8088" cy="4114800"/>
          </a:xfrm>
        </p:spPr>
        <p:txBody>
          <a:bodyPr/>
          <a:lstStyle/>
          <a:p>
            <a:r>
              <a:rPr lang="ru-RU" sz="2800"/>
              <a:t>укажите промежуток, которому принадлежит корень уравнения;</a:t>
            </a:r>
          </a:p>
          <a:p>
            <a:r>
              <a:rPr lang="ru-RU" sz="2800"/>
              <a:t>найдите сумму ( произведение) корней уравнения;</a:t>
            </a:r>
          </a:p>
          <a:p>
            <a:r>
              <a:rPr lang="ru-RU" sz="2800"/>
              <a:t>укажите количество корней уравнения;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Неравенства в КИМах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400"/>
              <a:t>дробно-рациональные;</a:t>
            </a:r>
          </a:p>
          <a:p>
            <a:r>
              <a:rPr lang="ru-RU" sz="2400"/>
              <a:t>логарифмические;</a:t>
            </a:r>
          </a:p>
          <a:p>
            <a:r>
              <a:rPr lang="ru-RU" sz="2400"/>
              <a:t>показательные;</a:t>
            </a:r>
          </a:p>
          <a:p>
            <a:r>
              <a:rPr lang="ru-RU" sz="2400"/>
              <a:t>степенные;</a:t>
            </a:r>
          </a:p>
          <a:p>
            <a:r>
              <a:rPr lang="ru-RU" sz="2400"/>
              <a:t>иррациональные;</a:t>
            </a:r>
          </a:p>
          <a:p>
            <a:r>
              <a:rPr lang="ru-RU" sz="2400"/>
              <a:t>комбинированные, содержащие функции разных видов.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148263" y="2060575"/>
          <a:ext cx="2578100" cy="2759075"/>
        </p:xfrm>
        <a:graphic>
          <a:graphicData uri="http://schemas.openxmlformats.org/presentationml/2006/ole">
            <p:oleObj spid="_x0000_s10245" name="Формула" r:id="rId3" imgW="927000" imgH="1562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Формулировки заданий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ru-RU"/>
              <a:t>решите неравенство;</a:t>
            </a:r>
          </a:p>
          <a:p>
            <a:r>
              <a:rPr lang="ru-RU"/>
              <a:t>укажите множество решений неравенств;</a:t>
            </a:r>
          </a:p>
          <a:p>
            <a:r>
              <a:rPr lang="ru-RU"/>
              <a:t>вычислите сумму всех натуральных решений неравенства;</a:t>
            </a:r>
          </a:p>
          <a:p>
            <a:r>
              <a:rPr lang="ru-RU"/>
              <a:t>найдите наименьшее (наибольшее) целое число, удовлетворяющее неравенству 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98" name="Object 90"/>
          <p:cNvGraphicFramePr>
            <a:graphicFrameLocks noChangeAspect="1"/>
          </p:cNvGraphicFramePr>
          <p:nvPr/>
        </p:nvGraphicFramePr>
        <p:xfrm>
          <a:off x="323850" y="620713"/>
          <a:ext cx="2921000" cy="571500"/>
        </p:xfrm>
        <a:graphic>
          <a:graphicData uri="http://schemas.openxmlformats.org/presentationml/2006/ole">
            <p:oleObj spid="_x0000_s17498" name="Формула" r:id="rId3" imgW="1726920" imgH="457200" progId="Equation.3">
              <p:embed/>
            </p:oleObj>
          </a:graphicData>
        </a:graphic>
      </p:graphicFrame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99" name="Object 91"/>
          <p:cNvGraphicFramePr>
            <a:graphicFrameLocks noChangeAspect="1"/>
          </p:cNvGraphicFramePr>
          <p:nvPr/>
        </p:nvGraphicFramePr>
        <p:xfrm>
          <a:off x="827088" y="1268413"/>
          <a:ext cx="2276475" cy="885825"/>
        </p:xfrm>
        <a:graphic>
          <a:graphicData uri="http://schemas.openxmlformats.org/presentationml/2006/ole">
            <p:oleObj spid="_x0000_s17499" name="Формула" r:id="rId4" imgW="2273300" imgH="889000" progId="Equation.3">
              <p:embed/>
            </p:oleObj>
          </a:graphicData>
        </a:graphic>
      </p:graphicFrame>
      <p:sp>
        <p:nvSpPr>
          <p:cNvPr id="17502" name="Rectangle 9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01" name="Object 93"/>
          <p:cNvGraphicFramePr>
            <a:graphicFrameLocks noChangeAspect="1"/>
          </p:cNvGraphicFramePr>
          <p:nvPr/>
        </p:nvGraphicFramePr>
        <p:xfrm>
          <a:off x="250825" y="2492375"/>
          <a:ext cx="2619375" cy="600075"/>
        </p:xfrm>
        <a:graphic>
          <a:graphicData uri="http://schemas.openxmlformats.org/presentationml/2006/ole">
            <p:oleObj spid="_x0000_s17501" name="Формула" r:id="rId5" imgW="1180588" imgH="380835" progId="Equation.3">
              <p:embed/>
            </p:oleObj>
          </a:graphicData>
        </a:graphic>
      </p:graphicFrame>
      <p:sp>
        <p:nvSpPr>
          <p:cNvPr id="17503" name="Rectangle 95"/>
          <p:cNvSpPr>
            <a:spLocks noChangeArrowheads="1"/>
          </p:cNvSpPr>
          <p:nvPr/>
        </p:nvSpPr>
        <p:spPr bwMode="auto">
          <a:xfrm>
            <a:off x="1042988" y="2997200"/>
            <a:ext cx="10080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ctr">
              <a:buFontTx/>
              <a:buAutoNum type="arabicParenR"/>
              <a:tabLst>
                <a:tab pos="1355725" algn="l"/>
              </a:tabLst>
            </a:pPr>
            <a:r>
              <a:rPr lang="ru-RU" sz="1800" i="0"/>
              <a:t>1</a:t>
            </a:r>
          </a:p>
          <a:p>
            <a:pPr marL="457200" indent="-457200" algn="ctr">
              <a:buFontTx/>
              <a:buAutoNum type="arabicParenR"/>
              <a:tabLst>
                <a:tab pos="1355725" algn="l"/>
              </a:tabLst>
            </a:pPr>
            <a:r>
              <a:rPr lang="ru-RU" sz="1800" i="0"/>
              <a:t>2</a:t>
            </a:r>
          </a:p>
          <a:p>
            <a:pPr marL="457200" indent="-457200" algn="ctr">
              <a:buFontTx/>
              <a:buAutoNum type="arabicParenR"/>
              <a:tabLst>
                <a:tab pos="1355725" algn="l"/>
              </a:tabLst>
            </a:pPr>
            <a:r>
              <a:rPr lang="ru-RU" sz="1800" i="0"/>
              <a:t>-1</a:t>
            </a:r>
          </a:p>
          <a:p>
            <a:pPr marL="457200" indent="-457200" algn="ctr">
              <a:buFontTx/>
              <a:buAutoNum type="arabicParenR"/>
              <a:tabLst>
                <a:tab pos="1355725" algn="l"/>
              </a:tabLst>
            </a:pPr>
            <a:r>
              <a:rPr lang="ru-RU" sz="1800" i="0"/>
              <a:t>0</a:t>
            </a:r>
          </a:p>
        </p:txBody>
      </p:sp>
      <p:sp>
        <p:nvSpPr>
          <p:cNvPr id="17505" name="Rectangle 9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04" name="Object 96"/>
          <p:cNvGraphicFramePr>
            <a:graphicFrameLocks noChangeAspect="1"/>
          </p:cNvGraphicFramePr>
          <p:nvPr/>
        </p:nvGraphicFramePr>
        <p:xfrm>
          <a:off x="611188" y="4581525"/>
          <a:ext cx="1944687" cy="466725"/>
        </p:xfrm>
        <a:graphic>
          <a:graphicData uri="http://schemas.openxmlformats.org/presentationml/2006/ole">
            <p:oleObj spid="_x0000_s17504" name="Формула" r:id="rId6" imgW="1129810" imgH="380835" progId="Equation.3">
              <p:embed/>
            </p:oleObj>
          </a:graphicData>
        </a:graphic>
      </p:graphicFrame>
      <p:sp>
        <p:nvSpPr>
          <p:cNvPr id="17507" name="Rectangle 99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06" name="Object 98"/>
          <p:cNvGraphicFramePr>
            <a:graphicFrameLocks noChangeAspect="1"/>
          </p:cNvGraphicFramePr>
          <p:nvPr/>
        </p:nvGraphicFramePr>
        <p:xfrm>
          <a:off x="1258888" y="5300663"/>
          <a:ext cx="1204912" cy="1317625"/>
        </p:xfrm>
        <a:graphic>
          <a:graphicData uri="http://schemas.openxmlformats.org/presentationml/2006/ole">
            <p:oleObj spid="_x0000_s17506" name="Формула" r:id="rId7" imgW="812447" imgH="888614" progId="Equation.3">
              <p:embed/>
            </p:oleObj>
          </a:graphicData>
        </a:graphic>
      </p:graphicFrame>
      <p:sp>
        <p:nvSpPr>
          <p:cNvPr id="17508" name="Rectangle 100"/>
          <p:cNvSpPr>
            <a:spLocks noChangeArrowheads="1"/>
          </p:cNvSpPr>
          <p:nvPr/>
        </p:nvSpPr>
        <p:spPr bwMode="auto">
          <a:xfrm>
            <a:off x="0" y="0"/>
            <a:ext cx="3419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800" b="0" i="0"/>
              <a:t>1. Укажите промежуток, содержащий корни уравнения.</a:t>
            </a:r>
          </a:p>
        </p:txBody>
      </p:sp>
      <p:sp>
        <p:nvSpPr>
          <p:cNvPr id="17509" name="Rectangle 101"/>
          <p:cNvSpPr>
            <a:spLocks noChangeArrowheads="1"/>
          </p:cNvSpPr>
          <p:nvPr/>
        </p:nvSpPr>
        <p:spPr bwMode="auto">
          <a:xfrm>
            <a:off x="0" y="1997075"/>
            <a:ext cx="363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800" b="0" i="0"/>
              <a:t>2. Найдите сумму корней уравнения</a:t>
            </a:r>
          </a:p>
        </p:txBody>
      </p:sp>
      <p:sp>
        <p:nvSpPr>
          <p:cNvPr id="17510" name="Rectangle 102"/>
          <p:cNvSpPr>
            <a:spLocks noChangeArrowheads="1"/>
          </p:cNvSpPr>
          <p:nvPr/>
        </p:nvSpPr>
        <p:spPr bwMode="auto">
          <a:xfrm>
            <a:off x="179388" y="4221163"/>
            <a:ext cx="3771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800" b="0" i="0"/>
              <a:t>3. Сколько корней имеет уравнение?</a:t>
            </a:r>
          </a:p>
        </p:txBody>
      </p: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5076825" y="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800" b="0" i="0"/>
              <a:t>1. Решите неравенство</a:t>
            </a:r>
          </a:p>
        </p:txBody>
      </p:sp>
      <p:sp>
        <p:nvSpPr>
          <p:cNvPr id="17513" name="Rectangle 105"/>
          <p:cNvSpPr>
            <a:spLocks noChangeArrowheads="1"/>
          </p:cNvSpPr>
          <p:nvPr/>
        </p:nvSpPr>
        <p:spPr bwMode="auto">
          <a:xfrm>
            <a:off x="5795963" y="2852738"/>
            <a:ext cx="935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ctr">
              <a:buFontTx/>
              <a:buAutoNum type="arabicParenR"/>
            </a:pPr>
            <a:r>
              <a:rPr lang="ru-RU" sz="1800" i="0"/>
              <a:t>  0</a:t>
            </a:r>
          </a:p>
          <a:p>
            <a:pPr marL="457200" indent="-457200" algn="ctr">
              <a:buFontTx/>
              <a:buAutoNum type="arabicParenR"/>
            </a:pPr>
            <a:r>
              <a:rPr lang="ru-RU" sz="1800" i="0"/>
              <a:t>  2</a:t>
            </a:r>
          </a:p>
          <a:p>
            <a:pPr marL="457200" indent="-457200" algn="ctr">
              <a:buFontTx/>
              <a:buAutoNum type="arabicParenR"/>
            </a:pPr>
            <a:r>
              <a:rPr lang="ru-RU" sz="1800" i="0"/>
              <a:t> -1</a:t>
            </a:r>
          </a:p>
          <a:p>
            <a:pPr marL="457200" indent="-457200" algn="ctr">
              <a:buFontTx/>
              <a:buAutoNum type="arabicParenR"/>
            </a:pPr>
            <a:r>
              <a:rPr lang="ru-RU" sz="1800" i="0"/>
              <a:t> -2</a:t>
            </a:r>
          </a:p>
        </p:txBody>
      </p:sp>
      <p:sp>
        <p:nvSpPr>
          <p:cNvPr id="17516" name="Rectangle 108"/>
          <p:cNvSpPr>
            <a:spLocks noChangeArrowheads="1"/>
          </p:cNvSpPr>
          <p:nvPr/>
        </p:nvSpPr>
        <p:spPr bwMode="auto">
          <a:xfrm>
            <a:off x="5219700" y="1700213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800" b="0" i="0"/>
              <a:t>2. Найдите сумму чисел, удовлетворяющих неравенству</a:t>
            </a:r>
          </a:p>
        </p:txBody>
      </p:sp>
      <p:graphicFrame>
        <p:nvGraphicFramePr>
          <p:cNvPr id="17518" name="Object 110"/>
          <p:cNvGraphicFramePr>
            <a:graphicFrameLocks noChangeAspect="1"/>
          </p:cNvGraphicFramePr>
          <p:nvPr/>
        </p:nvGraphicFramePr>
        <p:xfrm>
          <a:off x="5219700" y="2276475"/>
          <a:ext cx="3454400" cy="558800"/>
        </p:xfrm>
        <a:graphic>
          <a:graphicData uri="http://schemas.openxmlformats.org/presentationml/2006/ole">
            <p:oleObj spid="_x0000_s17518" name="Формула" r:id="rId8" imgW="1167893" imgH="317362" progId="Equation.3">
              <p:embed/>
            </p:oleObj>
          </a:graphicData>
        </a:graphic>
      </p:graphicFrame>
      <p:sp>
        <p:nvSpPr>
          <p:cNvPr id="17520" name="Rectangle 112"/>
          <p:cNvSpPr>
            <a:spLocks noChangeArrowheads="1"/>
          </p:cNvSpPr>
          <p:nvPr/>
        </p:nvSpPr>
        <p:spPr bwMode="auto">
          <a:xfrm>
            <a:off x="4716463" y="4005263"/>
            <a:ext cx="42116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800" b="0" i="0"/>
              <a:t>3. Найдите промежуток, содержащий наибольшее целое число, удовлетворяющее неравенству </a:t>
            </a:r>
          </a:p>
        </p:txBody>
      </p:sp>
      <p:sp>
        <p:nvSpPr>
          <p:cNvPr id="17522" name="Rectangle 114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21" name="Object 113"/>
          <p:cNvGraphicFramePr>
            <a:graphicFrameLocks noChangeAspect="1"/>
          </p:cNvGraphicFramePr>
          <p:nvPr/>
        </p:nvGraphicFramePr>
        <p:xfrm>
          <a:off x="4643438" y="4941888"/>
          <a:ext cx="3311525" cy="788987"/>
        </p:xfrm>
        <a:graphic>
          <a:graphicData uri="http://schemas.openxmlformats.org/presentationml/2006/ole">
            <p:oleObj spid="_x0000_s17521" name="Формула" r:id="rId9" imgW="1181100" imgH="685800" progId="Equation.3">
              <p:embed/>
            </p:oleObj>
          </a:graphicData>
        </a:graphic>
      </p:graphicFrame>
      <p:sp>
        <p:nvSpPr>
          <p:cNvPr id="17524" name="Rectangle 116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23" name="Object 115"/>
          <p:cNvGraphicFramePr>
            <a:graphicFrameLocks noChangeAspect="1"/>
          </p:cNvGraphicFramePr>
          <p:nvPr/>
        </p:nvGraphicFramePr>
        <p:xfrm>
          <a:off x="6011863" y="5734050"/>
          <a:ext cx="2527300" cy="895350"/>
        </p:xfrm>
        <a:graphic>
          <a:graphicData uri="http://schemas.openxmlformats.org/presentationml/2006/ole">
            <p:oleObj spid="_x0000_s17523" name="Формула" r:id="rId10" imgW="1854200" imgH="660400" progId="Equation.3">
              <p:embed/>
            </p:oleObj>
          </a:graphicData>
        </a:graphic>
      </p:graphicFrame>
      <p:sp>
        <p:nvSpPr>
          <p:cNvPr id="17526" name="Rectangle 11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25" name="Object 117"/>
          <p:cNvGraphicFramePr>
            <a:graphicFrameLocks noChangeAspect="1"/>
          </p:cNvGraphicFramePr>
          <p:nvPr/>
        </p:nvGraphicFramePr>
        <p:xfrm>
          <a:off x="5219700" y="188913"/>
          <a:ext cx="2562225" cy="600075"/>
        </p:xfrm>
        <a:graphic>
          <a:graphicData uri="http://schemas.openxmlformats.org/presentationml/2006/ole">
            <p:oleObj spid="_x0000_s17525" name="Формула" r:id="rId11" imgW="1155700" imgH="381000" progId="Equation.3">
              <p:embed/>
            </p:oleObj>
          </a:graphicData>
        </a:graphic>
      </p:graphicFrame>
      <p:sp>
        <p:nvSpPr>
          <p:cNvPr id="17528" name="Rectangle 12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527" name="Object 119"/>
          <p:cNvGraphicFramePr>
            <a:graphicFrameLocks noChangeAspect="1"/>
          </p:cNvGraphicFramePr>
          <p:nvPr/>
        </p:nvGraphicFramePr>
        <p:xfrm>
          <a:off x="6011863" y="765175"/>
          <a:ext cx="1381125" cy="990600"/>
        </p:xfrm>
        <a:graphic>
          <a:graphicData uri="http://schemas.openxmlformats.org/presentationml/2006/ole">
            <p:oleObj spid="_x0000_s17527" name="Формула" r:id="rId12" imgW="8255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ph/>
          </p:nvPr>
        </p:nvGraphicFramePr>
        <p:xfrm>
          <a:off x="468313" y="1700213"/>
          <a:ext cx="7637462" cy="4208462"/>
        </p:xfrm>
        <a:graphic>
          <a:graphicData uri="http://schemas.openxmlformats.org/presentationml/2006/ole">
            <p:oleObj spid="_x0000_s14338" name="Диаграмма" r:id="rId3" imgW="7658100" imgH="4219651" progId="MSGraph.Chart.8">
              <p:embed followColorScheme="full"/>
            </p:oleObj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ru-RU" sz="4000"/>
              <a:t> Применение методов решения уравнений и неравенств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Способы решения систем уравнений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2209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0" i="0">
                <a:solidFill>
                  <a:srgbClr val="3333CC"/>
                </a:solidFill>
                <a:latin typeface="Arial" charset="0"/>
              </a:rPr>
              <a:t>подстановка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00400" y="3048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0" i="0">
                <a:solidFill>
                  <a:srgbClr val="3333CC"/>
                </a:solidFill>
                <a:latin typeface="Arial" charset="0"/>
              </a:rPr>
              <a:t>сложение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05400" y="4267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0" i="0">
                <a:solidFill>
                  <a:srgbClr val="3333CC"/>
                </a:solidFill>
                <a:latin typeface="Arial" charset="0"/>
              </a:rPr>
              <a:t>графически</a:t>
            </a:r>
          </a:p>
        </p:txBody>
      </p:sp>
      <p:pic>
        <p:nvPicPr>
          <p:cNvPr id="12294" name="Picture 6" descr="i_Header"/>
          <p:cNvPicPr>
            <a:picLocks noChangeAspect="1" noChangeArrowheads="1"/>
          </p:cNvPicPr>
          <p:nvPr/>
        </p:nvPicPr>
        <p:blipFill>
          <a:blip r:embed="rId2"/>
          <a:srcRect l="18144" r="28073"/>
          <a:stretch>
            <a:fillRect/>
          </a:stretch>
        </p:blipFill>
        <p:spPr bwMode="auto">
          <a:xfrm>
            <a:off x="0" y="5067300"/>
            <a:ext cx="6227763" cy="1790700"/>
          </a:xfrm>
          <a:prstGeom prst="rect">
            <a:avLst/>
          </a:prstGeom>
          <a:noFill/>
        </p:spPr>
      </p:pic>
      <p:pic>
        <p:nvPicPr>
          <p:cNvPr id="12295" name="Picture 7" descr="elekm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3716338"/>
            <a:ext cx="1992313" cy="1258887"/>
          </a:xfrm>
          <a:prstGeom prst="rect">
            <a:avLst/>
          </a:prstGeom>
          <a:noFill/>
        </p:spPr>
      </p:pic>
      <p:pic>
        <p:nvPicPr>
          <p:cNvPr id="12298" name="Picture 10" descr="elekm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2708275"/>
            <a:ext cx="1873250" cy="1198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7920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Абсциссы точек пересечения графиков функций и служат корнями уравнения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35013" y="354013"/>
            <a:ext cx="722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b="0" i="0"/>
              <a:t>Графический способ решения </a:t>
            </a:r>
            <a:r>
              <a:rPr lang="ru-RU" sz="1800" i="0"/>
              <a:t>уравнения</a:t>
            </a:r>
            <a:r>
              <a:rPr lang="ru-RU" sz="1800" b="0" i="0"/>
              <a:t> 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003800" y="333375"/>
          <a:ext cx="1584325" cy="415925"/>
        </p:xfrm>
        <a:graphic>
          <a:graphicData uri="http://schemas.openxmlformats.org/presentationml/2006/ole">
            <p:oleObj spid="_x0000_s19462" name="Формула" r:id="rId3" imgW="774360" imgH="203040" progId="Equation.3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95288" y="836613"/>
            <a:ext cx="852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заключается в следующем: строят в одной системе координат графики двух функций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11188" y="1341438"/>
          <a:ext cx="2363787" cy="415925"/>
        </p:xfrm>
        <a:graphic>
          <a:graphicData uri="http://schemas.openxmlformats.org/presentationml/2006/ole">
            <p:oleObj spid="_x0000_s19464" name="Формула" r:id="rId4" imgW="1155600" imgH="203040" progId="Equation.3">
              <p:embed/>
            </p:oleObj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784475" y="1412875"/>
            <a:ext cx="6359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 b="0" i="0"/>
              <a:t>и находят абсциссы точек пересечения графиков этих функций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6443663" y="2276475"/>
          <a:ext cx="2363787" cy="415925"/>
        </p:xfrm>
        <a:graphic>
          <a:graphicData uri="http://schemas.openxmlformats.org/presentationml/2006/ole">
            <p:oleObj spid="_x0000_s19467" name="Формула" r:id="rId5" imgW="1155600" imgH="203040" progId="Equation.3">
              <p:embed/>
            </p:oleObj>
          </a:graphicData>
        </a:graphic>
      </p:graphicFrame>
      <p:pic>
        <p:nvPicPr>
          <p:cNvPr id="19469" name="Picture 13" descr="Ris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2271713"/>
            <a:ext cx="4681537" cy="4586287"/>
          </a:xfrm>
          <a:prstGeom prst="rect">
            <a:avLst/>
          </a:prstGeom>
          <a:noFill/>
        </p:spPr>
      </p:pic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79388" y="2924175"/>
          <a:ext cx="2736850" cy="590550"/>
        </p:xfrm>
        <a:graphic>
          <a:graphicData uri="http://schemas.openxmlformats.org/presentationml/2006/ole">
            <p:oleObj spid="_x0000_s19470" name="Формула" r:id="rId7" imgW="825480" imgH="177480" progId="Equation.3">
              <p:embed/>
            </p:oleObj>
          </a:graphicData>
        </a:graphic>
      </p:graphicFrame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4932363" y="3860800"/>
            <a:ext cx="144462" cy="73025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72" name="AutoShape 16"/>
          <p:cNvSpPr>
            <a:spLocks noChangeArrowheads="1"/>
          </p:cNvSpPr>
          <p:nvPr/>
        </p:nvSpPr>
        <p:spPr bwMode="auto">
          <a:xfrm rot="-22138334">
            <a:off x="3203575" y="5876925"/>
            <a:ext cx="1066800" cy="685800"/>
          </a:xfrm>
          <a:prstGeom prst="wedgeEllipseCallout">
            <a:avLst>
              <a:gd name="adj1" fmla="val 139417"/>
              <a:gd name="adj2" fmla="val -204606"/>
            </a:avLst>
          </a:pr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i="0"/>
              <a:t>1</a:t>
            </a:r>
            <a:endParaRPr lang="ru-RU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nimBg="1"/>
      <p:bldP spid="19472" grpId="0" animBg="1" autoUpdateAnimBg="0"/>
    </p:bldLst>
  </p:timing>
</p:sld>
</file>

<file path=ppt/theme/theme1.xml><?xml version="1.0" encoding="utf-8"?>
<a:theme xmlns:a="http://schemas.openxmlformats.org/drawingml/2006/main" name="Шаблон оформления «Числа»">
  <a:themeElements>
    <a:clrScheme name="Шаблон оформления «Числа» 2">
      <a:dk1>
        <a:srgbClr val="000000"/>
      </a:dk1>
      <a:lt1>
        <a:srgbClr val="FFFFEE"/>
      </a:lt1>
      <a:dk2>
        <a:srgbClr val="000000"/>
      </a:dk2>
      <a:lt2>
        <a:srgbClr val="C3B59F"/>
      </a:lt2>
      <a:accent1>
        <a:srgbClr val="9CB3D8"/>
      </a:accent1>
      <a:accent2>
        <a:srgbClr val="F8F8F8"/>
      </a:accent2>
      <a:accent3>
        <a:srgbClr val="FFFFF5"/>
      </a:accent3>
      <a:accent4>
        <a:srgbClr val="000000"/>
      </a:accent4>
      <a:accent5>
        <a:srgbClr val="CBD6E9"/>
      </a:accent5>
      <a:accent6>
        <a:srgbClr val="E1E1E1"/>
      </a:accent6>
      <a:hlink>
        <a:srgbClr val="A9A460"/>
      </a:hlink>
      <a:folHlink>
        <a:srgbClr val="E4E1D7"/>
      </a:folHlink>
    </a:clrScheme>
    <a:fontScheme name="Шаблон оформления «Числа»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Шаблон оформления «Числа» 1">
        <a:dk1>
          <a:srgbClr val="7F796F"/>
        </a:dk1>
        <a:lt1>
          <a:srgbClr val="FFFFFF"/>
        </a:lt1>
        <a:dk2>
          <a:srgbClr val="BDBB92"/>
        </a:dk2>
        <a:lt2>
          <a:srgbClr val="FFFFCC"/>
        </a:lt2>
        <a:accent1>
          <a:srgbClr val="8B91B9"/>
        </a:accent1>
        <a:accent2>
          <a:srgbClr val="D5D9B7"/>
        </a:accent2>
        <a:accent3>
          <a:srgbClr val="DBDAC7"/>
        </a:accent3>
        <a:accent4>
          <a:srgbClr val="DADADA"/>
        </a:accent4>
        <a:accent5>
          <a:srgbClr val="C4C7D9"/>
        </a:accent5>
        <a:accent6>
          <a:srgbClr val="C1C4A6"/>
        </a:accent6>
        <a:hlink>
          <a:srgbClr val="B46875"/>
        </a:hlink>
        <a:folHlink>
          <a:srgbClr val="C2BAA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оформления «Числа» 2">
        <a:dk1>
          <a:srgbClr val="000000"/>
        </a:dk1>
        <a:lt1>
          <a:srgbClr val="FFFFEE"/>
        </a:lt1>
        <a:dk2>
          <a:srgbClr val="000000"/>
        </a:dk2>
        <a:lt2>
          <a:srgbClr val="C3B59F"/>
        </a:lt2>
        <a:accent1>
          <a:srgbClr val="9CB3D8"/>
        </a:accent1>
        <a:accent2>
          <a:srgbClr val="F8F8F8"/>
        </a:accent2>
        <a:accent3>
          <a:srgbClr val="FFFFF5"/>
        </a:accent3>
        <a:accent4>
          <a:srgbClr val="000000"/>
        </a:accent4>
        <a:accent5>
          <a:srgbClr val="CBD6E9"/>
        </a:accent5>
        <a:accent6>
          <a:srgbClr val="E1E1E1"/>
        </a:accent6>
        <a:hlink>
          <a:srgbClr val="A9A460"/>
        </a:hlink>
        <a:folHlink>
          <a:srgbClr val="E4E1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оформления «Числа»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«Числа»</Template>
  <TotalTime>453</TotalTime>
  <Words>561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Arial</vt:lpstr>
      <vt:lpstr>Tahoma</vt:lpstr>
      <vt:lpstr>Шаблон оформления «Числа»</vt:lpstr>
      <vt:lpstr>Диаграмма Microsoft Graph</vt:lpstr>
      <vt:lpstr>Microsoft Equation 3.0</vt:lpstr>
      <vt:lpstr>Slide 1</vt:lpstr>
      <vt:lpstr>Многообразие видов уравнений и методов их решений во всех частях КИМ</vt:lpstr>
      <vt:lpstr>Формулировки заданий</vt:lpstr>
      <vt:lpstr>Неравенства в КИМах</vt:lpstr>
      <vt:lpstr>Формулировки заданий</vt:lpstr>
      <vt:lpstr>Slide 6</vt:lpstr>
      <vt:lpstr> Применение методов решения уравнений и неравенств</vt:lpstr>
      <vt:lpstr>Способы решения систем уравнений</vt:lpstr>
      <vt:lpstr>Slide 9</vt:lpstr>
      <vt:lpstr>Примеры графического решения квадратных уравнений</vt:lpstr>
      <vt:lpstr>x2 – 2x – 3 =0  Представим в виде x2 = 2x +3</vt:lpstr>
      <vt:lpstr>x2 – 2x – 3 =0               Представим в виде x2 –3 = 2x</vt:lpstr>
      <vt:lpstr>Slide 13</vt:lpstr>
      <vt:lpstr>Slide 14</vt:lpstr>
      <vt:lpstr>Графический метод при определении количества корней уравнения</vt:lpstr>
      <vt:lpstr>Slide 16</vt:lpstr>
      <vt:lpstr>Неравенства</vt:lpstr>
      <vt:lpstr>Решение системы графическим способом</vt:lpstr>
      <vt:lpstr>Решение систем уравнений</vt:lpstr>
      <vt:lpstr>ЕГЭ. Задания из части  С. </vt:lpstr>
      <vt:lpstr>Slide 21</vt:lpstr>
      <vt:lpstr>Slide 22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школа</dc:creator>
  <cp:keywords/>
  <dc:description/>
  <cp:lastModifiedBy>Windows User</cp:lastModifiedBy>
  <cp:revision>17</cp:revision>
  <dcterms:created xsi:type="dcterms:W3CDTF">2008-02-27T08:33:40Z</dcterms:created>
  <dcterms:modified xsi:type="dcterms:W3CDTF">2017-02-19T22:22:41Z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TC010690501049</vt:lpwstr>
  </property>
</Properties>
</file>