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64" r:id="rId3"/>
    <p:sldId id="276" r:id="rId4"/>
    <p:sldId id="277" r:id="rId5"/>
    <p:sldId id="286" r:id="rId6"/>
    <p:sldId id="282" r:id="rId7"/>
    <p:sldId id="278" r:id="rId8"/>
    <p:sldId id="287" r:id="rId9"/>
    <p:sldId id="288" r:id="rId10"/>
    <p:sldId id="281" r:id="rId11"/>
    <p:sldId id="284" r:id="rId12"/>
    <p:sldId id="285" r:id="rId13"/>
    <p:sldId id="266" r:id="rId14"/>
    <p:sldId id="289" r:id="rId15"/>
    <p:sldId id="290" r:id="rId16"/>
    <p:sldId id="293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299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CE5"/>
    <a:srgbClr val="F4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howGuides="1">
      <p:cViewPr varScale="1">
        <p:scale>
          <a:sx n="74" d="100"/>
          <a:sy n="74" d="100"/>
        </p:scale>
        <p:origin x="90" y="76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ru-RU">
                <a:solidFill>
                  <a:schemeClr val="tx2"/>
                </a:solidFill>
              </a:rPr>
              <a:t>04.05.2017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ru-RU"/>
              <a:pPr/>
              <a:t>04.05.2017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t>04.05.2017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ru-RU" noProof="0" smtClean="0"/>
              <a:pPr/>
              <a:t>04.05.2017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oftobase.com/ru/internet/brauz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rabilis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50196" y="476673"/>
            <a:ext cx="7530761" cy="5688632"/>
          </a:xfrm>
        </p:spPr>
        <p:txBody>
          <a:bodyPr>
            <a:noAutofit/>
          </a:bodyPr>
          <a:lstStyle/>
          <a:p>
            <a:pPr algn="ctr" defTabSz="1216152">
              <a:spcBef>
                <a:spcPts val="0"/>
              </a:spcBef>
            </a:pPr>
            <a:r>
              <a:rPr lang="ru-RU" b="1" dirty="0">
                <a:solidFill>
                  <a:srgbClr val="374C81"/>
                </a:solidFill>
              </a:rPr>
              <a:t>Передача информации между </a:t>
            </a:r>
            <a:r>
              <a:rPr lang="ru-RU" b="1" dirty="0" smtClean="0">
                <a:solidFill>
                  <a:srgbClr val="374C81"/>
                </a:solidFill>
              </a:rPr>
              <a:t>компьютерами</a:t>
            </a:r>
            <a:br>
              <a:rPr lang="ru-RU" b="1" dirty="0" smtClean="0">
                <a:solidFill>
                  <a:srgbClr val="374C81"/>
                </a:solidFill>
              </a:rPr>
            </a:br>
            <a:r>
              <a:rPr lang="ru-RU" b="1" dirty="0" smtClean="0">
                <a:solidFill>
                  <a:srgbClr val="374C81"/>
                </a:solidFill>
              </a:rPr>
              <a:t>  </a:t>
            </a:r>
            <a:r>
              <a:rPr lang="ru-RU" b="1" dirty="0">
                <a:solidFill>
                  <a:srgbClr val="374C81"/>
                </a:solidFill>
              </a:rPr>
              <a:t/>
            </a:r>
            <a:br>
              <a:rPr lang="ru-RU" b="1" dirty="0">
                <a:solidFill>
                  <a:srgbClr val="374C81"/>
                </a:solidFill>
              </a:rPr>
            </a:br>
            <a:r>
              <a:rPr lang="ru-RU" b="1" dirty="0">
                <a:solidFill>
                  <a:srgbClr val="374C81"/>
                </a:solidFill>
              </a:rPr>
              <a:t>Проводная и беспроводная </a:t>
            </a:r>
            <a:r>
              <a:rPr lang="ru-RU" b="1" dirty="0" smtClean="0">
                <a:solidFill>
                  <a:srgbClr val="374C81"/>
                </a:solidFill>
              </a:rPr>
              <a:t>связь</a:t>
            </a:r>
            <a:endParaRPr lang="ru-RU" b="1" i="0" baseline="0" dirty="0">
              <a:solidFill>
                <a:srgbClr val="374C8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pPr defTabSz="1216152">
              <a:spcBef>
                <a:spcPts val="0"/>
              </a:spcBef>
            </a:pPr>
            <a:r>
              <a:rPr lang="ru-RU" b="1" dirty="0"/>
              <a:t>Беспроводные компьютерные сети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0" indent="450850" algn="just">
              <a:buNone/>
              <a:tabLst>
                <a:tab pos="720725" algn="l"/>
              </a:tabLst>
            </a:pPr>
            <a:r>
              <a:rPr lang="ru-RU" sz="2200" dirty="0"/>
              <a:t>— это технология, позволяющая создавать вычислительные сети, полностью соответствующие стандартам для обычных проводных сетей без использования кабельной проводки. В качестве носителя информации в таких сетях выступают радиоволны СВЧ-диапазона</a:t>
            </a:r>
            <a:r>
              <a:rPr lang="ru-RU" sz="2200" dirty="0" smtClean="0"/>
              <a:t>.</a:t>
            </a:r>
          </a:p>
          <a:p>
            <a:pPr marL="0" indent="450850" algn="just">
              <a:buNone/>
              <a:tabLst>
                <a:tab pos="811213" algn="l"/>
              </a:tabLst>
            </a:pPr>
            <a:r>
              <a:rPr lang="ru-RU" sz="2200" b="1" dirty="0" err="1"/>
              <a:t>Wi-Fi</a:t>
            </a:r>
            <a:r>
              <a:rPr lang="ru-RU" sz="2200" dirty="0"/>
              <a:t> — торговая марка </a:t>
            </a:r>
            <a:r>
              <a:rPr lang="ru-RU" sz="2200" dirty="0" err="1"/>
              <a:t>Wi-Fi</a:t>
            </a:r>
            <a:r>
              <a:rPr lang="ru-RU" sz="2200" dirty="0"/>
              <a:t> </a:t>
            </a:r>
            <a:r>
              <a:rPr lang="ru-RU" sz="2200" dirty="0" err="1"/>
              <a:t>Alliance</a:t>
            </a:r>
            <a:r>
              <a:rPr lang="ru-RU" sz="2200" dirty="0"/>
              <a:t> для беспроводных сетей на базе стандарта IEEE 802.11. Под аббревиатурой </a:t>
            </a:r>
            <a:r>
              <a:rPr lang="ru-RU" sz="2200" dirty="0" err="1"/>
              <a:t>Wi-Fi</a:t>
            </a:r>
            <a:r>
              <a:rPr lang="ru-RU" sz="2200" dirty="0"/>
              <a:t> (от английского словосочетания </a:t>
            </a:r>
            <a:r>
              <a:rPr lang="ru-RU" sz="2200" dirty="0" err="1"/>
              <a:t>Wireless</a:t>
            </a:r>
            <a:r>
              <a:rPr lang="ru-RU" sz="2200" dirty="0"/>
              <a:t> </a:t>
            </a:r>
            <a:r>
              <a:rPr lang="ru-RU" sz="2200" dirty="0" err="1"/>
              <a:t>Fidelity</a:t>
            </a:r>
            <a:r>
              <a:rPr lang="ru-RU" sz="2200" dirty="0"/>
              <a:t>, которое можно дословно перевести как «высокая точность беспроводной передачи данных») в настоящее время развивается целое семейство стандартов передачи цифровых потоков данных по радиоканалам.</a:t>
            </a:r>
          </a:p>
          <a:p>
            <a:pPr marL="0" indent="450850" algn="just">
              <a:buNone/>
              <a:tabLst>
                <a:tab pos="811213" algn="l"/>
              </a:tabLst>
            </a:pPr>
            <a:r>
              <a:rPr lang="ru-RU" sz="2200" dirty="0" err="1"/>
              <a:t>Wi-Fi</a:t>
            </a:r>
            <a:r>
              <a:rPr lang="ru-RU" sz="2200" dirty="0"/>
              <a:t> был создан в </a:t>
            </a:r>
            <a:r>
              <a:rPr lang="ru-RU" sz="2200" b="1" dirty="0"/>
              <a:t>1991</a:t>
            </a:r>
            <a:r>
              <a:rPr lang="ru-RU" sz="2200" dirty="0"/>
              <a:t> году в </a:t>
            </a:r>
            <a:r>
              <a:rPr lang="ru-RU" sz="2200" dirty="0" err="1"/>
              <a:t>Ньивегейн</a:t>
            </a:r>
            <a:r>
              <a:rPr lang="ru-RU" sz="2200" dirty="0"/>
              <a:t>, Нидерланды. Термин «</a:t>
            </a:r>
            <a:r>
              <a:rPr lang="ru-RU" sz="2200" dirty="0" err="1"/>
              <a:t>Wi-Fi</a:t>
            </a:r>
            <a:r>
              <a:rPr lang="ru-RU" sz="2200" dirty="0"/>
              <a:t>» изначально был придуман как игра слов для привлечения внимания потребителя «намёком» на </a:t>
            </a:r>
            <a:r>
              <a:rPr lang="ru-RU" sz="2200" dirty="0" err="1"/>
              <a:t>Hi-Fi</a:t>
            </a:r>
            <a:r>
              <a:rPr lang="ru-RU" sz="2200" dirty="0"/>
              <a:t> (англ. </a:t>
            </a:r>
            <a:r>
              <a:rPr lang="ru-RU" sz="2200" i="1" dirty="0" err="1"/>
              <a:t>High</a:t>
            </a:r>
            <a:r>
              <a:rPr lang="ru-RU" sz="2200" i="1" dirty="0"/>
              <a:t> </a:t>
            </a:r>
            <a:r>
              <a:rPr lang="ru-RU" sz="2200" i="1" dirty="0" err="1"/>
              <a:t>Fidelity</a:t>
            </a:r>
            <a:r>
              <a:rPr lang="ru-RU" sz="2200" dirty="0"/>
              <a:t> — высокая точность).</a:t>
            </a:r>
          </a:p>
          <a:p>
            <a:pPr marL="0" indent="450850" algn="just">
              <a:buNone/>
              <a:tabLst>
                <a:tab pos="720725" algn="l"/>
              </a:tabLst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293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pPr defTabSz="1216152">
              <a:spcBef>
                <a:spcPts val="0"/>
              </a:spcBef>
            </a:pPr>
            <a:r>
              <a:rPr lang="ru-RU" b="1" dirty="0"/>
              <a:t>Преимущества </a:t>
            </a:r>
            <a:r>
              <a:rPr lang="ru-RU" b="1" dirty="0" smtClean="0"/>
              <a:t>и недостатки </a:t>
            </a:r>
            <a:r>
              <a:rPr lang="en-US" b="1" dirty="0" smtClean="0"/>
              <a:t>Wi-Fi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499754"/>
            <a:ext cx="11089232" cy="5358246"/>
          </a:xfrm>
        </p:spPr>
        <p:txBody>
          <a:bodyPr>
            <a:noAutofit/>
          </a:bodyPr>
          <a:lstStyle/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/>
              <a:t>Позволяет развернуть сеть без прокладки </a:t>
            </a:r>
            <a:r>
              <a:rPr lang="ru-RU" sz="2000" dirty="0" smtClean="0"/>
              <a:t>кабеля.</a:t>
            </a:r>
            <a:endParaRPr lang="ru-RU" sz="2000" dirty="0"/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/>
              <a:t>Позволяет иметь доступ к сети мобильным устройствам.</a:t>
            </a:r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/>
              <a:t>Коммерческий доступ к сервисам на основе </a:t>
            </a:r>
            <a:r>
              <a:rPr lang="ru-RU" sz="2000" dirty="0" err="1"/>
              <a:t>Wi-Fi</a:t>
            </a:r>
            <a:r>
              <a:rPr lang="ru-RU" sz="2000" dirty="0"/>
              <a:t> предоставляется в таких местах, как Интернет-кафе, аэропорты и кафе по всему </a:t>
            </a:r>
            <a:r>
              <a:rPr lang="ru-RU" sz="2000" dirty="0" smtClean="0"/>
              <a:t>миру.</a:t>
            </a:r>
            <a:endParaRPr lang="ru-RU" sz="2000" dirty="0"/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/>
              <a:t>Мобильность. Вы больше не привязаны к одному </a:t>
            </a:r>
            <a:r>
              <a:rPr lang="ru-RU" sz="2000" dirty="0" smtClean="0"/>
              <a:t>месту.</a:t>
            </a:r>
            <a:endParaRPr lang="ru-RU" sz="2000" dirty="0"/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/>
              <a:t>В пределах </a:t>
            </a:r>
            <a:r>
              <a:rPr lang="ru-RU" sz="2000" dirty="0" err="1"/>
              <a:t>Wi-Fi</a:t>
            </a:r>
            <a:r>
              <a:rPr lang="ru-RU" sz="2000" dirty="0"/>
              <a:t> зоны в сеть Интернет могут выходить несколько </a:t>
            </a:r>
            <a:r>
              <a:rPr lang="ru-RU" sz="2000" dirty="0" smtClean="0"/>
              <a:t>пользователей.</a:t>
            </a:r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r>
              <a:rPr lang="ru-RU" sz="2000" dirty="0" smtClean="0"/>
              <a:t>Излучение </a:t>
            </a:r>
            <a:r>
              <a:rPr lang="ru-RU" sz="2000" dirty="0"/>
              <a:t>от </a:t>
            </a:r>
            <a:r>
              <a:rPr lang="ru-RU" sz="2000" dirty="0" err="1"/>
              <a:t>Wi-Fi</a:t>
            </a:r>
            <a:r>
              <a:rPr lang="ru-RU" sz="2000" dirty="0"/>
              <a:t> устройств в момент передачи данных на два порядка (в 100 раз) меньше, чем у сотового телефона</a:t>
            </a:r>
            <a:r>
              <a:rPr lang="ru-RU" sz="2000" dirty="0" smtClean="0"/>
              <a:t>.</a:t>
            </a:r>
          </a:p>
          <a:p>
            <a:pPr marL="0" indent="45085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+"/>
              <a:tabLst>
                <a:tab pos="720725" algn="l"/>
              </a:tabLst>
            </a:pPr>
            <a:endParaRPr lang="ru-RU" sz="2000" dirty="0"/>
          </a:p>
          <a:p>
            <a:pPr marL="0" indent="-45000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―"/>
            </a:pPr>
            <a:r>
              <a:rPr lang="ru-RU" sz="2000" dirty="0" err="1"/>
              <a:t>Bluetooth</a:t>
            </a:r>
            <a:r>
              <a:rPr lang="ru-RU" sz="2000" dirty="0"/>
              <a:t>, и </a:t>
            </a:r>
            <a:r>
              <a:rPr lang="ru-RU" sz="2000" dirty="0" err="1"/>
              <a:t>др</a:t>
            </a:r>
            <a:r>
              <a:rPr lang="ru-RU" sz="2000" dirty="0"/>
              <a:t>, и даже микроволновые печи, что ухудшает электромагнитную совместимость</a:t>
            </a:r>
            <a:r>
              <a:rPr lang="ru-RU" sz="2000" dirty="0" smtClean="0"/>
              <a:t>. </a:t>
            </a:r>
          </a:p>
          <a:p>
            <a:pPr marL="0" indent="-45000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―"/>
            </a:pPr>
            <a:r>
              <a:rPr lang="ru-RU" sz="2000" dirty="0" smtClean="0"/>
              <a:t>Реальная </a:t>
            </a:r>
            <a:r>
              <a:rPr lang="ru-RU" sz="2000" dirty="0"/>
              <a:t>скорость передачи данных в </a:t>
            </a:r>
            <a:r>
              <a:rPr lang="ru-RU" sz="2000" dirty="0" err="1"/>
              <a:t>Wi-Fi</a:t>
            </a:r>
            <a:r>
              <a:rPr lang="ru-RU" sz="2000" dirty="0"/>
              <a:t> сети всегда ниже максимальной скорости, заявляемой производителями </a:t>
            </a:r>
            <a:r>
              <a:rPr lang="ru-RU" sz="2000" dirty="0" err="1"/>
              <a:t>Wi-Fi</a:t>
            </a:r>
            <a:r>
              <a:rPr lang="ru-RU" sz="2000" dirty="0"/>
              <a:t> оборудования. Реальная скорость зависит </a:t>
            </a:r>
            <a:r>
              <a:rPr lang="ru-RU" sz="2000" dirty="0" smtClean="0"/>
              <a:t>от многих факторов.</a:t>
            </a:r>
            <a:endParaRPr lang="ru-RU" sz="2000" dirty="0"/>
          </a:p>
          <a:p>
            <a:pPr marL="0" indent="-450000"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―"/>
            </a:pPr>
            <a:r>
              <a:rPr lang="ru-RU" sz="2000" dirty="0"/>
              <a:t>Частотный диапазон и эксплуатационные ограничения в различных странах неодинаковы. </a:t>
            </a:r>
            <a:r>
              <a:rPr lang="ru-RU" sz="2000" dirty="0" smtClean="0"/>
              <a:t>Россия</a:t>
            </a:r>
            <a:r>
              <a:rPr lang="ru-RU" sz="2000" dirty="0"/>
              <a:t>, требуют регистрации всех сетей </a:t>
            </a:r>
            <a:r>
              <a:rPr lang="ru-RU" sz="2000" dirty="0" err="1"/>
              <a:t>Wi-Fi</a:t>
            </a:r>
            <a:r>
              <a:rPr lang="ru-RU" sz="2000" dirty="0"/>
              <a:t>, работающих вне помещений, или требуют регистрации </a:t>
            </a:r>
            <a:r>
              <a:rPr lang="ru-RU" sz="2000" dirty="0" err="1"/>
              <a:t>Wi</a:t>
            </a:r>
            <a:r>
              <a:rPr lang="ru-RU" sz="2000" dirty="0"/>
              <a:t>-</a:t>
            </a:r>
            <a:r>
              <a:rPr lang="ru-RU" sz="2000" dirty="0" err="1"/>
              <a:t>Fi</a:t>
            </a:r>
            <a:r>
              <a:rPr lang="ru-RU" sz="2000" dirty="0"/>
              <a:t>-оператора</a:t>
            </a:r>
            <a:r>
              <a:rPr lang="ru-RU" sz="2000" dirty="0" smtClean="0"/>
              <a:t>. </a:t>
            </a:r>
            <a:r>
              <a:rPr lang="ru-RU" sz="20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entury Gothic" panose="020B0502020202020204" pitchFamily="34" charset="0"/>
              <a:buChar char="-"/>
              <a:tabLst>
                <a:tab pos="720725" algn="l"/>
              </a:tabLst>
            </a:pPr>
            <a:endParaRPr lang="ru-RU" sz="2000" dirty="0"/>
          </a:p>
          <a:p>
            <a:pPr marL="0" indent="450850" algn="just">
              <a:buNone/>
              <a:tabLst>
                <a:tab pos="720725" algn="l"/>
              </a:tabLst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529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ИНТЕРНЕТ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r>
              <a:rPr lang="ru-RU" b="1" dirty="0"/>
              <a:t>Протоколы Интернета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b="1" dirty="0"/>
              <a:t>Протокол </a:t>
            </a:r>
            <a:r>
              <a:rPr lang="ru-RU" sz="2600" dirty="0"/>
              <a:t>– это набор соглашений и правил, определяющих порядок обмена информацией в компьютерной сети.</a:t>
            </a:r>
          </a:p>
          <a:p>
            <a:pPr marL="0" indent="0" algn="just">
              <a:buNone/>
            </a:pPr>
            <a:r>
              <a:rPr lang="ru-RU" sz="2600" b="1" dirty="0"/>
              <a:t>Протокол </a:t>
            </a:r>
            <a:r>
              <a:rPr lang="en-US" sz="2600" b="1" dirty="0"/>
              <a:t>TCP/IP (1974)</a:t>
            </a:r>
            <a:endParaRPr lang="ru-RU" sz="2600" dirty="0"/>
          </a:p>
          <a:p>
            <a:pPr marL="457200" lvl="1" indent="-457200" algn="just">
              <a:buFont typeface="+mj-lt"/>
              <a:buAutoNum type="arabicPeriod"/>
            </a:pPr>
            <a:r>
              <a:rPr lang="en-US" sz="2600" b="1" dirty="0"/>
              <a:t>TCP (</a:t>
            </a:r>
            <a:r>
              <a:rPr lang="en-US" sz="2600" b="1" i="1" dirty="0"/>
              <a:t>Transmission Control Protocol</a:t>
            </a:r>
            <a:r>
              <a:rPr lang="en-US" sz="2600" b="1" dirty="0"/>
              <a:t>)</a:t>
            </a:r>
            <a:endParaRPr lang="ru-RU" sz="2600" dirty="0"/>
          </a:p>
          <a:p>
            <a:pPr marL="360363" lvl="2" indent="450850" algn="just">
              <a:buFont typeface="Wingdings" panose="05000000000000000000" pitchFamily="2" charset="2"/>
              <a:buChar char="Ø"/>
              <a:tabLst>
                <a:tab pos="1081088" algn="l"/>
              </a:tabLst>
            </a:pPr>
            <a:r>
              <a:rPr lang="ru-RU" sz="2600" dirty="0"/>
              <a:t>файл делится на пакеты размером не более 1,5 Кб</a:t>
            </a:r>
          </a:p>
          <a:p>
            <a:pPr marL="360363" lvl="2" indent="450850" algn="just">
              <a:buFont typeface="Wingdings" panose="05000000000000000000" pitchFamily="2" charset="2"/>
              <a:buChar char="Ø"/>
              <a:tabLst>
                <a:tab pos="1081088" algn="l"/>
              </a:tabLst>
            </a:pPr>
            <a:r>
              <a:rPr lang="ru-RU" sz="2600" dirty="0"/>
              <a:t>пакеты передаются независимо друг от друга</a:t>
            </a:r>
          </a:p>
          <a:p>
            <a:pPr marL="360363" lvl="2" indent="450850" algn="just">
              <a:buFont typeface="Wingdings" panose="05000000000000000000" pitchFamily="2" charset="2"/>
              <a:buChar char="Ø"/>
              <a:tabLst>
                <a:tab pos="1081088" algn="l"/>
              </a:tabLst>
            </a:pPr>
            <a:r>
              <a:rPr lang="ru-RU" sz="2600" dirty="0"/>
              <a:t>в месте назначения пакеты собираются в один файл 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en-US" sz="2600" b="1" dirty="0"/>
              <a:t>IP (</a:t>
            </a:r>
            <a:r>
              <a:rPr lang="en-US" sz="2600" b="1" i="1" dirty="0"/>
              <a:t>Internet Protocol</a:t>
            </a:r>
            <a:r>
              <a:rPr lang="en-US" sz="2600" b="1" dirty="0"/>
              <a:t>) </a:t>
            </a:r>
            <a:endParaRPr lang="ru-RU" sz="2600" dirty="0"/>
          </a:p>
          <a:p>
            <a:pPr marL="360363" lvl="2" indent="450850" algn="just" defTabSz="1339850">
              <a:buFont typeface="Wingdings" panose="05000000000000000000" pitchFamily="2" charset="2"/>
              <a:buChar char="Ø"/>
              <a:tabLst>
                <a:tab pos="1081088" algn="l"/>
              </a:tabLst>
            </a:pPr>
            <a:r>
              <a:rPr lang="ru-RU" sz="2600" dirty="0"/>
              <a:t>определяет наилучший маршрут движения пакетов</a:t>
            </a:r>
            <a:r>
              <a:rPr lang="ru-RU" sz="2600" b="1" dirty="0"/>
              <a:t> </a:t>
            </a:r>
            <a:r>
              <a:rPr lang="ru-RU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0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r>
              <a:rPr lang="ru-RU" b="1" dirty="0"/>
              <a:t>Адресация в Интернет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21804" y="1721952"/>
            <a:ext cx="11017224" cy="33784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b="1" dirty="0" smtClean="0"/>
              <a:t>Домен</a:t>
            </a:r>
            <a:r>
              <a:rPr lang="ru-RU" sz="2600" dirty="0" smtClean="0"/>
              <a:t> </a:t>
            </a:r>
            <a:r>
              <a:rPr lang="ru-RU" sz="2600" dirty="0"/>
              <a:t>– это группа компьютеров, объединенных по некоторому признаку.</a:t>
            </a:r>
          </a:p>
          <a:p>
            <a:pPr marL="0" indent="0" algn="just">
              <a:buNone/>
            </a:pPr>
            <a:r>
              <a:rPr lang="ru-RU" sz="2600" b="1" dirty="0" smtClean="0"/>
              <a:t>URL</a:t>
            </a:r>
            <a:r>
              <a:rPr lang="ru-RU" sz="2600" dirty="0" smtClean="0"/>
              <a:t> </a:t>
            </a:r>
            <a:r>
              <a:rPr lang="ru-RU" sz="2600" dirty="0"/>
              <a:t>(</a:t>
            </a:r>
            <a:r>
              <a:rPr lang="ru-RU" sz="2600" dirty="0" err="1"/>
              <a:t>Uniform</a:t>
            </a:r>
            <a:r>
              <a:rPr lang="ru-RU" sz="2600" dirty="0"/>
              <a:t> </a:t>
            </a:r>
            <a:r>
              <a:rPr lang="ru-RU" sz="2600" dirty="0" err="1"/>
              <a:t>Resource</a:t>
            </a:r>
            <a:r>
              <a:rPr lang="ru-RU" sz="2600" dirty="0"/>
              <a:t> </a:t>
            </a:r>
            <a:r>
              <a:rPr lang="ru-RU" sz="2600" dirty="0" err="1"/>
              <a:t>Locator</a:t>
            </a:r>
            <a:r>
              <a:rPr lang="ru-RU" sz="2600" dirty="0"/>
              <a:t>) – универсальный адрес документа в Интернете.</a:t>
            </a:r>
          </a:p>
          <a:p>
            <a:pPr marL="0" indent="0" algn="just">
              <a:buNone/>
            </a:pPr>
            <a:endParaRPr lang="ru-RU" sz="2600" dirty="0"/>
          </a:p>
        </p:txBody>
      </p:sp>
      <p:pic>
        <p:nvPicPr>
          <p:cNvPr id="8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16" y="3523813"/>
            <a:ext cx="8007424" cy="176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5289086"/>
            <a:ext cx="7957081" cy="15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/>
              <a:t>Всемирная паутина и электронная почта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 err="1"/>
              <a:t>World</a:t>
            </a:r>
            <a:r>
              <a:rPr lang="ru-RU" sz="2300" b="1" dirty="0"/>
              <a:t> </a:t>
            </a:r>
            <a:r>
              <a:rPr lang="ru-RU" sz="2300" b="1" dirty="0" err="1"/>
              <a:t>Wide</a:t>
            </a:r>
            <a:r>
              <a:rPr lang="ru-RU" sz="2300" b="1" dirty="0"/>
              <a:t> </a:t>
            </a:r>
            <a:r>
              <a:rPr lang="ru-RU" sz="2300" b="1" dirty="0" err="1"/>
              <a:t>Web</a:t>
            </a:r>
            <a:r>
              <a:rPr lang="ru-RU" sz="2300" dirty="0"/>
              <a:t> – это самая популярная служба современного Интернета. Всемирная паутина использует технологию </a:t>
            </a:r>
            <a:r>
              <a:rPr lang="ru-RU" sz="2300" b="1" dirty="0"/>
              <a:t>гипертекста</a:t>
            </a:r>
            <a:r>
              <a:rPr lang="ru-RU" sz="2300" dirty="0"/>
              <a:t>, в которой документы связаны между собой с помощью </a:t>
            </a:r>
            <a:r>
              <a:rPr lang="ru-RU" sz="2300" b="1" dirty="0"/>
              <a:t>гиперссылок</a:t>
            </a:r>
            <a:r>
              <a:rPr lang="ru-RU" sz="2300" dirty="0"/>
              <a:t>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/>
              <a:t>Гиперссылка</a:t>
            </a:r>
            <a:r>
              <a:rPr lang="ru-RU" sz="2300" dirty="0"/>
              <a:t> – это специальным образом оформленное указание на иное место в данном тексте, на данной Веб-странице, сайте или на другой ресурс сети.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 err="1"/>
              <a:t>Web</a:t>
            </a:r>
            <a:r>
              <a:rPr lang="ru-RU" sz="2300" b="1" dirty="0"/>
              <a:t>-страницы</a:t>
            </a:r>
            <a:r>
              <a:rPr lang="ru-RU" sz="2300" dirty="0"/>
              <a:t> – это документы, содержащие гиперссылки.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 err="1"/>
              <a:t>Web</a:t>
            </a:r>
            <a:r>
              <a:rPr lang="ru-RU" sz="2300" b="1" dirty="0"/>
              <a:t>-серверы</a:t>
            </a:r>
            <a:r>
              <a:rPr lang="ru-RU" sz="2300" dirty="0"/>
              <a:t> – серверы Интернета, хранящие </a:t>
            </a:r>
            <a:r>
              <a:rPr lang="ru-RU" sz="2300" dirty="0" err="1"/>
              <a:t>Web</a:t>
            </a:r>
            <a:r>
              <a:rPr lang="ru-RU" sz="2300" dirty="0"/>
              <a:t>-страницы.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 err="1"/>
              <a:t>Web</a:t>
            </a:r>
            <a:r>
              <a:rPr lang="ru-RU" sz="2300" b="1" dirty="0"/>
              <a:t>-сайт</a:t>
            </a:r>
            <a:r>
              <a:rPr lang="ru-RU" sz="2300" dirty="0"/>
              <a:t> – группа тематически объединённых </a:t>
            </a:r>
            <a:r>
              <a:rPr lang="ru-RU" sz="2300" dirty="0" err="1"/>
              <a:t>Web</a:t>
            </a:r>
            <a:r>
              <a:rPr lang="ru-RU" sz="2300" dirty="0"/>
              <a:t>-страниц.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/>
              <a:t>Адрес </a:t>
            </a:r>
            <a:r>
              <a:rPr lang="ru-RU" sz="2300" b="1" dirty="0" err="1"/>
              <a:t>Web</a:t>
            </a:r>
            <a:r>
              <a:rPr lang="ru-RU" sz="2300" dirty="0"/>
              <a:t>-страницы включает в себя способ доступа к документу и имя сервера Интернета, на котором находится документ.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/>
              <a:t>HTTP</a:t>
            </a:r>
            <a:r>
              <a:rPr lang="ru-RU" sz="2300" dirty="0"/>
              <a:t> – протокол передачи гипертекста. 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b="1" dirty="0"/>
              <a:t>Браузеры</a:t>
            </a:r>
            <a:r>
              <a:rPr lang="ru-RU" sz="2300" dirty="0"/>
              <a:t> – специальные программы для просмотра </a:t>
            </a:r>
            <a:r>
              <a:rPr lang="ru-RU" sz="2300" dirty="0" err="1"/>
              <a:t>Web</a:t>
            </a:r>
            <a:r>
              <a:rPr lang="ru-RU" sz="2300" dirty="0"/>
              <a:t>-страниц.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1946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r>
              <a:rPr lang="ru-RU" b="1" dirty="0" smtClean="0"/>
              <a:t>Электронное общение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0" indent="45085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err="1">
                <a:ea typeface="Times New Roman" panose="02020603050405020304" pitchFamily="18" charset="0"/>
              </a:rPr>
              <a:t>Нетикет</a:t>
            </a:r>
            <a:r>
              <a:rPr lang="ru-RU" b="1" dirty="0">
                <a:ea typeface="Times New Roman" panose="02020603050405020304" pitchFamily="18" charset="0"/>
              </a:rPr>
              <a:t> (</a:t>
            </a:r>
            <a:r>
              <a:rPr lang="en-US" b="1" i="1" dirty="0">
                <a:ea typeface="Times New Roman" panose="02020603050405020304" pitchFamily="18" charset="0"/>
              </a:rPr>
              <a:t>net </a:t>
            </a:r>
            <a:r>
              <a:rPr lang="ru-RU" b="1" dirty="0">
                <a:ea typeface="Times New Roman" panose="02020603050405020304" pitchFamily="18" charset="0"/>
              </a:rPr>
              <a:t>+ </a:t>
            </a:r>
            <a:r>
              <a:rPr lang="en-US" b="1" i="1" dirty="0">
                <a:ea typeface="Times New Roman" panose="02020603050405020304" pitchFamily="18" charset="0"/>
              </a:rPr>
              <a:t>etiquette</a:t>
            </a:r>
            <a:r>
              <a:rPr lang="ru-RU" b="1" dirty="0">
                <a:ea typeface="Times New Roman" panose="02020603050405020304" pitchFamily="18" charset="0"/>
              </a:rPr>
              <a:t>) </a:t>
            </a:r>
            <a:r>
              <a:rPr lang="ru-RU" dirty="0">
                <a:ea typeface="Times New Roman" panose="02020603050405020304" pitchFamily="18" charset="0"/>
              </a:rPr>
              <a:t>– </a:t>
            </a:r>
            <a:r>
              <a:rPr lang="ru-RU" dirty="0"/>
              <a:t>правила хорошего тона при общении в Интернете.</a:t>
            </a:r>
          </a:p>
          <a:p>
            <a:pPr marL="0" indent="450850">
              <a:buNone/>
            </a:pPr>
            <a:r>
              <a:rPr lang="ru-RU" b="1" dirty="0"/>
              <a:t>Электронная почта:</a:t>
            </a:r>
            <a:endParaRPr lang="ru-RU" dirty="0"/>
          </a:p>
          <a:p>
            <a:pPr marL="0" lvl="1" indent="450850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400" dirty="0"/>
              <a:t>тема сообщения, приветствие, подпись</a:t>
            </a:r>
          </a:p>
          <a:p>
            <a:pPr marL="0" lvl="1" indent="450850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400" dirty="0"/>
              <a:t>не набирать предложения заглавными буквами</a:t>
            </a:r>
          </a:p>
          <a:p>
            <a:pPr marL="0" lvl="1" indent="450850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400" dirty="0"/>
              <a:t>не посылать большие файлы без договоренности</a:t>
            </a:r>
          </a:p>
          <a:p>
            <a:pPr marL="0" lvl="1" indent="450850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400" dirty="0"/>
              <a:t>не пересылать исполняемые файлы (*.</a:t>
            </a:r>
            <a:r>
              <a:rPr lang="en-US" sz="2400" dirty="0"/>
              <a:t>exe</a:t>
            </a:r>
            <a:r>
              <a:rPr lang="ru-RU" sz="2400" dirty="0"/>
              <a:t>) </a:t>
            </a:r>
          </a:p>
          <a:p>
            <a:pPr marL="0" lvl="1" indent="450850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400" dirty="0"/>
              <a:t>не использовать нецензурных и жаргонных выражений</a:t>
            </a:r>
          </a:p>
          <a:p>
            <a:pPr marL="0" indent="450850">
              <a:spcBef>
                <a:spcPts val="600"/>
              </a:spcBef>
              <a:spcAft>
                <a:spcPts val="0"/>
              </a:spcAft>
              <a:buNone/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37743" cy="1397000"/>
          </a:xfrm>
        </p:spPr>
        <p:txBody>
          <a:bodyPr>
            <a:normAutofit/>
          </a:bodyPr>
          <a:lstStyle/>
          <a:p>
            <a:r>
              <a:rPr lang="ru-RU" b="1" dirty="0"/>
              <a:t>Домашнее  задание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3311376"/>
          </a:xfrm>
        </p:spPr>
        <p:txBody>
          <a:bodyPr>
            <a:noAutofit/>
          </a:bodyPr>
          <a:lstStyle/>
          <a:p>
            <a:pPr marL="0" indent="450850" algn="just">
              <a:spcBef>
                <a:spcPts val="600"/>
              </a:spcBef>
              <a:buNone/>
            </a:pPr>
            <a:r>
              <a:rPr lang="ru-RU" sz="2600" b="1" dirty="0"/>
              <a:t>Определение настроек протокола IP вашего </a:t>
            </a:r>
            <a:r>
              <a:rPr lang="ru-RU" sz="2600" b="1" dirty="0" smtClean="0"/>
              <a:t>компьютера</a:t>
            </a:r>
          </a:p>
          <a:p>
            <a:pPr marL="0" indent="450850" algn="just">
              <a:spcBef>
                <a:spcPts val="600"/>
              </a:spcBef>
              <a:buNone/>
            </a:pPr>
            <a:endParaRPr lang="ru-RU" sz="2600" b="1" dirty="0"/>
          </a:p>
          <a:p>
            <a:pPr marL="0" indent="4508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sz="2600" dirty="0" smtClean="0"/>
              <a:t>Запустить </a:t>
            </a:r>
            <a:r>
              <a:rPr lang="ru-RU" sz="2600" dirty="0"/>
              <a:t>командную строку с помощью: </a:t>
            </a:r>
            <a:r>
              <a:rPr lang="ru-RU" sz="2600" b="1" dirty="0"/>
              <a:t>Пуск </a:t>
            </a:r>
            <a:r>
              <a:rPr lang="ru-RU" sz="2600" b="1" dirty="0">
                <a:sym typeface="Symbol" panose="05050102010706020507" pitchFamily="18" charset="2"/>
              </a:rPr>
              <a:t></a:t>
            </a:r>
            <a:r>
              <a:rPr lang="ru-RU" sz="2600" b="1" dirty="0"/>
              <a:t> Выполнить</a:t>
            </a:r>
            <a:r>
              <a:rPr lang="ru-RU" sz="2600" dirty="0"/>
              <a:t>.  В ОС </a:t>
            </a:r>
            <a:r>
              <a:rPr lang="en-US" sz="2600" dirty="0"/>
              <a:t>Windows</a:t>
            </a:r>
            <a:r>
              <a:rPr lang="ru-RU" sz="2600" dirty="0"/>
              <a:t>7: нажать </a:t>
            </a:r>
            <a:r>
              <a:rPr lang="ru-RU" sz="2600" dirty="0" smtClean="0"/>
              <a:t>        + </a:t>
            </a:r>
            <a:r>
              <a:rPr lang="en-US" sz="2600" dirty="0"/>
              <a:t>R </a:t>
            </a:r>
            <a:endParaRPr lang="ru-RU" sz="2600" dirty="0"/>
          </a:p>
          <a:p>
            <a:pPr marL="0" indent="4508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sz="2600" dirty="0" smtClean="0"/>
              <a:t>Наберите </a:t>
            </a:r>
            <a:r>
              <a:rPr lang="en-US" sz="2600" b="1" dirty="0" err="1"/>
              <a:t>cmd</a:t>
            </a:r>
            <a:r>
              <a:rPr lang="ru-RU" sz="2600" dirty="0"/>
              <a:t> и нажмите </a:t>
            </a:r>
            <a:r>
              <a:rPr lang="ru-RU" sz="2600" b="1" dirty="0" smtClean="0"/>
              <a:t>Ок</a:t>
            </a:r>
            <a:r>
              <a:rPr lang="ru-RU" sz="2600" dirty="0" smtClean="0"/>
              <a:t>.</a:t>
            </a:r>
          </a:p>
          <a:p>
            <a:pPr marL="0" indent="4508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sz="2600" dirty="0" smtClean="0"/>
              <a:t>Напечатайте </a:t>
            </a:r>
            <a:r>
              <a:rPr lang="ru-RU" sz="2600" b="1" dirty="0" err="1"/>
              <a:t>ipconfig</a:t>
            </a:r>
            <a:r>
              <a:rPr lang="ru-RU" sz="2600" dirty="0"/>
              <a:t> . Нажмите клавишу &lt;</a:t>
            </a:r>
            <a:r>
              <a:rPr lang="ru-RU" sz="2600" b="1" dirty="0" err="1"/>
              <a:t>Enter</a:t>
            </a:r>
            <a:r>
              <a:rPr lang="ru-RU" sz="2600" dirty="0"/>
              <a:t>&gt; </a:t>
            </a:r>
            <a:r>
              <a:rPr lang="ru-RU" sz="2600" dirty="0" smtClean="0"/>
              <a:t>.</a:t>
            </a:r>
          </a:p>
          <a:p>
            <a:pPr marL="0" indent="4508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sz="2600" dirty="0" smtClean="0"/>
              <a:t>Запишите </a:t>
            </a:r>
            <a:r>
              <a:rPr lang="ru-RU" sz="2600" dirty="0"/>
              <a:t>в тетрадь свой </a:t>
            </a:r>
            <a:r>
              <a:rPr lang="en-US" sz="2600" dirty="0"/>
              <a:t>IP</a:t>
            </a:r>
            <a:r>
              <a:rPr lang="ru-RU" sz="2600" dirty="0"/>
              <a:t>-адрес и маску подсети</a:t>
            </a:r>
            <a:r>
              <a:rPr lang="ru-RU" sz="2600" dirty="0" smtClean="0"/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6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/>
          <a:stretch>
            <a:fillRect/>
          </a:stretch>
        </p:blipFill>
        <p:spPr bwMode="auto">
          <a:xfrm>
            <a:off x="4661432" y="2996952"/>
            <a:ext cx="504056" cy="4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Рисунок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5066849"/>
            <a:ext cx="4244975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76" y="5066849"/>
            <a:ext cx="3114675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0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50196" y="476673"/>
            <a:ext cx="7530761" cy="5688632"/>
          </a:xfrm>
        </p:spPr>
        <p:txBody>
          <a:bodyPr>
            <a:noAutofit/>
          </a:bodyPr>
          <a:lstStyle/>
          <a:p>
            <a:pPr algn="ctr" defTabSz="1216152">
              <a:spcBef>
                <a:spcPts val="0"/>
              </a:spcBef>
            </a:pPr>
            <a:r>
              <a:rPr lang="ru-RU" sz="4000" b="1" dirty="0">
                <a:solidFill>
                  <a:srgbClr val="374C81"/>
                </a:solidFill>
              </a:rPr>
              <a:t>Возможности сетевого </a:t>
            </a:r>
            <a:r>
              <a:rPr lang="ru-RU" sz="4000" b="1" dirty="0" smtClean="0">
                <a:solidFill>
                  <a:srgbClr val="374C81"/>
                </a:solidFill>
              </a:rPr>
              <a:t>ПО для организации  деятельности </a:t>
            </a:r>
            <a:r>
              <a:rPr lang="ru-RU" sz="4000" b="1" dirty="0">
                <a:solidFill>
                  <a:srgbClr val="374C81"/>
                </a:solidFill>
              </a:rPr>
              <a:t>в глобальных и локальных компьютерных </a:t>
            </a:r>
            <a:r>
              <a:rPr lang="ru-RU" sz="4000" b="1" dirty="0" smtClean="0">
                <a:solidFill>
                  <a:srgbClr val="374C81"/>
                </a:solidFill>
              </a:rPr>
              <a:t>сетях</a:t>
            </a:r>
            <a:r>
              <a:rPr lang="ru-RU" sz="4000" b="1" dirty="0"/>
              <a:t>: электронная почта, чат, видеоконференция, </a:t>
            </a:r>
            <a:r>
              <a:rPr lang="ru-RU" sz="4000" b="1" dirty="0" smtClean="0"/>
              <a:t>Интернет-телефония.</a:t>
            </a:r>
            <a:endParaRPr lang="ru-RU" sz="4000" b="1" i="0" baseline="0" dirty="0">
              <a:solidFill>
                <a:srgbClr val="374C8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00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/>
              <a:t>Средства обмена информацией в INTERNET: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Электронная почта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Списки рассылки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Группы новостей (телеконференции)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IRC (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Relay</a:t>
            </a:r>
            <a:r>
              <a:rPr lang="ru-RU" dirty="0"/>
              <a:t> </a:t>
            </a:r>
            <a:r>
              <a:rPr lang="ru-RU" dirty="0" err="1"/>
              <a:t>Chat</a:t>
            </a:r>
            <a:r>
              <a:rPr lang="ru-RU" dirty="0"/>
              <a:t>, беседа через </a:t>
            </a:r>
            <a:r>
              <a:rPr lang="ru-RU" dirty="0" err="1"/>
              <a:t>Internet</a:t>
            </a:r>
            <a:r>
              <a:rPr lang="ru-RU" dirty="0"/>
              <a:t>) или </a:t>
            </a:r>
            <a:r>
              <a:rPr lang="ru-RU" dirty="0" err="1"/>
              <a:t>Chat</a:t>
            </a:r>
            <a:endParaRPr lang="ru-RU" dirty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Средства общения в реальном режиме времени (передача текста, звука, изображения) и совместная работа с приложениями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 err="1"/>
              <a:t>Internet</a:t>
            </a:r>
            <a:r>
              <a:rPr lang="ru-RU" dirty="0"/>
              <a:t>-пейджинг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 err="1"/>
              <a:t>Internet</a:t>
            </a:r>
            <a:r>
              <a:rPr lang="ru-RU" dirty="0"/>
              <a:t>-телефония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dirty="0"/>
              <a:t>Аудио- и </a:t>
            </a:r>
            <a:r>
              <a:rPr lang="ru-RU" dirty="0" smtClean="0"/>
              <a:t>видеоконференции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2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6152">
              <a:spcBef>
                <a:spcPts val="0"/>
              </a:spcBef>
            </a:pPr>
            <a:r>
              <a:rPr lang="ru-RU" b="1" dirty="0" smtClean="0"/>
              <a:t>Передача информации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0" indent="450850" algn="just">
              <a:buNone/>
              <a:tabLst>
                <a:tab pos="720725" algn="l"/>
              </a:tabLst>
            </a:pPr>
            <a:r>
              <a:rPr lang="ru-RU" sz="2600" dirty="0"/>
              <a:t> — физический процесс, посредством которого осуществляется перемещение информации в пространстве. (</a:t>
            </a:r>
            <a:r>
              <a:rPr lang="ru-RU" sz="2600" dirty="0" smtClean="0"/>
              <a:t>Записали </a:t>
            </a:r>
            <a:r>
              <a:rPr lang="ru-RU" sz="2600" dirty="0"/>
              <a:t>информацию на диск и перенесли в другую </a:t>
            </a:r>
            <a:r>
              <a:rPr lang="ru-RU" sz="2600" dirty="0" smtClean="0"/>
              <a:t>комнату) 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600" dirty="0" smtClean="0"/>
              <a:t>Данный </a:t>
            </a:r>
            <a:r>
              <a:rPr lang="ru-RU" sz="2600" dirty="0"/>
              <a:t>процесс характеризуется наличием следующих компонентов: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dirty="0"/>
              <a:t>Источник </a:t>
            </a:r>
            <a:r>
              <a:rPr lang="ru-RU" sz="2600" dirty="0" smtClean="0"/>
              <a:t>информации,</a:t>
            </a:r>
            <a:endParaRPr lang="ru-RU" sz="2600" dirty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dirty="0"/>
              <a:t>Приёмник информации (получатель сигнала</a:t>
            </a:r>
            <a:r>
              <a:rPr lang="ru-RU" sz="2600" dirty="0" smtClean="0"/>
              <a:t>),</a:t>
            </a:r>
            <a:endParaRPr lang="ru-RU" sz="2600" dirty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dirty="0"/>
              <a:t>Носитель </a:t>
            </a:r>
            <a:r>
              <a:rPr lang="ru-RU" sz="2600" dirty="0" smtClean="0"/>
              <a:t>информации,</a:t>
            </a:r>
            <a:endParaRPr lang="ru-RU" sz="2600" dirty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dirty="0"/>
              <a:t>Среда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/>
              <a:t>Электронная почта</a:t>
            </a:r>
            <a:r>
              <a:rPr lang="ru-RU" dirty="0"/>
              <a:t> 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buNone/>
            </a:pPr>
            <a:r>
              <a:rPr lang="ru-RU" sz="2800" dirty="0"/>
              <a:t>- средство обмена электронными письмами между людьми, имеющими доступ к компьютерной сети.</a:t>
            </a:r>
          </a:p>
          <a:p>
            <a:pPr marL="0" indent="450850" algn="just">
              <a:buNone/>
            </a:pPr>
            <a:r>
              <a:rPr lang="ru-RU" sz="2800" u="sng" dirty="0"/>
              <a:t>Основные области применения:</a:t>
            </a:r>
            <a:endParaRPr lang="ru-RU" sz="2800" dirty="0"/>
          </a:p>
          <a:p>
            <a:pPr marL="0" indent="450850" algn="just">
              <a:buFont typeface="Wingdings" panose="05000000000000000000" pitchFamily="2" charset="2"/>
              <a:buChar char="Ø"/>
            </a:pPr>
            <a:r>
              <a:rPr lang="ru-RU" sz="2800" dirty="0"/>
              <a:t>Ведение личной переписки</a:t>
            </a:r>
          </a:p>
          <a:p>
            <a:pPr marL="0" indent="450850" algn="just">
              <a:buFont typeface="Wingdings" panose="05000000000000000000" pitchFamily="2" charset="2"/>
              <a:buChar char="Ø"/>
            </a:pPr>
            <a:r>
              <a:rPr lang="ru-RU" sz="2800" dirty="0"/>
              <a:t>Работа с информационными ресурсами </a:t>
            </a:r>
            <a:r>
              <a:rPr lang="ru-RU" sz="2800" dirty="0" err="1"/>
              <a:t>Internet</a:t>
            </a:r>
            <a:r>
              <a:rPr lang="ru-RU" sz="2800" dirty="0"/>
              <a:t>:</a:t>
            </a:r>
          </a:p>
          <a:p>
            <a:pPr marL="720725" indent="438150" algn="just">
              <a:buFont typeface="+mj-lt"/>
              <a:buAutoNum type="arabicParenR"/>
              <a:tabLst>
                <a:tab pos="1430338" algn="l"/>
              </a:tabLst>
            </a:pPr>
            <a:r>
              <a:rPr lang="ru-RU" sz="2800" dirty="0"/>
              <a:t>Списки рассылки</a:t>
            </a:r>
          </a:p>
          <a:p>
            <a:pPr marL="720725" indent="438150" algn="just">
              <a:buFont typeface="+mj-lt"/>
              <a:buAutoNum type="arabicParenR"/>
              <a:tabLst>
                <a:tab pos="1430338" algn="l"/>
              </a:tabLst>
            </a:pPr>
            <a:r>
              <a:rPr lang="ru-RU" sz="2800" dirty="0"/>
              <a:t>Группы новостей</a:t>
            </a:r>
          </a:p>
          <a:p>
            <a:pPr marL="720725" indent="438150" algn="just">
              <a:buFont typeface="+mj-lt"/>
              <a:buAutoNum type="arabicParenR"/>
              <a:tabLst>
                <a:tab pos="1430338" algn="l"/>
              </a:tabLst>
            </a:pPr>
            <a:r>
              <a:rPr lang="ru-RU" sz="2800" dirty="0"/>
              <a:t>Системы пересылки файлов по электронной почте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232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/>
              <a:t>Технология «клиент/сервер»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buNone/>
              <a:tabLst>
                <a:tab pos="720725" algn="l"/>
              </a:tabLst>
            </a:pPr>
            <a:r>
              <a:rPr lang="ru-RU" sz="2800" b="1" dirty="0"/>
              <a:t>Почтовый сервер</a:t>
            </a:r>
            <a:r>
              <a:rPr lang="ru-RU" sz="2800" dirty="0"/>
              <a:t> - программа, пересылающая сообщения из почтовых ящиков на другие серверы или на компьютер пользователя по запросу его почтового клиента.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800" b="1" dirty="0"/>
              <a:t>Почтовый клиент</a:t>
            </a:r>
            <a:r>
              <a:rPr lang="ru-RU" sz="2800" dirty="0"/>
              <a:t> (</a:t>
            </a:r>
            <a:r>
              <a:rPr lang="ru-RU" sz="2800" dirty="0" err="1"/>
              <a:t>мейлер</a:t>
            </a:r>
            <a:r>
              <a:rPr lang="ru-RU" sz="2800" dirty="0"/>
              <a:t>) - программа, помогающая составлять и посылать электронные сообщения, получать и отображать письма на компьютере пользователя.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800" dirty="0"/>
              <a:t>Адрес электронной почты: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800" b="1" dirty="0" err="1"/>
              <a:t>имя_пользователя@имя_компьютера</a:t>
            </a:r>
            <a:endParaRPr lang="ru-RU" sz="2800" dirty="0"/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800" b="1" dirty="0"/>
              <a:t>Пример </a:t>
            </a:r>
            <a:r>
              <a:rPr lang="ru-RU" sz="2800" b="1" dirty="0" smtClean="0"/>
              <a:t>адреса: ivanov@nihe.niks.by</a:t>
            </a:r>
            <a:endParaRPr lang="ru-RU" sz="2800" dirty="0"/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4802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/>
              <a:t>Уязвимые места электронной почты: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 err="1"/>
              <a:t>Флэйм</a:t>
            </a:r>
            <a:r>
              <a:rPr lang="ru-RU" sz="2000" dirty="0"/>
              <a:t> (</a:t>
            </a:r>
            <a:r>
              <a:rPr lang="ru-RU" sz="2000" dirty="0" err="1"/>
              <a:t>flame</a:t>
            </a:r>
            <a:r>
              <a:rPr lang="ru-RU" sz="2000" dirty="0"/>
              <a:t>) - грубость в сети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/>
              <a:t>Спам (</a:t>
            </a:r>
            <a:r>
              <a:rPr lang="ru-RU" sz="2000" dirty="0" err="1"/>
              <a:t>spam</a:t>
            </a:r>
            <a:r>
              <a:rPr lang="ru-RU" sz="2000" dirty="0"/>
              <a:t>) - массовая рассылка сообщений рекламного характера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/>
              <a:t>Бомбы электронной почты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/>
              <a:t>Рассылка вирусов в файловых вложениях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000" b="1" dirty="0"/>
              <a:t>Список рассылки</a:t>
            </a:r>
            <a:r>
              <a:rPr lang="ru-RU" sz="2000" dirty="0"/>
              <a:t> - специальный e-</a:t>
            </a:r>
            <a:r>
              <a:rPr lang="ru-RU" sz="2000" dirty="0" err="1"/>
              <a:t>mail</a:t>
            </a:r>
            <a:r>
              <a:rPr lang="ru-RU" sz="2000" dirty="0"/>
              <a:t> адрес, почтовый ящик которого обрабатывает специальная программа - сервер(диспетчер) рассылки.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000" b="1" dirty="0"/>
              <a:t>Сервер рассылки</a:t>
            </a:r>
            <a:r>
              <a:rPr lang="ru-RU" sz="2000" dirty="0"/>
              <a:t> - тематический сервер, собирающий информацию по определенным темам и переправляющие ее подписчикам в виде электронных писем.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/>
              <a:t>Контролируемые списки</a:t>
            </a:r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dirty="0"/>
              <a:t>Неконтролируемые списки</a:t>
            </a:r>
          </a:p>
        </p:txBody>
      </p:sp>
    </p:spTree>
    <p:extLst>
      <p:ext uri="{BB962C8B-B14F-4D97-AF65-F5344CB8AC3E}">
        <p14:creationId xmlns:p14="http://schemas.microsoft.com/office/powerpoint/2010/main" val="23887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909836" y="76200"/>
            <a:ext cx="11161240" cy="1397000"/>
          </a:xfrm>
        </p:spPr>
        <p:txBody>
          <a:bodyPr>
            <a:normAutofit/>
          </a:bodyPr>
          <a:lstStyle/>
          <a:p>
            <a:r>
              <a:rPr lang="ru-RU" b="1" dirty="0"/>
              <a:t>Группа новостей (</a:t>
            </a:r>
            <a:r>
              <a:rPr lang="ru-RU" b="1" dirty="0" smtClean="0"/>
              <a:t>телеконференция</a:t>
            </a:r>
            <a:r>
              <a:rPr lang="ru-RU" b="1" dirty="0"/>
              <a:t>)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- сетевой форум, организованный для ведения дискуссии и обмена новостями по определенной тематике.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err="1"/>
              <a:t>Usenet</a:t>
            </a:r>
            <a:r>
              <a:rPr lang="ru-RU" sz="2000" dirty="0"/>
              <a:t> - глобальная распределенная система для дискуссий, включающая множество групп новостей, хранящихся на серверах по всему миру</a:t>
            </a:r>
            <a:r>
              <a:rPr lang="ru-RU" sz="2000" dirty="0" smtClean="0"/>
              <a:t>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Виды групп новостей: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b="1" dirty="0" err="1"/>
              <a:t>Немодерируемые</a:t>
            </a:r>
            <a:r>
              <a:rPr lang="ru-RU" sz="2000" dirty="0"/>
              <a:t> (неуправляемые) группы новостей – любой человек может отправить туда сообщение или ответить на сообщение в этой группе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000" b="1" dirty="0" err="1"/>
              <a:t>Модерируемые</a:t>
            </a:r>
            <a:r>
              <a:rPr lang="ru-RU" sz="2000" dirty="0"/>
              <a:t> (управляемые) группы новостей – все сообщения и ответы контролируются модератором (управляющим) данной группы, который имеет право осуществлять отбор </a:t>
            </a:r>
            <a:r>
              <a:rPr lang="ru-RU" sz="2000" dirty="0" smtClean="0"/>
              <a:t>статей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20725" algn="l"/>
              </a:tabLst>
            </a:pPr>
            <a:endParaRPr lang="ru-RU" sz="2000" dirty="0"/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IRC</a:t>
            </a:r>
            <a:r>
              <a:rPr lang="ru-RU" sz="2000" dirty="0"/>
              <a:t> (</a:t>
            </a:r>
            <a:r>
              <a:rPr lang="ru-RU" sz="2000" dirty="0" err="1"/>
              <a:t>Internet</a:t>
            </a:r>
            <a:r>
              <a:rPr lang="ru-RU" sz="2000" dirty="0"/>
              <a:t> </a:t>
            </a:r>
            <a:r>
              <a:rPr lang="ru-RU" sz="2000" dirty="0" err="1"/>
              <a:t>Relay</a:t>
            </a:r>
            <a:r>
              <a:rPr lang="ru-RU" sz="2000" dirty="0"/>
              <a:t> </a:t>
            </a:r>
            <a:r>
              <a:rPr lang="ru-RU" sz="2000" dirty="0" err="1"/>
              <a:t>Chat</a:t>
            </a:r>
            <a:r>
              <a:rPr lang="ru-RU" sz="2000" dirty="0"/>
              <a:t>, беседа через </a:t>
            </a:r>
            <a:r>
              <a:rPr lang="ru-RU" sz="2000" dirty="0" err="1"/>
              <a:t>Internet</a:t>
            </a:r>
            <a:r>
              <a:rPr lang="ru-RU" sz="2000" dirty="0"/>
              <a:t>) - беседа в реальном времени посредством ввода текста с клавиатуры.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Канал</a:t>
            </a:r>
            <a:r>
              <a:rPr lang="ru-RU" sz="2000" dirty="0"/>
              <a:t> - организация дискуссии на определенную тему через выбранную систему IRC.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7673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Общение и совместная работа в </a:t>
            </a:r>
            <a:r>
              <a:rPr lang="ru-RU" b="1" dirty="0" err="1"/>
              <a:t>Internet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87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oftobase.com/ru/files/styles/watermark/public/sb-top-7-programs-for-video-calls_table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44624"/>
            <a:ext cx="9865096" cy="668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163024"/>
            <a:ext cx="7272808" cy="66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en-US" b="1" dirty="0" smtClean="0"/>
              <a:t>Skype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 fontAlgn="base">
              <a:buNone/>
            </a:pPr>
            <a:r>
              <a:rPr lang="ru-RU" sz="2800" dirty="0" smtClean="0"/>
              <a:t>Сегодня </a:t>
            </a:r>
            <a:r>
              <a:rPr lang="ru-RU" sz="2800" dirty="0" err="1"/>
              <a:t>Skype</a:t>
            </a:r>
            <a:r>
              <a:rPr lang="ru-RU" sz="2800" dirty="0"/>
              <a:t> является самой популярной программой для </a:t>
            </a:r>
            <a:r>
              <a:rPr lang="ru-RU" sz="2800" dirty="0" err="1"/>
              <a:t>видеозвонков</a:t>
            </a:r>
            <a:r>
              <a:rPr lang="ru-RU" sz="2800" dirty="0"/>
              <a:t> через Интернет. Но бесплатно позвонить можно только на компьютер или мобильное устройство, где также установлен </a:t>
            </a:r>
            <a:r>
              <a:rPr lang="ru-RU" sz="2800" dirty="0" err="1"/>
              <a:t>Skype</a:t>
            </a:r>
            <a:r>
              <a:rPr lang="ru-RU" sz="2800" dirty="0"/>
              <a:t>. Звонки на стационарные и мобильные номера – платные. Групповые видеоконференции с недавних пор стали бесплатными. Правда, разработчики наложили небольшие ограничения - бесплатной видеосвязью можно пользоваться не более, чем десять часов в день и не более, чем 100 часов в месяц.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6159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38" y="0"/>
            <a:ext cx="7474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en-US" b="1" dirty="0"/>
              <a:t>Hangouts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 fontAlgn="base">
              <a:buNone/>
            </a:pP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Hangouts</a:t>
            </a:r>
            <a:r>
              <a:rPr lang="ru-RU" sz="2800" dirty="0"/>
              <a:t> пришла на смену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Talk</a:t>
            </a:r>
            <a:r>
              <a:rPr lang="ru-RU" sz="2800" dirty="0"/>
              <a:t>. Пользователи </a:t>
            </a:r>
            <a:r>
              <a:rPr lang="ru-RU" sz="2800" dirty="0" err="1"/>
              <a:t>Windows</a:t>
            </a:r>
            <a:r>
              <a:rPr lang="ru-RU" sz="2800" dirty="0"/>
              <a:t> могут воспользоваться </a:t>
            </a:r>
            <a:r>
              <a:rPr lang="ru-RU" sz="2800" dirty="0" err="1"/>
              <a:t>web</a:t>
            </a:r>
            <a:r>
              <a:rPr lang="ru-RU" sz="2800" dirty="0"/>
              <a:t>-версией </a:t>
            </a:r>
            <a:r>
              <a:rPr lang="ru-RU" sz="2800" dirty="0" err="1"/>
              <a:t>версией</a:t>
            </a:r>
            <a:r>
              <a:rPr lang="ru-RU" sz="2800" dirty="0"/>
              <a:t> приложения, доступной в виде расширения для распространенных </a:t>
            </a:r>
            <a:r>
              <a:rPr lang="ru-RU" sz="2800" dirty="0">
                <a:hlinkClick r:id="rId2"/>
              </a:rPr>
              <a:t>браузеров</a:t>
            </a:r>
            <a:r>
              <a:rPr lang="ru-RU" sz="2800" dirty="0"/>
              <a:t>, или просто войти в свой </a:t>
            </a:r>
            <a:r>
              <a:rPr lang="ru-RU" sz="2800" dirty="0" err="1"/>
              <a:t>GMail</a:t>
            </a:r>
            <a:r>
              <a:rPr lang="ru-RU" sz="2800" dirty="0"/>
              <a:t>-аккаунт в браузере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Chrome</a:t>
            </a:r>
            <a:r>
              <a:rPr lang="ru-RU" sz="2800" dirty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136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ru-RU" b="1" dirty="0"/>
              <a:t>Вспомним, </a:t>
            </a:r>
            <a:r>
              <a:rPr lang="ru-RU" b="1" dirty="0" smtClean="0"/>
              <a:t>какие бывают типы сетей?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96" y="1701800"/>
            <a:ext cx="11377264" cy="4895552"/>
          </a:xfrm>
        </p:spPr>
        <p:txBody>
          <a:bodyPr>
            <a:normAutofit/>
          </a:bodyPr>
          <a:lstStyle/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b="1" dirty="0"/>
              <a:t>Локальными сетями</a:t>
            </a:r>
            <a:r>
              <a:rPr lang="ru-RU" sz="2600" dirty="0"/>
              <a:t> (</a:t>
            </a:r>
            <a:r>
              <a:rPr lang="ru-RU" sz="2600" dirty="0" err="1"/>
              <a:t>Local</a:t>
            </a:r>
            <a:r>
              <a:rPr lang="ru-RU" sz="2600" dirty="0"/>
              <a:t> </a:t>
            </a:r>
            <a:r>
              <a:rPr lang="ru-RU" sz="2600" dirty="0" err="1"/>
              <a:t>Area</a:t>
            </a:r>
            <a:r>
              <a:rPr lang="ru-RU" sz="2600" dirty="0"/>
              <a:t> </a:t>
            </a:r>
            <a:r>
              <a:rPr lang="ru-RU" sz="2600" dirty="0" err="1"/>
              <a:t>Network</a:t>
            </a:r>
            <a:r>
              <a:rPr lang="ru-RU" sz="2600" dirty="0"/>
              <a:t> — LAN) называют частные сети, размещающиеся, как правило, в одном здании или на территории какой-либо организации площадью до нескольких квадратных километров. </a:t>
            </a:r>
            <a:endParaRPr lang="ru-RU" sz="2600" dirty="0" smtClean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b="1" dirty="0"/>
              <a:t>Муниципальные, региональные или городские сети</a:t>
            </a:r>
            <a:r>
              <a:rPr lang="ru-RU" sz="2600" dirty="0"/>
              <a:t> (</a:t>
            </a:r>
            <a:r>
              <a:rPr lang="ru-RU" sz="2600" dirty="0" err="1"/>
              <a:t>metropolitan</a:t>
            </a:r>
            <a:r>
              <a:rPr lang="ru-RU" sz="2600" dirty="0"/>
              <a:t> </a:t>
            </a:r>
            <a:r>
              <a:rPr lang="ru-RU" sz="2600" dirty="0" err="1"/>
              <a:t>area</a:t>
            </a:r>
            <a:r>
              <a:rPr lang="ru-RU" sz="2600" dirty="0"/>
              <a:t> </a:t>
            </a:r>
            <a:r>
              <a:rPr lang="ru-RU" sz="2600" dirty="0" err="1"/>
              <a:t>network</a:t>
            </a:r>
            <a:r>
              <a:rPr lang="ru-RU" sz="2600" dirty="0"/>
              <a:t> — MAN) объединяют компьютеры в пределах города. Самым распространенным примером муниципальной сети является система кабельного телевидения. </a:t>
            </a:r>
            <a:endParaRPr lang="ru-RU" sz="2600" dirty="0" smtClean="0"/>
          </a:p>
          <a:p>
            <a:pPr marL="0" indent="450850" algn="just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ru-RU" sz="2600" b="1" dirty="0"/>
              <a:t>Глобальная сеть</a:t>
            </a:r>
            <a:r>
              <a:rPr lang="ru-RU" sz="2600" dirty="0"/>
              <a:t> (</a:t>
            </a:r>
            <a:r>
              <a:rPr lang="ru-RU" sz="2600" dirty="0" err="1"/>
              <a:t>wide</a:t>
            </a:r>
            <a:r>
              <a:rPr lang="ru-RU" sz="2600" dirty="0"/>
              <a:t> </a:t>
            </a:r>
            <a:r>
              <a:rPr lang="ru-RU" sz="2600" dirty="0" err="1"/>
              <a:t>area</a:t>
            </a:r>
            <a:r>
              <a:rPr lang="ru-RU" sz="2600" dirty="0"/>
              <a:t> </a:t>
            </a:r>
            <a:r>
              <a:rPr lang="ru-RU" sz="2600" dirty="0" err="1"/>
              <a:t>network</a:t>
            </a:r>
            <a:r>
              <a:rPr lang="ru-RU" sz="2600" dirty="0"/>
              <a:t> — WAN) охватывает значительную географическую область, часто целую страну или даже континент. 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-6354"/>
            <a:ext cx="7481907" cy="6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en-US" b="1" dirty="0"/>
              <a:t>Viber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 fontAlgn="base">
              <a:buNone/>
            </a:pPr>
            <a:r>
              <a:rPr lang="ru-RU" sz="2800" dirty="0"/>
              <a:t>Программа стала невероятно популярной за последние несколько лет. Скачать </a:t>
            </a:r>
            <a:r>
              <a:rPr lang="ru-RU" sz="2800" dirty="0" err="1"/>
              <a:t>Вибер</a:t>
            </a:r>
            <a:r>
              <a:rPr lang="ru-RU" sz="2800" dirty="0"/>
              <a:t> на компьютер успели миллионы поклонников комфортного онлайн-общения, хотя большую часть из 450-миллионой аудитории приложения составляют пользователи мобильных устройств. </a:t>
            </a:r>
            <a:r>
              <a:rPr lang="ru-RU" sz="2800" dirty="0" err="1"/>
              <a:t>Десктопную</a:t>
            </a:r>
            <a:r>
              <a:rPr lang="ru-RU" sz="2800" dirty="0"/>
              <a:t> версию зачастую устанавливают для </a:t>
            </a:r>
            <a:r>
              <a:rPr lang="ru-RU" sz="2800" dirty="0" err="1"/>
              <a:t>видеозвонков</a:t>
            </a:r>
            <a:r>
              <a:rPr lang="ru-RU" sz="2800" dirty="0"/>
              <a:t> знакомым и друзьям, которые оказались с планшетом или смартфоном где-нибудь на природе или за границей.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9253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-6353"/>
            <a:ext cx="7488832" cy="68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en-US" b="1" dirty="0"/>
              <a:t>ICQ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 fontAlgn="base">
              <a:buNone/>
            </a:pPr>
            <a:r>
              <a:rPr lang="ru-RU" sz="2800" dirty="0"/>
              <a:t>В последней версии Аськи разработчики внесли ряд улучшений по качеству голосовых и </a:t>
            </a:r>
            <a:r>
              <a:rPr lang="ru-RU" sz="2800" dirty="0" err="1"/>
              <a:t>видеозвонков</a:t>
            </a:r>
            <a:r>
              <a:rPr lang="ru-RU" sz="2800" dirty="0"/>
              <a:t>. Новый движок, на котором работает популярный мессенджер, позволит общаться в полноэкранном режиме, при этом во время </a:t>
            </a:r>
            <a:r>
              <a:rPr lang="ru-RU" sz="2800" dirty="0" err="1"/>
              <a:t>видеозвонков</a:t>
            </a:r>
            <a:r>
              <a:rPr lang="ru-RU" sz="2800" dirty="0"/>
              <a:t> будет обеспечено разрешение VGA 640х480. А вот групповые видеоконференции в ICQ недоступны.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11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en-US" b="1" dirty="0"/>
              <a:t>Internet-</a:t>
            </a:r>
            <a:r>
              <a:rPr lang="ru-RU" b="1" dirty="0"/>
              <a:t>пейджинг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buNone/>
            </a:pPr>
            <a:r>
              <a:rPr lang="ru-RU" dirty="0"/>
              <a:t>- система, позволяющая зарегистрироваться в своей системе серверов и получить уникальный  пейджинговый номер.</a:t>
            </a:r>
          </a:p>
          <a:p>
            <a:pPr marL="0" indent="450850" algn="just">
              <a:buNone/>
            </a:pPr>
            <a:r>
              <a:rPr lang="ru-RU" dirty="0"/>
              <a:t>С помощью данной системы вы можете найти и вызвать человека, имеющего пейджинговый номер и подключенного в данный момент к </a:t>
            </a:r>
            <a:r>
              <a:rPr lang="ru-RU" dirty="0" err="1"/>
              <a:t>Internet</a:t>
            </a:r>
            <a:r>
              <a:rPr lang="ru-RU" dirty="0"/>
              <a:t>.</a:t>
            </a:r>
          </a:p>
          <a:p>
            <a:pPr marL="0" indent="450850" algn="just">
              <a:buNone/>
            </a:pPr>
            <a:r>
              <a:rPr lang="ru-RU" dirty="0"/>
              <a:t>Самый популярный </a:t>
            </a:r>
            <a:r>
              <a:rPr lang="ru-RU" dirty="0" err="1"/>
              <a:t>Internet</a:t>
            </a:r>
            <a:r>
              <a:rPr lang="ru-RU" dirty="0"/>
              <a:t>-пейджер </a:t>
            </a:r>
            <a:r>
              <a:rPr lang="ru-RU" b="1" dirty="0"/>
              <a:t>ICQ</a:t>
            </a:r>
            <a:r>
              <a:rPr lang="ru-RU" dirty="0"/>
              <a:t>. Игра слов I </a:t>
            </a:r>
            <a:r>
              <a:rPr lang="ru-RU" dirty="0" err="1"/>
              <a:t>Seek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(я ищу вас) www.icq.com  или </a:t>
            </a:r>
            <a:r>
              <a:rPr lang="ru-RU" u="sng" dirty="0">
                <a:hlinkClick r:id="rId2"/>
              </a:rPr>
              <a:t>www.mirabilis.com</a:t>
            </a:r>
            <a:r>
              <a:rPr lang="ru-RU" dirty="0"/>
              <a:t>. Регистрация в системе серверов ICQ и получение </a:t>
            </a:r>
            <a:r>
              <a:rPr lang="ru-RU" b="1" dirty="0"/>
              <a:t>UIN</a:t>
            </a:r>
            <a:r>
              <a:rPr lang="ru-RU" dirty="0"/>
              <a:t> (</a:t>
            </a:r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, универсальный номер </a:t>
            </a:r>
            <a:r>
              <a:rPr lang="ru-RU" dirty="0" err="1"/>
              <a:t>Internet</a:t>
            </a:r>
            <a:r>
              <a:rPr lang="ru-RU" dirty="0"/>
              <a:t>).</a:t>
            </a:r>
          </a:p>
          <a:p>
            <a:pPr marL="0" indent="450850" algn="just">
              <a:buNone/>
            </a:pPr>
            <a:r>
              <a:rPr lang="ru-RU" dirty="0"/>
              <a:t>При каждом подключении к </a:t>
            </a:r>
            <a:r>
              <a:rPr lang="ru-RU" dirty="0" err="1"/>
              <a:t>Internet</a:t>
            </a:r>
            <a:r>
              <a:rPr lang="ru-RU" dirty="0"/>
              <a:t> программа ICQ определяет текущий IP-адрес вашего компьютера и отправляет его на центральный сервер.</a:t>
            </a:r>
          </a:p>
        </p:txBody>
      </p:sp>
    </p:spTree>
    <p:extLst>
      <p:ext uri="{BB962C8B-B14F-4D97-AF65-F5344CB8AC3E}">
        <p14:creationId xmlns:p14="http://schemas.microsoft.com/office/powerpoint/2010/main" val="29986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953768" cy="1397000"/>
          </a:xfrm>
        </p:spPr>
        <p:txBody>
          <a:bodyPr>
            <a:normAutofit/>
          </a:bodyPr>
          <a:lstStyle/>
          <a:p>
            <a:r>
              <a:rPr lang="ru-RU" b="1" dirty="0" smtClean="0"/>
              <a:t>Телефония 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35022"/>
            <a:ext cx="11089232" cy="5006346"/>
          </a:xfrm>
        </p:spPr>
        <p:txBody>
          <a:bodyPr>
            <a:noAutofit/>
          </a:bodyPr>
          <a:lstStyle/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r>
              <a:rPr lang="ru-RU" sz="2000" b="1" dirty="0" err="1"/>
              <a:t>Internet</a:t>
            </a:r>
            <a:r>
              <a:rPr lang="ru-RU" sz="2000" b="1" dirty="0"/>
              <a:t>-телефония</a:t>
            </a:r>
            <a:r>
              <a:rPr lang="ru-RU" sz="2000" dirty="0"/>
              <a:t> - система, позволяющая вести разговор в реальном времени, одним из звеньев которой является сеть Интернет.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r>
              <a:rPr lang="ru-RU" sz="2000" b="1" dirty="0"/>
              <a:t>IP-телефония</a:t>
            </a:r>
            <a:r>
              <a:rPr lang="ru-RU" sz="2000" dirty="0"/>
              <a:t> - услуга телефонной связи, в которой для передачи звукового сигнала используются сети, использующие протокол  IP.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r>
              <a:rPr lang="ru-RU" sz="2000" b="1" u="sng" dirty="0"/>
              <a:t>Примеры программ, реализующих INTERNET-телефонию: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MS </a:t>
            </a:r>
            <a:r>
              <a:rPr lang="ru-RU" sz="2000" dirty="0" err="1"/>
              <a:t>NetMeeting</a:t>
            </a:r>
            <a:endParaRPr lang="ru-RU" sz="2000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Специальная программа для </a:t>
            </a:r>
            <a:r>
              <a:rPr lang="ru-RU" sz="2000" dirty="0" smtClean="0"/>
              <a:t>ввода, </a:t>
            </a:r>
            <a:r>
              <a:rPr lang="ru-RU" sz="2000" dirty="0"/>
              <a:t>пересылки и воспроизведения звуковой информации  </a:t>
            </a:r>
            <a:r>
              <a:rPr lang="ru-RU" sz="2000" dirty="0" err="1"/>
              <a:t>Speak</a:t>
            </a:r>
            <a:r>
              <a:rPr lang="ru-RU" sz="2000" dirty="0"/>
              <a:t> </a:t>
            </a:r>
            <a:r>
              <a:rPr lang="ru-RU" sz="2000" dirty="0" err="1"/>
              <a:t>Freely</a:t>
            </a:r>
            <a:r>
              <a:rPr lang="ru-RU" sz="2000" dirty="0"/>
              <a:t>  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Программа </a:t>
            </a:r>
            <a:r>
              <a:rPr lang="ru-RU" sz="2000" dirty="0" err="1"/>
              <a:t>Internet</a:t>
            </a:r>
            <a:r>
              <a:rPr lang="ru-RU" sz="2000" dirty="0"/>
              <a:t> </a:t>
            </a:r>
            <a:r>
              <a:rPr lang="ru-RU" sz="2000" dirty="0" err="1"/>
              <a:t>Phone</a:t>
            </a:r>
            <a:endParaRPr lang="ru-RU" sz="2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r>
              <a:rPr lang="ru-RU" sz="2000" b="1" u="sng" dirty="0"/>
              <a:t>INTERNET-телефония, основные возможности:</a:t>
            </a:r>
            <a:endParaRPr lang="ru-RU" sz="20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Передача звука для одного абонента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Кодирование (шифрование) сигнала для обеспечения конфиденциальности переговоров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Передачи звука для группы абонентов и проведение </a:t>
            </a:r>
            <a:r>
              <a:rPr lang="ru-RU" sz="2000" dirty="0" err="1"/>
              <a:t>аудиоконференции</a:t>
            </a:r>
            <a:endParaRPr lang="ru-RU" sz="2000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Работа в режиме автоответчика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2000" dirty="0"/>
              <a:t>Выход на телефонную сеть через специальные телефонные шлюзы</a:t>
            </a:r>
          </a:p>
        </p:txBody>
      </p:sp>
    </p:spTree>
    <p:extLst>
      <p:ext uri="{BB962C8B-B14F-4D97-AF65-F5344CB8AC3E}">
        <p14:creationId xmlns:p14="http://schemas.microsoft.com/office/powerpoint/2010/main" val="24002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5781" y="76200"/>
            <a:ext cx="4536503" cy="6521152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NetMeeting</a:t>
            </a:r>
            <a:r>
              <a:rPr lang="ru-RU" sz="3200" dirty="0"/>
              <a:t> — программа для видеоконференцсвязи, позволяет организовывать аудио- и </a:t>
            </a:r>
            <a:r>
              <a:rPr lang="ru-RU" sz="3200" dirty="0" err="1"/>
              <a:t>видеоконтакты</a:t>
            </a:r>
            <a:r>
              <a:rPr lang="ru-RU" sz="3200" dirty="0"/>
              <a:t> (при наличии видеокамеры) между двумя и более участниками конференции.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83" y="-8373"/>
            <a:ext cx="6713932" cy="69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773" y="76200"/>
            <a:ext cx="6336704" cy="6521152"/>
          </a:xfrm>
        </p:spPr>
        <p:txBody>
          <a:bodyPr>
            <a:normAutofit fontScale="90000"/>
          </a:bodyPr>
          <a:lstStyle/>
          <a:p>
            <a:r>
              <a:rPr lang="ru-RU" sz="3600" b="1" dirty="0" err="1"/>
              <a:t>TeamSpeak</a:t>
            </a:r>
            <a:r>
              <a:rPr lang="ru-RU" sz="3600" dirty="0"/>
              <a:t> - программа предназначена для голосового общения между пользователями через локальную сеть или Интернет посредством технологии </a:t>
            </a:r>
            <a:r>
              <a:rPr lang="ru-RU" sz="3600" dirty="0" err="1"/>
              <a:t>VoIP</a:t>
            </a:r>
            <a:r>
              <a:rPr lang="ru-RU" sz="3600" dirty="0"/>
              <a:t>. Состоит из клиентской и серверной части, которая способна обработать тысячи одновременных подключений. Вы можете создать свой канал, защищенный паролем, и общаться с друзьями.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476672"/>
            <a:ext cx="51816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ru-RU" b="1" dirty="0"/>
              <a:t>Вспомним, </a:t>
            </a:r>
            <a:r>
              <a:rPr lang="ru-RU" b="1" dirty="0" smtClean="0"/>
              <a:t>какие бывают виды сетей?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96" y="1701800"/>
            <a:ext cx="11377264" cy="48955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b="1" dirty="0" err="1"/>
              <a:t>Одноранговые</a:t>
            </a:r>
            <a:r>
              <a:rPr lang="ru-RU" sz="2800" b="1" dirty="0"/>
              <a:t> сети - </a:t>
            </a:r>
            <a:r>
              <a:rPr lang="ru-RU" sz="2800" dirty="0"/>
              <a:t>все компьютеры равноправны</a:t>
            </a:r>
          </a:p>
          <a:p>
            <a:pPr marL="0" indent="0">
              <a:buNone/>
            </a:pPr>
            <a:r>
              <a:rPr lang="ru-RU" sz="2800" dirty="0"/>
              <a:t>Операционные системы</a:t>
            </a:r>
            <a:r>
              <a:rPr lang="ru-RU" sz="2800" b="1" dirty="0"/>
              <a:t>: </a:t>
            </a:r>
            <a:r>
              <a:rPr lang="ru-RU" sz="2800" b="1" dirty="0" err="1"/>
              <a:t>Windows</a:t>
            </a:r>
            <a:r>
              <a:rPr lang="ru-RU" sz="2800" b="1" dirty="0"/>
              <a:t> </a:t>
            </a:r>
            <a:r>
              <a:rPr lang="ru-RU" sz="2800" b="1" dirty="0" smtClean="0"/>
              <a:t>XP </a:t>
            </a:r>
            <a:r>
              <a:rPr lang="ru-RU" sz="2800" b="1" dirty="0"/>
              <a:t>/ </a:t>
            </a:r>
            <a:r>
              <a:rPr lang="ru-RU" sz="2800" b="1" dirty="0" err="1"/>
              <a:t>Vista</a:t>
            </a:r>
            <a:r>
              <a:rPr lang="ru-RU" sz="2800" b="1" dirty="0"/>
              <a:t> / </a:t>
            </a:r>
            <a:r>
              <a:rPr lang="ru-RU" sz="2800" b="1" dirty="0" smtClean="0"/>
              <a:t>7 / 8 / 10</a:t>
            </a:r>
            <a:endParaRPr lang="ru-RU" sz="2800" dirty="0"/>
          </a:p>
          <a:p>
            <a:pPr marL="514350" indent="-514350">
              <a:buFont typeface="+mj-lt"/>
              <a:buAutoNum type="arabicPeriod" startAt="2"/>
            </a:pPr>
            <a:r>
              <a:rPr lang="ru-RU" sz="2800" b="1" dirty="0" smtClean="0"/>
              <a:t>Сети </a:t>
            </a:r>
            <a:r>
              <a:rPr lang="ru-RU" sz="2800" b="1" dirty="0"/>
              <a:t>с выделенным сервером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Сервер </a:t>
            </a:r>
            <a:r>
              <a:rPr lang="ru-RU" sz="2800" dirty="0"/>
              <a:t>– компьютер, предоставляющий свои ресурсы (файлы, программы, внешние устройства) в общее использование.</a:t>
            </a:r>
          </a:p>
          <a:p>
            <a:pPr marL="0" indent="0">
              <a:buNone/>
            </a:pPr>
            <a:r>
              <a:rPr lang="ru-RU" sz="2800" b="1" dirty="0" smtClean="0"/>
              <a:t>Клиент</a:t>
            </a:r>
            <a:r>
              <a:rPr lang="ru-RU" sz="2800" b="1" dirty="0"/>
              <a:t> </a:t>
            </a:r>
            <a:r>
              <a:rPr lang="ru-RU" sz="2800" dirty="0"/>
              <a:t>– компьютер, пользующийся услугами сервера.</a:t>
            </a:r>
          </a:p>
          <a:p>
            <a:pPr marL="0" indent="0">
              <a:buNone/>
            </a:pPr>
            <a:r>
              <a:rPr lang="ru-RU" sz="2800" dirty="0"/>
              <a:t>Операционные системы для серверов</a:t>
            </a:r>
            <a:r>
              <a:rPr lang="ru-RU" sz="2800" b="1" dirty="0"/>
              <a:t>: </a:t>
            </a:r>
            <a:r>
              <a:rPr lang="ru-RU" sz="2800" b="1" dirty="0" err="1"/>
              <a:t>Windows</a:t>
            </a:r>
            <a:r>
              <a:rPr lang="ru-RU" sz="2800" b="1" dirty="0"/>
              <a:t> 2003 </a:t>
            </a:r>
            <a:r>
              <a:rPr lang="ru-RU" sz="2800" b="1" dirty="0" err="1"/>
              <a:t>Server</a:t>
            </a:r>
            <a:r>
              <a:rPr lang="ru-RU" sz="2800" b="1" dirty="0"/>
              <a:t> / 2008 </a:t>
            </a:r>
            <a:r>
              <a:rPr lang="ru-RU" sz="2800" b="1" dirty="0" err="1"/>
              <a:t>Server</a:t>
            </a:r>
            <a:r>
              <a:rPr lang="ru-RU" sz="2800" b="1" dirty="0"/>
              <a:t>, </a:t>
            </a:r>
            <a:r>
              <a:rPr lang="ru-RU" sz="2800" b="1" dirty="0" err="1"/>
              <a:t>Linux</a:t>
            </a:r>
            <a:r>
              <a:rPr lang="ru-RU" sz="2800" b="1" dirty="0"/>
              <a:t>, UNIX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12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6152">
              <a:spcBef>
                <a:spcPts val="0"/>
              </a:spcBef>
            </a:pPr>
            <a:r>
              <a:rPr lang="ru-RU" b="1" dirty="0"/>
              <a:t>Сетевая топология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  <a:tabLst>
                <a:tab pos="720725" algn="l"/>
              </a:tabLst>
            </a:pPr>
            <a:r>
              <a:rPr lang="ru-RU" sz="2000" dirty="0"/>
              <a:t>  — способ описания конфигурации сети, схема расположения и соединения сетевых устройств</a:t>
            </a:r>
            <a:r>
              <a:rPr lang="ru-RU" sz="2000" dirty="0" smtClean="0"/>
              <a:t>.</a:t>
            </a:r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Существует множество способов соединения сетевых устройств. </a:t>
            </a:r>
            <a:endParaRPr lang="ru-RU" sz="2000" dirty="0" smtClean="0"/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Выделяют </a:t>
            </a:r>
            <a:r>
              <a:rPr lang="ru-RU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следующие  базовых топологии: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Шина</a:t>
            </a:r>
            <a:endParaRPr lang="ru-RU" sz="20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Линия</a:t>
            </a:r>
            <a:endParaRPr lang="ru-RU" sz="20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Кольцо</a:t>
            </a:r>
            <a:endParaRPr lang="ru-RU" sz="20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Звезда</a:t>
            </a:r>
            <a:endParaRPr lang="ru-RU" sz="2000" dirty="0"/>
          </a:p>
          <a:p>
            <a:pPr marL="720725" lvl="1" indent="36036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i="1" dirty="0" err="1"/>
              <a:t>Полносвязная</a:t>
            </a: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Дерево</a:t>
            </a:r>
            <a:endParaRPr lang="ru-RU" sz="2000" dirty="0"/>
          </a:p>
          <a:p>
            <a:pPr marL="0" indent="4508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дополнительные (производные):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Двойное кольцо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Ячеистая топология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Решётка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 err="1"/>
              <a:t>Fat</a:t>
            </a:r>
            <a:r>
              <a:rPr lang="ru-RU" sz="2000" b="1" i="1" dirty="0"/>
              <a:t> </a:t>
            </a:r>
            <a:r>
              <a:rPr lang="ru-RU" sz="2000" b="1" i="1" dirty="0" err="1"/>
              <a:t>Tree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1467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95158"/>
            <a:ext cx="10009112" cy="66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Аппаратура для построения сетей: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701800"/>
            <a:ext cx="11089232" cy="496756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600" b="1" dirty="0"/>
              <a:t>Сетевые карты</a:t>
            </a:r>
            <a:r>
              <a:rPr lang="ru-RU" sz="2600" dirty="0"/>
              <a:t> (сетевые адаптеры)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600" b="1" dirty="0"/>
              <a:t>Сетевые </a:t>
            </a:r>
            <a:r>
              <a:rPr lang="ru-RU" sz="2600" b="1" dirty="0" smtClean="0"/>
              <a:t>кабели:</a:t>
            </a:r>
            <a:endParaRPr lang="ru-RU" sz="26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sz="2600" dirty="0" smtClean="0"/>
              <a:t>коаксиальный</a:t>
            </a:r>
            <a:endParaRPr lang="ru-RU" sz="26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sz="2600" dirty="0"/>
              <a:t>«витая пара»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sz="2600" dirty="0"/>
              <a:t>оптоволоконный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600" b="1" dirty="0" err="1" smtClean="0"/>
              <a:t>Хабы</a:t>
            </a:r>
            <a:r>
              <a:rPr lang="ru-RU" sz="2600" dirty="0" smtClean="0"/>
              <a:t> </a:t>
            </a:r>
            <a:r>
              <a:rPr lang="ru-RU" sz="2600" dirty="0"/>
              <a:t>(концентраторы) – дублируют полученные данные на все порты.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600" b="1" dirty="0"/>
              <a:t>Свитчи</a:t>
            </a:r>
            <a:r>
              <a:rPr lang="ru-RU" sz="2600" dirty="0"/>
              <a:t> (коммутирующие </a:t>
            </a:r>
            <a:r>
              <a:rPr lang="ru-RU" sz="2600" dirty="0" err="1"/>
              <a:t>хабы</a:t>
            </a:r>
            <a:r>
              <a:rPr lang="ru-RU" sz="2600" dirty="0"/>
              <a:t>, коммутаторы) – передают полученные данные только адресату.</a:t>
            </a:r>
          </a:p>
        </p:txBody>
      </p:sp>
    </p:spTree>
    <p:extLst>
      <p:ext uri="{BB962C8B-B14F-4D97-AF65-F5344CB8AC3E}">
        <p14:creationId xmlns:p14="http://schemas.microsoft.com/office/powerpoint/2010/main" val="33870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Виды кабелей: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07158"/>
              </p:ext>
            </p:extLst>
          </p:nvPr>
        </p:nvGraphicFramePr>
        <p:xfrm>
          <a:off x="549796" y="1772816"/>
          <a:ext cx="11161239" cy="488115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20413"/>
                <a:gridCol w="3720413"/>
                <a:gridCol w="3720413"/>
              </a:tblGrid>
              <a:tr h="176263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Тип кабеля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Расстояние между компьютерами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Скорость передачи информации</a:t>
                      </a:r>
                      <a:endParaRPr lang="ru-RU" sz="2800" dirty="0"/>
                    </a:p>
                  </a:txBody>
                  <a:tcPr/>
                </a:tc>
              </a:tr>
              <a:tr h="67793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Витая пара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300 м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10-155 Мбит/с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202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Коаксиальный кабель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2000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м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2-44 Мбит/с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202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Оптоволоконный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10000 м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До 10 Гбит/с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1196752"/>
            <a:ext cx="11089232" cy="5256584"/>
          </a:xfrm>
        </p:spPr>
        <p:txBody>
          <a:bodyPr>
            <a:noAutofit/>
          </a:bodyPr>
          <a:lstStyle/>
          <a:p>
            <a:pPr marL="0" indent="450850" algn="just">
              <a:buNone/>
              <a:tabLst>
                <a:tab pos="720725" algn="l"/>
              </a:tabLst>
            </a:pPr>
            <a:r>
              <a:rPr lang="ru-RU" sz="2600" dirty="0"/>
              <a:t> Высокие технологии и технический прогресс современности позволил дополнить локальные компьютерные сети «беспроводными» технологиями. </a:t>
            </a:r>
            <a:endParaRPr lang="ru-RU" sz="2600" dirty="0" smtClean="0"/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600" dirty="0"/>
              <a:t>Их основная особенность заключается в том, что в тех местах, где архитектурные особенности того или иного помещения или здания, где находится фирма или организация, не предоставляют возможности прокладки кабеля локальной сети, с задачей помогут справиться радиоволны</a:t>
            </a:r>
            <a:r>
              <a:rPr lang="ru-RU" sz="2600" dirty="0" smtClean="0"/>
              <a:t>.</a:t>
            </a:r>
          </a:p>
          <a:p>
            <a:pPr marL="0" indent="450850" algn="just">
              <a:buNone/>
              <a:tabLst>
                <a:tab pos="720725" algn="l"/>
              </a:tabLst>
            </a:pPr>
            <a:r>
              <a:rPr lang="ru-RU" sz="2600" dirty="0"/>
              <a:t>Однако беспроводные сети являются лишь дополнительным элементом локальной компьютерной сети, где основную работу выполняют магистральные кабели обмена данных. </a:t>
            </a:r>
          </a:p>
        </p:txBody>
      </p:sp>
    </p:spTree>
    <p:extLst>
      <p:ext uri="{BB962C8B-B14F-4D97-AF65-F5344CB8AC3E}">
        <p14:creationId xmlns:p14="http://schemas.microsoft.com/office/powerpoint/2010/main" val="11489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F3C251-2A44-472B-8189-0695C2D742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822</Words>
  <Application>Microsoft Office PowerPoint</Application>
  <PresentationFormat>Произвольный</PresentationFormat>
  <Paragraphs>182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Symbol</vt:lpstr>
      <vt:lpstr>Times New Roman</vt:lpstr>
      <vt:lpstr>Wingdings</vt:lpstr>
      <vt:lpstr>Books_16x9</vt:lpstr>
      <vt:lpstr>Передача информации между компьютерами    Проводная и беспроводная связь</vt:lpstr>
      <vt:lpstr>Передача информации</vt:lpstr>
      <vt:lpstr>Вспомним, какие бывают типы сетей?</vt:lpstr>
      <vt:lpstr>Вспомним, какие бывают виды сетей?</vt:lpstr>
      <vt:lpstr>Сетевая топология</vt:lpstr>
      <vt:lpstr>Презентация PowerPoint</vt:lpstr>
      <vt:lpstr>Аппаратура для построения сетей:</vt:lpstr>
      <vt:lpstr>Виды кабелей:</vt:lpstr>
      <vt:lpstr>Презентация PowerPoint</vt:lpstr>
      <vt:lpstr>Беспроводные компьютерные сети</vt:lpstr>
      <vt:lpstr>Преимущества и недостатки Wi-Fi</vt:lpstr>
      <vt:lpstr>ИНТЕРНЕТ</vt:lpstr>
      <vt:lpstr>Протоколы Интернета</vt:lpstr>
      <vt:lpstr>Адресация в Интернет</vt:lpstr>
      <vt:lpstr>Всемирная паутина и электронная почта</vt:lpstr>
      <vt:lpstr>Электронное общение</vt:lpstr>
      <vt:lpstr>Домашнее  задание</vt:lpstr>
      <vt:lpstr>Возможности сетевого ПО для организации  деятельности в глобальных и локальных компьютерных сетях: электронная почта, чат, видеоконференция, Интернет-телефония.</vt:lpstr>
      <vt:lpstr>Средства обмена информацией в INTERNET:</vt:lpstr>
      <vt:lpstr>Электронная почта </vt:lpstr>
      <vt:lpstr>Технология «клиент/сервер»</vt:lpstr>
      <vt:lpstr>Уязвимые места электронной почты:</vt:lpstr>
      <vt:lpstr>Группа новостей (телеконференция) </vt:lpstr>
      <vt:lpstr>Общение и совместная работа в Internet</vt:lpstr>
      <vt:lpstr>Презентация PowerPoint</vt:lpstr>
      <vt:lpstr>Презентация PowerPoint</vt:lpstr>
      <vt:lpstr>Skype</vt:lpstr>
      <vt:lpstr>Презентация PowerPoint</vt:lpstr>
      <vt:lpstr>Hangouts</vt:lpstr>
      <vt:lpstr>Презентация PowerPoint</vt:lpstr>
      <vt:lpstr>Viber</vt:lpstr>
      <vt:lpstr>Презентация PowerPoint</vt:lpstr>
      <vt:lpstr>ICQ</vt:lpstr>
      <vt:lpstr>Internet-пейджинг</vt:lpstr>
      <vt:lpstr>Телефония </vt:lpstr>
      <vt:lpstr>NetMeeting — программа для видеоконференцсвязи, позволяет организовывать аудио- и видеоконтакты (при наличии видеокамеры) между двумя и более участниками конференции.</vt:lpstr>
      <vt:lpstr>TeamSpeak - программа предназначена для голосового общения между пользователями через локальную сеть или Интернет посредством технологии VoIP. Состоит из клиентской и серверной части, которая способна обработать тысячи одновременных подключений. Вы можете создать свой канал, защищенный паролем, и общаться с друзьями.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2016-05-26T17:10:32Z</dcterms:created>
  <dcterms:modified xsi:type="dcterms:W3CDTF">2017-05-04T12:30:01Z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