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2" r:id="rId5"/>
    <p:sldId id="263" r:id="rId6"/>
    <p:sldId id="264" r:id="rId7"/>
    <p:sldId id="272" r:id="rId8"/>
    <p:sldId id="270" r:id="rId9"/>
    <p:sldId id="265" r:id="rId10"/>
    <p:sldId id="275" r:id="rId11"/>
    <p:sldId id="277" r:id="rId12"/>
    <p:sldId id="276" r:id="rId13"/>
    <p:sldId id="266" r:id="rId14"/>
    <p:sldId id="271" r:id="rId15"/>
    <p:sldId id="273" r:id="rId16"/>
    <p:sldId id="274" r:id="rId17"/>
    <p:sldId id="259" r:id="rId18"/>
    <p:sldId id="278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B1A40-9190-4D64-ADCF-C3C9BE732B9D}" type="doc">
      <dgm:prSet loTypeId="urn:microsoft.com/office/officeart/2005/8/layout/vList3#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CDABB47C-ADAF-4421-AAA3-9809D0022E0F}">
      <dgm:prSet phldrT="[Текст]"/>
      <dgm:spPr/>
      <dgm:t>
        <a:bodyPr/>
        <a:lstStyle/>
        <a:p>
          <a:r>
            <a:rPr lang="ru-RU" b="1" dirty="0"/>
            <a:t>Квадратный корень (определение, примеры)</a:t>
          </a:r>
          <a:endParaRPr lang="ru-RU" dirty="0"/>
        </a:p>
      </dgm:t>
    </dgm:pt>
    <dgm:pt modelId="{994FB97F-92C9-4C44-9C46-AA7D4A8F9D50}" type="parTrans" cxnId="{495C98DD-AA96-4FA2-B4DE-C4B6D7855F85}">
      <dgm:prSet/>
      <dgm:spPr/>
      <dgm:t>
        <a:bodyPr/>
        <a:lstStyle/>
        <a:p>
          <a:endParaRPr lang="ru-RU"/>
        </a:p>
      </dgm:t>
    </dgm:pt>
    <dgm:pt modelId="{FF933708-5B5C-4843-A222-1D8A27455BAE}" type="sibTrans" cxnId="{495C98DD-AA96-4FA2-B4DE-C4B6D7855F85}">
      <dgm:prSet/>
      <dgm:spPr/>
      <dgm:t>
        <a:bodyPr/>
        <a:lstStyle/>
        <a:p>
          <a:endParaRPr lang="ru-RU"/>
        </a:p>
      </dgm:t>
    </dgm:pt>
    <dgm:pt modelId="{F0FA6472-CACE-47D8-A724-251599869E20}">
      <dgm:prSet/>
      <dgm:spPr/>
      <dgm:t>
        <a:bodyPr/>
        <a:lstStyle/>
        <a:p>
          <a:r>
            <a:rPr lang="ru-RU" b="1" dirty="0"/>
            <a:t>Корень </a:t>
          </a:r>
          <a:r>
            <a:rPr lang="en-US" b="1" dirty="0"/>
            <a:t>n</a:t>
          </a:r>
          <a:r>
            <a:rPr lang="ru-RU" b="1" dirty="0"/>
            <a:t>-ой степени (определение, примеры)</a:t>
          </a:r>
        </a:p>
      </dgm:t>
    </dgm:pt>
    <dgm:pt modelId="{8B32AB55-F5D9-43DF-A8C3-BBE6EAE96F9E}" type="parTrans" cxnId="{F0A67C04-AB3D-4C7A-8218-9F824049F708}">
      <dgm:prSet/>
      <dgm:spPr/>
      <dgm:t>
        <a:bodyPr/>
        <a:lstStyle/>
        <a:p>
          <a:endParaRPr lang="ru-RU"/>
        </a:p>
      </dgm:t>
    </dgm:pt>
    <dgm:pt modelId="{CFAE027C-8EE7-4EC2-B3F2-7C80E2C805EF}" type="sibTrans" cxnId="{F0A67C04-AB3D-4C7A-8218-9F824049F708}">
      <dgm:prSet/>
      <dgm:spPr/>
      <dgm:t>
        <a:bodyPr/>
        <a:lstStyle/>
        <a:p>
          <a:endParaRPr lang="ru-RU"/>
        </a:p>
      </dgm:t>
    </dgm:pt>
    <dgm:pt modelId="{CF443388-4963-48BB-B182-BE9C4C5BA7E1}">
      <dgm:prSet/>
      <dgm:spPr/>
      <dgm:t>
        <a:bodyPr/>
        <a:lstStyle/>
        <a:p>
          <a:r>
            <a:rPr lang="ru-RU" b="1" dirty="0"/>
            <a:t>Свойства корня </a:t>
          </a:r>
          <a:r>
            <a:rPr lang="en-US" b="1" dirty="0"/>
            <a:t>n</a:t>
          </a:r>
          <a:r>
            <a:rPr lang="ru-RU" b="1" dirty="0"/>
            <a:t>-ой степени</a:t>
          </a:r>
        </a:p>
      </dgm:t>
    </dgm:pt>
    <dgm:pt modelId="{77A20782-9B66-4FFD-8CB5-43DE3E0B0B8B}" type="parTrans" cxnId="{202931CC-0996-4064-BE29-735FC0363D41}">
      <dgm:prSet/>
      <dgm:spPr/>
      <dgm:t>
        <a:bodyPr/>
        <a:lstStyle/>
        <a:p>
          <a:endParaRPr lang="ru-RU"/>
        </a:p>
      </dgm:t>
    </dgm:pt>
    <dgm:pt modelId="{D16A8E8D-7247-4422-9C0A-4A40C878F408}" type="sibTrans" cxnId="{202931CC-0996-4064-BE29-735FC0363D41}">
      <dgm:prSet/>
      <dgm:spPr/>
      <dgm:t>
        <a:bodyPr/>
        <a:lstStyle/>
        <a:p>
          <a:endParaRPr lang="ru-RU"/>
        </a:p>
      </dgm:t>
    </dgm:pt>
    <dgm:pt modelId="{A958F4FB-3D95-470B-9E5B-1F9B9A5FF542}" type="pres">
      <dgm:prSet presAssocID="{49FB1A40-9190-4D64-ADCF-C3C9BE732B9D}" presName="linearFlow" presStyleCnt="0">
        <dgm:presLayoutVars>
          <dgm:dir/>
          <dgm:resizeHandles val="exact"/>
        </dgm:presLayoutVars>
      </dgm:prSet>
      <dgm:spPr/>
    </dgm:pt>
    <dgm:pt modelId="{CB908592-DE2D-42B0-AABE-3F7FE371E18E}" type="pres">
      <dgm:prSet presAssocID="{CDABB47C-ADAF-4421-AAA3-9809D0022E0F}" presName="composite" presStyleCnt="0"/>
      <dgm:spPr/>
    </dgm:pt>
    <dgm:pt modelId="{A94F3DDB-9ACD-4957-A973-C54779C39931}" type="pres">
      <dgm:prSet presAssocID="{CDABB47C-ADAF-4421-AAA3-9809D0022E0F}" presName="imgShp" presStyleLbl="fgImgPlace1" presStyleIdx="0" presStyleCnt="3"/>
      <dgm:spPr/>
    </dgm:pt>
    <dgm:pt modelId="{62E9E8E0-6109-4BDF-9512-54D2BBD481F9}" type="pres">
      <dgm:prSet presAssocID="{CDABB47C-ADAF-4421-AAA3-9809D0022E0F}" presName="txShp" presStyleLbl="node1" presStyleIdx="0" presStyleCnt="3">
        <dgm:presLayoutVars>
          <dgm:bulletEnabled val="1"/>
        </dgm:presLayoutVars>
      </dgm:prSet>
      <dgm:spPr/>
    </dgm:pt>
    <dgm:pt modelId="{E2045BB1-893B-45B9-8AB3-414425B37055}" type="pres">
      <dgm:prSet presAssocID="{FF933708-5B5C-4843-A222-1D8A27455BAE}" presName="spacing" presStyleCnt="0"/>
      <dgm:spPr/>
    </dgm:pt>
    <dgm:pt modelId="{C7F0C219-CB22-4D46-BEF7-CDA16AF90C68}" type="pres">
      <dgm:prSet presAssocID="{F0FA6472-CACE-47D8-A724-251599869E20}" presName="composite" presStyleCnt="0"/>
      <dgm:spPr/>
    </dgm:pt>
    <dgm:pt modelId="{963202C7-17C1-43E4-872E-E3F5B923E1ED}" type="pres">
      <dgm:prSet presAssocID="{F0FA6472-CACE-47D8-A724-251599869E20}" presName="imgShp" presStyleLbl="fgImgPlace1" presStyleIdx="1" presStyleCnt="3"/>
      <dgm:spPr/>
    </dgm:pt>
    <dgm:pt modelId="{45531D07-5570-4F0C-A587-B9AC67DB150C}" type="pres">
      <dgm:prSet presAssocID="{F0FA6472-CACE-47D8-A724-251599869E20}" presName="txShp" presStyleLbl="node1" presStyleIdx="1" presStyleCnt="3">
        <dgm:presLayoutVars>
          <dgm:bulletEnabled val="1"/>
        </dgm:presLayoutVars>
      </dgm:prSet>
      <dgm:spPr/>
    </dgm:pt>
    <dgm:pt modelId="{21125AD3-2EC2-4D7C-BEF3-010166DB30B5}" type="pres">
      <dgm:prSet presAssocID="{CFAE027C-8EE7-4EC2-B3F2-7C80E2C805EF}" presName="spacing" presStyleCnt="0"/>
      <dgm:spPr/>
    </dgm:pt>
    <dgm:pt modelId="{7A780CDB-26E5-46F8-BD59-74AB17F4F12C}" type="pres">
      <dgm:prSet presAssocID="{CF443388-4963-48BB-B182-BE9C4C5BA7E1}" presName="composite" presStyleCnt="0"/>
      <dgm:spPr/>
    </dgm:pt>
    <dgm:pt modelId="{19CAAE3C-0F6D-4128-9E05-E735F192FBBA}" type="pres">
      <dgm:prSet presAssocID="{CF443388-4963-48BB-B182-BE9C4C5BA7E1}" presName="imgShp" presStyleLbl="fgImgPlace1" presStyleIdx="2" presStyleCnt="3"/>
      <dgm:spPr/>
    </dgm:pt>
    <dgm:pt modelId="{DAE5DF4B-F153-427C-B160-BC9413D06E96}" type="pres">
      <dgm:prSet presAssocID="{CF443388-4963-48BB-B182-BE9C4C5BA7E1}" presName="txShp" presStyleLbl="node1" presStyleIdx="2" presStyleCnt="3">
        <dgm:presLayoutVars>
          <dgm:bulletEnabled val="1"/>
        </dgm:presLayoutVars>
      </dgm:prSet>
      <dgm:spPr/>
    </dgm:pt>
  </dgm:ptLst>
  <dgm:cxnLst>
    <dgm:cxn modelId="{F0A67C04-AB3D-4C7A-8218-9F824049F708}" srcId="{49FB1A40-9190-4D64-ADCF-C3C9BE732B9D}" destId="{F0FA6472-CACE-47D8-A724-251599869E20}" srcOrd="1" destOrd="0" parTransId="{8B32AB55-F5D9-43DF-A8C3-BBE6EAE96F9E}" sibTransId="{CFAE027C-8EE7-4EC2-B3F2-7C80E2C805EF}"/>
    <dgm:cxn modelId="{6807E722-0549-4791-8BB7-4BF100174E98}" type="presOf" srcId="{F0FA6472-CACE-47D8-A724-251599869E20}" destId="{45531D07-5570-4F0C-A587-B9AC67DB150C}" srcOrd="0" destOrd="0" presId="urn:microsoft.com/office/officeart/2005/8/layout/vList3#1"/>
    <dgm:cxn modelId="{1C74DA6C-A0EE-4584-9DF3-5B5CA1C839EF}" type="presOf" srcId="{CF443388-4963-48BB-B182-BE9C4C5BA7E1}" destId="{DAE5DF4B-F153-427C-B160-BC9413D06E96}" srcOrd="0" destOrd="0" presId="urn:microsoft.com/office/officeart/2005/8/layout/vList3#1"/>
    <dgm:cxn modelId="{1ADE0C71-1DAF-4E0E-9F0E-A1425BFB97CC}" type="presOf" srcId="{CDABB47C-ADAF-4421-AAA3-9809D0022E0F}" destId="{62E9E8E0-6109-4BDF-9512-54D2BBD481F9}" srcOrd="0" destOrd="0" presId="urn:microsoft.com/office/officeart/2005/8/layout/vList3#1"/>
    <dgm:cxn modelId="{5150C097-1018-4D7E-8B55-0FA87B7BE81F}" type="presOf" srcId="{49FB1A40-9190-4D64-ADCF-C3C9BE732B9D}" destId="{A958F4FB-3D95-470B-9E5B-1F9B9A5FF542}" srcOrd="0" destOrd="0" presId="urn:microsoft.com/office/officeart/2005/8/layout/vList3#1"/>
    <dgm:cxn modelId="{202931CC-0996-4064-BE29-735FC0363D41}" srcId="{49FB1A40-9190-4D64-ADCF-C3C9BE732B9D}" destId="{CF443388-4963-48BB-B182-BE9C4C5BA7E1}" srcOrd="2" destOrd="0" parTransId="{77A20782-9B66-4FFD-8CB5-43DE3E0B0B8B}" sibTransId="{D16A8E8D-7247-4422-9C0A-4A40C878F408}"/>
    <dgm:cxn modelId="{495C98DD-AA96-4FA2-B4DE-C4B6D7855F85}" srcId="{49FB1A40-9190-4D64-ADCF-C3C9BE732B9D}" destId="{CDABB47C-ADAF-4421-AAA3-9809D0022E0F}" srcOrd="0" destOrd="0" parTransId="{994FB97F-92C9-4C44-9C46-AA7D4A8F9D50}" sibTransId="{FF933708-5B5C-4843-A222-1D8A27455BAE}"/>
    <dgm:cxn modelId="{3D93FA00-EFB3-457A-B731-1E08D968E560}" type="presParOf" srcId="{A958F4FB-3D95-470B-9E5B-1F9B9A5FF542}" destId="{CB908592-DE2D-42B0-AABE-3F7FE371E18E}" srcOrd="0" destOrd="0" presId="urn:microsoft.com/office/officeart/2005/8/layout/vList3#1"/>
    <dgm:cxn modelId="{E2276F35-36CA-400B-90CD-8F1726305740}" type="presParOf" srcId="{CB908592-DE2D-42B0-AABE-3F7FE371E18E}" destId="{A94F3DDB-9ACD-4957-A973-C54779C39931}" srcOrd="0" destOrd="0" presId="urn:microsoft.com/office/officeart/2005/8/layout/vList3#1"/>
    <dgm:cxn modelId="{66E0F0A3-DEEC-4894-A633-072015BA02D6}" type="presParOf" srcId="{CB908592-DE2D-42B0-AABE-3F7FE371E18E}" destId="{62E9E8E0-6109-4BDF-9512-54D2BBD481F9}" srcOrd="1" destOrd="0" presId="urn:microsoft.com/office/officeart/2005/8/layout/vList3#1"/>
    <dgm:cxn modelId="{8F0BD443-4C53-4145-95FE-67B8961E1861}" type="presParOf" srcId="{A958F4FB-3D95-470B-9E5B-1F9B9A5FF542}" destId="{E2045BB1-893B-45B9-8AB3-414425B37055}" srcOrd="1" destOrd="0" presId="urn:microsoft.com/office/officeart/2005/8/layout/vList3#1"/>
    <dgm:cxn modelId="{42DD41E6-70C0-4698-AA03-2F8D62F300AE}" type="presParOf" srcId="{A958F4FB-3D95-470B-9E5B-1F9B9A5FF542}" destId="{C7F0C219-CB22-4D46-BEF7-CDA16AF90C68}" srcOrd="2" destOrd="0" presId="urn:microsoft.com/office/officeart/2005/8/layout/vList3#1"/>
    <dgm:cxn modelId="{04928977-6450-4284-84C0-E73A84689570}" type="presParOf" srcId="{C7F0C219-CB22-4D46-BEF7-CDA16AF90C68}" destId="{963202C7-17C1-43E4-872E-E3F5B923E1ED}" srcOrd="0" destOrd="0" presId="urn:microsoft.com/office/officeart/2005/8/layout/vList3#1"/>
    <dgm:cxn modelId="{F3E686C2-1DC2-4305-BE90-FDEAC1399AB8}" type="presParOf" srcId="{C7F0C219-CB22-4D46-BEF7-CDA16AF90C68}" destId="{45531D07-5570-4F0C-A587-B9AC67DB150C}" srcOrd="1" destOrd="0" presId="urn:microsoft.com/office/officeart/2005/8/layout/vList3#1"/>
    <dgm:cxn modelId="{15A42AB8-8BDD-48C8-A15C-352503E77A59}" type="presParOf" srcId="{A958F4FB-3D95-470B-9E5B-1F9B9A5FF542}" destId="{21125AD3-2EC2-4D7C-BEF3-010166DB30B5}" srcOrd="3" destOrd="0" presId="urn:microsoft.com/office/officeart/2005/8/layout/vList3#1"/>
    <dgm:cxn modelId="{84358A16-2DE9-43EF-B125-27B716AA2BF6}" type="presParOf" srcId="{A958F4FB-3D95-470B-9E5B-1F9B9A5FF542}" destId="{7A780CDB-26E5-46F8-BD59-74AB17F4F12C}" srcOrd="4" destOrd="0" presId="urn:microsoft.com/office/officeart/2005/8/layout/vList3#1"/>
    <dgm:cxn modelId="{F6BAA5CC-7A95-4588-91C2-887895E4EC6C}" type="presParOf" srcId="{7A780CDB-26E5-46F8-BD59-74AB17F4F12C}" destId="{19CAAE3C-0F6D-4128-9E05-E735F192FBBA}" srcOrd="0" destOrd="0" presId="urn:microsoft.com/office/officeart/2005/8/layout/vList3#1"/>
    <dgm:cxn modelId="{A46952C9-B7E5-4D2A-9D85-44AD4E07BDDC}" type="presParOf" srcId="{7A780CDB-26E5-46F8-BD59-74AB17F4F12C}" destId="{DAE5DF4B-F153-427C-B160-BC9413D06E96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9E8E0-6109-4BDF-9512-54D2BBD481F9}">
      <dsp:nvSpPr>
        <dsp:cNvPr id="0" name=""/>
        <dsp:cNvSpPr/>
      </dsp:nvSpPr>
      <dsp:spPr>
        <a:xfrm rot="10800000">
          <a:off x="1723846" y="2331"/>
          <a:ext cx="5315270" cy="154015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16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Квадратный корень (определение, примеры)</a:t>
          </a:r>
          <a:endParaRPr lang="ru-RU" sz="3100" kern="1200" dirty="0"/>
        </a:p>
      </dsp:txBody>
      <dsp:txXfrm rot="10800000">
        <a:off x="2108884" y="2331"/>
        <a:ext cx="4930232" cy="1540153"/>
      </dsp:txXfrm>
    </dsp:sp>
    <dsp:sp modelId="{A94F3DDB-9ACD-4957-A973-C54779C39931}">
      <dsp:nvSpPr>
        <dsp:cNvPr id="0" name=""/>
        <dsp:cNvSpPr/>
      </dsp:nvSpPr>
      <dsp:spPr>
        <a:xfrm>
          <a:off x="953770" y="2331"/>
          <a:ext cx="1540153" cy="154015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531D07-5570-4F0C-A587-B9AC67DB150C}">
      <dsp:nvSpPr>
        <dsp:cNvPr id="0" name=""/>
        <dsp:cNvSpPr/>
      </dsp:nvSpPr>
      <dsp:spPr>
        <a:xfrm rot="10800000">
          <a:off x="1723846" y="2002231"/>
          <a:ext cx="5315270" cy="1540153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16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Корень </a:t>
          </a:r>
          <a:r>
            <a:rPr lang="en-US" sz="3100" b="1" kern="1200" dirty="0"/>
            <a:t>n</a:t>
          </a:r>
          <a:r>
            <a:rPr lang="ru-RU" sz="3100" b="1" kern="1200" dirty="0"/>
            <a:t>-ой степени (определение, примеры)</a:t>
          </a:r>
        </a:p>
      </dsp:txBody>
      <dsp:txXfrm rot="10800000">
        <a:off x="2108884" y="2002231"/>
        <a:ext cx="4930232" cy="1540153"/>
      </dsp:txXfrm>
    </dsp:sp>
    <dsp:sp modelId="{963202C7-17C1-43E4-872E-E3F5B923E1ED}">
      <dsp:nvSpPr>
        <dsp:cNvPr id="0" name=""/>
        <dsp:cNvSpPr/>
      </dsp:nvSpPr>
      <dsp:spPr>
        <a:xfrm>
          <a:off x="953770" y="2002231"/>
          <a:ext cx="1540153" cy="1540153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E5DF4B-F153-427C-B160-BC9413D06E96}">
      <dsp:nvSpPr>
        <dsp:cNvPr id="0" name=""/>
        <dsp:cNvSpPr/>
      </dsp:nvSpPr>
      <dsp:spPr>
        <a:xfrm rot="10800000">
          <a:off x="1723846" y="4002131"/>
          <a:ext cx="5315270" cy="1540153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916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Свойства корня </a:t>
          </a:r>
          <a:r>
            <a:rPr lang="en-US" sz="3100" b="1" kern="1200" dirty="0"/>
            <a:t>n</a:t>
          </a:r>
          <a:r>
            <a:rPr lang="ru-RU" sz="3100" b="1" kern="1200" dirty="0"/>
            <a:t>-ой степени</a:t>
          </a:r>
        </a:p>
      </dsp:txBody>
      <dsp:txXfrm rot="10800000">
        <a:off x="2108884" y="4002131"/>
        <a:ext cx="4930232" cy="1540153"/>
      </dsp:txXfrm>
    </dsp:sp>
    <dsp:sp modelId="{19CAAE3C-0F6D-4128-9E05-E735F192FBBA}">
      <dsp:nvSpPr>
        <dsp:cNvPr id="0" name=""/>
        <dsp:cNvSpPr/>
      </dsp:nvSpPr>
      <dsp:spPr>
        <a:xfrm>
          <a:off x="953770" y="4002131"/>
          <a:ext cx="1540153" cy="1540153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1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3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3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92F0-811B-421F-8914-0C57253E7165}" type="datetimeFigureOut">
              <a:rPr lang="ru-RU" smtClean="0"/>
              <a:pPr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6AA5-3330-4CC5-B023-B6A5340C0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7.wmf"/><Relationship Id="rId31" Type="http://schemas.openxmlformats.org/officeDocument/2006/relationships/image" Target="../media/image73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1.e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9.bin"/><Relationship Id="rId2" Type="http://schemas.openxmlformats.org/officeDocument/2006/relationships/audio" Target="../media/audio1.wav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24.w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213411"/>
            <a:ext cx="6444208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90"/>
          <a:stretch/>
        </p:blipFill>
        <p:spPr>
          <a:xfrm>
            <a:off x="28875" y="3501008"/>
            <a:ext cx="9144000" cy="336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343040"/>
            <a:ext cx="2615952" cy="2362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80" y="256542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презентации: Трапезников Е.В.</a:t>
            </a:r>
            <a:r>
              <a:rPr lang="en-US" dirty="0"/>
              <a:t> (</a:t>
            </a:r>
            <a:r>
              <a:rPr lang="kk-KZ" dirty="0"/>
              <a:t>магистр технических наук</a:t>
            </a:r>
            <a:r>
              <a:rPr lang="en-US" dirty="0"/>
              <a:t>,</a:t>
            </a:r>
            <a:r>
              <a:rPr lang="kk-KZ" dirty="0"/>
              <a:t> магистр педагогических наук</a:t>
            </a:r>
            <a:r>
              <a:rPr lang="ru-RU" dirty="0"/>
              <a:t>)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55776" y="1091164"/>
            <a:ext cx="6444208" cy="111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Тема «Корень </a:t>
            </a:r>
            <a:r>
              <a:rPr lang="en-US" dirty="0"/>
              <a:t>n-</a:t>
            </a:r>
            <a:r>
              <a:rPr lang="ru-RU" dirty="0"/>
              <a:t>ой </a:t>
            </a:r>
            <a:r>
              <a:rPr lang="ru-RU" dirty="0" err="1"/>
              <a:t>степени.Свойства</a:t>
            </a:r>
            <a:r>
              <a:rPr lang="ru-RU" dirty="0"/>
              <a:t> корня </a:t>
            </a:r>
          </a:p>
        </p:txBody>
      </p:sp>
    </p:spTree>
    <p:extLst>
      <p:ext uri="{BB962C8B-B14F-4D97-AF65-F5344CB8AC3E}">
        <p14:creationId xmlns:p14="http://schemas.microsoft.com/office/powerpoint/2010/main" val="239579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ru-RU" b="1" i="1" u="sng">
                <a:latin typeface="Monotype Corsiva" pitchFamily="66" charset="0"/>
              </a:rPr>
              <a:t>Способы извлечения квадратных корней: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153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3200" i="0" u="none" dirty="0"/>
              <a:t>По таблице;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3200" i="0" u="none" dirty="0"/>
              <a:t>Алгебраический;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3200" i="0" u="none" dirty="0"/>
              <a:t>Древневавилонский: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13157"/>
              </p:ext>
            </p:extLst>
          </p:nvPr>
        </p:nvGraphicFramePr>
        <p:xfrm>
          <a:off x="4404360" y="28194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60160" imgH="393480" progId="Equation.3">
                  <p:embed/>
                </p:oleObj>
              </mc:Choice>
              <mc:Fallback>
                <p:oleObj name="Формула" r:id="rId3" imgW="1460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360" y="2819400"/>
                        <a:ext cx="449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306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Операция извлечение корня является обратной</a:t>
            </a:r>
          </a:p>
          <a:p>
            <a:pPr algn="ctr"/>
            <a:r>
              <a:rPr lang="ru-RU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по отношению к возведению в соответствующую</a:t>
            </a:r>
          </a:p>
          <a:p>
            <a:pPr algn="ctr"/>
            <a:r>
              <a:rPr lang="ru-RU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степень.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85786" y="2000242"/>
          <a:ext cx="7429552" cy="25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392"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>
                          <a:solidFill>
                            <a:srgbClr val="0066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Возведение в степень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>
                          <a:solidFill>
                            <a:srgbClr val="0066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Извлечение корня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79"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79"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79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28794" y="2643182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² = 25</a:t>
            </a:r>
            <a:endParaRPr lang="ru-RU" sz="36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3214686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³ = 1000</a:t>
            </a:r>
            <a:endParaRPr lang="ru-RU" sz="36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3786190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0,3</a:t>
            </a:r>
            <a:r>
              <a:rPr lang="ru-RU" sz="3600" b="1" dirty="0">
                <a:solidFill>
                  <a:srgbClr val="000099"/>
                </a:solidFill>
                <a:latin typeface="Times New Roman"/>
                <a:cs typeface="Times New Roman"/>
              </a:rPr>
              <a:t>⁴ = 0,0081</a:t>
            </a:r>
            <a:endParaRPr lang="ru-RU" sz="36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9"/>
          <p:cNvGrpSpPr/>
          <p:nvPr/>
        </p:nvGrpSpPr>
        <p:grpSpPr>
          <a:xfrm>
            <a:off x="5357818" y="2714620"/>
            <a:ext cx="1624163" cy="646331"/>
            <a:chOff x="3214678" y="5143512"/>
            <a:chExt cx="162416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214678" y="5143512"/>
              <a:ext cx="1624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b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</a:t>
              </a:r>
              <a:r>
                <a:rPr lang="ru-RU" sz="3600" b="1" dirty="0">
                  <a:solidFill>
                    <a:srgbClr val="000099"/>
                  </a:solidFill>
                  <a:latin typeface="Times New Roman"/>
                  <a:cs typeface="Times New Roman"/>
                </a:rPr>
                <a:t>25 = 5</a:t>
              </a:r>
              <a:endParaRPr lang="ru-RU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3571868" y="5214950"/>
              <a:ext cx="500066" cy="1588"/>
            </a:xfrm>
            <a:prstGeom prst="line">
              <a:avLst/>
            </a:prstGeom>
            <a:ln w="285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15"/>
          <p:cNvGrpSpPr/>
          <p:nvPr/>
        </p:nvGrpSpPr>
        <p:grpSpPr>
          <a:xfrm>
            <a:off x="4929190" y="3071810"/>
            <a:ext cx="2388098" cy="860645"/>
            <a:chOff x="3214678" y="5000636"/>
            <a:chExt cx="2388098" cy="86064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286116" y="5214950"/>
              <a:ext cx="2316660" cy="646331"/>
              <a:chOff x="3286116" y="5143512"/>
              <a:chExt cx="2316660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286116" y="5143512"/>
                <a:ext cx="2316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b="1" dirty="0">
                    <a:solidFill>
                      <a:srgbClr val="000099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</a:t>
                </a:r>
                <a:r>
                  <a:rPr lang="ru-RU" sz="3600" b="1" dirty="0">
                    <a:solidFill>
                      <a:srgbClr val="000099"/>
                    </a:solidFill>
                    <a:latin typeface="Times New Roman"/>
                    <a:cs typeface="Times New Roman"/>
                    <a:sym typeface="Symbol"/>
                  </a:rPr>
                  <a:t>1000</a:t>
                </a:r>
                <a:r>
                  <a:rPr lang="ru-RU" sz="36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 = 10</a:t>
                </a:r>
                <a:endParaRPr lang="ru-RU" sz="3600" b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3643306" y="5214950"/>
                <a:ext cx="857256" cy="1588"/>
              </a:xfrm>
              <a:prstGeom prst="line">
                <a:avLst/>
              </a:prstGeom>
              <a:ln w="28575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14678" y="500063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ru-RU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Группа 16"/>
          <p:cNvGrpSpPr/>
          <p:nvPr/>
        </p:nvGrpSpPr>
        <p:grpSpPr>
          <a:xfrm>
            <a:off x="4643438" y="3643314"/>
            <a:ext cx="2778325" cy="860645"/>
            <a:chOff x="3214678" y="5000636"/>
            <a:chExt cx="2778325" cy="860645"/>
          </a:xfrm>
        </p:grpSpPr>
        <p:grpSp>
          <p:nvGrpSpPr>
            <p:cNvPr id="16" name="Группа 17"/>
            <p:cNvGrpSpPr/>
            <p:nvPr/>
          </p:nvGrpSpPr>
          <p:grpSpPr>
            <a:xfrm>
              <a:off x="3214678" y="5214950"/>
              <a:ext cx="2778325" cy="646331"/>
              <a:chOff x="3214678" y="5143512"/>
              <a:chExt cx="2778325" cy="64633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214678" y="5143512"/>
                <a:ext cx="2778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b="1" dirty="0">
                    <a:solidFill>
                      <a:srgbClr val="000099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</a:t>
                </a:r>
                <a:r>
                  <a:rPr lang="en-US" sz="3600" b="1" dirty="0">
                    <a:solidFill>
                      <a:srgbClr val="000099"/>
                    </a:solidFill>
                    <a:latin typeface="Times New Roman"/>
                    <a:cs typeface="Times New Roman"/>
                    <a:sym typeface="Symbol"/>
                  </a:rPr>
                  <a:t>0</a:t>
                </a:r>
                <a:r>
                  <a:rPr lang="ru-RU" sz="3600" b="1" dirty="0">
                    <a:solidFill>
                      <a:srgbClr val="000099"/>
                    </a:solidFill>
                    <a:latin typeface="Times New Roman"/>
                    <a:cs typeface="Times New Roman"/>
                    <a:sym typeface="Symbol"/>
                  </a:rPr>
                  <a:t>,</a:t>
                </a:r>
                <a:r>
                  <a:rPr lang="en-US" sz="3600" b="1" dirty="0">
                    <a:solidFill>
                      <a:srgbClr val="000099"/>
                    </a:solidFill>
                    <a:latin typeface="Times New Roman"/>
                    <a:cs typeface="Times New Roman"/>
                    <a:sym typeface="Symbol"/>
                  </a:rPr>
                  <a:t>0081</a:t>
                </a:r>
                <a:r>
                  <a:rPr lang="ru-RU" sz="3600" b="1" dirty="0">
                    <a:solidFill>
                      <a:srgbClr val="000099"/>
                    </a:solidFill>
                    <a:latin typeface="Times New Roman"/>
                    <a:cs typeface="Times New Roman"/>
                  </a:rPr>
                  <a:t> = 0,3</a:t>
                </a:r>
                <a:endParaRPr lang="ru-RU" sz="3600" b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571868" y="5214950"/>
                <a:ext cx="1214446" cy="1588"/>
              </a:xfrm>
              <a:prstGeom prst="line">
                <a:avLst/>
              </a:prstGeom>
              <a:ln w="28575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3214678" y="500063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ru-RU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Группа 28"/>
          <p:cNvGrpSpPr/>
          <p:nvPr/>
        </p:nvGrpSpPr>
        <p:grpSpPr>
          <a:xfrm>
            <a:off x="642910" y="4357694"/>
            <a:ext cx="7858946" cy="1096983"/>
            <a:chOff x="642910" y="4357694"/>
            <a:chExt cx="7858946" cy="1096983"/>
          </a:xfrm>
        </p:grpSpPr>
        <p:sp>
          <p:nvSpPr>
            <p:cNvPr id="24" name="TextBox 23"/>
            <p:cNvSpPr txBox="1"/>
            <p:nvPr/>
          </p:nvSpPr>
          <p:spPr>
            <a:xfrm>
              <a:off x="642910" y="4500570"/>
              <a:ext cx="78589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Иногда выражение 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 </a:t>
              </a:r>
              <a:r>
                <a:rPr lang="en-US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a 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называют </a:t>
              </a:r>
              <a:r>
                <a:rPr lang="ru-RU" sz="28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радикалом 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от</a:t>
              </a:r>
            </a:p>
            <a:p>
              <a:pPr algn="ctr"/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латинского слова </a:t>
              </a:r>
              <a:r>
                <a:rPr lang="en-US" sz="28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radix</a:t>
              </a:r>
              <a:r>
                <a:rPr lang="en-US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– 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«корень». </a:t>
              </a:r>
              <a:endParaRPr lang="ru-RU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57620" y="435769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4214810" y="4572008"/>
              <a:ext cx="285752" cy="1588"/>
            </a:xfrm>
            <a:prstGeom prst="line">
              <a:avLst/>
            </a:prstGeom>
            <a:ln w="1905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29"/>
          <p:cNvGrpSpPr/>
          <p:nvPr/>
        </p:nvGrpSpPr>
        <p:grpSpPr>
          <a:xfrm>
            <a:off x="1214414" y="5429265"/>
            <a:ext cx="6691639" cy="954107"/>
            <a:chOff x="1142976" y="4500571"/>
            <a:chExt cx="6691639" cy="954107"/>
          </a:xfrm>
        </p:grpSpPr>
        <p:sp>
          <p:nvSpPr>
            <p:cNvPr id="31" name="TextBox 30"/>
            <p:cNvSpPr txBox="1"/>
            <p:nvPr/>
          </p:nvSpPr>
          <p:spPr>
            <a:xfrm>
              <a:off x="1142976" y="4500571"/>
              <a:ext cx="66916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Символ </a:t>
              </a:r>
              <a:r>
                <a:rPr lang="en-US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  - это стилизованная буква </a:t>
              </a:r>
              <a:r>
                <a:rPr lang="en-US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r</a:t>
              </a:r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. </a:t>
              </a:r>
            </a:p>
            <a:p>
              <a:pPr algn="ctr"/>
              <a:r>
                <a:rPr lang="ru-RU" sz="2800" b="1" i="1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</a:t>
              </a:r>
              <a:endParaRPr lang="ru-RU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2786050" y="4572008"/>
              <a:ext cx="285752" cy="1588"/>
            </a:xfrm>
            <a:prstGeom prst="line">
              <a:avLst/>
            </a:prstGeom>
            <a:ln w="1905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ru-RU" b="1" i="1" u="sng">
                <a:latin typeface="Monotype Corsiva" pitchFamily="66" charset="0"/>
              </a:rPr>
              <a:t>Извлечение корней третьей степени.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00400" y="15240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i="0"/>
              <a:t>Подсказка.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33400" y="2362200"/>
          <a:ext cx="152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533160" imgH="723600" progId="Equation.3">
                  <p:embed/>
                </p:oleObj>
              </mc:Choice>
              <mc:Fallback>
                <p:oleObj name="Формула" r:id="rId3" imgW="533160" imgH="72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52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657600" y="2438400"/>
          <a:ext cx="13858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622080" imgH="723600" progId="Equation.3">
                  <p:embed/>
                </p:oleObj>
              </mc:Choice>
              <mc:Fallback>
                <p:oleObj name="Формула" r:id="rId5" imgW="622080" imgH="72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13858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248400" y="2438400"/>
          <a:ext cx="15287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609480" imgH="698400" progId="Equation.3">
                  <p:embed/>
                </p:oleObj>
              </mc:Choice>
              <mc:Fallback>
                <p:oleObj name="Формула" r:id="rId7" imgW="60948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15287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971800" y="39624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i="0"/>
              <a:t>Образец.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743200" y="4572000"/>
          <a:ext cx="320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914400" imgH="228600" progId="Equation.3">
                  <p:embed/>
                </p:oleObj>
              </mc:Choice>
              <mc:Fallback>
                <p:oleObj name="Формула" r:id="rId9" imgW="914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200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200400" y="5334000"/>
            <a:ext cx="259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i="0"/>
              <a:t>Реши сам: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57200" y="5867400"/>
          <a:ext cx="2209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647640" imgH="241200" progId="Equation.3">
                  <p:embed/>
                </p:oleObj>
              </mc:Choice>
              <mc:Fallback>
                <p:oleObj name="Формула" r:id="rId11" imgW="6476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67400"/>
                        <a:ext cx="2209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553200" y="5791200"/>
          <a:ext cx="1828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495000" imgH="228600" progId="Equation.3">
                  <p:embed/>
                </p:oleObj>
              </mc:Choice>
              <mc:Fallback>
                <p:oleObj name="Формула" r:id="rId13" imgW="495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18288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71" grpId="0" autoUpdateAnimBg="0"/>
      <p:bldP spid="112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71500" y="285750"/>
            <a:ext cx="8001000" cy="104351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i="1" dirty="0">
                <a:solidFill>
                  <a:srgbClr val="C00000"/>
                </a:solidFill>
                <a:latin typeface="Bookman Old Style" pitchFamily="18" charset="0"/>
              </a:rPr>
              <a:t>Свойства корня </a:t>
            </a:r>
            <a:r>
              <a:rPr lang="en-US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i="1" dirty="0">
                <a:solidFill>
                  <a:srgbClr val="C00000"/>
                </a:solidFill>
                <a:latin typeface="Bookman Old Style" pitchFamily="18" charset="0"/>
              </a:rPr>
              <a:t>-ой степени </a:t>
            </a:r>
            <a:br>
              <a:rPr lang="en-US" sz="3200" i="1" dirty="0">
                <a:solidFill>
                  <a:srgbClr val="C00000"/>
                </a:solidFill>
                <a:latin typeface="Bookman Old Style" pitchFamily="18" charset="0"/>
              </a:rPr>
            </a:b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(для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 n 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∈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, 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k 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∈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,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 &gt; 1,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Bookman Old Style" pitchFamily="18" charset="0"/>
              </a:rPr>
              <a:t>k</a:t>
            </a:r>
            <a:r>
              <a:rPr lang="ru-RU" sz="2800" i="1" dirty="0">
                <a:solidFill>
                  <a:srgbClr val="C00000"/>
                </a:solidFill>
                <a:latin typeface="Bookman Old Style" pitchFamily="18" charset="0"/>
              </a:rPr>
              <a:t> &gt; 1)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2293938" y="1441450"/>
          <a:ext cx="4870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654280" imgH="241200" progId="Equation.3">
                  <p:embed/>
                </p:oleObj>
              </mc:Choice>
              <mc:Fallback>
                <p:oleObj name="Формула" r:id="rId2" imgW="265428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441450"/>
                        <a:ext cx="48704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70125" y="1920875"/>
          <a:ext cx="4427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2720" imgH="457200" progId="Equation.3">
                  <p:embed/>
                </p:oleObj>
              </mc:Choice>
              <mc:Fallback>
                <p:oleObj name="Формула" r:id="rId4" imgW="24127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920875"/>
                        <a:ext cx="44275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71713" y="2744788"/>
          <a:ext cx="37734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057400" imgH="266400" progId="Equation.3">
                  <p:embed/>
                </p:oleObj>
              </mc:Choice>
              <mc:Fallback>
                <p:oleObj name="Формула" r:id="rId6" imgW="20574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744788"/>
                        <a:ext cx="377348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254250" y="3286125"/>
          <a:ext cx="3683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06280" imgH="279360" progId="Equation.3">
                  <p:embed/>
                </p:oleObj>
              </mc:Choice>
              <mc:Fallback>
                <p:oleObj name="Формула" r:id="rId8" imgW="20062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286125"/>
                        <a:ext cx="36830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266950" y="3908425"/>
          <a:ext cx="38433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095200" imgH="266400" progId="Equation.3">
                  <p:embed/>
                </p:oleObj>
              </mc:Choice>
              <mc:Fallback>
                <p:oleObj name="Формула" r:id="rId10" imgW="209520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908425"/>
                        <a:ext cx="38433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255838" y="4406900"/>
          <a:ext cx="3867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08160" imgH="507960" progId="Equation.3">
                  <p:embed/>
                </p:oleObj>
              </mc:Choice>
              <mc:Fallback>
                <p:oleObj name="Формула" r:id="rId12" imgW="21081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406900"/>
                        <a:ext cx="386715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254250" y="5346700"/>
          <a:ext cx="40084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184120" imgH="241200" progId="Equation.3">
                  <p:embed/>
                </p:oleObj>
              </mc:Choice>
              <mc:Fallback>
                <p:oleObj name="Формула" r:id="rId14" imgW="21841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346700"/>
                        <a:ext cx="40084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43138" y="5797550"/>
          <a:ext cx="34940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904760" imgH="330120" progId="Equation.3">
                  <p:embed/>
                </p:oleObj>
              </mc:Choice>
              <mc:Fallback>
                <p:oleObj name="Формула" r:id="rId16" imgW="190476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5797550"/>
                        <a:ext cx="349408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Прямоугольник 1"/>
          <p:cNvSpPr>
            <a:spLocks noChangeArrowheads="1"/>
          </p:cNvSpPr>
          <p:nvPr/>
        </p:nvSpPr>
        <p:spPr bwMode="auto">
          <a:xfrm>
            <a:off x="1143000" y="500063"/>
            <a:ext cx="685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i="1">
                <a:solidFill>
                  <a:srgbClr val="2E1AA6"/>
                </a:solidFill>
                <a:latin typeface="Georgia" pitchFamily="18" charset="0"/>
              </a:rPr>
              <a:t>Упростите выражения:</a:t>
            </a:r>
            <a:endParaRPr lang="ru-RU" sz="3200" b="1">
              <a:solidFill>
                <a:srgbClr val="2E1AA6"/>
              </a:solidFill>
              <a:latin typeface="Georgia" pitchFamily="18" charset="0"/>
            </a:endParaRPr>
          </a:p>
        </p:txBody>
      </p:sp>
      <p:sp>
        <p:nvSpPr>
          <p:cNvPr id="41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2438400" y="1219200"/>
          <a:ext cx="1541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95000" imgH="228600" progId="Equation.3">
                  <p:embed/>
                </p:oleObj>
              </mc:Choice>
              <mc:Fallback>
                <p:oleObj name="Формула" r:id="rId2" imgW="495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15414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133600" y="2514600"/>
          <a:ext cx="13858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44240" imgH="444240" progId="Equation.3">
                  <p:embed/>
                </p:oleObj>
              </mc:Choice>
              <mc:Fallback>
                <p:oleObj name="Формула" r:id="rId4" imgW="4442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1385888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71500" y="4357688"/>
          <a:ext cx="1554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69800" imgH="279360" progId="Equation.3">
                  <p:embed/>
                </p:oleObj>
              </mc:Choice>
              <mc:Fallback>
                <p:oleObj name="Формула" r:id="rId6" imgW="4698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7688"/>
                        <a:ext cx="15541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sp>
        <p:nvSpPr>
          <p:cNvPr id="41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5889625" y="2212975"/>
          <a:ext cx="3524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4120" imgH="215640" progId="Equation.3">
                  <p:embed/>
                </p:oleObj>
              </mc:Choice>
              <mc:Fallback>
                <p:oleObj name="Формула" r:id="rId8" imgW="1141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2212975"/>
                        <a:ext cx="3524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Georgia" pitchFamily="18" charset="0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571500" y="5786438"/>
          <a:ext cx="1679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07960" imgH="228600" progId="Equation.3">
                  <p:embed/>
                </p:oleObj>
              </mc:Choice>
              <mc:Fallback>
                <p:oleObj name="Формула" r:id="rId10" imgW="5079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786438"/>
                        <a:ext cx="1679575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14313" y="1143000"/>
          <a:ext cx="2286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09480" imgH="228600" progId="Equation.3">
                  <p:embed/>
                </p:oleObj>
              </mc:Choice>
              <mc:Fallback>
                <p:oleObj name="Формула" r:id="rId12" imgW="609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143000"/>
                        <a:ext cx="2286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060825" y="1219200"/>
          <a:ext cx="1344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431640" imgH="228600" progId="Equation.3">
                  <p:embed/>
                </p:oleObj>
              </mc:Choice>
              <mc:Fallback>
                <p:oleObj name="Формула" r:id="rId14" imgW="43164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1219200"/>
                        <a:ext cx="13446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5429250" y="1200150"/>
          <a:ext cx="1304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19040" imgH="241200" progId="Equation.3">
                  <p:embed/>
                </p:oleObj>
              </mc:Choice>
              <mc:Fallback>
                <p:oleObj name="Формула" r:id="rId16" imgW="4190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200150"/>
                        <a:ext cx="13049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6643688" y="1143000"/>
          <a:ext cx="798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26720" imgH="164880" progId="Equation.3">
                  <p:embed/>
                </p:oleObj>
              </mc:Choice>
              <mc:Fallback>
                <p:oleObj name="Формула" r:id="rId18" imgW="12672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143000"/>
                        <a:ext cx="7985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457200" y="2514600"/>
          <a:ext cx="1663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533160" imgH="444240" progId="Equation.3">
                  <p:embed/>
                </p:oleObj>
              </mc:Choice>
              <mc:Fallback>
                <p:oleObj name="Формула" r:id="rId20" imgW="5331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16637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3505200" y="2514600"/>
          <a:ext cx="13858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444240" imgH="457200" progId="Equation.3">
                  <p:embed/>
                </p:oleObj>
              </mc:Choice>
              <mc:Fallback>
                <p:oleObj name="Формула" r:id="rId22" imgW="4442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138588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857750" y="2571750"/>
          <a:ext cx="17653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457200" imgH="393480" progId="Equation.3">
                  <p:embed/>
                </p:oleObj>
              </mc:Choice>
              <mc:Fallback>
                <p:oleObj name="Формула" r:id="rId24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571750"/>
                        <a:ext cx="1765300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2214563" y="4500563"/>
          <a:ext cx="8397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253800" imgH="228600" progId="Equation.3">
                  <p:embed/>
                </p:oleObj>
              </mc:Choice>
              <mc:Fallback>
                <p:oleObj name="Формула" r:id="rId26" imgW="253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500563"/>
                        <a:ext cx="8397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357438" y="5786438"/>
          <a:ext cx="14700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444240" imgH="241200" progId="Equation.3">
                  <p:embed/>
                </p:oleObj>
              </mc:Choice>
              <mc:Fallback>
                <p:oleObj name="Формула" r:id="rId28" imgW="44424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786438"/>
                        <a:ext cx="1470025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3929063" y="5643563"/>
          <a:ext cx="13684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304560" imgH="241200" progId="Equation.3">
                  <p:embed/>
                </p:oleObj>
              </mc:Choice>
              <mc:Fallback>
                <p:oleObj name="Формула" r:id="rId30" imgW="30456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643563"/>
                        <a:ext cx="136842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38400" y="0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609480" imgH="291960" progId="Equation.3">
                  <p:embed/>
                </p:oleObj>
              </mc:Choice>
              <mc:Fallback>
                <p:oleObj name="Формула" r:id="rId3" imgW="609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28600" y="1981200"/>
          <a:ext cx="25971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469800" imgH="164880" progId="Equation.3">
                  <p:embed/>
                </p:oleObj>
              </mc:Choice>
              <mc:Fallback>
                <p:oleObj name="Формула" r:id="rId5" imgW="4698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25971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362200" y="1828800"/>
          <a:ext cx="182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355320" imgH="177480" progId="Equation.3">
                  <p:embed/>
                </p:oleObj>
              </mc:Choice>
              <mc:Fallback>
                <p:oleObj name="Формула" r:id="rId7" imgW="3553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182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876800" y="190500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583920" imgH="164880" progId="Equation.3">
                  <p:embed/>
                </p:oleObj>
              </mc:Choice>
              <mc:Fallback>
                <p:oleObj name="Формула" r:id="rId9" imgW="5839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220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162800" y="17526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355320" imgH="177480" progId="Equation.3">
                  <p:embed/>
                </p:oleObj>
              </mc:Choice>
              <mc:Fallback>
                <p:oleObj name="Формула" r:id="rId11" imgW="3553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526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447800" y="3352800"/>
          <a:ext cx="6324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130040" imgH="304560" progId="Equation.3">
                  <p:embed/>
                </p:oleObj>
              </mc:Choice>
              <mc:Fallback>
                <p:oleObj name="Формула" r:id="rId13" imgW="113004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6324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28600" y="5638800"/>
          <a:ext cx="2590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685800" imgH="203040" progId="Equation.3">
                  <p:embed/>
                </p:oleObj>
              </mc:Choice>
              <mc:Fallback>
                <p:oleObj name="Формула" r:id="rId15" imgW="6858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38800"/>
                        <a:ext cx="25908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743200" y="5715000"/>
          <a:ext cx="1828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355320" imgH="177480" progId="Equation.3">
                  <p:embed/>
                </p:oleObj>
              </mc:Choice>
              <mc:Fallback>
                <p:oleObj name="Формула" r:id="rId17" imgW="35532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1828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800600" y="5638800"/>
          <a:ext cx="23622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685800" imgH="203040" progId="Equation.3">
                  <p:embed/>
                </p:oleObj>
              </mc:Choice>
              <mc:Fallback>
                <p:oleObj name="Формула" r:id="rId19" imgW="6858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38800"/>
                        <a:ext cx="23622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7467600" y="5562600"/>
          <a:ext cx="144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1" imgW="355320" imgH="177480" progId="Equation.3">
                  <p:embed/>
                </p:oleObj>
              </mc:Choice>
              <mc:Fallback>
                <p:oleObj name="Формула" r:id="rId21" imgW="35532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562600"/>
                        <a:ext cx="1447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1828800" y="11430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715000" y="1143000"/>
            <a:ext cx="1219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>
            <a:off x="2057400" y="45720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6553200" y="4572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  <p:bldP spid="6160" grpId="0" animBg="1"/>
      <p:bldP spid="6161" grpId="0" animBg="1"/>
      <p:bldP spid="61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ru-RU" sz="6000" b="1" i="1" u="sng">
                <a:latin typeface="Monotype Corsiva" pitchFamily="66" charset="0"/>
              </a:rPr>
              <a:t>Работаем устно: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3200" i="0" u="none"/>
              <a:t>Какие выражения имеют смысл: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447800" y="1371600"/>
          <a:ext cx="586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993680" imgH="761760" progId="Equation.3">
                  <p:embed/>
                </p:oleObj>
              </mc:Choice>
              <mc:Fallback>
                <p:oleObj name="Формула" r:id="rId3" imgW="199368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5867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81000" y="2895600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3200" i="0" u="none"/>
              <a:t>2.</a:t>
            </a:r>
            <a:r>
              <a:rPr lang="ru-RU" sz="3200" i="0" u="none">
                <a:latin typeface="Times New Roman" pitchFamily="18" charset="0"/>
              </a:rPr>
              <a:t>   </a:t>
            </a:r>
            <a:r>
              <a:rPr lang="ru-RU" sz="3200" i="0" u="none"/>
              <a:t>При каких значениях  </a:t>
            </a:r>
            <a:r>
              <a:rPr lang="en-US" sz="3200" i="0" u="none"/>
              <a:t>a</a:t>
            </a:r>
            <a:r>
              <a:rPr lang="ru-RU" sz="3200" i="0" u="none"/>
              <a:t>  имеет смысл выражение:</a:t>
            </a:r>
            <a:endParaRPr lang="ru-RU" sz="3200" i="0" u="none">
              <a:latin typeface="Times New Roman" pitchFamily="18" charset="0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347864" y="3573016"/>
          <a:ext cx="556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184120" imgH="533160" progId="Equation.3">
                  <p:embed/>
                </p:oleObj>
              </mc:Choice>
              <mc:Fallback>
                <p:oleObj name="Формула" r:id="rId5" imgW="218412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73016"/>
                        <a:ext cx="5562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4572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i="0" u="none"/>
              <a:t>3.  Вычислить: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524000" y="5105400"/>
          <a:ext cx="5943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752480" imgH="711000" progId="Equation.3">
                  <p:embed/>
                </p:oleObj>
              </mc:Choice>
              <mc:Fallback>
                <p:oleObj name="Формула" r:id="rId7" imgW="17524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5943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7" grpId="0" autoUpdateAnimBg="0"/>
      <p:bldP spid="81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</p:spPr>
        <p:txBody>
          <a:bodyPr/>
          <a:lstStyle/>
          <a:p>
            <a:r>
              <a:rPr lang="ru-RU" dirty="0"/>
              <a:t>Вычислить</a:t>
            </a:r>
          </a:p>
        </p:txBody>
      </p:sp>
      <p:pic>
        <p:nvPicPr>
          <p:cNvPr id="5" name="Содержимое 4" descr="\frac{\sqrt{2,8}\cdot \sqrt{4,2}}{\sqrt{0,24}}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1180952" cy="5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 descr="\frac{\sqrt{2,4}\cdot \sqrt{0,6}}{\sqrt{0,16}}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48680"/>
            <a:ext cx="1180952" cy="5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(\sqrt{2\frac{2}{5}}-\sqrt{5\frac{2}{5}}):\sqrt{\frac{3}{20}}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268760"/>
            <a:ext cx="17281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(\sqrt{2\frac{2}{3}}-\sqrt{16\frac{2}{3}}):\sqrt{\frac{2}{27}}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340768"/>
            <a:ext cx="17281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\frac{\sqrt[9]{7}\cdot \sqrt[18]{7}}{\sqrt[6]{7}}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2276872"/>
            <a:ext cx="10801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\frac{\sqrt[15]{6}\cdot \sqrt[10]{6}}{\sqrt [6]{6}}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204864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\frac{\sqrt [4]{9}\cdot \sqrt [4]{36}}{\sqrt [4]{4}}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140968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\frac{\sqrt {3}\cdot \sqrt {15}}{\sqrt {5}}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64088" y="3068960"/>
            <a:ext cx="8640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 descr="9\cdot \sqrt[6]{243}\cdot \sqrt[30]{243}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3933056"/>
            <a:ext cx="129614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 descr="3\cdot \sqrt[4]{125}\cdot \sqrt[12]{125}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2080" y="3789040"/>
            <a:ext cx="151216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\frac{12\sqrt[9]{m}\cdot \sqrt[18]{m}}{\sqrt[6]{m}}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4581128"/>
            <a:ext cx="12961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 descr="\frac{23\sqrt[48]{m}\cdot \sqrt[16]{m}}{\sqrt[12]{m}}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92080" y="4293096"/>
            <a:ext cx="144016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Рисунок 20" descr="\frac{{{(\sqrt{5a^2})}^{8}}}{a^{8}}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7544" y="5301208"/>
            <a:ext cx="10801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Рисунок 21" descr="\frac{{{(\sqrt[3]{22a^2})}^{6}}}{a^{4}}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8104" y="5085184"/>
            <a:ext cx="10801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Рисунок 22" descr="\frac{\sqrt{81\sqrt[7]{b}}}{\sqrt[14]{b}}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7544" y="6021288"/>
            <a:ext cx="923991" cy="6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Рисунок 23" descr="\frac{\sqrt{4\sqrt[9]{b}}}{\sqrt[18]{b}}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52120" y="5949280"/>
            <a:ext cx="8640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6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ru-RU" dirty="0"/>
              <a:t>Вычислить</a:t>
            </a:r>
          </a:p>
        </p:txBody>
      </p:sp>
      <p:pic>
        <p:nvPicPr>
          <p:cNvPr id="5" name="Содержимое 4" descr="\frac{12\sqrt[6]{\sqrt[21]{a}}-4\sqrt[7]{\sqrt[18]{a}}}{4\sqrt[3]{\sqrt[42]{a}}}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1790476" cy="6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 descr="\frac{12\sqrt[7]{\sqrt[20]{a}}-9\sqrt[4]{\sqrt[35]{a}}}{15\sqrt[5]{\sqrt[28]{a}}}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836712"/>
            <a:ext cx="1790476" cy="6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\frac{\sqrt{m}}{\sqrt[4]{m}\cdot \sqrt[12]{m}}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00808"/>
            <a:ext cx="1603168" cy="8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\frac{\sqrt{m}}{\sqrt[18]{m}\cdot \sqrt[9]{m}}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556792"/>
            <a:ext cx="1655370" cy="93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\frac{\sqrt[12]{a}\sqrt[24]{a}}{a\sqrt[8]{a}}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924944"/>
            <a:ext cx="10081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\frac{\sqrt[14]{a}\sqrt[35]{a}}{a\sqrt[10]{a}}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2780928"/>
            <a:ext cx="1079427" cy="71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\sqrt[4]{64}\cdot \sqrt[12]{64}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933056"/>
            <a:ext cx="18002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\sqrt[3]{9}\cdot \sqrt[12]{81}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096" y="3717032"/>
            <a:ext cx="1852550" cy="35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569913" y="321734"/>
            <a:ext cx="80010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i="1" dirty="0">
                <a:solidFill>
                  <a:srgbClr val="C00000"/>
                </a:solidFill>
                <a:latin typeface="+mn-lt"/>
              </a:rPr>
              <a:t>Понятие степени с рациональным показателем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1"/>
          <p:cNvGrpSpPr/>
          <p:nvPr/>
        </p:nvGrpSpPr>
        <p:grpSpPr>
          <a:xfrm>
            <a:off x="1077913" y="1525589"/>
            <a:ext cx="6985000" cy="1209145"/>
            <a:chOff x="1077913" y="2829455"/>
            <a:chExt cx="6985000" cy="1209145"/>
          </a:xfrm>
        </p:grpSpPr>
        <p:sp>
          <p:nvSpPr>
            <p:cNvPr id="6" name="Скругленный прямоугольник 5"/>
            <p:cNvSpPr/>
            <p:nvPr/>
          </p:nvSpPr>
          <p:spPr bwMode="auto">
            <a:xfrm>
              <a:off x="1077913" y="2937934"/>
              <a:ext cx="6985000" cy="1100666"/>
            </a:xfrm>
            <a:prstGeom prst="roundRect">
              <a:avLst>
                <a:gd name="adj" fmla="val 22000"/>
              </a:avLst>
            </a:prstGeom>
            <a:solidFill>
              <a:srgbClr val="FFC000">
                <a:alpha val="4902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1233488" y="2829455"/>
            <a:ext cx="6673850" cy="1100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2171700" imgH="355600" progId="Equation.3">
                    <p:embed/>
                  </p:oleObj>
                </mc:Choice>
                <mc:Fallback>
                  <p:oleObj name="Формула" r:id="rId2" imgW="2171700" imgH="355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488" y="2829455"/>
                          <a:ext cx="6673850" cy="1100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569913" y="2768071"/>
            <a:ext cx="8001000" cy="66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Примеры</a:t>
            </a:r>
            <a:endParaRPr kumimoji="0" lang="ru-RU" sz="28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1828800" y="3430588"/>
          <a:ext cx="3481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85720" imgH="330120" progId="Equation.3">
                  <p:embed/>
                </p:oleObj>
              </mc:Choice>
              <mc:Fallback>
                <p:oleObj name="Формула" r:id="rId4" imgW="14857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0588"/>
                        <a:ext cx="34813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828800" y="4235981"/>
          <a:ext cx="39576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88760" imgH="330120" progId="Equation.3">
                  <p:embed/>
                </p:oleObj>
              </mc:Choice>
              <mc:Fallback>
                <p:oleObj name="Формула" r:id="rId6" imgW="168876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35981"/>
                        <a:ext cx="39576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828800" y="5073651"/>
          <a:ext cx="6756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882880" imgH="533160" progId="Equation.3">
                  <p:embed/>
                </p:oleObj>
              </mc:Choice>
              <mc:Fallback>
                <p:oleObj name="Формула" r:id="rId8" imgW="2882880" imgH="533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73651"/>
                        <a:ext cx="67564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709269955"/>
              </p:ext>
            </p:extLst>
          </p:nvPr>
        </p:nvGraphicFramePr>
        <p:xfrm>
          <a:off x="971600" y="1020372"/>
          <a:ext cx="79928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5736" y="11663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Вопросы:</a:t>
            </a:r>
          </a:p>
        </p:txBody>
      </p:sp>
    </p:spTree>
    <p:extLst>
      <p:ext uri="{BB962C8B-B14F-4D97-AF65-F5344CB8AC3E}">
        <p14:creationId xmlns:p14="http://schemas.microsoft.com/office/powerpoint/2010/main" val="337915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14290"/>
            <a:ext cx="6715172" cy="128588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Квадратный корень </a:t>
            </a:r>
            <a:br>
              <a:rPr lang="ru-RU" dirty="0"/>
            </a:br>
            <a:r>
              <a:rPr lang="ru-RU" sz="2200" dirty="0"/>
              <a:t>(определение, примеры)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714620"/>
            <a:ext cx="8643998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Примеры вычислений квадратного корня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857375" y="1857375"/>
          <a:ext cx="15732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69800" imgH="215640" progId="Equation.3">
                  <p:embed/>
                </p:oleObj>
              </mc:Choice>
              <mc:Fallback>
                <p:oleObj name="Формула" r:id="rId2" imgW="4698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857375"/>
                        <a:ext cx="15732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500063" y="1500188"/>
            <a:ext cx="80724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Квадратный корень из числа  </a:t>
            </a:r>
            <a:r>
              <a:rPr lang="ru-RU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— это такое число, квадрат которого равен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endParaRPr lang="ru-RU" sz="3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071938" y="1928813"/>
          <a:ext cx="1143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19040" imgH="190440" progId="Equation.3">
                  <p:embed/>
                </p:oleObj>
              </mc:Choice>
              <mc:Fallback>
                <p:oleObj name="Формула" r:id="rId4" imgW="41904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928813"/>
                        <a:ext cx="11430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29250" y="1928813"/>
            <a:ext cx="300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Franklin Gothic Book" pitchFamily="34" charset="0"/>
              </a:rPr>
              <a:t>2</a:t>
            </a:r>
            <a:r>
              <a:rPr lang="ru-RU">
                <a:latin typeface="Franklin Gothic Book" pitchFamily="34" charset="0"/>
              </a:rPr>
              <a:t> </a:t>
            </a:r>
            <a:r>
              <a:rPr lang="en-US">
                <a:latin typeface="Franklin Gothic Book" pitchFamily="34" charset="0"/>
              </a:rPr>
              <a:t>  -  </a:t>
            </a:r>
            <a:r>
              <a:rPr lang="ru-RU">
                <a:latin typeface="Franklin Gothic Book" pitchFamily="34" charset="0"/>
              </a:rPr>
              <a:t>показатель корня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642938" y="3429000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31640" imgH="228600" progId="Equation.3">
                  <p:embed/>
                </p:oleObj>
              </mc:Choice>
              <mc:Fallback>
                <p:oleObj name="Формула" r:id="rId6" imgW="431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429000"/>
                        <a:ext cx="107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785938" y="3500438"/>
          <a:ext cx="357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6720" imgH="177480" progId="Equation.3">
                  <p:embed/>
                </p:oleObj>
              </mc:Choice>
              <mc:Fallback>
                <p:oleObj name="Формула" r:id="rId8" imgW="1267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00438"/>
                        <a:ext cx="3571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428625" y="4714875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31640" imgH="228600" progId="Equation.3">
                  <p:embed/>
                </p:oleObj>
              </mc:Choice>
              <mc:Fallback>
                <p:oleObj name="Формула" r:id="rId10" imgW="431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714875"/>
                        <a:ext cx="107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643063" y="4786313"/>
          <a:ext cx="357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6720" imgH="177480" progId="Equation.3">
                  <p:embed/>
                </p:oleObj>
              </mc:Choice>
              <mc:Fallback>
                <p:oleObj name="Формула" r:id="rId12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86313"/>
                        <a:ext cx="3571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4625975" y="3429000"/>
          <a:ext cx="17319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622080" imgH="228600" progId="Equation.3">
                  <p:embed/>
                </p:oleObj>
              </mc:Choice>
              <mc:Fallback>
                <p:oleObj name="Формула" r:id="rId14" imgW="62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429000"/>
                        <a:ext cx="17319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6429375" y="3571875"/>
          <a:ext cx="1008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19040" imgH="177480" progId="Equation.3">
                  <p:embed/>
                </p:oleObj>
              </mc:Choice>
              <mc:Fallback>
                <p:oleObj name="Формула" r:id="rId16" imgW="41904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571875"/>
                        <a:ext cx="1008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500938" y="3571875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77480" imgH="177480" progId="Equation.3">
                  <p:embed/>
                </p:oleObj>
              </mc:Choice>
              <mc:Fallback>
                <p:oleObj name="Формула" r:id="rId18" imgW="1774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571875"/>
                        <a:ext cx="428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4572000" y="4714875"/>
          <a:ext cx="17145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622080" imgH="228600" progId="Equation.3">
                  <p:embed/>
                </p:oleObj>
              </mc:Choice>
              <mc:Fallback>
                <p:oleObj name="Формула" r:id="rId20" imgW="622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14875"/>
                        <a:ext cx="17145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6286500" y="4786313"/>
          <a:ext cx="1049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419040" imgH="228600" progId="Equation.3">
                  <p:embed/>
                </p:oleObj>
              </mc:Choice>
              <mc:Fallback>
                <p:oleObj name="Формула" r:id="rId22" imgW="4190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786313"/>
                        <a:ext cx="1049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7429500" y="4786313"/>
          <a:ext cx="384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26720" imgH="164880" progId="Equation.3">
                  <p:embed/>
                </p:oleObj>
              </mc:Choice>
              <mc:Fallback>
                <p:oleObj name="Формула" r:id="rId24" imgW="12672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786313"/>
                        <a:ext cx="3841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Box 17"/>
          <p:cNvSpPr txBox="1">
            <a:spLocks noChangeArrowheads="1"/>
          </p:cNvSpPr>
          <p:nvPr/>
        </p:nvSpPr>
        <p:spPr bwMode="auto">
          <a:xfrm>
            <a:off x="571500" y="357188"/>
            <a:ext cx="714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latin typeface="Franklin Gothic Book" pitchFamily="34" charset="0"/>
              </a:rPr>
              <a:t>I.</a:t>
            </a:r>
            <a:endParaRPr lang="ru-RU" sz="3600" b="1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i="1" u="sng" dirty="0">
                <a:solidFill>
                  <a:srgbClr val="000082"/>
                </a:solidFill>
                <a:latin typeface="Times New Roman" pitchFamily="18" charset="0"/>
              </a:rPr>
              <a:t>Корень </a:t>
            </a:r>
            <a:r>
              <a:rPr lang="en-US" sz="4000" b="1" i="1" u="sng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lang="ru-RU" sz="4000" b="1" i="1" u="sng" dirty="0">
                <a:solidFill>
                  <a:srgbClr val="000082"/>
                </a:solidFill>
                <a:latin typeface="Times New Roman" pitchFamily="18" charset="0"/>
              </a:rPr>
              <a:t> </a:t>
            </a:r>
            <a:r>
              <a:rPr lang="ru-RU" sz="4000" b="1" i="1" u="sng" dirty="0">
                <a:solidFill>
                  <a:srgbClr val="00008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ru-RU" sz="4000" b="1" i="1" u="sng" dirty="0">
                <a:solidFill>
                  <a:srgbClr val="000082"/>
                </a:solidFill>
                <a:latin typeface="Times New Roman" pitchFamily="18" charset="0"/>
              </a:rPr>
              <a:t> </a:t>
            </a:r>
            <a:r>
              <a:rPr lang="ru-RU" sz="4000" b="1" i="1" u="sng" dirty="0" err="1">
                <a:solidFill>
                  <a:srgbClr val="000082"/>
                </a:solidFill>
                <a:latin typeface="Times New Roman" pitchFamily="18" charset="0"/>
              </a:rPr>
              <a:t>й</a:t>
            </a:r>
            <a:r>
              <a:rPr lang="ru-RU" sz="4000" b="1" i="1" u="sng" dirty="0">
                <a:solidFill>
                  <a:srgbClr val="000082"/>
                </a:solidFill>
                <a:latin typeface="Times New Roman" pitchFamily="18" charset="0"/>
              </a:rPr>
              <a:t> степени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dirty="0"/>
              <a:t>    </a:t>
            </a:r>
            <a:endParaRPr lang="ru-RU" sz="2000" dirty="0">
              <a:solidFill>
                <a:srgbClr val="FF0000"/>
              </a:solidFill>
            </a:endParaRPr>
          </a:p>
          <a:p>
            <a:pPr algn="ctr">
              <a:lnSpc>
                <a:spcPct val="70000"/>
              </a:lnSpc>
              <a:buFontTx/>
              <a:buNone/>
            </a:pPr>
            <a:r>
              <a:rPr lang="ru-RU" sz="3600" b="1" i="1" dirty="0">
                <a:solidFill>
                  <a:srgbClr val="00B050"/>
                </a:solidFill>
                <a:latin typeface="Times New Roman" pitchFamily="18" charset="0"/>
              </a:rPr>
              <a:t>Любое решение уравнения</a:t>
            </a:r>
            <a:endParaRPr lang="en-US" sz="3600" b="1" i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sz="3600" b="1" i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en-US" sz="3600" b="1" i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endParaRPr lang="ru-RU" sz="3600" b="1" i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r>
              <a:rPr lang="ru-RU" sz="3600" b="1" i="1" dirty="0">
                <a:solidFill>
                  <a:srgbClr val="00B050"/>
                </a:solidFill>
                <a:latin typeface="Times New Roman" pitchFamily="18" charset="0"/>
              </a:rPr>
              <a:t>называется корнем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</a:rPr>
              <a:t> n – </a:t>
            </a:r>
            <a:r>
              <a:rPr lang="ru-RU" sz="3600" b="1" i="1" dirty="0" err="1">
                <a:solidFill>
                  <a:srgbClr val="00B050"/>
                </a:solidFill>
                <a:latin typeface="Times New Roman" pitchFamily="18" charset="0"/>
              </a:rPr>
              <a:t>й</a:t>
            </a:r>
            <a:r>
              <a:rPr lang="ru-RU" sz="3600" b="1" i="1" dirty="0">
                <a:solidFill>
                  <a:srgbClr val="00B050"/>
                </a:solidFill>
                <a:latin typeface="Times New Roman" pitchFamily="18" charset="0"/>
              </a:rPr>
              <a:t> степени из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ru-RU" sz="3600" b="1" i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r>
              <a:rPr lang="ru-RU" sz="3600" b="1" i="1" dirty="0">
                <a:solidFill>
                  <a:srgbClr val="00B050"/>
                </a:solidFill>
                <a:latin typeface="Times New Roman" pitchFamily="18" charset="0"/>
              </a:rPr>
              <a:t>числа </a:t>
            </a:r>
            <a:r>
              <a:rPr lang="en-US" sz="3600" b="1" i="1" dirty="0">
                <a:solidFill>
                  <a:srgbClr val="00B050"/>
                </a:solidFill>
                <a:latin typeface="Times New Roman" pitchFamily="18" charset="0"/>
              </a:rPr>
              <a:t>b.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i="1" dirty="0">
                <a:solidFill>
                  <a:srgbClr val="00B050"/>
                </a:solidFill>
                <a:latin typeface="Arial Black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itchFamily="34" charset="0"/>
            </a:endParaRPr>
          </a:p>
          <a:p>
            <a:pPr>
              <a:lnSpc>
                <a:spcPct val="70000"/>
              </a:lnSpc>
            </a:pPr>
            <a:endParaRPr lang="ru-RU" i="1" dirty="0">
              <a:latin typeface="Arial Black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ru-RU" sz="2000" dirty="0"/>
              <a:t>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843808" y="2636912"/>
          <a:ext cx="34893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520560" progId="">
                  <p:embed/>
                </p:oleObj>
              </mc:Choice>
              <mc:Fallback>
                <p:oleObj name="Equation" r:id="rId2" imgW="2819160" imgH="52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636912"/>
                        <a:ext cx="34893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>
                <a:solidFill>
                  <a:schemeClr val="tx1"/>
                </a:solidFill>
                <a:latin typeface="Times New Roman" pitchFamily="18" charset="0"/>
              </a:rPr>
              <a:t>Обозначение арифметического корня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" dirty="0"/>
              <a:t>   </a:t>
            </a:r>
            <a:r>
              <a:rPr lang="ru-RU" sz="200" dirty="0"/>
              <a:t>   </a:t>
            </a:r>
            <a:r>
              <a:rPr lang="en-US" sz="200" dirty="0"/>
              <a:t> </a:t>
            </a:r>
            <a:endParaRPr lang="ru-RU" sz="200" dirty="0"/>
          </a:p>
          <a:p>
            <a:pPr>
              <a:lnSpc>
                <a:spcPct val="70000"/>
              </a:lnSpc>
              <a:buFontTx/>
              <a:buNone/>
            </a:pPr>
            <a:r>
              <a:rPr lang="ru-RU" sz="2800" b="1" dirty="0">
                <a:latin typeface="Times New Roman" pitchFamily="18" charset="0"/>
              </a:rPr>
              <a:t>При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ru-RU" sz="2800" b="1" i="1" dirty="0">
                <a:latin typeface="Times New Roman" pitchFamily="18" charset="0"/>
              </a:rPr>
              <a:t> = 2</a:t>
            </a:r>
            <a:r>
              <a:rPr lang="ru-RU" sz="2800" b="1" i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</a:rPr>
              <a:t> корень из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ru-RU" sz="2800" b="1" dirty="0">
                <a:latin typeface="Times New Roman" pitchFamily="18" charset="0"/>
              </a:rPr>
              <a:t>числа </a:t>
            </a:r>
            <a:r>
              <a:rPr lang="en-US" sz="2800" b="1" i="1" dirty="0">
                <a:latin typeface="Times New Roman" pitchFamily="18" charset="0"/>
              </a:rPr>
              <a:t>b</a:t>
            </a:r>
            <a:r>
              <a:rPr lang="ru-RU" sz="2800" b="1" i="1" dirty="0">
                <a:latin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</a:rPr>
              <a:t>обозначается</a:t>
            </a: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1600" dirty="0">
              <a:latin typeface="Arial Black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>
                <a:latin typeface="Arial Black" pitchFamily="34" charset="0"/>
              </a:rPr>
              <a:t>    </a:t>
            </a:r>
            <a:endParaRPr lang="ru-RU" sz="1600" dirty="0">
              <a:latin typeface="Arial Black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ru-RU" sz="1600" dirty="0">
              <a:latin typeface="Arial Black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ru-RU" sz="1600" dirty="0">
              <a:latin typeface="Arial Black" pitchFamily="34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ru-RU" sz="2800" b="1" i="1" dirty="0">
                <a:latin typeface="Times New Roman" pitchFamily="18" charset="0"/>
              </a:rPr>
              <a:t>При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ru-RU" sz="2800" b="1" i="1" dirty="0">
                <a:latin typeface="Times New Roman" pitchFamily="18" charset="0"/>
              </a:rPr>
              <a:t> = 3, 4, …</a:t>
            </a:r>
            <a:endParaRPr lang="ru-RU" sz="2800" b="1" i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ru-RU" sz="2800" b="1" i="1" dirty="0">
                <a:latin typeface="Times New Roman" pitchFamily="18" charset="0"/>
              </a:rPr>
              <a:t>корень из числа </a:t>
            </a:r>
            <a:r>
              <a:rPr lang="en-US" sz="2800" b="1" i="1" dirty="0">
                <a:latin typeface="Times New Roman" pitchFamily="18" charset="0"/>
              </a:rPr>
              <a:t>b</a:t>
            </a:r>
            <a:r>
              <a:rPr lang="ru-RU" sz="2800" b="1" i="1" dirty="0">
                <a:latin typeface="Times New Roman" pitchFamily="18" charset="0"/>
              </a:rPr>
              <a:t> обозначается</a:t>
            </a:r>
            <a:endParaRPr lang="en-US" sz="2800" b="1" i="1" dirty="0">
              <a:latin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2800" b="1" i="1" dirty="0">
              <a:latin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1600" b="1" i="1" dirty="0">
              <a:latin typeface="Times New Roman" pitchFamily="18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300" dirty="0">
                <a:latin typeface="Arial Black" pitchFamily="34" charset="0"/>
              </a:rPr>
              <a:t>    </a:t>
            </a:r>
            <a:endParaRPr lang="ru-RU" sz="300" dirty="0">
              <a:latin typeface="Arial Black" pitchFamily="34" charset="0"/>
            </a:endParaRP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200" i="1" dirty="0"/>
              <a:t> </a:t>
            </a:r>
            <a:endParaRPr lang="en-US" sz="200" dirty="0"/>
          </a:p>
          <a:p>
            <a:pPr>
              <a:lnSpc>
                <a:spcPct val="70000"/>
              </a:lnSpc>
            </a:pPr>
            <a:endParaRPr lang="ru-RU" sz="2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ru-RU" sz="200" dirty="0"/>
              <a:t>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444208" y="1484784"/>
          <a:ext cx="13716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95000" progId="">
                  <p:embed/>
                </p:oleObj>
              </mc:Choice>
              <mc:Fallback>
                <p:oleObj name="Equation" r:id="rId2" imgW="533160" imgH="49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484784"/>
                        <a:ext cx="13716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660232" y="4365104"/>
          <a:ext cx="13716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495000" progId="">
                  <p:embed/>
                </p:oleObj>
              </mc:Choice>
              <mc:Fallback>
                <p:oleObj name="Equation" r:id="rId4" imgW="533160" imgH="495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365104"/>
                        <a:ext cx="13716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569913" y="381000"/>
            <a:ext cx="8001000" cy="838200"/>
          </a:xfrm>
        </p:spPr>
        <p:txBody>
          <a:bodyPr/>
          <a:lstStyle/>
          <a:p>
            <a:pPr algn="ctr" eaLnBrk="1" hangingPunct="1"/>
            <a:r>
              <a:rPr lang="ru-RU" i="1" dirty="0">
                <a:solidFill>
                  <a:srgbClr val="C00000"/>
                </a:solidFill>
                <a:latin typeface="+mn-lt"/>
              </a:rPr>
              <a:t>Понятие корня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n</a:t>
            </a:r>
            <a:r>
              <a:rPr lang="ru-RU" i="1" dirty="0">
                <a:solidFill>
                  <a:srgbClr val="C00000"/>
                </a:solidFill>
                <a:latin typeface="+mn-lt"/>
              </a:rPr>
              <a:t>-ой степени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3853" y="1251090"/>
            <a:ext cx="761312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600" i="1" dirty="0">
                <a:solidFill>
                  <a:srgbClr val="C00000"/>
                </a:solidFill>
                <a:latin typeface="Bookman Old Style" pitchFamily="18" charset="0"/>
              </a:rPr>
              <a:t>Корнем</a:t>
            </a:r>
            <a:r>
              <a:rPr lang="ru-RU" sz="2600" i="1" dirty="0">
                <a:latin typeface="Bookman Old Style" pitchFamily="18" charset="0"/>
              </a:rPr>
              <a:t> </a:t>
            </a:r>
            <a:r>
              <a:rPr lang="en-US" sz="2600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sz="2600" i="1" dirty="0">
                <a:latin typeface="Bookman Old Style" pitchFamily="18" charset="0"/>
              </a:rPr>
              <a:t>-ой </a:t>
            </a:r>
            <a:r>
              <a:rPr lang="ru-RU" sz="2600" i="1" dirty="0">
                <a:solidFill>
                  <a:srgbClr val="C00000"/>
                </a:solidFill>
                <a:latin typeface="Bookman Old Style" pitchFamily="18" charset="0"/>
              </a:rPr>
              <a:t>степени</a:t>
            </a:r>
            <a:r>
              <a:rPr lang="ru-RU" sz="2600" i="1" dirty="0">
                <a:latin typeface="Bookman Old Style" pitchFamily="18" charset="0"/>
              </a:rPr>
              <a:t> из неотрицательного числа </a:t>
            </a:r>
            <a:r>
              <a:rPr lang="ru-RU" sz="2600" i="1" dirty="0">
                <a:solidFill>
                  <a:srgbClr val="C00000"/>
                </a:solidFill>
                <a:latin typeface="Bookman Old Style" pitchFamily="18" charset="0"/>
              </a:rPr>
              <a:t>а</a:t>
            </a:r>
            <a:r>
              <a:rPr lang="ru-RU" sz="2600" i="1" dirty="0">
                <a:latin typeface="Bookman Old Style" pitchFamily="18" charset="0"/>
              </a:rPr>
              <a:t> (</a:t>
            </a:r>
            <a:r>
              <a:rPr lang="ru-RU" sz="2600" i="1" dirty="0" err="1">
                <a:latin typeface="Bookman Old Style" pitchFamily="18" charset="0"/>
              </a:rPr>
              <a:t>n</a:t>
            </a:r>
            <a:r>
              <a:rPr lang="ru-RU" sz="2600" i="1" dirty="0">
                <a:latin typeface="Bookman Old Style" pitchFamily="18" charset="0"/>
              </a:rPr>
              <a:t> = 2, 3, 4, 5, ...) называют такое неотрицательное число, при возведении которого в степень </a:t>
            </a:r>
            <a:r>
              <a:rPr lang="ru-RU" sz="2600" i="1" dirty="0" err="1">
                <a:solidFill>
                  <a:srgbClr val="C00000"/>
                </a:solidFill>
                <a:latin typeface="Bookman Old Style" pitchFamily="18" charset="0"/>
              </a:rPr>
              <a:t>п</a:t>
            </a:r>
            <a:r>
              <a:rPr lang="ru-RU" sz="2600" i="1" dirty="0">
                <a:latin typeface="Bookman Old Style" pitchFamily="18" charset="0"/>
              </a:rPr>
              <a:t> получается число </a:t>
            </a:r>
            <a:r>
              <a:rPr lang="ru-RU" sz="2600" i="1" dirty="0">
                <a:solidFill>
                  <a:srgbClr val="C00000"/>
                </a:solidFill>
                <a:latin typeface="Bookman Old Style" pitchFamily="18" charset="0"/>
              </a:rPr>
              <a:t>а</a:t>
            </a:r>
            <a:r>
              <a:rPr lang="ru-RU" sz="2600" i="1" dirty="0">
                <a:latin typeface="Bookman Old Style" pitchFamily="18" charset="0"/>
              </a:rPr>
              <a:t>. 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38779" y="4266635"/>
            <a:ext cx="666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i="1" dirty="0">
                <a:solidFill>
                  <a:prstClr val="black"/>
                </a:solidFill>
                <a:latin typeface="Bookman Old Style" pitchFamily="18" charset="0"/>
              </a:rPr>
              <a:t>Число </a:t>
            </a:r>
            <a:r>
              <a:rPr lang="ru-RU" sz="2400" i="1" dirty="0">
                <a:solidFill>
                  <a:srgbClr val="C00000"/>
                </a:solidFill>
                <a:latin typeface="Bookman Old Style" pitchFamily="18" charset="0"/>
              </a:rPr>
              <a:t>а</a:t>
            </a:r>
            <a:r>
              <a:rPr lang="ru-RU" sz="2400" i="1" dirty="0">
                <a:solidFill>
                  <a:prstClr val="black"/>
                </a:solidFill>
                <a:latin typeface="Bookman Old Style" pitchFamily="18" charset="0"/>
              </a:rPr>
              <a:t> называют </a:t>
            </a:r>
            <a:r>
              <a:rPr lang="ru-RU" sz="2400" i="1" dirty="0">
                <a:solidFill>
                  <a:srgbClr val="C00000"/>
                </a:solidFill>
                <a:latin typeface="Bookman Old Style" pitchFamily="18" charset="0"/>
              </a:rPr>
              <a:t>подкоренным числом</a:t>
            </a:r>
            <a:r>
              <a:rPr lang="ru-RU" sz="2400" i="1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</a:p>
          <a:p>
            <a:pPr lvl="0"/>
            <a:r>
              <a:rPr lang="ru-RU" sz="2400" i="1" dirty="0">
                <a:solidFill>
                  <a:prstClr val="black"/>
                </a:solidFill>
                <a:latin typeface="Bookman Old Style" pitchFamily="18" charset="0"/>
              </a:rPr>
              <a:t>а число </a:t>
            </a:r>
            <a:r>
              <a:rPr lang="en-US" sz="2400" i="1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ru-RU" sz="2400" i="1" dirty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ru-RU" sz="2400" i="1" dirty="0">
                <a:solidFill>
                  <a:srgbClr val="C00000"/>
                </a:solidFill>
                <a:latin typeface="Bookman Old Style" pitchFamily="18" charset="0"/>
              </a:rPr>
              <a:t>показателем корня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0"/>
          <p:cNvGrpSpPr/>
          <p:nvPr/>
        </p:nvGrpSpPr>
        <p:grpSpPr>
          <a:xfrm>
            <a:off x="973666" y="3183467"/>
            <a:ext cx="7196667" cy="635000"/>
            <a:chOff x="983234" y="3183467"/>
            <a:chExt cx="7395032" cy="635000"/>
          </a:xfrm>
        </p:grpSpPr>
        <p:sp>
          <p:nvSpPr>
            <p:cNvPr id="6" name="Скругленный прямоугольник 5"/>
            <p:cNvSpPr/>
            <p:nvPr/>
          </p:nvSpPr>
          <p:spPr bwMode="auto">
            <a:xfrm>
              <a:off x="983234" y="3183467"/>
              <a:ext cx="7395032" cy="635000"/>
            </a:xfrm>
            <a:prstGeom prst="roundRect">
              <a:avLst>
                <a:gd name="adj" fmla="val 22000"/>
              </a:avLst>
            </a:prstGeom>
            <a:solidFill>
              <a:srgbClr val="FFC000">
                <a:alpha val="4902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1192175" y="3251200"/>
            <a:ext cx="6973888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3390840" imgH="241200" progId="Equation.3">
                    <p:embed/>
                  </p:oleObj>
                </mc:Choice>
                <mc:Fallback>
                  <p:oleObj name="Формула" r:id="rId2" imgW="339084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175" y="3251200"/>
                          <a:ext cx="6973888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6400800" cy="1752600"/>
          </a:xfrm>
        </p:spPr>
        <p:txBody>
          <a:bodyPr/>
          <a:lstStyle/>
          <a:p>
            <a:r>
              <a:rPr lang="ru-RU">
                <a:cs typeface="Times New Roman" pitchFamily="18" charset="0"/>
              </a:rPr>
              <a:t> </a:t>
            </a:r>
            <a:endParaRPr lang="ru-RU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971600" y="332656"/>
          <a:ext cx="6280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800" imgH="241200" progId="Equation.3">
                  <p:embed/>
                </p:oleObj>
              </mc:Choice>
              <mc:Fallback>
                <p:oleObj name="Формула" r:id="rId2" imgW="1612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2656"/>
                        <a:ext cx="6280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667000" y="243840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000" imgH="241200" progId="Equation.3">
                  <p:embed/>
                </p:oleObj>
              </mc:Choice>
              <mc:Fallback>
                <p:oleObj name="Формула" r:id="rId4" imgW="927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57200" y="373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endParaRPr lang="ru-RU" sz="2400" b="0" i="0" u="none">
              <a:latin typeface="Times New Roman" pitchFamily="18" charset="0"/>
            </a:endParaRP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685800" y="32004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736560" imgH="380880" progId="Equation.3">
                  <p:embed/>
                </p:oleObj>
              </mc:Choice>
              <mc:Fallback>
                <p:oleObj name="Формула" r:id="rId6" imgW="73656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2362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685800" y="4343400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88840" imgH="380880" progId="Equation.3">
                  <p:embed/>
                </p:oleObj>
              </mc:Choice>
              <mc:Fallback>
                <p:oleObj name="Формула" r:id="rId8" imgW="88884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4876800" y="4114800"/>
          <a:ext cx="37338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02960" imgH="558720" progId="Equation.3">
                  <p:embed/>
                </p:oleObj>
              </mc:Choice>
              <mc:Fallback>
                <p:oleObj name="Формула" r:id="rId10" imgW="1002960" imgH="558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14800"/>
                        <a:ext cx="373380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86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400" b="0" i="0" u="none">
                <a:latin typeface="Times New Roman" pitchFamily="18" charset="0"/>
              </a:rPr>
              <a:t> 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286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2400" b="0" i="0" u="none">
                <a:latin typeface="Times New Roman" pitchFamily="18" charset="0"/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utoUpdateAnimBg="0"/>
      <p:bldP spid="51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42872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ru-RU" dirty="0">
                <a:solidFill>
                  <a:srgbClr val="C00000"/>
                </a:solidFill>
              </a:rPr>
            </a:br>
            <a:r>
              <a:rPr lang="ru-RU" sz="4400" dirty="0">
                <a:solidFill>
                  <a:srgbClr val="C00000"/>
                </a:solidFill>
                <a:latin typeface="Arial Black" pitchFamily="34" charset="0"/>
              </a:rPr>
              <a:t>Корень </a:t>
            </a:r>
            <a:r>
              <a:rPr lang="en-US" sz="4400" dirty="0">
                <a:solidFill>
                  <a:srgbClr val="C00000"/>
                </a:solidFill>
                <a:latin typeface="Arial Black" pitchFamily="34" charset="0"/>
              </a:rPr>
              <a:t>n</a:t>
            </a:r>
            <a:r>
              <a:rPr lang="ru-RU" sz="4400" dirty="0">
                <a:solidFill>
                  <a:srgbClr val="C00000"/>
                </a:solidFill>
                <a:latin typeface="Arial Black" pitchFamily="34" charset="0"/>
              </a:rPr>
              <a:t>-ой степени </a:t>
            </a:r>
            <a:br>
              <a:rPr lang="ru-RU" sz="4400" dirty="0">
                <a:solidFill>
                  <a:srgbClr val="C00000"/>
                </a:solidFill>
                <a:latin typeface="Arial Black" pitchFamily="34" charset="0"/>
              </a:rPr>
            </a:br>
            <a:r>
              <a:rPr lang="ru-RU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(определение, примеры)</a:t>
            </a:r>
            <a:br>
              <a:rPr lang="ru-RU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1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00063" y="1643063"/>
            <a:ext cx="77866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>
                <a:solidFill>
                  <a:srgbClr val="2E1AA6"/>
                </a:solidFill>
                <a:latin typeface="Constantia" pitchFamily="18" charset="0"/>
              </a:rPr>
              <a:t>Корнем</a:t>
            </a:r>
            <a:r>
              <a:rPr lang="ru-RU" b="1" i="1">
                <a:solidFill>
                  <a:srgbClr val="2E1AA6"/>
                </a:solidFill>
                <a:latin typeface="Constantia" pitchFamily="18" charset="0"/>
              </a:rPr>
              <a:t>  </a:t>
            </a:r>
            <a:r>
              <a:rPr lang="en-US" sz="2800" b="1" i="1">
                <a:solidFill>
                  <a:srgbClr val="C00000"/>
                </a:solidFill>
                <a:latin typeface="Constantia" pitchFamily="18" charset="0"/>
              </a:rPr>
              <a:t>n –</a:t>
            </a:r>
            <a:r>
              <a:rPr lang="ru-RU" sz="2800" b="1" i="1">
                <a:solidFill>
                  <a:srgbClr val="C00000"/>
                </a:solidFill>
                <a:latin typeface="Constantia" pitchFamily="18" charset="0"/>
              </a:rPr>
              <a:t>ой </a:t>
            </a:r>
            <a:r>
              <a:rPr lang="ru-RU" sz="2000" b="1" i="1">
                <a:solidFill>
                  <a:srgbClr val="2E1AA6"/>
                </a:solidFill>
                <a:latin typeface="Constantia" pitchFamily="18" charset="0"/>
              </a:rPr>
              <a:t>степени из числа </a:t>
            </a:r>
            <a:r>
              <a:rPr lang="ru-RU" sz="2800" b="1" i="1">
                <a:solidFill>
                  <a:srgbClr val="C00000"/>
                </a:solidFill>
                <a:latin typeface="Constantia" pitchFamily="18" charset="0"/>
              </a:rPr>
              <a:t>«а»</a:t>
            </a:r>
            <a:r>
              <a:rPr lang="ru-RU" b="1" i="1">
                <a:solidFill>
                  <a:srgbClr val="2E1AA6"/>
                </a:solidFill>
                <a:latin typeface="Constantia" pitchFamily="18" charset="0"/>
              </a:rPr>
              <a:t> </a:t>
            </a:r>
            <a:r>
              <a:rPr lang="ru-RU" sz="2000" b="1" i="1">
                <a:solidFill>
                  <a:srgbClr val="2E1AA6"/>
                </a:solidFill>
                <a:latin typeface="Constantia" pitchFamily="18" charset="0"/>
              </a:rPr>
              <a:t>называется такое число, </a:t>
            </a:r>
            <a:r>
              <a:rPr lang="en-US" sz="2800" b="1" i="1">
                <a:solidFill>
                  <a:srgbClr val="C00000"/>
                </a:solidFill>
                <a:latin typeface="Constantia" pitchFamily="18" charset="0"/>
              </a:rPr>
              <a:t>n –</a:t>
            </a:r>
            <a:r>
              <a:rPr lang="ru-RU" sz="2800" b="1" i="1">
                <a:solidFill>
                  <a:srgbClr val="C00000"/>
                </a:solidFill>
                <a:latin typeface="Constantia" pitchFamily="18" charset="0"/>
              </a:rPr>
              <a:t>ая </a:t>
            </a:r>
            <a:r>
              <a:rPr lang="ru-RU" sz="2000" b="1" i="1">
                <a:solidFill>
                  <a:srgbClr val="2E1AA6"/>
                </a:solidFill>
                <a:latin typeface="Constantia" pitchFamily="18" charset="0"/>
              </a:rPr>
              <a:t>степень которого равна  </a:t>
            </a:r>
            <a:r>
              <a:rPr lang="ru-RU" sz="2800" b="1" i="1">
                <a:solidFill>
                  <a:srgbClr val="C00000"/>
                </a:solidFill>
                <a:latin typeface="Constantia" pitchFamily="18" charset="0"/>
              </a:rPr>
              <a:t>«а»</a:t>
            </a:r>
            <a:r>
              <a:rPr lang="ru-RU" b="1" i="1">
                <a:solidFill>
                  <a:srgbClr val="2E1AA6"/>
                </a:solidFill>
                <a:latin typeface="Constantia" pitchFamily="18" charset="0"/>
              </a:rPr>
              <a:t>.</a:t>
            </a:r>
            <a:endParaRPr lang="ru-RU">
              <a:latin typeface="Constantia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4313" y="2714625"/>
          <a:ext cx="23574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33160" imgH="228600" progId="Equation.3">
                  <p:embed/>
                </p:oleObj>
              </mc:Choice>
              <mc:Fallback>
                <p:oleObj name="Формула" r:id="rId2" imgW="5331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714625"/>
                        <a:ext cx="235743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571750" y="2928938"/>
          <a:ext cx="63309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41400" imgH="228600" progId="Equation.3">
                  <p:embed/>
                </p:oleObj>
              </mc:Choice>
              <mc:Fallback>
                <p:oleObj name="Формула" r:id="rId4" imgW="1841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928938"/>
                        <a:ext cx="63309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85938" y="3786188"/>
            <a:ext cx="5357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>
                <a:solidFill>
                  <a:srgbClr val="152DA3"/>
                </a:solidFill>
                <a:latin typeface="Constantia" pitchFamily="18" charset="0"/>
              </a:rPr>
              <a:t>Найти значение числового выражения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57188" y="4286250"/>
          <a:ext cx="119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45760" imgH="228600" progId="Equation.3">
                  <p:embed/>
                </p:oleObj>
              </mc:Choice>
              <mc:Fallback>
                <p:oleObj name="Формула" r:id="rId6" imgW="5457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286250"/>
                        <a:ext cx="1193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71625" y="4357688"/>
          <a:ext cx="5508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28600" imgH="177480" progId="Equation.3">
                  <p:embed/>
                </p:oleObj>
              </mc:Choice>
              <mc:Fallback>
                <p:oleObj name="Формула" r:id="rId8" imgW="22860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357688"/>
                        <a:ext cx="5508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643188" y="4357688"/>
          <a:ext cx="1071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07960" imgH="228600" progId="Equation.3">
                  <p:embed/>
                </p:oleObj>
              </mc:Choice>
              <mc:Fallback>
                <p:oleObj name="Формула" r:id="rId10" imgW="507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357688"/>
                        <a:ext cx="10715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786188" y="4429125"/>
          <a:ext cx="428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14120" imgH="177480" progId="Equation.3">
                  <p:embed/>
                </p:oleObj>
              </mc:Choice>
              <mc:Fallback>
                <p:oleObj name="Формула" r:id="rId12" imgW="1141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429125"/>
                        <a:ext cx="428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429125" y="4357688"/>
          <a:ext cx="1119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596880" imgH="228600" progId="Equation.3">
                  <p:embed/>
                </p:oleObj>
              </mc:Choice>
              <mc:Fallback>
                <p:oleObj name="Формула" r:id="rId14" imgW="5968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357688"/>
                        <a:ext cx="11191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572125" y="4357688"/>
          <a:ext cx="5000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28600" imgH="164880" progId="Equation.3">
                  <p:embed/>
                </p:oleObj>
              </mc:Choice>
              <mc:Fallback>
                <p:oleObj name="Формула" r:id="rId16" imgW="22860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357688"/>
                        <a:ext cx="5000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28625" y="4929188"/>
          <a:ext cx="9286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444240" imgH="444240" progId="Equation.3">
                  <p:embed/>
                </p:oleObj>
              </mc:Choice>
              <mc:Fallback>
                <p:oleObj name="Формула" r:id="rId18" imgW="4442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929188"/>
                        <a:ext cx="92868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1357313" y="5000625"/>
          <a:ext cx="3317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52280" imgH="393480" progId="Equation.3">
                  <p:embed/>
                </p:oleObj>
              </mc:Choice>
              <mc:Fallback>
                <p:oleObj name="Формула" r:id="rId20" imgW="1522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000625"/>
                        <a:ext cx="33178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2571750" y="5000625"/>
          <a:ext cx="881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457200" imgH="444240" progId="Equation.3">
                  <p:embed/>
                </p:oleObj>
              </mc:Choice>
              <mc:Fallback>
                <p:oleObj name="Формула" r:id="rId22" imgW="45720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00625"/>
                        <a:ext cx="8810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3500438" y="5072063"/>
          <a:ext cx="285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52280" imgH="393480" progId="Equation.3">
                  <p:embed/>
                </p:oleObj>
              </mc:Choice>
              <mc:Fallback>
                <p:oleObj name="Формула" r:id="rId24" imgW="15228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072063"/>
                        <a:ext cx="28575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4397375" y="5000625"/>
          <a:ext cx="11350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558720" imgH="444240" progId="Equation.3">
                  <p:embed/>
                </p:oleObj>
              </mc:Choice>
              <mc:Fallback>
                <p:oleObj name="Формула" r:id="rId26" imgW="5587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5000625"/>
                        <a:ext cx="1135063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5572125" y="5072063"/>
          <a:ext cx="5064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253800" imgH="393480" progId="Equation.3">
                  <p:embed/>
                </p:oleObj>
              </mc:Choice>
              <mc:Fallback>
                <p:oleObj name="Формула" r:id="rId28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072063"/>
                        <a:ext cx="5064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69913" y="404283"/>
            <a:ext cx="8001000" cy="66251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i="1" dirty="0">
                <a:solidFill>
                  <a:srgbClr val="C00000"/>
                </a:solidFill>
                <a:latin typeface="Bookman Old Style" pitchFamily="18" charset="0"/>
              </a:rPr>
              <a:t>Примеры</a:t>
            </a:r>
            <a:endParaRPr lang="ru-RU" sz="280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1685132" y="1280583"/>
          <a:ext cx="39862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01720" imgH="241200" progId="Equation.3">
                  <p:embed/>
                </p:oleObj>
              </mc:Choice>
              <mc:Fallback>
                <p:oleObj name="Формула" r:id="rId2" imgW="1701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2" y="1280583"/>
                        <a:ext cx="39862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685132" y="2009246"/>
          <a:ext cx="4492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17360" imgH="241200" progId="Equation.3">
                  <p:embed/>
                </p:oleObj>
              </mc:Choice>
              <mc:Fallback>
                <p:oleObj name="Формула" r:id="rId4" imgW="1917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2" y="2009246"/>
                        <a:ext cx="4492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685132" y="2742671"/>
          <a:ext cx="65436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793960" imgH="253800" progId="Equation.3">
                  <p:embed/>
                </p:oleObj>
              </mc:Choice>
              <mc:Fallback>
                <p:oleObj name="Формула" r:id="rId6" imgW="27939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2" y="2742671"/>
                        <a:ext cx="65436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685132" y="3493558"/>
          <a:ext cx="69897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984400" imgH="241200" progId="Equation.3">
                  <p:embed/>
                </p:oleObj>
              </mc:Choice>
              <mc:Fallback>
                <p:oleObj name="Формула" r:id="rId8" imgW="29844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2" y="3493558"/>
                        <a:ext cx="69897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685132" y="4211108"/>
          <a:ext cx="57705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463480" imgH="241200" progId="Equation.3">
                  <p:embed/>
                </p:oleObj>
              </mc:Choice>
              <mc:Fallback>
                <p:oleObj name="Формула" r:id="rId10" imgW="24634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2" y="4211108"/>
                        <a:ext cx="57705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675607" y="4814358"/>
          <a:ext cx="46101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968480" imgH="469800" progId="Equation.3">
                  <p:embed/>
                </p:oleObj>
              </mc:Choice>
              <mc:Fallback>
                <p:oleObj name="Формула" r:id="rId12" imgW="196848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607" y="4814358"/>
                        <a:ext cx="46101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381</Words>
  <Application>Microsoft Office PowerPoint</Application>
  <PresentationFormat>Экран (4:3)</PresentationFormat>
  <Paragraphs>88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Constantia</vt:lpstr>
      <vt:lpstr>Franklin Gothic Book</vt:lpstr>
      <vt:lpstr>Georgia</vt:lpstr>
      <vt:lpstr>Monotype Corsiva</vt:lpstr>
      <vt:lpstr>Times New Roman</vt:lpstr>
      <vt:lpstr>Тема Office</vt:lpstr>
      <vt:lpstr>Формула</vt:lpstr>
      <vt:lpstr>Equation</vt:lpstr>
      <vt:lpstr>Математика</vt:lpstr>
      <vt:lpstr>Презентация PowerPoint</vt:lpstr>
      <vt:lpstr>Квадратный корень  (определение, примеры)</vt:lpstr>
      <vt:lpstr>Корень n  й степени</vt:lpstr>
      <vt:lpstr>Обозначение арифметического корня</vt:lpstr>
      <vt:lpstr>Понятие корня n-ой степени</vt:lpstr>
      <vt:lpstr>Презентация PowerPoint</vt:lpstr>
      <vt:lpstr> Корень n-ой степени  (определение, примеры) </vt:lpstr>
      <vt:lpstr>Примеры</vt:lpstr>
      <vt:lpstr>Способы извлечения квадратных корней:</vt:lpstr>
      <vt:lpstr>Презентация PowerPoint</vt:lpstr>
      <vt:lpstr>Извлечение корней третьей степени.</vt:lpstr>
      <vt:lpstr>Свойства корня n-ой степени  (для  n ∈ N,  k ∈ N,  n &gt; 1,  k &gt; 1) </vt:lpstr>
      <vt:lpstr>Презентация PowerPoint</vt:lpstr>
      <vt:lpstr>Презентация PowerPoint</vt:lpstr>
      <vt:lpstr>Работаем устно:</vt:lpstr>
      <vt:lpstr>Вычислить</vt:lpstr>
      <vt:lpstr>Вычислить</vt:lpstr>
      <vt:lpstr>Понятие степени с рациональным показателем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MSadiyaeva</dc:creator>
  <cp:lastModifiedBy>Aleks200059</cp:lastModifiedBy>
  <cp:revision>21</cp:revision>
  <dcterms:created xsi:type="dcterms:W3CDTF">2015-12-22T21:10:32Z</dcterms:created>
  <dcterms:modified xsi:type="dcterms:W3CDTF">2023-01-15T21:58:57Z</dcterms:modified>
</cp:coreProperties>
</file>