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8" r:id="rId3"/>
    <p:sldMasterId id="2147483710" r:id="rId4"/>
  </p:sldMasterIdLst>
  <p:notesMasterIdLst>
    <p:notesMasterId r:id="rId25"/>
  </p:notesMasterIdLst>
  <p:sldIdLst>
    <p:sldId id="257" r:id="rId5"/>
    <p:sldId id="283" r:id="rId6"/>
    <p:sldId id="259" r:id="rId7"/>
    <p:sldId id="260" r:id="rId8"/>
    <p:sldId id="261" r:id="rId9"/>
    <p:sldId id="262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65" r:id="rId18"/>
    <p:sldId id="281" r:id="rId19"/>
    <p:sldId id="277" r:id="rId20"/>
    <p:sldId id="280" r:id="rId21"/>
    <p:sldId id="272" r:id="rId22"/>
    <p:sldId id="282" r:id="rId23"/>
    <p:sldId id="279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79" autoAdjust="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CA8F2-1747-42C4-A30A-F8BA600033D7}" type="datetimeFigureOut">
              <a:rPr lang="ru-RU" smtClean="0"/>
              <a:t>02.01.2014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0B048-59F3-4FB4-9076-3F9C823D2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30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A9B9-A79E-4ED0-86CB-86F968E59853}" type="datetimeFigureOut">
              <a:rPr lang="ru-RU" smtClean="0">
                <a:solidFill>
                  <a:srgbClr val="696464"/>
                </a:solidFill>
              </a:rPr>
              <a:pPr/>
              <a:t>02.01.2014</a:t>
            </a:fld>
            <a:endParaRPr lang="ru-RU">
              <a:solidFill>
                <a:srgbClr val="696464"/>
              </a:solidFill>
            </a:endParaRPr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696464"/>
              </a:solidFill>
            </a:endParaRPr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DE512BC-5A2B-46B7-B9B0-8D1D11CDADB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65889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A9B9-A79E-4ED0-86CB-86F968E59853}" type="datetimeFigureOut">
              <a:rPr lang="ru-RU" smtClean="0">
                <a:solidFill>
                  <a:srgbClr val="696464"/>
                </a:solidFill>
              </a:rPr>
              <a:pPr/>
              <a:t>02.01.2014</a:t>
            </a:fld>
            <a:endParaRPr lang="ru-RU">
              <a:solidFill>
                <a:srgbClr val="696464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696464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12BC-5A2B-46B7-B9B0-8D1D11CDAD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76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A9B9-A79E-4ED0-86CB-86F968E59853}" type="datetimeFigureOut">
              <a:rPr lang="ru-RU" smtClean="0">
                <a:solidFill>
                  <a:srgbClr val="696464"/>
                </a:solidFill>
              </a:rPr>
              <a:pPr/>
              <a:t>02.01.2014</a:t>
            </a:fld>
            <a:endParaRPr lang="ru-RU">
              <a:solidFill>
                <a:srgbClr val="696464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696464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12BC-5A2B-46B7-B9B0-8D1D11CDAD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194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19050" y="1109663"/>
            <a:ext cx="9156700" cy="757237"/>
            <a:chOff x="0" y="0"/>
            <a:chExt cx="5768" cy="477"/>
          </a:xfrm>
        </p:grpSpPr>
        <p:sp>
          <p:nvSpPr>
            <p:cNvPr id="13315" name="Freeform 3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3316" name="Freeform 4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3317" name="Freeform 5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>
                <a:gd name="T0" fmla="*/ 0 w 708"/>
                <a:gd name="T1" fmla="*/ 432 h 459"/>
                <a:gd name="T2" fmla="*/ 0 w 708"/>
                <a:gd name="T3" fmla="*/ 453 h 459"/>
                <a:gd name="T4" fmla="*/ 72 w 708"/>
                <a:gd name="T5" fmla="*/ 324 h 459"/>
                <a:gd name="T6" fmla="*/ 198 w 708"/>
                <a:gd name="T7" fmla="*/ 201 h 459"/>
                <a:gd name="T8" fmla="*/ 366 w 708"/>
                <a:gd name="T9" fmla="*/ 102 h 459"/>
                <a:gd name="T10" fmla="*/ 531 w 708"/>
                <a:gd name="T11" fmla="*/ 36 h 459"/>
                <a:gd name="T12" fmla="*/ 609 w 708"/>
                <a:gd name="T13" fmla="*/ 0 h 459"/>
                <a:gd name="T14" fmla="*/ 708 w 708"/>
                <a:gd name="T15" fmla="*/ 3 h 459"/>
                <a:gd name="T16" fmla="*/ 591 w 708"/>
                <a:gd name="T17" fmla="*/ 66 h 459"/>
                <a:gd name="T18" fmla="*/ 417 w 708"/>
                <a:gd name="T19" fmla="*/ 126 h 459"/>
                <a:gd name="T20" fmla="*/ 237 w 708"/>
                <a:gd name="T21" fmla="*/ 231 h 459"/>
                <a:gd name="T22" fmla="*/ 117 w 708"/>
                <a:gd name="T23" fmla="*/ 345 h 459"/>
                <a:gd name="T24" fmla="*/ 51 w 708"/>
                <a:gd name="T25" fmla="*/ 459 h 459"/>
                <a:gd name="T26" fmla="*/ 0 w 708"/>
                <a:gd name="T27" fmla="*/ 453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3318" name="Freeform 6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3319" name="Freeform 7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3320" name="Freeform 8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3321" name="Freeform 9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3322" name="Freeform 10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3323" name="Freeform 11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3324" name="Freeform 12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3325" name="Freeform 13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3326" name="Freeform 14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3327" name="Freeform 15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3328" name="Freeform 16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3329" name="Freeform 17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3330" name="Freeform 18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3331" name="Freeform 19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>
                <a:gd name="T0" fmla="*/ 0 w 318"/>
                <a:gd name="T1" fmla="*/ 158 h 158"/>
                <a:gd name="T2" fmla="*/ 12 w 318"/>
                <a:gd name="T3" fmla="*/ 137 h 158"/>
                <a:gd name="T4" fmla="*/ 162 w 318"/>
                <a:gd name="T5" fmla="*/ 71 h 158"/>
                <a:gd name="T6" fmla="*/ 249 w 318"/>
                <a:gd name="T7" fmla="*/ 20 h 158"/>
                <a:gd name="T8" fmla="*/ 285 w 318"/>
                <a:gd name="T9" fmla="*/ 2 h 158"/>
                <a:gd name="T10" fmla="*/ 309 w 318"/>
                <a:gd name="T11" fmla="*/ 11 h 158"/>
                <a:gd name="T12" fmla="*/ 303 w 318"/>
                <a:gd name="T13" fmla="*/ 47 h 158"/>
                <a:gd name="T14" fmla="*/ 219 w 318"/>
                <a:gd name="T15" fmla="*/ 89 h 158"/>
                <a:gd name="T16" fmla="*/ 108 w 318"/>
                <a:gd name="T17" fmla="*/ 140 h 158"/>
                <a:gd name="T18" fmla="*/ 57 w 318"/>
                <a:gd name="T19" fmla="*/ 152 h 158"/>
                <a:gd name="T20" fmla="*/ 0 w 318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3332" name="Freeform 20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3333" name="Freeform 21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3334" name="Freeform 22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>
                <a:gd name="T0" fmla="*/ 23 w 537"/>
                <a:gd name="T1" fmla="*/ 6 h 120"/>
                <a:gd name="T2" fmla="*/ 188 w 537"/>
                <a:gd name="T3" fmla="*/ 3 h 120"/>
                <a:gd name="T4" fmla="*/ 323 w 537"/>
                <a:gd name="T5" fmla="*/ 27 h 120"/>
                <a:gd name="T6" fmla="*/ 464 w 537"/>
                <a:gd name="T7" fmla="*/ 69 h 120"/>
                <a:gd name="T8" fmla="*/ 521 w 537"/>
                <a:gd name="T9" fmla="*/ 90 h 120"/>
                <a:gd name="T10" fmla="*/ 533 w 537"/>
                <a:gd name="T11" fmla="*/ 105 h 120"/>
                <a:gd name="T12" fmla="*/ 497 w 537"/>
                <a:gd name="T13" fmla="*/ 120 h 120"/>
                <a:gd name="T14" fmla="*/ 452 w 537"/>
                <a:gd name="T15" fmla="*/ 108 h 120"/>
                <a:gd name="T16" fmla="*/ 350 w 537"/>
                <a:gd name="T17" fmla="*/ 72 h 120"/>
                <a:gd name="T18" fmla="*/ 158 w 537"/>
                <a:gd name="T19" fmla="*/ 39 h 120"/>
                <a:gd name="T20" fmla="*/ 50 w 537"/>
                <a:gd name="T21" fmla="*/ 39 h 120"/>
                <a:gd name="T22" fmla="*/ 23 w 537"/>
                <a:gd name="T23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3335" name="Freeform 23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>
                <a:gd name="T0" fmla="*/ 800 w 800"/>
                <a:gd name="T1" fmla="*/ 24 h 143"/>
                <a:gd name="T2" fmla="*/ 782 w 800"/>
                <a:gd name="T3" fmla="*/ 15 h 143"/>
                <a:gd name="T4" fmla="*/ 659 w 800"/>
                <a:gd name="T5" fmla="*/ 63 h 143"/>
                <a:gd name="T6" fmla="*/ 500 w 800"/>
                <a:gd name="T7" fmla="*/ 84 h 143"/>
                <a:gd name="T8" fmla="*/ 326 w 800"/>
                <a:gd name="T9" fmla="*/ 69 h 143"/>
                <a:gd name="T10" fmla="*/ 98 w 800"/>
                <a:gd name="T11" fmla="*/ 21 h 143"/>
                <a:gd name="T12" fmla="*/ 11 w 800"/>
                <a:gd name="T13" fmla="*/ 6 h 143"/>
                <a:gd name="T14" fmla="*/ 32 w 800"/>
                <a:gd name="T15" fmla="*/ 60 h 143"/>
                <a:gd name="T16" fmla="*/ 155 w 800"/>
                <a:gd name="T17" fmla="*/ 96 h 143"/>
                <a:gd name="T18" fmla="*/ 410 w 800"/>
                <a:gd name="T19" fmla="*/ 138 h 143"/>
                <a:gd name="T20" fmla="*/ 596 w 800"/>
                <a:gd name="T21" fmla="*/ 129 h 143"/>
                <a:gd name="T22" fmla="*/ 737 w 800"/>
                <a:gd name="T23" fmla="*/ 90 h 143"/>
                <a:gd name="T24" fmla="*/ 788 w 800"/>
                <a:gd name="T25" fmla="*/ 69 h 143"/>
                <a:gd name="T26" fmla="*/ 800 w 800"/>
                <a:gd name="T27" fmla="*/ 2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3336" name="Freeform 24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</p:grpSp>
      <p:grpSp>
        <p:nvGrpSpPr>
          <p:cNvPr id="13337" name="Group 25"/>
          <p:cNvGrpSpPr>
            <a:grpSpLocks/>
          </p:cNvGrpSpPr>
          <p:nvPr/>
        </p:nvGrpSpPr>
        <p:grpSpPr bwMode="auto">
          <a:xfrm>
            <a:off x="20638" y="6161088"/>
            <a:ext cx="9169400" cy="138112"/>
            <a:chOff x="0" y="4032"/>
            <a:chExt cx="5776" cy="87"/>
          </a:xfrm>
        </p:grpSpPr>
        <p:sp>
          <p:nvSpPr>
            <p:cNvPr id="13338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3339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3340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</p:grpSp>
      <p:sp>
        <p:nvSpPr>
          <p:cNvPr id="13341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68488"/>
            <a:ext cx="7772400" cy="1600200"/>
          </a:xfrm>
        </p:spPr>
        <p:txBody>
          <a:bodyPr anchorCtr="1"/>
          <a:lstStyle>
            <a:lvl1pPr>
              <a:defRPr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13342" name="Rectangle 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3175" y="3729038"/>
            <a:ext cx="6400800" cy="1371600"/>
          </a:xfrm>
        </p:spPr>
        <p:txBody>
          <a:bodyPr anchorCtr="1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13343" name="Rectangle 31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ru-RU">
                <a:solidFill>
                  <a:srgbClr val="545472"/>
                </a:solidFill>
              </a:rPr>
              <a:t>тригонометрические функции</a:t>
            </a:r>
          </a:p>
        </p:txBody>
      </p:sp>
      <p:sp>
        <p:nvSpPr>
          <p:cNvPr id="13344" name="Rectangle 32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484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545472"/>
              </a:solidFill>
            </a:endParaRPr>
          </a:p>
        </p:txBody>
      </p:sp>
      <p:sp>
        <p:nvSpPr>
          <p:cNvPr id="13345" name="Rectangle 3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A55B795-0417-41F2-A431-90526B9CA671}" type="slidenum">
              <a:rPr lang="ru-RU">
                <a:solidFill>
                  <a:srgbClr val="545472"/>
                </a:solidFill>
              </a:rPr>
              <a:pPr/>
              <a:t>‹#›</a:t>
            </a:fld>
            <a:endParaRPr lang="ru-RU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843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>
                <a:solidFill>
                  <a:srgbClr val="545472"/>
                </a:solidFill>
              </a:rPr>
              <a:t>тригонометрические функции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545472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4FF56-AF76-4CCD-90FD-221D06479D5C}" type="slidenum">
              <a:rPr lang="ru-RU">
                <a:solidFill>
                  <a:srgbClr val="545472"/>
                </a:solidFill>
              </a:rPr>
              <a:pPr/>
              <a:t>‹#›</a:t>
            </a:fld>
            <a:endParaRPr lang="ru-RU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38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>
                <a:solidFill>
                  <a:srgbClr val="545472"/>
                </a:solidFill>
              </a:rPr>
              <a:t>тригонометрические функции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545472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6A363-D4A1-493B-9400-E3B90CBAA3C9}" type="slidenum">
              <a:rPr lang="ru-RU">
                <a:solidFill>
                  <a:srgbClr val="545472"/>
                </a:solidFill>
              </a:rPr>
              <a:pPr/>
              <a:t>‹#›</a:t>
            </a:fld>
            <a:endParaRPr lang="ru-RU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051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>
                <a:solidFill>
                  <a:srgbClr val="545472"/>
                </a:solidFill>
              </a:rPr>
              <a:t>тригонометрические функции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545472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F6C17-F99B-4DD5-BDFB-265D0E7071FD}" type="slidenum">
              <a:rPr lang="ru-RU">
                <a:solidFill>
                  <a:srgbClr val="545472"/>
                </a:solidFill>
              </a:rPr>
              <a:pPr/>
              <a:t>‹#›</a:t>
            </a:fld>
            <a:endParaRPr lang="ru-RU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458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>
                <a:solidFill>
                  <a:srgbClr val="545472"/>
                </a:solidFill>
              </a:rPr>
              <a:t>тригонометрические функции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545472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538FC-CF10-4D65-96FD-D4CCEDB57EEA}" type="slidenum">
              <a:rPr lang="ru-RU">
                <a:solidFill>
                  <a:srgbClr val="545472"/>
                </a:solidFill>
              </a:rPr>
              <a:pPr/>
              <a:t>‹#›</a:t>
            </a:fld>
            <a:endParaRPr lang="ru-RU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596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>
                <a:solidFill>
                  <a:srgbClr val="545472"/>
                </a:solidFill>
              </a:rPr>
              <a:t>тригонометрические функции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545472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AA40B-E175-4B49-97D0-ED36829D0F0E}" type="slidenum">
              <a:rPr lang="ru-RU">
                <a:solidFill>
                  <a:srgbClr val="545472"/>
                </a:solidFill>
              </a:rPr>
              <a:pPr/>
              <a:t>‹#›</a:t>
            </a:fld>
            <a:endParaRPr lang="ru-RU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216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>
                <a:solidFill>
                  <a:srgbClr val="545472"/>
                </a:solidFill>
              </a:rPr>
              <a:t>тригонометрические функции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54547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EF1935-099C-422E-8697-0AE48AA21DC6}" type="slidenum">
              <a:rPr lang="ru-RU">
                <a:solidFill>
                  <a:srgbClr val="545472"/>
                </a:solidFill>
              </a:rPr>
              <a:pPr/>
              <a:t>‹#›</a:t>
            </a:fld>
            <a:endParaRPr lang="ru-RU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78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>
                <a:solidFill>
                  <a:srgbClr val="545472"/>
                </a:solidFill>
              </a:rPr>
              <a:t>тригонометрические функции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545472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ADFE5-6C50-49DE-ACAF-2F2BA0052153}" type="slidenum">
              <a:rPr lang="ru-RU">
                <a:solidFill>
                  <a:srgbClr val="545472"/>
                </a:solidFill>
              </a:rPr>
              <a:pPr/>
              <a:t>‹#›</a:t>
            </a:fld>
            <a:endParaRPr lang="ru-RU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04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A9B9-A79E-4ED0-86CB-86F968E59853}" type="datetimeFigureOut">
              <a:rPr lang="ru-RU" smtClean="0">
                <a:solidFill>
                  <a:srgbClr val="696464"/>
                </a:solidFill>
              </a:rPr>
              <a:pPr/>
              <a:t>02.01.2014</a:t>
            </a:fld>
            <a:endParaRPr lang="ru-RU">
              <a:solidFill>
                <a:srgbClr val="696464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696464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12BC-5A2B-46B7-B9B0-8D1D11CDADB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658480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>
                <a:solidFill>
                  <a:srgbClr val="545472"/>
                </a:solidFill>
              </a:rPr>
              <a:t>тригонометрические функции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545472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D996C6-68CA-481C-B6FD-1DFD76CCD62C}" type="slidenum">
              <a:rPr lang="ru-RU">
                <a:solidFill>
                  <a:srgbClr val="545472"/>
                </a:solidFill>
              </a:rPr>
              <a:pPr/>
              <a:t>‹#›</a:t>
            </a:fld>
            <a:endParaRPr lang="ru-RU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383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>
                <a:solidFill>
                  <a:srgbClr val="545472"/>
                </a:solidFill>
              </a:rPr>
              <a:t>тригонометрические функции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545472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FCF54-42B1-47FF-9C5D-D13990B05726}" type="slidenum">
              <a:rPr lang="ru-RU">
                <a:solidFill>
                  <a:srgbClr val="545472"/>
                </a:solidFill>
              </a:rPr>
              <a:pPr/>
              <a:t>‹#›</a:t>
            </a:fld>
            <a:endParaRPr lang="ru-RU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9766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768350"/>
            <a:ext cx="1943100" cy="53276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768350"/>
            <a:ext cx="5676900" cy="53276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>
                <a:solidFill>
                  <a:srgbClr val="545472"/>
                </a:solidFill>
              </a:rPr>
              <a:t>тригонометрические функции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545472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15F11-EA6B-4EA2-AB7E-01D7FE835BEB}" type="slidenum">
              <a:rPr lang="ru-RU">
                <a:solidFill>
                  <a:srgbClr val="545472"/>
                </a:solidFill>
              </a:rPr>
              <a:pPr/>
              <a:t>‹#›</a:t>
            </a:fld>
            <a:endParaRPr lang="ru-RU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90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9D6ED-3DE1-4513-B8C9-6B832DF4CC16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02.01.2014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88DCB-051A-4BED-8883-F6006B2AC98C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1863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13E29-73C9-45BC-A9BA-018E207A35F1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02.01.2014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04CA2-85E7-401B-8E9E-1FF5B1949443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9832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A5C3C-1CE2-4FF9-9CA0-2F6ED11E4C9B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02.01.2014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C4F28-8CD3-4E94-A9D3-1F788949609F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281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39C8F-382F-4B7A-9964-A5221E88C9C4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02.01.2014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0724A-6392-46F8-A214-7BC18D459EB5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395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18B7C-2AF3-49C2-BC48-8D42698587B4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02.01.2014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41EA8-3FD6-4015-A009-7988DE10E556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7626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1314B-F075-4B9C-BCB6-671CEE7D1DB7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02.01.2014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8A6D6-B741-4448-B187-DA50AEAE21CC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3311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C548B-3EB1-4E21-A7F4-D8F95A3C3D88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02.01.2014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2B2A-454D-48E1-9E55-98F8DAE2F795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89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A9B9-A79E-4ED0-86CB-86F968E59853}" type="datetimeFigureOut">
              <a:rPr lang="ru-RU" smtClean="0">
                <a:solidFill>
                  <a:srgbClr val="696464"/>
                </a:solidFill>
              </a:rPr>
              <a:pPr/>
              <a:t>02.01.2014</a:t>
            </a:fld>
            <a:endParaRPr lang="ru-RU">
              <a:solidFill>
                <a:srgbClr val="696464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>
              <a:solidFill>
                <a:srgbClr val="696464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DE512BC-5A2B-46B7-B9B0-8D1D11CDAD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832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D110F-5C2E-4D97-9C27-EFF126FA751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02.01.2014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226B5-2B39-4437-829A-F9BEDD7FCCBA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882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C7D25-734A-481E-B484-5C614524AFCC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02.01.2014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6DCFC-73D8-4D0A-885E-86B683E70E1B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13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32C14-7A5E-44C4-AD39-86B20D49CB3F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02.01.2014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2572C-E80C-405D-B7B4-C72C700452ED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7875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3CD9C-7AFD-430A-A0F1-AA335E1B19A9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02.01.2014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0AA8E-3E4E-4E20-A2FB-53EE931E759E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306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9D6ED-3DE1-4513-B8C9-6B832DF4CC16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02.01.2014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88DCB-051A-4BED-8883-F6006B2AC98C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2176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13E29-73C9-45BC-A9BA-018E207A35F1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02.01.2014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04CA2-85E7-401B-8E9E-1FF5B1949443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6450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A5C3C-1CE2-4FF9-9CA0-2F6ED11E4C9B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02.01.2014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C4F28-8CD3-4E94-A9D3-1F788949609F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5359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39C8F-382F-4B7A-9964-A5221E88C9C4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02.01.2014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0724A-6392-46F8-A214-7BC18D459EB5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2637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18B7C-2AF3-49C2-BC48-8D42698587B4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02.01.2014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41EA8-3FD6-4015-A009-7988DE10E556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907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1314B-F075-4B9C-BCB6-671CEE7D1DB7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02.01.2014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8A6D6-B741-4448-B187-DA50AEAE21CC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71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A9B9-A79E-4ED0-86CB-86F968E59853}" type="datetimeFigureOut">
              <a:rPr lang="ru-RU" smtClean="0">
                <a:solidFill>
                  <a:srgbClr val="696464"/>
                </a:solidFill>
              </a:rPr>
              <a:pPr/>
              <a:t>02.01.2014</a:t>
            </a:fld>
            <a:endParaRPr lang="ru-RU">
              <a:solidFill>
                <a:srgbClr val="696464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696464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12BC-5A2B-46B7-B9B0-8D1D11CDADB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730996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C548B-3EB1-4E21-A7F4-D8F95A3C3D88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02.01.2014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2B2A-454D-48E1-9E55-98F8DAE2F795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395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D110F-5C2E-4D97-9C27-EFF126FA751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02.01.2014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226B5-2B39-4437-829A-F9BEDD7FCCBA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5968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C7D25-734A-481E-B484-5C614524AFCC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02.01.2014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6DCFC-73D8-4D0A-885E-86B683E70E1B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2525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32C14-7A5E-44C4-AD39-86B20D49CB3F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02.01.2014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2572C-E80C-405D-B7B4-C72C700452ED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7438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3CD9C-7AFD-430A-A0F1-AA335E1B19A9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02.01.2014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0AA8E-3E4E-4E20-A2FB-53EE931E759E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7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A9B9-A79E-4ED0-86CB-86F968E59853}" type="datetimeFigureOut">
              <a:rPr lang="ru-RU" smtClean="0">
                <a:solidFill>
                  <a:srgbClr val="696464"/>
                </a:solidFill>
              </a:rPr>
              <a:pPr/>
              <a:t>02.01.2014</a:t>
            </a:fld>
            <a:endParaRPr lang="ru-RU">
              <a:solidFill>
                <a:srgbClr val="696464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696464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12BC-5A2B-46B7-B9B0-8D1D11CDADB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085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A9B9-A79E-4ED0-86CB-86F968E59853}" type="datetimeFigureOut">
              <a:rPr lang="ru-RU" smtClean="0">
                <a:solidFill>
                  <a:srgbClr val="696464"/>
                </a:solidFill>
              </a:rPr>
              <a:pPr/>
              <a:t>02.01.2014</a:t>
            </a:fld>
            <a:endParaRPr lang="ru-RU">
              <a:solidFill>
                <a:srgbClr val="696464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696464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12BC-5A2B-46B7-B9B0-8D1D11CDAD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60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A9B9-A79E-4ED0-86CB-86F968E59853}" type="datetimeFigureOut">
              <a:rPr lang="ru-RU" smtClean="0">
                <a:solidFill>
                  <a:srgbClr val="696464"/>
                </a:solidFill>
              </a:rPr>
              <a:pPr/>
              <a:t>02.01.2014</a:t>
            </a:fld>
            <a:endParaRPr lang="ru-RU">
              <a:solidFill>
                <a:srgbClr val="696464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696464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12BC-5A2B-46B7-B9B0-8D1D11CDAD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9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A9B9-A79E-4ED0-86CB-86F968E59853}" type="datetimeFigureOut">
              <a:rPr lang="ru-RU" smtClean="0">
                <a:solidFill>
                  <a:srgbClr val="696464"/>
                </a:solidFill>
              </a:rPr>
              <a:pPr/>
              <a:t>02.01.2014</a:t>
            </a:fld>
            <a:endParaRPr lang="ru-RU">
              <a:solidFill>
                <a:srgbClr val="696464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696464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12BC-5A2B-46B7-B9B0-8D1D11CDADB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6932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A9B9-A79E-4ED0-86CB-86F968E59853}" type="datetimeFigureOut">
              <a:rPr lang="ru-RU" smtClean="0">
                <a:solidFill>
                  <a:srgbClr val="696464"/>
                </a:solidFill>
              </a:rPr>
              <a:pPr/>
              <a:t>02.01.2014</a:t>
            </a:fld>
            <a:endParaRPr lang="ru-RU">
              <a:solidFill>
                <a:srgbClr val="696464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>
              <a:solidFill>
                <a:srgbClr val="696464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DE512BC-5A2B-46B7-B9B0-8D1D11CDADB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6991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CE6A9B9-A79E-4ED0-86CB-86F968E59853}" type="datetimeFigureOut">
              <a:rPr lang="ru-RU" smtClean="0">
                <a:solidFill>
                  <a:srgbClr val="696464"/>
                </a:solidFill>
              </a:rPr>
              <a:pPr/>
              <a:t>02.01.2014</a:t>
            </a:fld>
            <a:endParaRPr lang="ru-RU">
              <a:solidFill>
                <a:srgbClr val="696464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>
              <a:solidFill>
                <a:srgbClr val="696464"/>
              </a:solidFill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DE512BC-5A2B-46B7-B9B0-8D1D11CDADB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81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0" y="0"/>
            <a:ext cx="9156700" cy="757238"/>
            <a:chOff x="0" y="0"/>
            <a:chExt cx="5768" cy="477"/>
          </a:xfrm>
        </p:grpSpPr>
        <p:sp>
          <p:nvSpPr>
            <p:cNvPr id="12291" name="Freeform 3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2292" name="Freeform 4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2293" name="Freeform 5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>
                <a:gd name="T0" fmla="*/ 0 w 708"/>
                <a:gd name="T1" fmla="*/ 432 h 459"/>
                <a:gd name="T2" fmla="*/ 0 w 708"/>
                <a:gd name="T3" fmla="*/ 453 h 459"/>
                <a:gd name="T4" fmla="*/ 72 w 708"/>
                <a:gd name="T5" fmla="*/ 324 h 459"/>
                <a:gd name="T6" fmla="*/ 198 w 708"/>
                <a:gd name="T7" fmla="*/ 201 h 459"/>
                <a:gd name="T8" fmla="*/ 366 w 708"/>
                <a:gd name="T9" fmla="*/ 102 h 459"/>
                <a:gd name="T10" fmla="*/ 531 w 708"/>
                <a:gd name="T11" fmla="*/ 36 h 459"/>
                <a:gd name="T12" fmla="*/ 609 w 708"/>
                <a:gd name="T13" fmla="*/ 0 h 459"/>
                <a:gd name="T14" fmla="*/ 708 w 708"/>
                <a:gd name="T15" fmla="*/ 3 h 459"/>
                <a:gd name="T16" fmla="*/ 591 w 708"/>
                <a:gd name="T17" fmla="*/ 66 h 459"/>
                <a:gd name="T18" fmla="*/ 417 w 708"/>
                <a:gd name="T19" fmla="*/ 126 h 459"/>
                <a:gd name="T20" fmla="*/ 237 w 708"/>
                <a:gd name="T21" fmla="*/ 231 h 459"/>
                <a:gd name="T22" fmla="*/ 117 w 708"/>
                <a:gd name="T23" fmla="*/ 345 h 459"/>
                <a:gd name="T24" fmla="*/ 51 w 708"/>
                <a:gd name="T25" fmla="*/ 459 h 459"/>
                <a:gd name="T26" fmla="*/ 0 w 708"/>
                <a:gd name="T27" fmla="*/ 453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2294" name="Freeform 6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2295" name="Freeform 7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2296" name="Freeform 8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2297" name="Freeform 9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2298" name="Freeform 10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2299" name="Freeform 11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2300" name="Freeform 12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2301" name="Freeform 13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2302" name="Freeform 14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2303" name="Freeform 15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2304" name="Freeform 16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2305" name="Freeform 17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2306" name="Freeform 18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2307" name="Freeform 19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>
                <a:gd name="T0" fmla="*/ 0 w 318"/>
                <a:gd name="T1" fmla="*/ 158 h 158"/>
                <a:gd name="T2" fmla="*/ 12 w 318"/>
                <a:gd name="T3" fmla="*/ 137 h 158"/>
                <a:gd name="T4" fmla="*/ 162 w 318"/>
                <a:gd name="T5" fmla="*/ 71 h 158"/>
                <a:gd name="T6" fmla="*/ 249 w 318"/>
                <a:gd name="T7" fmla="*/ 20 h 158"/>
                <a:gd name="T8" fmla="*/ 285 w 318"/>
                <a:gd name="T9" fmla="*/ 2 h 158"/>
                <a:gd name="T10" fmla="*/ 309 w 318"/>
                <a:gd name="T11" fmla="*/ 11 h 158"/>
                <a:gd name="T12" fmla="*/ 303 w 318"/>
                <a:gd name="T13" fmla="*/ 47 h 158"/>
                <a:gd name="T14" fmla="*/ 219 w 318"/>
                <a:gd name="T15" fmla="*/ 89 h 158"/>
                <a:gd name="T16" fmla="*/ 108 w 318"/>
                <a:gd name="T17" fmla="*/ 140 h 158"/>
                <a:gd name="T18" fmla="*/ 57 w 318"/>
                <a:gd name="T19" fmla="*/ 152 h 158"/>
                <a:gd name="T20" fmla="*/ 0 w 318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2308" name="Freeform 20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2309" name="Freeform 21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2310" name="Freeform 22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>
                <a:gd name="T0" fmla="*/ 23 w 537"/>
                <a:gd name="T1" fmla="*/ 6 h 120"/>
                <a:gd name="T2" fmla="*/ 188 w 537"/>
                <a:gd name="T3" fmla="*/ 3 h 120"/>
                <a:gd name="T4" fmla="*/ 323 w 537"/>
                <a:gd name="T5" fmla="*/ 27 h 120"/>
                <a:gd name="T6" fmla="*/ 464 w 537"/>
                <a:gd name="T7" fmla="*/ 69 h 120"/>
                <a:gd name="T8" fmla="*/ 521 w 537"/>
                <a:gd name="T9" fmla="*/ 90 h 120"/>
                <a:gd name="T10" fmla="*/ 533 w 537"/>
                <a:gd name="T11" fmla="*/ 105 h 120"/>
                <a:gd name="T12" fmla="*/ 497 w 537"/>
                <a:gd name="T13" fmla="*/ 120 h 120"/>
                <a:gd name="T14" fmla="*/ 452 w 537"/>
                <a:gd name="T15" fmla="*/ 108 h 120"/>
                <a:gd name="T16" fmla="*/ 350 w 537"/>
                <a:gd name="T17" fmla="*/ 72 h 120"/>
                <a:gd name="T18" fmla="*/ 158 w 537"/>
                <a:gd name="T19" fmla="*/ 39 h 120"/>
                <a:gd name="T20" fmla="*/ 50 w 537"/>
                <a:gd name="T21" fmla="*/ 39 h 120"/>
                <a:gd name="T22" fmla="*/ 23 w 537"/>
                <a:gd name="T23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2311" name="Freeform 23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>
                <a:gd name="T0" fmla="*/ 800 w 800"/>
                <a:gd name="T1" fmla="*/ 24 h 143"/>
                <a:gd name="T2" fmla="*/ 782 w 800"/>
                <a:gd name="T3" fmla="*/ 15 h 143"/>
                <a:gd name="T4" fmla="*/ 659 w 800"/>
                <a:gd name="T5" fmla="*/ 63 h 143"/>
                <a:gd name="T6" fmla="*/ 500 w 800"/>
                <a:gd name="T7" fmla="*/ 84 h 143"/>
                <a:gd name="T8" fmla="*/ 326 w 800"/>
                <a:gd name="T9" fmla="*/ 69 h 143"/>
                <a:gd name="T10" fmla="*/ 98 w 800"/>
                <a:gd name="T11" fmla="*/ 21 h 143"/>
                <a:gd name="T12" fmla="*/ 11 w 800"/>
                <a:gd name="T13" fmla="*/ 6 h 143"/>
                <a:gd name="T14" fmla="*/ 32 w 800"/>
                <a:gd name="T15" fmla="*/ 60 h 143"/>
                <a:gd name="T16" fmla="*/ 155 w 800"/>
                <a:gd name="T17" fmla="*/ 96 h 143"/>
                <a:gd name="T18" fmla="*/ 410 w 800"/>
                <a:gd name="T19" fmla="*/ 138 h 143"/>
                <a:gd name="T20" fmla="*/ 596 w 800"/>
                <a:gd name="T21" fmla="*/ 129 h 143"/>
                <a:gd name="T22" fmla="*/ 737 w 800"/>
                <a:gd name="T23" fmla="*/ 90 h 143"/>
                <a:gd name="T24" fmla="*/ 788 w 800"/>
                <a:gd name="T25" fmla="*/ 69 h 143"/>
                <a:gd name="T26" fmla="*/ 800 w 800"/>
                <a:gd name="T27" fmla="*/ 2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2312" name="Freeform 24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</p:grpSp>
      <p:grpSp>
        <p:nvGrpSpPr>
          <p:cNvPr id="12313" name="Group 25"/>
          <p:cNvGrpSpPr>
            <a:grpSpLocks/>
          </p:cNvGrpSpPr>
          <p:nvPr/>
        </p:nvGrpSpPr>
        <p:grpSpPr bwMode="auto">
          <a:xfrm>
            <a:off x="0" y="6180138"/>
            <a:ext cx="9169400" cy="138112"/>
            <a:chOff x="0" y="4032"/>
            <a:chExt cx="5776" cy="87"/>
          </a:xfrm>
        </p:grpSpPr>
        <p:sp>
          <p:nvSpPr>
            <p:cNvPr id="12314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2315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  <p:sp>
          <p:nvSpPr>
            <p:cNvPr id="12316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90000"/>
                <a:buFontTx/>
                <a:buChar char="•"/>
              </a:pPr>
              <a:endParaRPr lang="ru-RU" sz="2000" b="1">
                <a:solidFill>
                  <a:srgbClr val="13131B"/>
                </a:solidFill>
                <a:latin typeface="Arial Unicode MS" pitchFamily="34" charset="-128"/>
              </a:endParaRPr>
            </a:p>
          </p:txBody>
        </p:sp>
      </p:grpSp>
      <p:sp>
        <p:nvSpPr>
          <p:cNvPr id="12317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2318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231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SzTx/>
              <a:buFontTx/>
              <a:buNone/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ru-RU">
                <a:solidFill>
                  <a:srgbClr val="545472"/>
                </a:solidFill>
              </a:rPr>
              <a:t>тригонометрические функции</a:t>
            </a:r>
          </a:p>
        </p:txBody>
      </p:sp>
      <p:sp>
        <p:nvSpPr>
          <p:cNvPr id="1232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 algn="ctr" fontAlgn="base">
              <a:spcAft>
                <a:spcPct val="0"/>
              </a:spcAft>
            </a:pPr>
            <a:endParaRPr lang="ru-RU">
              <a:solidFill>
                <a:srgbClr val="545472"/>
              </a:solidFill>
            </a:endParaRPr>
          </a:p>
        </p:txBody>
      </p:sp>
      <p:sp>
        <p:nvSpPr>
          <p:cNvPr id="1232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 fontAlgn="base">
              <a:spcAft>
                <a:spcPct val="0"/>
              </a:spcAft>
            </a:pPr>
            <a:fld id="{530CF7B8-204D-4E70-99A9-B8185D437187}" type="slidenum">
              <a:rPr lang="ru-RU">
                <a:solidFill>
                  <a:srgbClr val="545472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ru-RU">
              <a:solidFill>
                <a:srgbClr val="545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28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90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Blip>
          <a:blip r:embed="rId14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5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6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2">
                <a:gamma/>
                <a:tint val="7568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F97206-B6EA-45B6-A006-7B5C31103369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02.01.2014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0767984-59DD-4B9F-958C-E1B20CB48A5E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18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2">
                <a:gamma/>
                <a:tint val="7568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F97206-B6EA-45B6-A006-7B5C31103369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02.01.2014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0767984-59DD-4B9F-958C-E1B20CB48A5E}" type="slidenum">
              <a:rPr lang="ru-R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54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0.png"/><Relationship Id="rId18" Type="http://schemas.openxmlformats.org/officeDocument/2006/relationships/image" Target="../media/image38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17" Type="http://schemas.openxmlformats.org/officeDocument/2006/relationships/image" Target="../media/image37.png"/><Relationship Id="rId2" Type="http://schemas.openxmlformats.org/officeDocument/2006/relationships/image" Target="../media/image24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5" Type="http://schemas.openxmlformats.org/officeDocument/2006/relationships/image" Target="../media/image35.png"/><Relationship Id="rId10" Type="http://schemas.openxmlformats.org/officeDocument/2006/relationships/image" Target="../media/image19.jpe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8.png"/><Relationship Id="rId7" Type="http://schemas.openxmlformats.org/officeDocument/2006/relationships/image" Target="../media/image5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3573016"/>
            <a:ext cx="8320437" cy="21236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4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eorgia" pitchFamily="18" charset="0"/>
              </a:rPr>
              <a:t>Свойства и графики</a:t>
            </a:r>
          </a:p>
          <a:p>
            <a:pPr algn="ctr"/>
            <a:r>
              <a:rPr lang="ru-RU" sz="4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eorgia" pitchFamily="18" charset="0"/>
              </a:rPr>
              <a:t>Тригонометрических функций.</a:t>
            </a:r>
            <a:endParaRPr lang="ru-RU" sz="4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Georgia" pitchFamily="18" charset="0"/>
            </a:endParaRPr>
          </a:p>
        </p:txBody>
      </p:sp>
      <p:pic>
        <p:nvPicPr>
          <p:cNvPr id="40" name="Picture 4" descr="E:\Мои рисунки\картинки\картинки школа\2523263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14290"/>
            <a:ext cx="221456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" name="Группа 40"/>
          <p:cNvGrpSpPr/>
          <p:nvPr/>
        </p:nvGrpSpPr>
        <p:grpSpPr>
          <a:xfrm>
            <a:off x="5214942" y="357166"/>
            <a:ext cx="3143272" cy="2157413"/>
            <a:chOff x="4286248" y="928670"/>
            <a:chExt cx="3143272" cy="2157413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4286248" y="928670"/>
              <a:ext cx="2973372" cy="2151044"/>
              <a:chOff x="2409" y="164"/>
              <a:chExt cx="3223" cy="3065"/>
            </a:xfrm>
          </p:grpSpPr>
          <p:grpSp>
            <p:nvGrpSpPr>
              <p:cNvPr id="6" name="Group 8"/>
              <p:cNvGrpSpPr>
                <a:grpSpLocks/>
              </p:cNvGrpSpPr>
              <p:nvPr/>
            </p:nvGrpSpPr>
            <p:grpSpPr bwMode="auto">
              <a:xfrm>
                <a:off x="2409" y="203"/>
                <a:ext cx="3148" cy="3026"/>
                <a:chOff x="2409" y="203"/>
                <a:chExt cx="3148" cy="3026"/>
              </a:xfrm>
            </p:grpSpPr>
            <p:sp>
              <p:nvSpPr>
                <p:cNvPr id="9" name="Freeform 9"/>
                <p:cNvSpPr>
                  <a:spLocks/>
                </p:cNvSpPr>
                <p:nvPr/>
              </p:nvSpPr>
              <p:spPr bwMode="auto">
                <a:xfrm>
                  <a:off x="2426" y="211"/>
                  <a:ext cx="1" cy="300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3002"/>
                    </a:cxn>
                  </a:cxnLst>
                  <a:rect l="0" t="0" r="r" b="b"/>
                  <a:pathLst>
                    <a:path w="1" h="3002">
                      <a:moveTo>
                        <a:pt x="0" y="0"/>
                      </a:moveTo>
                      <a:lnTo>
                        <a:pt x="0" y="3002"/>
                      </a:ln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" name="Freeform 10"/>
                <p:cNvSpPr>
                  <a:spLocks/>
                </p:cNvSpPr>
                <p:nvPr/>
              </p:nvSpPr>
              <p:spPr bwMode="auto">
                <a:xfrm>
                  <a:off x="2409" y="2945"/>
                  <a:ext cx="3124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124" y="8"/>
                    </a:cxn>
                  </a:cxnLst>
                  <a:rect l="0" t="0" r="r" b="b"/>
                  <a:pathLst>
                    <a:path w="3124" h="8">
                      <a:moveTo>
                        <a:pt x="0" y="0"/>
                      </a:moveTo>
                      <a:lnTo>
                        <a:pt x="3124" y="8"/>
                      </a:ln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" name="Freeform 11"/>
                <p:cNvSpPr>
                  <a:spLocks/>
                </p:cNvSpPr>
                <p:nvPr/>
              </p:nvSpPr>
              <p:spPr bwMode="auto">
                <a:xfrm>
                  <a:off x="2677" y="211"/>
                  <a:ext cx="8" cy="299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2994"/>
                    </a:cxn>
                  </a:cxnLst>
                  <a:rect l="0" t="0" r="r" b="b"/>
                  <a:pathLst>
                    <a:path w="8" h="2994">
                      <a:moveTo>
                        <a:pt x="0" y="0"/>
                      </a:moveTo>
                      <a:lnTo>
                        <a:pt x="8" y="2994"/>
                      </a:ln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" name="Line 12"/>
                <p:cNvSpPr>
                  <a:spLocks noChangeShapeType="1"/>
                </p:cNvSpPr>
                <p:nvPr/>
              </p:nvSpPr>
              <p:spPr bwMode="auto">
                <a:xfrm>
                  <a:off x="2426" y="2704"/>
                  <a:ext cx="313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Freeform 13"/>
                <p:cNvSpPr>
                  <a:spLocks/>
                </p:cNvSpPr>
                <p:nvPr/>
              </p:nvSpPr>
              <p:spPr bwMode="auto">
                <a:xfrm>
                  <a:off x="2426" y="3203"/>
                  <a:ext cx="3124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124" y="8"/>
                    </a:cxn>
                  </a:cxnLst>
                  <a:rect l="0" t="0" r="r" b="b"/>
                  <a:pathLst>
                    <a:path w="3124" h="8">
                      <a:moveTo>
                        <a:pt x="0" y="0"/>
                      </a:moveTo>
                      <a:lnTo>
                        <a:pt x="3124" y="8"/>
                      </a:ln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" name="Freeform 14"/>
                <p:cNvSpPr>
                  <a:spLocks/>
                </p:cNvSpPr>
                <p:nvPr/>
              </p:nvSpPr>
              <p:spPr bwMode="auto">
                <a:xfrm>
                  <a:off x="2418" y="2450"/>
                  <a:ext cx="3131" cy="8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3131" y="0"/>
                    </a:cxn>
                  </a:cxnLst>
                  <a:rect l="0" t="0" r="r" b="b"/>
                  <a:pathLst>
                    <a:path w="3131" h="8">
                      <a:moveTo>
                        <a:pt x="0" y="8"/>
                      </a:moveTo>
                      <a:lnTo>
                        <a:pt x="3131" y="0"/>
                      </a:ln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Freeform 15"/>
                <p:cNvSpPr>
                  <a:spLocks/>
                </p:cNvSpPr>
                <p:nvPr/>
              </p:nvSpPr>
              <p:spPr bwMode="auto">
                <a:xfrm>
                  <a:off x="2426" y="2205"/>
                  <a:ext cx="3131" cy="8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3131" y="0"/>
                    </a:cxn>
                  </a:cxnLst>
                  <a:rect l="0" t="0" r="r" b="b"/>
                  <a:pathLst>
                    <a:path w="3131" h="8">
                      <a:moveTo>
                        <a:pt x="0" y="8"/>
                      </a:moveTo>
                      <a:lnTo>
                        <a:pt x="3131" y="0"/>
                      </a:ln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" name="Freeform 16"/>
                <p:cNvSpPr>
                  <a:spLocks/>
                </p:cNvSpPr>
                <p:nvPr/>
              </p:nvSpPr>
              <p:spPr bwMode="auto">
                <a:xfrm>
                  <a:off x="2409" y="1955"/>
                  <a:ext cx="3132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132" y="8"/>
                    </a:cxn>
                  </a:cxnLst>
                  <a:rect l="0" t="0" r="r" b="b"/>
                  <a:pathLst>
                    <a:path w="3132" h="8">
                      <a:moveTo>
                        <a:pt x="0" y="0"/>
                      </a:moveTo>
                      <a:lnTo>
                        <a:pt x="3132" y="8"/>
                      </a:ln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/>
              </p:nvSpPr>
              <p:spPr bwMode="auto">
                <a:xfrm>
                  <a:off x="2434" y="1444"/>
                  <a:ext cx="3107" cy="8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3107" y="0"/>
                    </a:cxn>
                  </a:cxnLst>
                  <a:rect l="0" t="0" r="r" b="b"/>
                  <a:pathLst>
                    <a:path w="3107" h="8">
                      <a:moveTo>
                        <a:pt x="0" y="8"/>
                      </a:moveTo>
                      <a:lnTo>
                        <a:pt x="3107" y="0"/>
                      </a:ln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ru-RU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18"/>
                <p:cNvSpPr>
                  <a:spLocks/>
                </p:cNvSpPr>
                <p:nvPr/>
              </p:nvSpPr>
              <p:spPr bwMode="auto">
                <a:xfrm>
                  <a:off x="2426" y="1207"/>
                  <a:ext cx="3107" cy="8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3107" y="0"/>
                    </a:cxn>
                  </a:cxnLst>
                  <a:rect l="0" t="0" r="r" b="b"/>
                  <a:pathLst>
                    <a:path w="3107" h="8">
                      <a:moveTo>
                        <a:pt x="0" y="8"/>
                      </a:moveTo>
                      <a:lnTo>
                        <a:pt x="3107" y="0"/>
                      </a:ln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9"/>
                <p:cNvSpPr>
                  <a:spLocks/>
                </p:cNvSpPr>
                <p:nvPr/>
              </p:nvSpPr>
              <p:spPr bwMode="auto">
                <a:xfrm>
                  <a:off x="2426" y="949"/>
                  <a:ext cx="3123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123" y="8"/>
                    </a:cxn>
                  </a:cxnLst>
                  <a:rect l="0" t="0" r="r" b="b"/>
                  <a:pathLst>
                    <a:path w="3123" h="8">
                      <a:moveTo>
                        <a:pt x="0" y="0"/>
                      </a:moveTo>
                      <a:lnTo>
                        <a:pt x="3123" y="8"/>
                      </a:ln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20"/>
                <p:cNvSpPr>
                  <a:spLocks/>
                </p:cNvSpPr>
                <p:nvPr/>
              </p:nvSpPr>
              <p:spPr bwMode="auto">
                <a:xfrm>
                  <a:off x="2426" y="708"/>
                  <a:ext cx="3107" cy="8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3107" y="0"/>
                    </a:cxn>
                  </a:cxnLst>
                  <a:rect l="0" t="0" r="r" b="b"/>
                  <a:pathLst>
                    <a:path w="3107" h="8">
                      <a:moveTo>
                        <a:pt x="0" y="8"/>
                      </a:moveTo>
                      <a:lnTo>
                        <a:pt x="3107" y="0"/>
                      </a:ln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auto">
                <a:xfrm>
                  <a:off x="2434" y="446"/>
                  <a:ext cx="3115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115" y="8"/>
                    </a:cxn>
                  </a:cxnLst>
                  <a:rect l="0" t="0" r="r" b="b"/>
                  <a:pathLst>
                    <a:path w="3115" h="8">
                      <a:moveTo>
                        <a:pt x="0" y="0"/>
                      </a:moveTo>
                      <a:lnTo>
                        <a:pt x="3115" y="8"/>
                      </a:ln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auto">
                <a:xfrm>
                  <a:off x="2426" y="210"/>
                  <a:ext cx="3115" cy="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115" y="8"/>
                    </a:cxn>
                  </a:cxnLst>
                  <a:rect l="0" t="0" r="r" b="b"/>
                  <a:pathLst>
                    <a:path w="3115" h="8">
                      <a:moveTo>
                        <a:pt x="0" y="0"/>
                      </a:moveTo>
                      <a:lnTo>
                        <a:pt x="3115" y="8"/>
                      </a:ln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Freeform 23"/>
                <p:cNvSpPr>
                  <a:spLocks/>
                </p:cNvSpPr>
                <p:nvPr/>
              </p:nvSpPr>
              <p:spPr bwMode="auto">
                <a:xfrm>
                  <a:off x="2937" y="203"/>
                  <a:ext cx="8" cy="3026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3026"/>
                    </a:cxn>
                  </a:cxnLst>
                  <a:rect l="0" t="0" r="r" b="b"/>
                  <a:pathLst>
                    <a:path w="8" h="3026">
                      <a:moveTo>
                        <a:pt x="8" y="0"/>
                      </a:moveTo>
                      <a:lnTo>
                        <a:pt x="0" y="3026"/>
                      </a:ln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Freeform 24"/>
                <p:cNvSpPr>
                  <a:spLocks/>
                </p:cNvSpPr>
                <p:nvPr/>
              </p:nvSpPr>
              <p:spPr bwMode="auto">
                <a:xfrm>
                  <a:off x="3198" y="210"/>
                  <a:ext cx="1" cy="300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3002"/>
                    </a:cxn>
                  </a:cxnLst>
                  <a:rect l="0" t="0" r="r" b="b"/>
                  <a:pathLst>
                    <a:path w="1" h="3002">
                      <a:moveTo>
                        <a:pt x="0" y="0"/>
                      </a:moveTo>
                      <a:lnTo>
                        <a:pt x="0" y="3002"/>
                      </a:ln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 25"/>
                <p:cNvSpPr>
                  <a:spLocks/>
                </p:cNvSpPr>
                <p:nvPr/>
              </p:nvSpPr>
              <p:spPr bwMode="auto">
                <a:xfrm>
                  <a:off x="3470" y="210"/>
                  <a:ext cx="1" cy="300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3002"/>
                    </a:cxn>
                  </a:cxnLst>
                  <a:rect l="0" t="0" r="r" b="b"/>
                  <a:pathLst>
                    <a:path w="1" h="3002">
                      <a:moveTo>
                        <a:pt x="0" y="0"/>
                      </a:moveTo>
                      <a:lnTo>
                        <a:pt x="0" y="3002"/>
                      </a:ln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26"/>
                <p:cNvSpPr>
                  <a:spLocks/>
                </p:cNvSpPr>
                <p:nvPr/>
              </p:nvSpPr>
              <p:spPr bwMode="auto">
                <a:xfrm>
                  <a:off x="3707" y="219"/>
                  <a:ext cx="9" cy="3010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0" y="3010"/>
                    </a:cxn>
                  </a:cxnLst>
                  <a:rect l="0" t="0" r="r" b="b"/>
                  <a:pathLst>
                    <a:path w="9" h="3010">
                      <a:moveTo>
                        <a:pt x="9" y="0"/>
                      </a:moveTo>
                      <a:lnTo>
                        <a:pt x="0" y="3010"/>
                      </a:ln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27"/>
                <p:cNvSpPr>
                  <a:spLocks/>
                </p:cNvSpPr>
                <p:nvPr/>
              </p:nvSpPr>
              <p:spPr bwMode="auto">
                <a:xfrm>
                  <a:off x="4241" y="210"/>
                  <a:ext cx="1" cy="300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3002"/>
                    </a:cxn>
                  </a:cxnLst>
                  <a:rect l="0" t="0" r="r" b="b"/>
                  <a:pathLst>
                    <a:path w="1" h="3002">
                      <a:moveTo>
                        <a:pt x="0" y="0"/>
                      </a:moveTo>
                      <a:lnTo>
                        <a:pt x="0" y="3002"/>
                      </a:ln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28"/>
                <p:cNvSpPr>
                  <a:spLocks/>
                </p:cNvSpPr>
                <p:nvPr/>
              </p:nvSpPr>
              <p:spPr bwMode="auto">
                <a:xfrm>
                  <a:off x="4494" y="203"/>
                  <a:ext cx="1" cy="300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3002"/>
                    </a:cxn>
                  </a:cxnLst>
                  <a:rect l="0" t="0" r="r" b="b"/>
                  <a:pathLst>
                    <a:path w="1" h="3002">
                      <a:moveTo>
                        <a:pt x="0" y="0"/>
                      </a:moveTo>
                      <a:lnTo>
                        <a:pt x="0" y="3002"/>
                      </a:ln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29"/>
                <p:cNvSpPr>
                  <a:spLocks/>
                </p:cNvSpPr>
                <p:nvPr/>
              </p:nvSpPr>
              <p:spPr bwMode="auto">
                <a:xfrm>
                  <a:off x="4762" y="219"/>
                  <a:ext cx="1" cy="300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3002"/>
                    </a:cxn>
                  </a:cxnLst>
                  <a:rect l="0" t="0" r="r" b="b"/>
                  <a:pathLst>
                    <a:path w="1" h="3002">
                      <a:moveTo>
                        <a:pt x="0" y="0"/>
                      </a:moveTo>
                      <a:lnTo>
                        <a:pt x="0" y="3002"/>
                      </a:ln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Freeform 30"/>
                <p:cNvSpPr>
                  <a:spLocks/>
                </p:cNvSpPr>
                <p:nvPr/>
              </p:nvSpPr>
              <p:spPr bwMode="auto">
                <a:xfrm>
                  <a:off x="5012" y="210"/>
                  <a:ext cx="1" cy="300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3002"/>
                    </a:cxn>
                  </a:cxnLst>
                  <a:rect l="0" t="0" r="r" b="b"/>
                  <a:pathLst>
                    <a:path w="1" h="3002">
                      <a:moveTo>
                        <a:pt x="0" y="0"/>
                      </a:moveTo>
                      <a:lnTo>
                        <a:pt x="0" y="3002"/>
                      </a:ln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31"/>
                <p:cNvSpPr>
                  <a:spLocks/>
                </p:cNvSpPr>
                <p:nvPr/>
              </p:nvSpPr>
              <p:spPr bwMode="auto">
                <a:xfrm>
                  <a:off x="5284" y="210"/>
                  <a:ext cx="1" cy="300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3002"/>
                    </a:cxn>
                  </a:cxnLst>
                  <a:rect l="0" t="0" r="r" b="b"/>
                  <a:pathLst>
                    <a:path w="1" h="3002">
                      <a:moveTo>
                        <a:pt x="0" y="0"/>
                      </a:moveTo>
                      <a:lnTo>
                        <a:pt x="0" y="3002"/>
                      </a:ln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7" name="Text Box 32"/>
              <p:cNvSpPr txBox="1">
                <a:spLocks noChangeArrowheads="1"/>
              </p:cNvSpPr>
              <p:nvPr/>
            </p:nvSpPr>
            <p:spPr bwMode="auto">
              <a:xfrm>
                <a:off x="5420" y="1661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ru-RU" sz="2400">
                    <a:solidFill>
                      <a:prstClr val="black"/>
                    </a:solidFill>
                  </a:rPr>
                  <a:t>х</a:t>
                </a:r>
              </a:p>
            </p:txBody>
          </p:sp>
          <p:sp>
            <p:nvSpPr>
              <p:cNvPr id="8" name="Text Box 33"/>
              <p:cNvSpPr txBox="1">
                <a:spLocks noChangeArrowheads="1"/>
              </p:cNvSpPr>
              <p:nvPr/>
            </p:nvSpPr>
            <p:spPr bwMode="auto">
              <a:xfrm>
                <a:off x="3742" y="16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ru-RU" sz="2400" dirty="0">
                    <a:solidFill>
                      <a:prstClr val="black"/>
                    </a:solidFill>
                  </a:rPr>
                  <a:t>у</a:t>
                </a:r>
              </a:p>
            </p:txBody>
          </p:sp>
        </p:grpSp>
        <p:cxnSp>
          <p:nvCxnSpPr>
            <p:cNvPr id="32" name="Прямая со стрелкой 31"/>
            <p:cNvCxnSpPr/>
            <p:nvPr/>
          </p:nvCxnSpPr>
          <p:spPr>
            <a:xfrm>
              <a:off x="4286248" y="2000240"/>
              <a:ext cx="3143272" cy="158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5400000" flipH="1" flipV="1">
              <a:off x="4715670" y="1999446"/>
              <a:ext cx="2143140" cy="158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9" name="Объект 38"/>
            <p:cNvGraphicFramePr>
              <a:graphicFrameLocks noChangeAspect="1"/>
            </p:cNvGraphicFramePr>
            <p:nvPr/>
          </p:nvGraphicFramePr>
          <p:xfrm>
            <a:off x="4500562" y="1142984"/>
            <a:ext cx="1071570" cy="3460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Формула" r:id="rId4" imgW="583920" imgH="203040" progId="Equation.3">
                    <p:embed/>
                  </p:oleObj>
                </mc:Choice>
                <mc:Fallback>
                  <p:oleObj name="Формула" r:id="rId4" imgW="5839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562" y="1142984"/>
                          <a:ext cx="1071570" cy="3460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Полилиния 41"/>
            <p:cNvSpPr/>
            <p:nvPr/>
          </p:nvSpPr>
          <p:spPr>
            <a:xfrm>
              <a:off x="5357818" y="928670"/>
              <a:ext cx="876300" cy="2154237"/>
            </a:xfrm>
            <a:custGeom>
              <a:avLst/>
              <a:gdLst>
                <a:gd name="connsiteX0" fmla="*/ 0 w 876300"/>
                <a:gd name="connsiteY0" fmla="*/ 2154237 h 2154237"/>
                <a:gd name="connsiteX1" fmla="*/ 123825 w 876300"/>
                <a:gd name="connsiteY1" fmla="*/ 1363662 h 2154237"/>
                <a:gd name="connsiteX2" fmla="*/ 447675 w 876300"/>
                <a:gd name="connsiteY2" fmla="*/ 1077912 h 2154237"/>
                <a:gd name="connsiteX3" fmla="*/ 752475 w 876300"/>
                <a:gd name="connsiteY3" fmla="*/ 849312 h 2154237"/>
                <a:gd name="connsiteX4" fmla="*/ 857250 w 876300"/>
                <a:gd name="connsiteY4" fmla="*/ 125412 h 2154237"/>
                <a:gd name="connsiteX5" fmla="*/ 866775 w 876300"/>
                <a:gd name="connsiteY5" fmla="*/ 96837 h 215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6300" h="2154237">
                  <a:moveTo>
                    <a:pt x="0" y="2154237"/>
                  </a:moveTo>
                  <a:cubicBezTo>
                    <a:pt x="24606" y="1848643"/>
                    <a:pt x="49213" y="1543050"/>
                    <a:pt x="123825" y="1363662"/>
                  </a:cubicBezTo>
                  <a:cubicBezTo>
                    <a:pt x="198438" y="1184275"/>
                    <a:pt x="342900" y="1163637"/>
                    <a:pt x="447675" y="1077912"/>
                  </a:cubicBezTo>
                  <a:cubicBezTo>
                    <a:pt x="552450" y="992187"/>
                    <a:pt x="684213" y="1008062"/>
                    <a:pt x="752475" y="849312"/>
                  </a:cubicBezTo>
                  <a:cubicBezTo>
                    <a:pt x="820738" y="690562"/>
                    <a:pt x="838200" y="250824"/>
                    <a:pt x="857250" y="125412"/>
                  </a:cubicBezTo>
                  <a:cubicBezTo>
                    <a:pt x="876300" y="0"/>
                    <a:pt x="871537" y="48418"/>
                    <a:pt x="866775" y="96837"/>
                  </a:cubicBezTo>
                </a:path>
              </a:pathLst>
            </a:cu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43" name="Полилиния 42"/>
            <p:cNvSpPr/>
            <p:nvPr/>
          </p:nvSpPr>
          <p:spPr>
            <a:xfrm>
              <a:off x="6286512" y="928670"/>
              <a:ext cx="876300" cy="2154237"/>
            </a:xfrm>
            <a:custGeom>
              <a:avLst/>
              <a:gdLst>
                <a:gd name="connsiteX0" fmla="*/ 0 w 876300"/>
                <a:gd name="connsiteY0" fmla="*/ 2154237 h 2154237"/>
                <a:gd name="connsiteX1" fmla="*/ 123825 w 876300"/>
                <a:gd name="connsiteY1" fmla="*/ 1363662 h 2154237"/>
                <a:gd name="connsiteX2" fmla="*/ 447675 w 876300"/>
                <a:gd name="connsiteY2" fmla="*/ 1077912 h 2154237"/>
                <a:gd name="connsiteX3" fmla="*/ 752475 w 876300"/>
                <a:gd name="connsiteY3" fmla="*/ 849312 h 2154237"/>
                <a:gd name="connsiteX4" fmla="*/ 857250 w 876300"/>
                <a:gd name="connsiteY4" fmla="*/ 125412 h 2154237"/>
                <a:gd name="connsiteX5" fmla="*/ 866775 w 876300"/>
                <a:gd name="connsiteY5" fmla="*/ 96837 h 215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6300" h="2154237">
                  <a:moveTo>
                    <a:pt x="0" y="2154237"/>
                  </a:moveTo>
                  <a:cubicBezTo>
                    <a:pt x="24606" y="1848643"/>
                    <a:pt x="49213" y="1543050"/>
                    <a:pt x="123825" y="1363662"/>
                  </a:cubicBezTo>
                  <a:cubicBezTo>
                    <a:pt x="198438" y="1184275"/>
                    <a:pt x="342900" y="1163637"/>
                    <a:pt x="447675" y="1077912"/>
                  </a:cubicBezTo>
                  <a:cubicBezTo>
                    <a:pt x="552450" y="992187"/>
                    <a:pt x="684213" y="1008062"/>
                    <a:pt x="752475" y="849312"/>
                  </a:cubicBezTo>
                  <a:cubicBezTo>
                    <a:pt x="820738" y="690562"/>
                    <a:pt x="838200" y="250824"/>
                    <a:pt x="857250" y="125412"/>
                  </a:cubicBezTo>
                  <a:cubicBezTo>
                    <a:pt x="876300" y="0"/>
                    <a:pt x="871537" y="48418"/>
                    <a:pt x="866775" y="96837"/>
                  </a:cubicBezTo>
                </a:path>
              </a:pathLst>
            </a:cu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44" name="Полилиния 43"/>
            <p:cNvSpPr/>
            <p:nvPr/>
          </p:nvSpPr>
          <p:spPr>
            <a:xfrm>
              <a:off x="4643438" y="928670"/>
              <a:ext cx="876300" cy="2154237"/>
            </a:xfrm>
            <a:custGeom>
              <a:avLst/>
              <a:gdLst>
                <a:gd name="connsiteX0" fmla="*/ 0 w 876300"/>
                <a:gd name="connsiteY0" fmla="*/ 2154237 h 2154237"/>
                <a:gd name="connsiteX1" fmla="*/ 123825 w 876300"/>
                <a:gd name="connsiteY1" fmla="*/ 1363662 h 2154237"/>
                <a:gd name="connsiteX2" fmla="*/ 447675 w 876300"/>
                <a:gd name="connsiteY2" fmla="*/ 1077912 h 2154237"/>
                <a:gd name="connsiteX3" fmla="*/ 752475 w 876300"/>
                <a:gd name="connsiteY3" fmla="*/ 849312 h 2154237"/>
                <a:gd name="connsiteX4" fmla="*/ 857250 w 876300"/>
                <a:gd name="connsiteY4" fmla="*/ 125412 h 2154237"/>
                <a:gd name="connsiteX5" fmla="*/ 866775 w 876300"/>
                <a:gd name="connsiteY5" fmla="*/ 96837 h 215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6300" h="2154237">
                  <a:moveTo>
                    <a:pt x="0" y="2154237"/>
                  </a:moveTo>
                  <a:cubicBezTo>
                    <a:pt x="24606" y="1848643"/>
                    <a:pt x="49213" y="1543050"/>
                    <a:pt x="123825" y="1363662"/>
                  </a:cubicBezTo>
                  <a:cubicBezTo>
                    <a:pt x="198438" y="1184275"/>
                    <a:pt x="342900" y="1163637"/>
                    <a:pt x="447675" y="1077912"/>
                  </a:cubicBezTo>
                  <a:cubicBezTo>
                    <a:pt x="552450" y="992187"/>
                    <a:pt x="684213" y="1008062"/>
                    <a:pt x="752475" y="849312"/>
                  </a:cubicBezTo>
                  <a:cubicBezTo>
                    <a:pt x="820738" y="690562"/>
                    <a:pt x="838200" y="250824"/>
                    <a:pt x="857250" y="125412"/>
                  </a:cubicBezTo>
                  <a:cubicBezTo>
                    <a:pt x="876300" y="0"/>
                    <a:pt x="871537" y="48418"/>
                    <a:pt x="866775" y="96837"/>
                  </a:cubicBezTo>
                </a:path>
              </a:pathLst>
            </a:cu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46" name="Полилиния 45"/>
            <p:cNvSpPr/>
            <p:nvPr/>
          </p:nvSpPr>
          <p:spPr>
            <a:xfrm>
              <a:off x="5857884" y="1000108"/>
              <a:ext cx="765175" cy="2085975"/>
            </a:xfrm>
            <a:custGeom>
              <a:avLst/>
              <a:gdLst>
                <a:gd name="connsiteX0" fmla="*/ 22225 w 765175"/>
                <a:gd name="connsiteY0" fmla="*/ 0 h 2085975"/>
                <a:gd name="connsiteX1" fmla="*/ 60325 w 765175"/>
                <a:gd name="connsiteY1" fmla="*/ 762000 h 2085975"/>
                <a:gd name="connsiteX2" fmla="*/ 384175 w 765175"/>
                <a:gd name="connsiteY2" fmla="*/ 1000125 h 2085975"/>
                <a:gd name="connsiteX3" fmla="*/ 641350 w 765175"/>
                <a:gd name="connsiteY3" fmla="*/ 1209675 h 2085975"/>
                <a:gd name="connsiteX4" fmla="*/ 765175 w 765175"/>
                <a:gd name="connsiteY4" fmla="*/ 2085975 h 208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175" h="2085975">
                  <a:moveTo>
                    <a:pt x="22225" y="0"/>
                  </a:moveTo>
                  <a:cubicBezTo>
                    <a:pt x="11112" y="297656"/>
                    <a:pt x="0" y="595313"/>
                    <a:pt x="60325" y="762000"/>
                  </a:cubicBezTo>
                  <a:cubicBezTo>
                    <a:pt x="120650" y="928687"/>
                    <a:pt x="287338" y="925513"/>
                    <a:pt x="384175" y="1000125"/>
                  </a:cubicBezTo>
                  <a:cubicBezTo>
                    <a:pt x="481013" y="1074738"/>
                    <a:pt x="577850" y="1028700"/>
                    <a:pt x="641350" y="1209675"/>
                  </a:cubicBezTo>
                  <a:cubicBezTo>
                    <a:pt x="704850" y="1390650"/>
                    <a:pt x="735012" y="1738312"/>
                    <a:pt x="765175" y="2085975"/>
                  </a:cubicBezTo>
                </a:path>
              </a:pathLst>
            </a:cu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47" name="Полилиния 46"/>
            <p:cNvSpPr/>
            <p:nvPr/>
          </p:nvSpPr>
          <p:spPr>
            <a:xfrm>
              <a:off x="4929190" y="1000108"/>
              <a:ext cx="765175" cy="2085975"/>
            </a:xfrm>
            <a:custGeom>
              <a:avLst/>
              <a:gdLst>
                <a:gd name="connsiteX0" fmla="*/ 22225 w 765175"/>
                <a:gd name="connsiteY0" fmla="*/ 0 h 2085975"/>
                <a:gd name="connsiteX1" fmla="*/ 60325 w 765175"/>
                <a:gd name="connsiteY1" fmla="*/ 762000 h 2085975"/>
                <a:gd name="connsiteX2" fmla="*/ 384175 w 765175"/>
                <a:gd name="connsiteY2" fmla="*/ 1000125 h 2085975"/>
                <a:gd name="connsiteX3" fmla="*/ 641350 w 765175"/>
                <a:gd name="connsiteY3" fmla="*/ 1209675 h 2085975"/>
                <a:gd name="connsiteX4" fmla="*/ 765175 w 765175"/>
                <a:gd name="connsiteY4" fmla="*/ 2085975 h 208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175" h="2085975">
                  <a:moveTo>
                    <a:pt x="22225" y="0"/>
                  </a:moveTo>
                  <a:cubicBezTo>
                    <a:pt x="11112" y="297656"/>
                    <a:pt x="0" y="595313"/>
                    <a:pt x="60325" y="762000"/>
                  </a:cubicBezTo>
                  <a:cubicBezTo>
                    <a:pt x="120650" y="928687"/>
                    <a:pt x="287338" y="925513"/>
                    <a:pt x="384175" y="1000125"/>
                  </a:cubicBezTo>
                  <a:cubicBezTo>
                    <a:pt x="481013" y="1074738"/>
                    <a:pt x="577850" y="1028700"/>
                    <a:pt x="641350" y="1209675"/>
                  </a:cubicBezTo>
                  <a:cubicBezTo>
                    <a:pt x="704850" y="1390650"/>
                    <a:pt x="735012" y="1738312"/>
                    <a:pt x="765175" y="2085975"/>
                  </a:cubicBezTo>
                </a:path>
              </a:pathLst>
            </a:cu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956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56BA-B9AF-401D-B6FB-9156B641B7F1}" type="slidenum">
              <a:rPr lang="ru-RU">
                <a:solidFill>
                  <a:srgbClr val="545472"/>
                </a:solidFill>
              </a:rPr>
              <a:pPr/>
              <a:t>10</a:t>
            </a:fld>
            <a:endParaRPr lang="ru-RU">
              <a:solidFill>
                <a:srgbClr val="545472"/>
              </a:solidFill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6148536" cy="838200"/>
          </a:xfrm>
          <a:solidFill>
            <a:srgbClr val="95E3EB">
              <a:alpha val="43000"/>
            </a:srgbClr>
          </a:solidFill>
          <a:ln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r>
              <a:rPr lang="ru-RU" sz="2400" b="1" i="1" dirty="0">
                <a:solidFill>
                  <a:srgbClr val="FF0000"/>
                </a:solidFill>
                <a:latin typeface="Times New Roman" pitchFamily="18" charset="0"/>
              </a:rPr>
              <a:t>Преобразование графиков тригонометрических функций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4000"/>
            <a:ext cx="7160840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364088" y="2971800"/>
            <a:ext cx="1295400" cy="304800"/>
          </a:xfrm>
          <a:prstGeom prst="rect">
            <a:avLst/>
          </a:prstGeom>
          <a:solidFill>
            <a:srgbClr val="D5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CD0FB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400" b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y =sin (x+ </a:t>
            </a:r>
            <a:r>
              <a:rPr kumimoji="1" lang="ru-RU" sz="1400" b="1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p</a:t>
            </a:r>
            <a:r>
              <a:rPr kumimoji="1" lang="en-US" sz="1400" b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/4</a:t>
            </a:r>
            <a:r>
              <a:rPr kumimoji="1" lang="ru-RU" sz="1400" b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971600" y="1676400"/>
            <a:ext cx="2332112" cy="609600"/>
          </a:xfrm>
          <a:prstGeom prst="rect">
            <a:avLst/>
          </a:prstGeom>
          <a:solidFill>
            <a:srgbClr val="D5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CD0FB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Постройте график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функции: </a:t>
            </a:r>
            <a:r>
              <a:rPr kumimoji="1"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y=sin (x - </a:t>
            </a:r>
            <a:r>
              <a:rPr kumimoji="1" lang="ru-RU" sz="1400" b="1" dirty="0">
                <a:solidFill>
                  <a:schemeClr val="tx2">
                    <a:lumMod val="75000"/>
                  </a:schemeClr>
                </a:solidFill>
                <a:latin typeface="Symbol" pitchFamily="18" charset="2"/>
              </a:rPr>
              <a:t>p</a:t>
            </a:r>
            <a:r>
              <a:rPr kumimoji="1" lang="en-US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/6)</a:t>
            </a:r>
            <a:r>
              <a:rPr kumimoji="1" lang="ru-RU" sz="1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100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 autoUpdateAnimBg="0"/>
      <p:bldP spid="24582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7DFC-F9AE-4458-AE61-77D6727269EE}" type="slidenum">
              <a:rPr lang="ru-RU">
                <a:solidFill>
                  <a:srgbClr val="545472"/>
                </a:solidFill>
              </a:rPr>
              <a:pPr/>
              <a:t>11</a:t>
            </a:fld>
            <a:endParaRPr lang="ru-RU">
              <a:solidFill>
                <a:srgbClr val="545472"/>
              </a:solidFill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828800" y="2286000"/>
            <a:ext cx="1447800" cy="609600"/>
          </a:xfrm>
          <a:prstGeom prst="rect">
            <a:avLst/>
          </a:prstGeom>
          <a:solidFill>
            <a:srgbClr val="F0F6F8"/>
          </a:solidFill>
          <a:ln w="2857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90000"/>
              <a:buFontTx/>
              <a:buChar char="•"/>
            </a:pPr>
            <a:endParaRPr lang="ru-RU" sz="2000" b="1">
              <a:solidFill>
                <a:srgbClr val="13131B"/>
              </a:solidFill>
              <a:latin typeface="Arial Unicode MS" pitchFamily="34" charset="-128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60648"/>
            <a:ext cx="6172200" cy="1034752"/>
          </a:xfrm>
          <a:solidFill>
            <a:srgbClr val="95E3EB">
              <a:alpha val="43000"/>
            </a:srgbClr>
          </a:solidFill>
          <a:ln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r>
              <a:rPr lang="ru-RU" sz="2400" b="1" i="1" dirty="0">
                <a:solidFill>
                  <a:srgbClr val="FF0000"/>
                </a:solidFill>
                <a:latin typeface="Times New Roman" pitchFamily="18" charset="0"/>
              </a:rPr>
              <a:t>Преобразование графиков тригонометрических функций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93838"/>
            <a:ext cx="64008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1600200" y="1703388"/>
            <a:ext cx="1676400" cy="887412"/>
          </a:xfrm>
          <a:prstGeom prst="rect">
            <a:avLst/>
          </a:prstGeom>
          <a:solidFill>
            <a:srgbClr val="D5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CD0FB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ru-RU" sz="1400" b="1" i="1">
              <a:solidFill>
                <a:srgbClr val="545472"/>
              </a:solidFill>
              <a:latin typeface="Times New Roman" pitchFamily="18" charset="0"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828800" y="2071688"/>
            <a:ext cx="11576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14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400" b="1" dirty="0">
                <a:solidFill>
                  <a:schemeClr val="tx2"/>
                </a:solidFill>
                <a:latin typeface="Times New Roman" pitchFamily="18" charset="0"/>
              </a:rPr>
              <a:t>y = sin x + </a:t>
            </a:r>
            <a:r>
              <a:rPr kumimoji="1" lang="ru-RU" sz="1400" b="1" dirty="0">
                <a:solidFill>
                  <a:schemeClr val="tx2"/>
                </a:solidFill>
                <a:latin typeface="Symbol" pitchFamily="18" charset="2"/>
              </a:rPr>
              <a:t>p</a:t>
            </a:r>
            <a:r>
              <a:rPr kumimoji="1" lang="en-US" sz="1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kumimoji="1" lang="ru-RU" sz="1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1524000" y="1703388"/>
            <a:ext cx="190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1400" b="1" dirty="0">
                <a:solidFill>
                  <a:schemeClr val="accent4"/>
                </a:solidFill>
                <a:latin typeface="Times New Roman" pitchFamily="18" charset="0"/>
              </a:rPr>
              <a:t>Постройте график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1400" b="1" dirty="0">
                <a:solidFill>
                  <a:schemeClr val="accent4"/>
                </a:solidFill>
                <a:latin typeface="Times New Roman" pitchFamily="18" charset="0"/>
              </a:rPr>
              <a:t>        функции: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5867400" y="3124200"/>
            <a:ext cx="1143000" cy="304800"/>
          </a:xfrm>
          <a:prstGeom prst="rect">
            <a:avLst/>
          </a:prstGeom>
          <a:solidFill>
            <a:srgbClr val="D5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CD0FB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400" b="1">
                <a:solidFill>
                  <a:srgbClr val="545472"/>
                </a:solidFill>
                <a:latin typeface="Times New Roman" pitchFamily="18" charset="0"/>
              </a:rPr>
              <a:t>y =sin (x - </a:t>
            </a:r>
            <a:r>
              <a:rPr kumimoji="1" lang="ru-RU" sz="1400" b="1">
                <a:solidFill>
                  <a:srgbClr val="545472"/>
                </a:solidFill>
                <a:latin typeface="Symbol" pitchFamily="18" charset="2"/>
              </a:rPr>
              <a:t>p</a:t>
            </a:r>
            <a:r>
              <a:rPr kumimoji="1" lang="en-US" sz="1400" b="1">
                <a:solidFill>
                  <a:srgbClr val="545472"/>
                </a:solidFill>
                <a:latin typeface="Times New Roman" pitchFamily="18" charset="0"/>
              </a:rPr>
              <a:t>/6</a:t>
            </a:r>
            <a:r>
              <a:rPr kumimoji="1" lang="ru-RU" sz="1400" b="1">
                <a:solidFill>
                  <a:srgbClr val="545472"/>
                </a:solidFill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955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Группа 3"/>
          <p:cNvGrpSpPr>
            <a:grpSpLocks/>
          </p:cNvGrpSpPr>
          <p:nvPr/>
        </p:nvGrpSpPr>
        <p:grpSpPr bwMode="auto">
          <a:xfrm>
            <a:off x="201613" y="2149475"/>
            <a:ext cx="8604250" cy="3052763"/>
            <a:chOff x="202019" y="1428736"/>
            <a:chExt cx="8603270" cy="3053301"/>
          </a:xfrm>
        </p:grpSpPr>
        <p:pic>
          <p:nvPicPr>
            <p:cNvPr id="7188" name="Рисунок 4" descr="График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19" y="1428736"/>
              <a:ext cx="3327491" cy="3053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9" name="Рисунок 5" descr="График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298" y="1428736"/>
              <a:ext cx="3304595" cy="3053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0" name="Рисунок 6" descr="График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0694" y="1428736"/>
              <a:ext cx="3304595" cy="3053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238" y="1177925"/>
            <a:ext cx="8229600" cy="58261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b="1" dirty="0" smtClean="0">
                <a:cs typeface="Times New Roman" pitchFamily="18" charset="0"/>
              </a:rPr>
              <a:t>у </a:t>
            </a:r>
            <a:r>
              <a:rPr lang="en-US" sz="3200" b="1" dirty="0" smtClean="0">
                <a:cs typeface="Times New Roman" pitchFamily="18" charset="0"/>
              </a:rPr>
              <a:t>=</a:t>
            </a:r>
            <a:r>
              <a:rPr lang="ru-RU" sz="3200" b="1" dirty="0" smtClean="0">
                <a:cs typeface="Times New Roman" pitchFamily="18" charset="0"/>
              </a:rPr>
              <a:t> </a:t>
            </a:r>
            <a:r>
              <a:rPr lang="en-US" sz="3200" b="1" dirty="0" smtClean="0">
                <a:cs typeface="Times New Roman" pitchFamily="18" charset="0"/>
              </a:rPr>
              <a:t>sin(</a:t>
            </a:r>
            <a:r>
              <a:rPr lang="en-US" sz="3200" b="1" dirty="0" err="1" smtClean="0">
                <a:cs typeface="Times New Roman" pitchFamily="18" charset="0"/>
              </a:rPr>
              <a:t>x+a</a:t>
            </a:r>
            <a:r>
              <a:rPr lang="en-US" sz="3200" b="1" dirty="0" smtClean="0">
                <a:cs typeface="Times New Roman" pitchFamily="18" charset="0"/>
              </a:rPr>
              <a:t>)</a:t>
            </a:r>
            <a:endParaRPr lang="ru-RU" sz="3200" b="1" dirty="0">
              <a:cs typeface="Times New Roman" pitchFamily="18" charset="0"/>
            </a:endParaRPr>
          </a:p>
        </p:txBody>
      </p:sp>
      <p:sp>
        <p:nvSpPr>
          <p:cNvPr id="7172" name="Содержимое 2"/>
          <p:cNvSpPr>
            <a:spLocks noGrp="1"/>
          </p:cNvSpPr>
          <p:nvPr>
            <p:ph idx="1"/>
          </p:nvPr>
        </p:nvSpPr>
        <p:spPr>
          <a:xfrm>
            <a:off x="177800" y="1974850"/>
            <a:ext cx="8786813" cy="5054600"/>
          </a:xfrm>
        </p:spPr>
        <p:txBody>
          <a:bodyPr/>
          <a:lstStyle/>
          <a:p>
            <a:pPr eaLnBrk="1" hangingPunct="1"/>
            <a:r>
              <a:rPr lang="en-US" sz="1600" dirty="0" smtClean="0"/>
              <a:t>                                                                   </a:t>
            </a:r>
            <a:r>
              <a:rPr lang="en-US" sz="2400" b="1" dirty="0" smtClean="0">
                <a:cs typeface="Times New Roman" pitchFamily="18" charset="0"/>
              </a:rPr>
              <a:t>y =</a:t>
            </a:r>
            <a:r>
              <a:rPr lang="ru-RU" sz="2400" b="1" dirty="0" smtClean="0">
                <a:cs typeface="Times New Roman" pitchFamily="18" charset="0"/>
              </a:rPr>
              <a:t> </a:t>
            </a:r>
            <a:r>
              <a:rPr lang="en-US" sz="2400" b="1" dirty="0" smtClean="0">
                <a:cs typeface="Times New Roman" pitchFamily="18" charset="0"/>
              </a:rPr>
              <a:t>sin(x+</a:t>
            </a:r>
            <a:r>
              <a:rPr lang="el-GR" sz="2400" b="1" dirty="0" smtClean="0">
                <a:cs typeface="Times New Roman" pitchFamily="18" charset="0"/>
              </a:rPr>
              <a:t>π/6</a:t>
            </a:r>
            <a:r>
              <a:rPr lang="en-US" sz="2400" b="1" dirty="0" smtClean="0">
                <a:cs typeface="Times New Roman" pitchFamily="18" charset="0"/>
              </a:rPr>
              <a:t>)</a:t>
            </a:r>
          </a:p>
          <a:p>
            <a:pPr eaLnBrk="1" hangingPunct="1">
              <a:buFont typeface="Arial" pitchFamily="34" charset="0"/>
              <a:buNone/>
            </a:pPr>
            <a:endParaRPr lang="en-US" sz="1600" dirty="0" smtClean="0"/>
          </a:p>
          <a:p>
            <a:pPr eaLnBrk="1" hangingPunct="1">
              <a:buFont typeface="Arial" pitchFamily="34" charset="0"/>
              <a:buNone/>
            </a:pPr>
            <a:r>
              <a:rPr lang="en-US" sz="1600" dirty="0" smtClean="0"/>
              <a:t>                                                             y        </a:t>
            </a:r>
          </a:p>
          <a:p>
            <a:pPr eaLnBrk="1" hangingPunct="1">
              <a:buFont typeface="Arial" pitchFamily="34" charset="0"/>
              <a:buNone/>
            </a:pPr>
            <a:endParaRPr lang="en-US" sz="1600" dirty="0" smtClean="0"/>
          </a:p>
          <a:p>
            <a:pPr eaLnBrk="1" hangingPunct="1">
              <a:buFont typeface="Arial" pitchFamily="34" charset="0"/>
              <a:buNone/>
            </a:pPr>
            <a:r>
              <a:rPr lang="en-US" sz="1600" dirty="0" smtClean="0"/>
              <a:t>                                                            1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1600" dirty="0" smtClean="0"/>
              <a:t>                             -</a:t>
            </a:r>
            <a:r>
              <a:rPr lang="el-GR" sz="1600" dirty="0" smtClean="0"/>
              <a:t>π</a:t>
            </a:r>
            <a:r>
              <a:rPr lang="en-US" sz="1600" dirty="0" smtClean="0"/>
              <a:t>                                                    </a:t>
            </a:r>
            <a:r>
              <a:rPr lang="ru-RU" sz="1600" dirty="0" smtClean="0"/>
              <a:t>    </a:t>
            </a:r>
            <a:r>
              <a:rPr lang="en-US" sz="1600" dirty="0" smtClean="0"/>
              <a:t> </a:t>
            </a:r>
            <a:r>
              <a:rPr lang="el-GR" sz="1600" dirty="0" smtClean="0"/>
              <a:t>π</a:t>
            </a:r>
            <a:r>
              <a:rPr lang="en-US" sz="1600" dirty="0" smtClean="0"/>
              <a:t>                          2</a:t>
            </a:r>
            <a:r>
              <a:rPr lang="el-GR" sz="1600" dirty="0" smtClean="0"/>
              <a:t>π</a:t>
            </a:r>
            <a:r>
              <a:rPr lang="en-US" sz="1600" dirty="0" smtClean="0"/>
              <a:t>                                           </a:t>
            </a:r>
            <a:r>
              <a:rPr lang="ru-RU" sz="1600" dirty="0" smtClean="0"/>
              <a:t>х</a:t>
            </a:r>
            <a:endParaRPr lang="en-US" sz="1600" dirty="0" smtClean="0"/>
          </a:p>
          <a:p>
            <a:pPr eaLnBrk="1" hangingPunct="1">
              <a:buFont typeface="Arial" pitchFamily="34" charset="0"/>
              <a:buNone/>
            </a:pPr>
            <a:r>
              <a:rPr lang="en-US" sz="1600" dirty="0" smtClean="0"/>
              <a:t>                                                                                  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1600" dirty="0" smtClean="0"/>
              <a:t>                                                            -1        </a:t>
            </a:r>
          </a:p>
          <a:p>
            <a:pPr eaLnBrk="1" hangingPunct="1">
              <a:buFont typeface="Arial" pitchFamily="34" charset="0"/>
              <a:buNone/>
            </a:pPr>
            <a:endParaRPr lang="en-US" sz="1600" dirty="0" smtClean="0"/>
          </a:p>
          <a:p>
            <a:pPr eaLnBrk="1" hangingPunct="1">
              <a:buFont typeface="Arial" pitchFamily="34" charset="0"/>
              <a:buNone/>
            </a:pPr>
            <a:r>
              <a:rPr lang="en-US" sz="1600" dirty="0" smtClean="0"/>
              <a:t>                                                              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1600" dirty="0" smtClean="0"/>
              <a:t>                                                                                                                       </a:t>
            </a:r>
            <a:endParaRPr lang="ru-RU" sz="1600" dirty="0" smtClean="0"/>
          </a:p>
        </p:txBody>
      </p: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595313" y="2555875"/>
            <a:ext cx="8142287" cy="2500313"/>
            <a:chOff x="2780" y="3794"/>
            <a:chExt cx="4721" cy="2430"/>
          </a:xfrm>
        </p:grpSpPr>
        <p:cxnSp>
          <p:nvCxnSpPr>
            <p:cNvPr id="7186" name="AutoShape 6"/>
            <p:cNvCxnSpPr>
              <a:cxnSpLocks noChangeShapeType="1"/>
            </p:cNvCxnSpPr>
            <p:nvPr/>
          </p:nvCxnSpPr>
          <p:spPr bwMode="auto">
            <a:xfrm>
              <a:off x="2780" y="4883"/>
              <a:ext cx="472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AutoShape 7"/>
            <p:cNvCxnSpPr>
              <a:cxnSpLocks noChangeShapeType="1"/>
            </p:cNvCxnSpPr>
            <p:nvPr/>
          </p:nvCxnSpPr>
          <p:spPr bwMode="auto">
            <a:xfrm flipV="1">
              <a:off x="4320" y="3794"/>
              <a:ext cx="1" cy="2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" name="Полилиния 11"/>
          <p:cNvSpPr/>
          <p:nvPr/>
        </p:nvSpPr>
        <p:spPr>
          <a:xfrm>
            <a:off x="206375" y="3149600"/>
            <a:ext cx="7723188" cy="1047750"/>
          </a:xfrm>
          <a:custGeom>
            <a:avLst/>
            <a:gdLst>
              <a:gd name="connsiteX0" fmla="*/ 0 w 7694762"/>
              <a:gd name="connsiteY0" fmla="*/ 529086 h 1038045"/>
              <a:gd name="connsiteX1" fmla="*/ 759124 w 7694762"/>
              <a:gd name="connsiteY1" fmla="*/ 28754 h 1038045"/>
              <a:gd name="connsiteX2" fmla="*/ 1526875 w 7694762"/>
              <a:gd name="connsiteY2" fmla="*/ 520460 h 1038045"/>
              <a:gd name="connsiteX3" fmla="*/ 2277374 w 7694762"/>
              <a:gd name="connsiteY3" fmla="*/ 1020792 h 1038045"/>
              <a:gd name="connsiteX4" fmla="*/ 3053751 w 7694762"/>
              <a:gd name="connsiteY4" fmla="*/ 511834 h 1038045"/>
              <a:gd name="connsiteX5" fmla="*/ 3812875 w 7694762"/>
              <a:gd name="connsiteY5" fmla="*/ 20128 h 1038045"/>
              <a:gd name="connsiteX6" fmla="*/ 4563374 w 7694762"/>
              <a:gd name="connsiteY6" fmla="*/ 520460 h 1038045"/>
              <a:gd name="connsiteX7" fmla="*/ 5296619 w 7694762"/>
              <a:gd name="connsiteY7" fmla="*/ 1038045 h 1038045"/>
              <a:gd name="connsiteX8" fmla="*/ 6055743 w 7694762"/>
              <a:gd name="connsiteY8" fmla="*/ 520460 h 1038045"/>
              <a:gd name="connsiteX9" fmla="*/ 6823494 w 7694762"/>
              <a:gd name="connsiteY9" fmla="*/ 20128 h 1038045"/>
              <a:gd name="connsiteX10" fmla="*/ 7694762 w 7694762"/>
              <a:gd name="connsiteY10" fmla="*/ 641230 h 103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94762" h="1038045">
                <a:moveTo>
                  <a:pt x="0" y="529086"/>
                </a:moveTo>
                <a:cubicBezTo>
                  <a:pt x="252322" y="279639"/>
                  <a:pt x="504645" y="30192"/>
                  <a:pt x="759124" y="28754"/>
                </a:cubicBezTo>
                <a:cubicBezTo>
                  <a:pt x="1013603" y="27316"/>
                  <a:pt x="1273833" y="355120"/>
                  <a:pt x="1526875" y="520460"/>
                </a:cubicBezTo>
                <a:cubicBezTo>
                  <a:pt x="1779917" y="685800"/>
                  <a:pt x="2022895" y="1022230"/>
                  <a:pt x="2277374" y="1020792"/>
                </a:cubicBezTo>
                <a:cubicBezTo>
                  <a:pt x="2531853" y="1019354"/>
                  <a:pt x="3053751" y="511834"/>
                  <a:pt x="3053751" y="511834"/>
                </a:cubicBezTo>
                <a:cubicBezTo>
                  <a:pt x="3309668" y="345057"/>
                  <a:pt x="3561271" y="18690"/>
                  <a:pt x="3812875" y="20128"/>
                </a:cubicBezTo>
                <a:cubicBezTo>
                  <a:pt x="4064479" y="21566"/>
                  <a:pt x="4316083" y="350807"/>
                  <a:pt x="4563374" y="520460"/>
                </a:cubicBezTo>
                <a:cubicBezTo>
                  <a:pt x="4810665" y="690113"/>
                  <a:pt x="5047891" y="1038045"/>
                  <a:pt x="5296619" y="1038045"/>
                </a:cubicBezTo>
                <a:cubicBezTo>
                  <a:pt x="5545347" y="1038045"/>
                  <a:pt x="5801264" y="690113"/>
                  <a:pt x="6055743" y="520460"/>
                </a:cubicBezTo>
                <a:cubicBezTo>
                  <a:pt x="6310222" y="350807"/>
                  <a:pt x="6550324" y="0"/>
                  <a:pt x="6823494" y="20128"/>
                </a:cubicBezTo>
                <a:cubicBezTo>
                  <a:pt x="7096664" y="40256"/>
                  <a:pt x="7395713" y="340743"/>
                  <a:pt x="7694762" y="641230"/>
                </a:cubicBezTo>
              </a:path>
            </a:pathLst>
          </a:cu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prstClr val="black"/>
              </a:solidFill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-41275" y="2425700"/>
            <a:ext cx="7723188" cy="1039813"/>
          </a:xfrm>
          <a:custGeom>
            <a:avLst/>
            <a:gdLst>
              <a:gd name="connsiteX0" fmla="*/ 0 w 7694762"/>
              <a:gd name="connsiteY0" fmla="*/ 529086 h 1038045"/>
              <a:gd name="connsiteX1" fmla="*/ 759124 w 7694762"/>
              <a:gd name="connsiteY1" fmla="*/ 28754 h 1038045"/>
              <a:gd name="connsiteX2" fmla="*/ 1526875 w 7694762"/>
              <a:gd name="connsiteY2" fmla="*/ 520460 h 1038045"/>
              <a:gd name="connsiteX3" fmla="*/ 2277374 w 7694762"/>
              <a:gd name="connsiteY3" fmla="*/ 1020792 h 1038045"/>
              <a:gd name="connsiteX4" fmla="*/ 3053751 w 7694762"/>
              <a:gd name="connsiteY4" fmla="*/ 511834 h 1038045"/>
              <a:gd name="connsiteX5" fmla="*/ 3812875 w 7694762"/>
              <a:gd name="connsiteY5" fmla="*/ 20128 h 1038045"/>
              <a:gd name="connsiteX6" fmla="*/ 4563374 w 7694762"/>
              <a:gd name="connsiteY6" fmla="*/ 520460 h 1038045"/>
              <a:gd name="connsiteX7" fmla="*/ 5296619 w 7694762"/>
              <a:gd name="connsiteY7" fmla="*/ 1038045 h 1038045"/>
              <a:gd name="connsiteX8" fmla="*/ 6055743 w 7694762"/>
              <a:gd name="connsiteY8" fmla="*/ 520460 h 1038045"/>
              <a:gd name="connsiteX9" fmla="*/ 6823494 w 7694762"/>
              <a:gd name="connsiteY9" fmla="*/ 20128 h 1038045"/>
              <a:gd name="connsiteX10" fmla="*/ 7694762 w 7694762"/>
              <a:gd name="connsiteY10" fmla="*/ 641230 h 103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94762" h="1038045">
                <a:moveTo>
                  <a:pt x="0" y="529086"/>
                </a:moveTo>
                <a:cubicBezTo>
                  <a:pt x="252322" y="279639"/>
                  <a:pt x="504645" y="30192"/>
                  <a:pt x="759124" y="28754"/>
                </a:cubicBezTo>
                <a:cubicBezTo>
                  <a:pt x="1013603" y="27316"/>
                  <a:pt x="1273833" y="355120"/>
                  <a:pt x="1526875" y="520460"/>
                </a:cubicBezTo>
                <a:cubicBezTo>
                  <a:pt x="1779917" y="685800"/>
                  <a:pt x="2022895" y="1022230"/>
                  <a:pt x="2277374" y="1020792"/>
                </a:cubicBezTo>
                <a:cubicBezTo>
                  <a:pt x="2531853" y="1019354"/>
                  <a:pt x="3053751" y="511834"/>
                  <a:pt x="3053751" y="511834"/>
                </a:cubicBezTo>
                <a:cubicBezTo>
                  <a:pt x="3309668" y="345057"/>
                  <a:pt x="3561271" y="18690"/>
                  <a:pt x="3812875" y="20128"/>
                </a:cubicBezTo>
                <a:cubicBezTo>
                  <a:pt x="4064479" y="21566"/>
                  <a:pt x="4316083" y="350807"/>
                  <a:pt x="4563374" y="520460"/>
                </a:cubicBezTo>
                <a:cubicBezTo>
                  <a:pt x="4810665" y="690113"/>
                  <a:pt x="5047891" y="1038045"/>
                  <a:pt x="5296619" y="1038045"/>
                </a:cubicBezTo>
                <a:cubicBezTo>
                  <a:pt x="5545347" y="1038045"/>
                  <a:pt x="5801264" y="690113"/>
                  <a:pt x="6055743" y="520460"/>
                </a:cubicBezTo>
                <a:cubicBezTo>
                  <a:pt x="6310222" y="350807"/>
                  <a:pt x="6550324" y="0"/>
                  <a:pt x="6823494" y="20128"/>
                </a:cubicBezTo>
                <a:cubicBezTo>
                  <a:pt x="7096664" y="40256"/>
                  <a:pt x="7395713" y="340743"/>
                  <a:pt x="7694762" y="641230"/>
                </a:cubicBezTo>
              </a:path>
            </a:pathLst>
          </a:cu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prstClr val="black"/>
              </a:solidFill>
            </a:endParaRPr>
          </a:p>
        </p:txBody>
      </p:sp>
      <p:sp>
        <p:nvSpPr>
          <p:cNvPr id="71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mtClean="0">
              <a:solidFill>
                <a:prstClr val="black"/>
              </a:solidFill>
              <a:cs typeface="Arial" pitchFamily="34" charset="0"/>
            </a:endParaRPr>
          </a:p>
        </p:txBody>
      </p:sp>
      <p:pic>
        <p:nvPicPr>
          <p:cNvPr id="7177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3721100"/>
            <a:ext cx="1238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717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71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mtClean="0">
              <a:solidFill>
                <a:prstClr val="black"/>
              </a:solidFill>
              <a:cs typeface="Arial" pitchFamily="34" charset="0"/>
            </a:endParaRPr>
          </a:p>
        </p:txBody>
      </p:sp>
      <p:grpSp>
        <p:nvGrpSpPr>
          <p:cNvPr id="5" name="Группа 21"/>
          <p:cNvGrpSpPr>
            <a:grpSpLocks/>
          </p:cNvGrpSpPr>
          <p:nvPr/>
        </p:nvGrpSpPr>
        <p:grpSpPr bwMode="auto">
          <a:xfrm>
            <a:off x="2700338" y="2493963"/>
            <a:ext cx="339725" cy="2527300"/>
            <a:chOff x="2664740" y="1785926"/>
            <a:chExt cx="341175" cy="2528103"/>
          </a:xfrm>
        </p:grpSpPr>
        <p:cxnSp>
          <p:nvCxnSpPr>
            <p:cNvPr id="14" name="Прямая со стрелкой 13"/>
            <p:cNvCxnSpPr/>
            <p:nvPr/>
          </p:nvCxnSpPr>
          <p:spPr>
            <a:xfrm rot="5400000" flipH="1" flipV="1">
              <a:off x="1775202" y="3083316"/>
              <a:ext cx="2456643" cy="4783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84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6050" y="1785926"/>
              <a:ext cx="1619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5" name="Picture 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4740" y="2500306"/>
              <a:ext cx="302553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82" name="Rectangle 5"/>
          <p:cNvSpPr>
            <a:spLocks/>
          </p:cNvSpPr>
          <p:nvPr/>
        </p:nvSpPr>
        <p:spPr bwMode="auto">
          <a:xfrm>
            <a:off x="1763713" y="188913"/>
            <a:ext cx="507206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ru-RU" sz="4000" dirty="0" smtClean="0">
                <a:solidFill>
                  <a:prstClr val="black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Примеры</a:t>
            </a:r>
          </a:p>
        </p:txBody>
      </p:sp>
    </p:spTree>
    <p:extLst>
      <p:ext uri="{BB962C8B-B14F-4D97-AF65-F5344CB8AC3E}">
        <p14:creationId xmlns:p14="http://schemas.microsoft.com/office/powerpoint/2010/main" val="387805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Группа 3"/>
          <p:cNvGrpSpPr>
            <a:grpSpLocks/>
          </p:cNvGrpSpPr>
          <p:nvPr/>
        </p:nvGrpSpPr>
        <p:grpSpPr bwMode="auto">
          <a:xfrm>
            <a:off x="201613" y="1428750"/>
            <a:ext cx="8604250" cy="3052763"/>
            <a:chOff x="202019" y="1428736"/>
            <a:chExt cx="8603270" cy="3053301"/>
          </a:xfrm>
        </p:grpSpPr>
        <p:pic>
          <p:nvPicPr>
            <p:cNvPr id="8207" name="Рисунок 4" descr="График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19" y="1428736"/>
              <a:ext cx="3327491" cy="3053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8" name="Рисунок 5" descr="График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298" y="1428736"/>
              <a:ext cx="3304595" cy="3053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9" name="Рисунок 6" descr="График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0694" y="1428736"/>
              <a:ext cx="3304595" cy="3053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64293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b="1" dirty="0" smtClean="0">
                <a:cs typeface="Times New Roman" pitchFamily="18" charset="0"/>
              </a:rPr>
              <a:t>у </a:t>
            </a:r>
            <a:r>
              <a:rPr lang="en-US" sz="3200" b="1" dirty="0" smtClean="0">
                <a:cs typeface="Times New Roman" pitchFamily="18" charset="0"/>
              </a:rPr>
              <a:t>=</a:t>
            </a:r>
            <a:r>
              <a:rPr lang="ru-RU" sz="3200" b="1" dirty="0" smtClean="0">
                <a:cs typeface="Times New Roman" pitchFamily="18" charset="0"/>
              </a:rPr>
              <a:t> </a:t>
            </a:r>
            <a:r>
              <a:rPr lang="en-US" sz="3200" b="1" dirty="0" err="1" smtClean="0">
                <a:cs typeface="Times New Roman" pitchFamily="18" charset="0"/>
              </a:rPr>
              <a:t>sinx</a:t>
            </a:r>
            <a:r>
              <a:rPr lang="ru-RU" sz="3200" b="1" dirty="0" smtClean="0">
                <a:cs typeface="Times New Roman" pitchFamily="18" charset="0"/>
              </a:rPr>
              <a:t> </a:t>
            </a:r>
            <a:r>
              <a:rPr lang="en-US" sz="3200" b="1" dirty="0" smtClean="0">
                <a:cs typeface="Times New Roman" pitchFamily="18" charset="0"/>
              </a:rPr>
              <a:t>+</a:t>
            </a:r>
            <a:r>
              <a:rPr lang="ru-RU" sz="3200" b="1" dirty="0" smtClean="0">
                <a:cs typeface="Times New Roman" pitchFamily="18" charset="0"/>
              </a:rPr>
              <a:t> </a:t>
            </a:r>
            <a:r>
              <a:rPr lang="en-US" sz="3200" b="1" dirty="0" smtClean="0">
                <a:cs typeface="Times New Roman" pitchFamily="18" charset="0"/>
              </a:rPr>
              <a:t>a</a:t>
            </a:r>
            <a:endParaRPr lang="ru-RU" sz="3200" b="1" dirty="0">
              <a:cs typeface="Times New Roman" pitchFamily="18" charset="0"/>
            </a:endParaRPr>
          </a:p>
        </p:txBody>
      </p:sp>
      <p:sp>
        <p:nvSpPr>
          <p:cNvPr id="8196" name="Содержимое 2"/>
          <p:cNvSpPr>
            <a:spLocks noGrp="1"/>
          </p:cNvSpPr>
          <p:nvPr>
            <p:ph idx="1"/>
          </p:nvPr>
        </p:nvSpPr>
        <p:spPr>
          <a:xfrm>
            <a:off x="142875" y="1071563"/>
            <a:ext cx="8786813" cy="505460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sz="1600" dirty="0" smtClean="0"/>
              <a:t>                                               </a:t>
            </a:r>
            <a:r>
              <a:rPr lang="ru-RU" sz="2400" b="1" dirty="0" smtClean="0">
                <a:cs typeface="Times New Roman" pitchFamily="18" charset="0"/>
              </a:rPr>
              <a:t>1)</a:t>
            </a:r>
            <a:r>
              <a:rPr lang="en-US" sz="2400" b="1" dirty="0" smtClean="0">
                <a:cs typeface="Times New Roman" pitchFamily="18" charset="0"/>
              </a:rPr>
              <a:t>y= sin x + 1</a:t>
            </a:r>
            <a:r>
              <a:rPr lang="ru-RU" sz="2400" b="1" dirty="0" smtClean="0">
                <a:cs typeface="Times New Roman" pitchFamily="18" charset="0"/>
              </a:rPr>
              <a:t>;            2)</a:t>
            </a:r>
            <a:r>
              <a:rPr lang="en-US" sz="2400" b="1" dirty="0" smtClean="0">
                <a:cs typeface="Times New Roman" pitchFamily="18" charset="0"/>
              </a:rPr>
              <a:t>y= sin x - 2 </a:t>
            </a:r>
          </a:p>
          <a:p>
            <a:pPr eaLnBrk="1" hangingPunct="1"/>
            <a:endParaRPr lang="en-US" sz="1600" dirty="0" smtClean="0"/>
          </a:p>
          <a:p>
            <a:pPr eaLnBrk="1" hangingPunct="1">
              <a:buFont typeface="Arial" pitchFamily="34" charset="0"/>
              <a:buNone/>
            </a:pPr>
            <a:r>
              <a:rPr lang="en-US" sz="1600" dirty="0" smtClean="0"/>
              <a:t>                                                         </a:t>
            </a:r>
            <a:r>
              <a:rPr lang="ru-RU" sz="1600" dirty="0" smtClean="0"/>
              <a:t>  </a:t>
            </a:r>
            <a:r>
              <a:rPr lang="en-US" sz="1600" dirty="0" smtClean="0"/>
              <a:t>   y</a:t>
            </a:r>
          </a:p>
          <a:p>
            <a:pPr eaLnBrk="1" hangingPunct="1">
              <a:buFont typeface="Arial" pitchFamily="34" charset="0"/>
              <a:buNone/>
            </a:pPr>
            <a:endParaRPr lang="en-US" sz="1600" dirty="0" smtClean="0"/>
          </a:p>
          <a:p>
            <a:pPr eaLnBrk="1" hangingPunct="1">
              <a:buFont typeface="Arial" pitchFamily="34" charset="0"/>
              <a:buNone/>
            </a:pPr>
            <a:r>
              <a:rPr lang="en-US" sz="1600" dirty="0" smtClean="0"/>
              <a:t>                                                             1                                                                                      </a:t>
            </a:r>
            <a:r>
              <a:rPr lang="ru-RU" sz="1600" dirty="0" smtClean="0"/>
              <a:t>    </a:t>
            </a:r>
            <a:r>
              <a:rPr lang="en-US" sz="1600" dirty="0" smtClean="0"/>
              <a:t>     x'   </a:t>
            </a:r>
          </a:p>
          <a:p>
            <a:pPr eaLnBrk="1" hangingPunct="1">
              <a:buFont typeface="Arial" pitchFamily="34" charset="0"/>
              <a:buNone/>
            </a:pPr>
            <a:endParaRPr lang="en-US" sz="1600" dirty="0" smtClean="0"/>
          </a:p>
          <a:p>
            <a:pPr eaLnBrk="1" hangingPunct="1">
              <a:buFont typeface="Arial" pitchFamily="34" charset="0"/>
              <a:buNone/>
            </a:pPr>
            <a:r>
              <a:rPr lang="en-US" sz="1600" dirty="0" smtClean="0"/>
              <a:t>                            -</a:t>
            </a:r>
            <a:r>
              <a:rPr lang="el-GR" sz="1600" dirty="0" smtClean="0"/>
              <a:t>π</a:t>
            </a:r>
            <a:r>
              <a:rPr lang="en-US" sz="1600" dirty="0" smtClean="0"/>
              <a:t>                             0                          </a:t>
            </a:r>
            <a:r>
              <a:rPr lang="el-GR" sz="1600" dirty="0" smtClean="0"/>
              <a:t>π</a:t>
            </a:r>
            <a:r>
              <a:rPr lang="en-US" sz="1600" dirty="0" smtClean="0"/>
              <a:t>                            2</a:t>
            </a:r>
            <a:r>
              <a:rPr lang="el-GR" sz="1600" dirty="0" smtClean="0"/>
              <a:t>π</a:t>
            </a:r>
            <a:r>
              <a:rPr lang="en-US" sz="1600" dirty="0" smtClean="0"/>
              <a:t>                           </a:t>
            </a:r>
            <a:r>
              <a:rPr lang="ru-RU" sz="1600" dirty="0" smtClean="0"/>
              <a:t>       </a:t>
            </a:r>
            <a:r>
              <a:rPr lang="en-US" sz="1600" dirty="0" smtClean="0"/>
              <a:t>   x                                                                                                                                              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1600" dirty="0" smtClean="0"/>
              <a:t>                                                                  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1600" dirty="0" smtClean="0"/>
              <a:t>                                                                  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1600" dirty="0" smtClean="0"/>
              <a:t>                                                            -2                                                                                             </a:t>
            </a:r>
            <a:r>
              <a:rPr lang="ru-RU" sz="1600" dirty="0" smtClean="0"/>
              <a:t>  </a:t>
            </a:r>
            <a:r>
              <a:rPr lang="en-US" sz="1600" dirty="0" smtClean="0"/>
              <a:t>   x''                                                                                                             </a:t>
            </a:r>
            <a:endParaRPr lang="ru-RU" sz="1600" dirty="0" smtClean="0"/>
          </a:p>
        </p:txBody>
      </p:sp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396875" y="1738313"/>
            <a:ext cx="8140700" cy="2593975"/>
            <a:chOff x="2788" y="3673"/>
            <a:chExt cx="4721" cy="2520"/>
          </a:xfrm>
        </p:grpSpPr>
        <p:cxnSp>
          <p:nvCxnSpPr>
            <p:cNvPr id="8205" name="AutoShape 6"/>
            <p:cNvCxnSpPr>
              <a:cxnSpLocks noChangeShapeType="1"/>
            </p:cNvCxnSpPr>
            <p:nvPr/>
          </p:nvCxnSpPr>
          <p:spPr bwMode="auto">
            <a:xfrm>
              <a:off x="2788" y="4850"/>
              <a:ext cx="472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6" name="AutoShape 7"/>
            <p:cNvCxnSpPr>
              <a:cxnSpLocks noChangeShapeType="1"/>
            </p:cNvCxnSpPr>
            <p:nvPr/>
          </p:nvCxnSpPr>
          <p:spPr bwMode="auto">
            <a:xfrm rot="5400000" flipH="1" flipV="1">
              <a:off x="3189" y="4931"/>
              <a:ext cx="2520" cy="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Полилиния 10"/>
          <p:cNvSpPr/>
          <p:nvPr/>
        </p:nvSpPr>
        <p:spPr>
          <a:xfrm>
            <a:off x="206375" y="2428875"/>
            <a:ext cx="7723188" cy="1047750"/>
          </a:xfrm>
          <a:custGeom>
            <a:avLst/>
            <a:gdLst>
              <a:gd name="connsiteX0" fmla="*/ 0 w 7694762"/>
              <a:gd name="connsiteY0" fmla="*/ 529086 h 1038045"/>
              <a:gd name="connsiteX1" fmla="*/ 759124 w 7694762"/>
              <a:gd name="connsiteY1" fmla="*/ 28754 h 1038045"/>
              <a:gd name="connsiteX2" fmla="*/ 1526875 w 7694762"/>
              <a:gd name="connsiteY2" fmla="*/ 520460 h 1038045"/>
              <a:gd name="connsiteX3" fmla="*/ 2277374 w 7694762"/>
              <a:gd name="connsiteY3" fmla="*/ 1020792 h 1038045"/>
              <a:gd name="connsiteX4" fmla="*/ 3053751 w 7694762"/>
              <a:gd name="connsiteY4" fmla="*/ 511834 h 1038045"/>
              <a:gd name="connsiteX5" fmla="*/ 3812875 w 7694762"/>
              <a:gd name="connsiteY5" fmla="*/ 20128 h 1038045"/>
              <a:gd name="connsiteX6" fmla="*/ 4563374 w 7694762"/>
              <a:gd name="connsiteY6" fmla="*/ 520460 h 1038045"/>
              <a:gd name="connsiteX7" fmla="*/ 5296619 w 7694762"/>
              <a:gd name="connsiteY7" fmla="*/ 1038045 h 1038045"/>
              <a:gd name="connsiteX8" fmla="*/ 6055743 w 7694762"/>
              <a:gd name="connsiteY8" fmla="*/ 520460 h 1038045"/>
              <a:gd name="connsiteX9" fmla="*/ 6823494 w 7694762"/>
              <a:gd name="connsiteY9" fmla="*/ 20128 h 1038045"/>
              <a:gd name="connsiteX10" fmla="*/ 7694762 w 7694762"/>
              <a:gd name="connsiteY10" fmla="*/ 641230 h 103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94762" h="1038045">
                <a:moveTo>
                  <a:pt x="0" y="529086"/>
                </a:moveTo>
                <a:cubicBezTo>
                  <a:pt x="252322" y="279639"/>
                  <a:pt x="504645" y="30192"/>
                  <a:pt x="759124" y="28754"/>
                </a:cubicBezTo>
                <a:cubicBezTo>
                  <a:pt x="1013603" y="27316"/>
                  <a:pt x="1273833" y="355120"/>
                  <a:pt x="1526875" y="520460"/>
                </a:cubicBezTo>
                <a:cubicBezTo>
                  <a:pt x="1779917" y="685800"/>
                  <a:pt x="2022895" y="1022230"/>
                  <a:pt x="2277374" y="1020792"/>
                </a:cubicBezTo>
                <a:cubicBezTo>
                  <a:pt x="2531853" y="1019354"/>
                  <a:pt x="3053751" y="511834"/>
                  <a:pt x="3053751" y="511834"/>
                </a:cubicBezTo>
                <a:cubicBezTo>
                  <a:pt x="3309668" y="345057"/>
                  <a:pt x="3561271" y="18690"/>
                  <a:pt x="3812875" y="20128"/>
                </a:cubicBezTo>
                <a:cubicBezTo>
                  <a:pt x="4064479" y="21566"/>
                  <a:pt x="4316083" y="350807"/>
                  <a:pt x="4563374" y="520460"/>
                </a:cubicBezTo>
                <a:cubicBezTo>
                  <a:pt x="4810665" y="690113"/>
                  <a:pt x="5047891" y="1038045"/>
                  <a:pt x="5296619" y="1038045"/>
                </a:cubicBezTo>
                <a:cubicBezTo>
                  <a:pt x="5545347" y="1038045"/>
                  <a:pt x="5801264" y="690113"/>
                  <a:pt x="6055743" y="520460"/>
                </a:cubicBezTo>
                <a:cubicBezTo>
                  <a:pt x="6310222" y="350807"/>
                  <a:pt x="6550324" y="0"/>
                  <a:pt x="6823494" y="20128"/>
                </a:cubicBezTo>
                <a:cubicBezTo>
                  <a:pt x="7096664" y="40256"/>
                  <a:pt x="7395713" y="340743"/>
                  <a:pt x="7694762" y="641230"/>
                </a:cubicBezTo>
              </a:path>
            </a:pathLst>
          </a:cu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prstClr val="black"/>
              </a:solidFill>
            </a:endParaRPr>
          </a:p>
        </p:txBody>
      </p:sp>
      <p:sp>
        <p:nvSpPr>
          <p:cNvPr id="14" name="Полилиния 13"/>
          <p:cNvSpPr/>
          <p:nvPr/>
        </p:nvSpPr>
        <p:spPr>
          <a:xfrm>
            <a:off x="179388" y="1916113"/>
            <a:ext cx="7723187" cy="1038225"/>
          </a:xfrm>
          <a:custGeom>
            <a:avLst/>
            <a:gdLst>
              <a:gd name="connsiteX0" fmla="*/ 0 w 7694762"/>
              <a:gd name="connsiteY0" fmla="*/ 529086 h 1038045"/>
              <a:gd name="connsiteX1" fmla="*/ 759124 w 7694762"/>
              <a:gd name="connsiteY1" fmla="*/ 28754 h 1038045"/>
              <a:gd name="connsiteX2" fmla="*/ 1526875 w 7694762"/>
              <a:gd name="connsiteY2" fmla="*/ 520460 h 1038045"/>
              <a:gd name="connsiteX3" fmla="*/ 2277374 w 7694762"/>
              <a:gd name="connsiteY3" fmla="*/ 1020792 h 1038045"/>
              <a:gd name="connsiteX4" fmla="*/ 3053751 w 7694762"/>
              <a:gd name="connsiteY4" fmla="*/ 511834 h 1038045"/>
              <a:gd name="connsiteX5" fmla="*/ 3812875 w 7694762"/>
              <a:gd name="connsiteY5" fmla="*/ 20128 h 1038045"/>
              <a:gd name="connsiteX6" fmla="*/ 4563374 w 7694762"/>
              <a:gd name="connsiteY6" fmla="*/ 520460 h 1038045"/>
              <a:gd name="connsiteX7" fmla="*/ 5296619 w 7694762"/>
              <a:gd name="connsiteY7" fmla="*/ 1038045 h 1038045"/>
              <a:gd name="connsiteX8" fmla="*/ 6055743 w 7694762"/>
              <a:gd name="connsiteY8" fmla="*/ 520460 h 1038045"/>
              <a:gd name="connsiteX9" fmla="*/ 6823494 w 7694762"/>
              <a:gd name="connsiteY9" fmla="*/ 20128 h 1038045"/>
              <a:gd name="connsiteX10" fmla="*/ 7694762 w 7694762"/>
              <a:gd name="connsiteY10" fmla="*/ 641230 h 103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94762" h="1038045">
                <a:moveTo>
                  <a:pt x="0" y="529086"/>
                </a:moveTo>
                <a:cubicBezTo>
                  <a:pt x="252322" y="279639"/>
                  <a:pt x="504645" y="30192"/>
                  <a:pt x="759124" y="28754"/>
                </a:cubicBezTo>
                <a:cubicBezTo>
                  <a:pt x="1013603" y="27316"/>
                  <a:pt x="1273833" y="355120"/>
                  <a:pt x="1526875" y="520460"/>
                </a:cubicBezTo>
                <a:cubicBezTo>
                  <a:pt x="1779917" y="685800"/>
                  <a:pt x="2022895" y="1022230"/>
                  <a:pt x="2277374" y="1020792"/>
                </a:cubicBezTo>
                <a:cubicBezTo>
                  <a:pt x="2531853" y="1019354"/>
                  <a:pt x="3053751" y="511834"/>
                  <a:pt x="3053751" y="511834"/>
                </a:cubicBezTo>
                <a:cubicBezTo>
                  <a:pt x="3309668" y="345057"/>
                  <a:pt x="3561271" y="18690"/>
                  <a:pt x="3812875" y="20128"/>
                </a:cubicBezTo>
                <a:cubicBezTo>
                  <a:pt x="4064479" y="21566"/>
                  <a:pt x="4316083" y="350807"/>
                  <a:pt x="4563374" y="520460"/>
                </a:cubicBezTo>
                <a:cubicBezTo>
                  <a:pt x="4810665" y="690113"/>
                  <a:pt x="5047891" y="1038045"/>
                  <a:pt x="5296619" y="1038045"/>
                </a:cubicBezTo>
                <a:cubicBezTo>
                  <a:pt x="5545347" y="1038045"/>
                  <a:pt x="5801264" y="690113"/>
                  <a:pt x="6055743" y="520460"/>
                </a:cubicBezTo>
                <a:cubicBezTo>
                  <a:pt x="6310222" y="350807"/>
                  <a:pt x="6550324" y="0"/>
                  <a:pt x="6823494" y="20128"/>
                </a:cubicBezTo>
                <a:cubicBezTo>
                  <a:pt x="7096664" y="40256"/>
                  <a:pt x="7395713" y="340743"/>
                  <a:pt x="7694762" y="641230"/>
                </a:cubicBezTo>
              </a:path>
            </a:pathLst>
          </a:cu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prstClr val="black"/>
              </a:solidFill>
            </a:endParaRPr>
          </a:p>
        </p:txBody>
      </p:sp>
      <p:sp>
        <p:nvSpPr>
          <p:cNvPr id="15" name="Полилиния 14"/>
          <p:cNvSpPr/>
          <p:nvPr/>
        </p:nvSpPr>
        <p:spPr>
          <a:xfrm>
            <a:off x="214313" y="3429000"/>
            <a:ext cx="7723187" cy="1047750"/>
          </a:xfrm>
          <a:custGeom>
            <a:avLst/>
            <a:gdLst>
              <a:gd name="connsiteX0" fmla="*/ 0 w 7694762"/>
              <a:gd name="connsiteY0" fmla="*/ 529086 h 1038045"/>
              <a:gd name="connsiteX1" fmla="*/ 759124 w 7694762"/>
              <a:gd name="connsiteY1" fmla="*/ 28754 h 1038045"/>
              <a:gd name="connsiteX2" fmla="*/ 1526875 w 7694762"/>
              <a:gd name="connsiteY2" fmla="*/ 520460 h 1038045"/>
              <a:gd name="connsiteX3" fmla="*/ 2277374 w 7694762"/>
              <a:gd name="connsiteY3" fmla="*/ 1020792 h 1038045"/>
              <a:gd name="connsiteX4" fmla="*/ 3053751 w 7694762"/>
              <a:gd name="connsiteY4" fmla="*/ 511834 h 1038045"/>
              <a:gd name="connsiteX5" fmla="*/ 3812875 w 7694762"/>
              <a:gd name="connsiteY5" fmla="*/ 20128 h 1038045"/>
              <a:gd name="connsiteX6" fmla="*/ 4563374 w 7694762"/>
              <a:gd name="connsiteY6" fmla="*/ 520460 h 1038045"/>
              <a:gd name="connsiteX7" fmla="*/ 5296619 w 7694762"/>
              <a:gd name="connsiteY7" fmla="*/ 1038045 h 1038045"/>
              <a:gd name="connsiteX8" fmla="*/ 6055743 w 7694762"/>
              <a:gd name="connsiteY8" fmla="*/ 520460 h 1038045"/>
              <a:gd name="connsiteX9" fmla="*/ 6823494 w 7694762"/>
              <a:gd name="connsiteY9" fmla="*/ 20128 h 1038045"/>
              <a:gd name="connsiteX10" fmla="*/ 7694762 w 7694762"/>
              <a:gd name="connsiteY10" fmla="*/ 641230 h 103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94762" h="1038045">
                <a:moveTo>
                  <a:pt x="0" y="529086"/>
                </a:moveTo>
                <a:cubicBezTo>
                  <a:pt x="252322" y="279639"/>
                  <a:pt x="504645" y="30192"/>
                  <a:pt x="759124" y="28754"/>
                </a:cubicBezTo>
                <a:cubicBezTo>
                  <a:pt x="1013603" y="27316"/>
                  <a:pt x="1273833" y="355120"/>
                  <a:pt x="1526875" y="520460"/>
                </a:cubicBezTo>
                <a:cubicBezTo>
                  <a:pt x="1779917" y="685800"/>
                  <a:pt x="2022895" y="1022230"/>
                  <a:pt x="2277374" y="1020792"/>
                </a:cubicBezTo>
                <a:cubicBezTo>
                  <a:pt x="2531853" y="1019354"/>
                  <a:pt x="3053751" y="511834"/>
                  <a:pt x="3053751" y="511834"/>
                </a:cubicBezTo>
                <a:cubicBezTo>
                  <a:pt x="3309668" y="345057"/>
                  <a:pt x="3561271" y="18690"/>
                  <a:pt x="3812875" y="20128"/>
                </a:cubicBezTo>
                <a:cubicBezTo>
                  <a:pt x="4064479" y="21566"/>
                  <a:pt x="4316083" y="350807"/>
                  <a:pt x="4563374" y="520460"/>
                </a:cubicBezTo>
                <a:cubicBezTo>
                  <a:pt x="4810665" y="690113"/>
                  <a:pt x="5047891" y="1038045"/>
                  <a:pt x="5296619" y="1038045"/>
                </a:cubicBezTo>
                <a:cubicBezTo>
                  <a:pt x="5545347" y="1038045"/>
                  <a:pt x="5801264" y="690113"/>
                  <a:pt x="6055743" y="520460"/>
                </a:cubicBezTo>
                <a:cubicBezTo>
                  <a:pt x="6310222" y="350807"/>
                  <a:pt x="6550324" y="0"/>
                  <a:pt x="6823494" y="20128"/>
                </a:cubicBezTo>
                <a:cubicBezTo>
                  <a:pt x="7096664" y="40256"/>
                  <a:pt x="7395713" y="340743"/>
                  <a:pt x="7694762" y="641230"/>
                </a:cubicBezTo>
              </a:path>
            </a:pathLst>
          </a:custGeom>
          <a:ln w="190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>
              <a:solidFill>
                <a:prstClr val="black"/>
              </a:solidFill>
            </a:endParaRPr>
          </a:p>
        </p:txBody>
      </p:sp>
      <p:cxnSp>
        <p:nvCxnSpPr>
          <p:cNvPr id="16" name="AutoShape 6"/>
          <p:cNvCxnSpPr>
            <a:cxnSpLocks noChangeShapeType="1"/>
          </p:cNvCxnSpPr>
          <p:nvPr/>
        </p:nvCxnSpPr>
        <p:spPr bwMode="auto">
          <a:xfrm>
            <a:off x="290513" y="3956050"/>
            <a:ext cx="8140700" cy="1588"/>
          </a:xfrm>
          <a:prstGeom prst="straightConnector1">
            <a:avLst/>
          </a:prstGeom>
          <a:noFill/>
          <a:ln w="19050">
            <a:solidFill>
              <a:srgbClr val="00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Прямая со стрелкой 18"/>
          <p:cNvCxnSpPr/>
          <p:nvPr/>
        </p:nvCxnSpPr>
        <p:spPr>
          <a:xfrm>
            <a:off x="269875" y="2444750"/>
            <a:ext cx="79295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4500563" y="1700213"/>
            <a:ext cx="1352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y= sin x + 1</a:t>
            </a:r>
            <a:endParaRPr lang="ru-RU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6084888" y="4365625"/>
            <a:ext cx="14350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y= sin x - 2 </a:t>
            </a:r>
          </a:p>
        </p:txBody>
      </p:sp>
    </p:spTree>
    <p:extLst>
      <p:ext uri="{BB962C8B-B14F-4D97-AF65-F5344CB8AC3E}">
        <p14:creationId xmlns:p14="http://schemas.microsoft.com/office/powerpoint/2010/main" val="223077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424" grpId="0"/>
      <p:bldP spid="174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7653" y="188640"/>
            <a:ext cx="8348464" cy="172819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bIns="91440" anchor="b" anchorCtr="0">
            <a:normAutofit fontScale="90000"/>
          </a:bodyPr>
          <a:lstStyle/>
          <a:p>
            <a:pPr algn="ctr"/>
            <a:r>
              <a:rPr lang="ru-RU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Bookman Old Style" pitchFamily="18" charset="0"/>
              </a:rPr>
              <a:t>График функции </a:t>
            </a:r>
            <a:r>
              <a:rPr lang="ru-RU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Bookman Old Style" pitchFamily="18" charset="0"/>
              </a:rPr>
              <a:t>y = </a:t>
            </a:r>
            <a:r>
              <a:rPr lang="ru-RU" sz="4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Bookman Old Style" pitchFamily="18" charset="0"/>
              </a:rPr>
              <a:t>cosx</a:t>
            </a:r>
            <a:r>
              <a:rPr lang="ru-RU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Bookman Old Style" pitchFamily="18" charset="0"/>
              </a:rPr>
              <a:t> </a:t>
            </a:r>
            <a:r>
              <a:rPr lang="ru-RU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Bookman Old Style" pitchFamily="18" charset="0"/>
              </a:rPr>
              <a:t>имеет вид:</a:t>
            </a:r>
            <a:br>
              <a:rPr lang="ru-RU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Bookman Old Style" pitchFamily="18" charset="0"/>
              </a:rPr>
            </a:br>
            <a:endParaRPr lang="ru-RU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  <a:latin typeface="Bookman Old Style" pitchFamily="18" charset="0"/>
            </a:endParaRPr>
          </a:p>
        </p:txBody>
      </p:sp>
      <p:pic>
        <p:nvPicPr>
          <p:cNvPr id="4" name="Picture 4" descr="cos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32856"/>
            <a:ext cx="8068824" cy="360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910" y="5840439"/>
            <a:ext cx="1216017" cy="94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04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75" y="142875"/>
            <a:ext cx="7929563" cy="58261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dirty="0" smtClean="0">
                <a:cs typeface="Times New Roman" pitchFamily="18" charset="0"/>
              </a:rPr>
              <a:t>Функция </a:t>
            </a:r>
            <a:r>
              <a:rPr lang="en-US" sz="3200" b="1" dirty="0" smtClean="0">
                <a:solidFill>
                  <a:srgbClr val="3333FF"/>
                </a:solidFill>
                <a:cs typeface="Times New Roman" pitchFamily="18" charset="0"/>
              </a:rPr>
              <a:t>y</a:t>
            </a:r>
            <a:r>
              <a:rPr lang="ru-RU" sz="3200" b="1" dirty="0" smtClean="0">
                <a:solidFill>
                  <a:srgbClr val="3333FF"/>
                </a:solidFill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3333FF"/>
                </a:solidFill>
                <a:cs typeface="Times New Roman" pitchFamily="18" charset="0"/>
              </a:rPr>
              <a:t>= </a:t>
            </a:r>
            <a:r>
              <a:rPr lang="en-US" sz="3200" b="1" dirty="0" err="1" smtClean="0">
                <a:solidFill>
                  <a:srgbClr val="3333FF"/>
                </a:solidFill>
                <a:cs typeface="Times New Roman" pitchFamily="18" charset="0"/>
              </a:rPr>
              <a:t>cos</a:t>
            </a:r>
            <a:r>
              <a:rPr lang="en-US" sz="3200" b="1" dirty="0" smtClean="0">
                <a:solidFill>
                  <a:srgbClr val="3333FF"/>
                </a:solidFill>
                <a:cs typeface="Times New Roman" pitchFamily="18" charset="0"/>
              </a:rPr>
              <a:t> x</a:t>
            </a:r>
            <a:r>
              <a:rPr lang="ru-RU" sz="3200" dirty="0" smtClean="0">
                <a:cs typeface="Times New Roman" pitchFamily="18" charset="0"/>
              </a:rPr>
              <a:t>, её свойства и график.</a:t>
            </a:r>
            <a:endParaRPr lang="ru-RU" sz="3200" dirty="0">
              <a:cs typeface="Times New Roman" pitchFamily="18" charset="0"/>
            </a:endParaRPr>
          </a:p>
        </p:txBody>
      </p:sp>
      <p:sp>
        <p:nvSpPr>
          <p:cNvPr id="10243" name="Содержимое 2"/>
          <p:cNvSpPr>
            <a:spLocks noGrp="1"/>
          </p:cNvSpPr>
          <p:nvPr>
            <p:ph idx="1"/>
          </p:nvPr>
        </p:nvSpPr>
        <p:spPr>
          <a:xfrm>
            <a:off x="468313" y="908050"/>
            <a:ext cx="8229600" cy="519747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sz="2800" dirty="0" smtClean="0"/>
              <a:t>1)D(y)=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dirty="0" smtClean="0"/>
              <a:t>2)E(y)=</a:t>
            </a:r>
            <a:endParaRPr lang="ru-RU" sz="2800" dirty="0" smtClean="0"/>
          </a:p>
          <a:p>
            <a:pPr eaLnBrk="1" hangingPunct="1">
              <a:buFont typeface="Arial" pitchFamily="34" charset="0"/>
              <a:buNone/>
            </a:pPr>
            <a:endParaRPr lang="en-US" sz="2800" dirty="0" smtClean="0"/>
          </a:p>
          <a:p>
            <a:pPr eaLnBrk="1" hangingPunct="1">
              <a:buFont typeface="Arial" pitchFamily="34" charset="0"/>
              <a:buNone/>
            </a:pPr>
            <a:r>
              <a:rPr lang="ru-RU" sz="2800" dirty="0" smtClean="0"/>
              <a:t>3)</a:t>
            </a:r>
            <a:r>
              <a:rPr lang="en-US" sz="2800" dirty="0" smtClean="0"/>
              <a:t>         </a:t>
            </a:r>
            <a:endParaRPr lang="ru-RU" sz="2800" dirty="0" smtClean="0"/>
          </a:p>
          <a:p>
            <a:pPr eaLnBrk="1" hangingPunct="1">
              <a:buFont typeface="Arial" pitchFamily="34" charset="0"/>
              <a:buNone/>
            </a:pPr>
            <a:endParaRPr lang="en-US" sz="2800" dirty="0" smtClean="0"/>
          </a:p>
          <a:p>
            <a:pPr eaLnBrk="1" hangingPunct="1">
              <a:buFont typeface="Arial" pitchFamily="34" charset="0"/>
              <a:buNone/>
            </a:pPr>
            <a:endParaRPr lang="ru-RU" sz="2800" dirty="0" smtClean="0"/>
          </a:p>
          <a:p>
            <a:pPr eaLnBrk="1" hangingPunct="1">
              <a:buFont typeface="Arial" pitchFamily="34" charset="0"/>
              <a:buNone/>
            </a:pPr>
            <a:r>
              <a:rPr lang="ru-RU" sz="2800" dirty="0" smtClean="0"/>
              <a:t>4)</a:t>
            </a:r>
            <a:r>
              <a:rPr lang="en-US" sz="2800" dirty="0" err="1" smtClean="0"/>
              <a:t>cos</a:t>
            </a:r>
            <a:r>
              <a:rPr lang="en-US" sz="2800" dirty="0" smtClean="0"/>
              <a:t>(-x)=</a:t>
            </a:r>
            <a:r>
              <a:rPr lang="en-US" sz="2800" dirty="0" err="1" smtClean="0"/>
              <a:t>cosx</a:t>
            </a:r>
            <a:endParaRPr lang="en-US" sz="2800" dirty="0" smtClean="0"/>
          </a:p>
          <a:p>
            <a:pPr eaLnBrk="1" hangingPunct="1">
              <a:buFont typeface="Arial" pitchFamily="34" charset="0"/>
              <a:buNone/>
            </a:pPr>
            <a:endParaRPr lang="en-US" sz="2800" dirty="0" smtClean="0"/>
          </a:p>
          <a:p>
            <a:pPr eaLnBrk="1" hangingPunct="1">
              <a:buFont typeface="Arial" pitchFamily="34" charset="0"/>
              <a:buNone/>
            </a:pPr>
            <a:r>
              <a:rPr lang="en-US" sz="2800" dirty="0" smtClean="0"/>
              <a:t>5)</a:t>
            </a:r>
            <a:r>
              <a:rPr lang="ru-RU" sz="2800" dirty="0" smtClean="0">
                <a:cs typeface="Times New Roman" pitchFamily="18" charset="0"/>
              </a:rPr>
              <a:t>Возрастает на</a:t>
            </a:r>
          </a:p>
          <a:p>
            <a:pPr eaLnBrk="1" hangingPunct="1">
              <a:buFont typeface="Arial" pitchFamily="34" charset="0"/>
              <a:buNone/>
            </a:pPr>
            <a:endParaRPr lang="ru-RU" sz="2800" dirty="0" smtClean="0"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800" dirty="0" smtClean="0"/>
              <a:t> </a:t>
            </a:r>
            <a:r>
              <a:rPr lang="ru-RU" sz="2800" dirty="0" smtClean="0">
                <a:cs typeface="Times New Roman" pitchFamily="18" charset="0"/>
              </a:rPr>
              <a:t>Убывает на</a:t>
            </a:r>
          </a:p>
          <a:p>
            <a:pPr eaLnBrk="1" hangingPunct="1">
              <a:buFont typeface="Arial" pitchFamily="34" charset="0"/>
              <a:buNone/>
            </a:pPr>
            <a:endParaRPr lang="ru-RU" sz="2800" dirty="0" smtClean="0"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800" dirty="0" smtClean="0"/>
              <a:t>6)</a:t>
            </a:r>
            <a:r>
              <a:rPr lang="ru-RU" sz="2800" dirty="0" smtClean="0">
                <a:cs typeface="Times New Roman" pitchFamily="18" charset="0"/>
              </a:rPr>
              <a:t>Периодична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 smtClean="0"/>
              <a:t>   </a:t>
            </a: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0011" y="873578"/>
            <a:ext cx="1362075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500" y="1389289"/>
            <a:ext cx="9144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1325" y="1472803"/>
            <a:ext cx="1809907" cy="464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1025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pic>
        <p:nvPicPr>
          <p:cNvPr id="1025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000250"/>
            <a:ext cx="10001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0250" y="2000250"/>
            <a:ext cx="40005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1025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pic>
        <p:nvPicPr>
          <p:cNvPr id="10255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428875"/>
            <a:ext cx="9715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0250" y="2428875"/>
            <a:ext cx="17145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1025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97742" y="3058773"/>
            <a:ext cx="928688" cy="4016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1026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10261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pic>
        <p:nvPicPr>
          <p:cNvPr id="24" name="Рисунок 23" descr="График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357313"/>
            <a:ext cx="31242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651500" y="2046288"/>
            <a:ext cx="2998788" cy="1543050"/>
            <a:chOff x="2780" y="3755"/>
            <a:chExt cx="4721" cy="2430"/>
          </a:xfrm>
        </p:grpSpPr>
        <p:cxnSp>
          <p:nvCxnSpPr>
            <p:cNvPr id="10282" name="AutoShape 27"/>
            <p:cNvCxnSpPr>
              <a:cxnSpLocks noChangeShapeType="1"/>
            </p:cNvCxnSpPr>
            <p:nvPr/>
          </p:nvCxnSpPr>
          <p:spPr bwMode="auto">
            <a:xfrm>
              <a:off x="2780" y="4883"/>
              <a:ext cx="472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3" name="AutoShape 28"/>
            <p:cNvCxnSpPr>
              <a:cxnSpLocks noChangeShapeType="1"/>
            </p:cNvCxnSpPr>
            <p:nvPr/>
          </p:nvCxnSpPr>
          <p:spPr bwMode="auto">
            <a:xfrm flipV="1">
              <a:off x="5404" y="3755"/>
              <a:ext cx="1" cy="2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6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0" y="1857375"/>
            <a:ext cx="1428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38" y="2500313"/>
            <a:ext cx="1428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3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88" y="2143125"/>
            <a:ext cx="90487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3" y="3143250"/>
            <a:ext cx="2603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38" y="2857500"/>
            <a:ext cx="1238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75" y="2857500"/>
            <a:ext cx="3238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Овал 37"/>
          <p:cNvSpPr/>
          <p:nvPr/>
        </p:nvSpPr>
        <p:spPr>
          <a:xfrm>
            <a:off x="6580188" y="2714625"/>
            <a:ext cx="71437" cy="714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8008938" y="2714625"/>
            <a:ext cx="71437" cy="714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7294563" y="2286000"/>
            <a:ext cx="71437" cy="714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41" name="Полилиния 40"/>
          <p:cNvSpPr/>
          <p:nvPr/>
        </p:nvSpPr>
        <p:spPr>
          <a:xfrm>
            <a:off x="6580188" y="2300288"/>
            <a:ext cx="1450975" cy="485775"/>
          </a:xfrm>
          <a:custGeom>
            <a:avLst/>
            <a:gdLst>
              <a:gd name="connsiteX0" fmla="*/ 0 w 1414130"/>
              <a:gd name="connsiteY0" fmla="*/ 474921 h 474921"/>
              <a:gd name="connsiteX1" fmla="*/ 712381 w 1414130"/>
              <a:gd name="connsiteY1" fmla="*/ 7088 h 474921"/>
              <a:gd name="connsiteX2" fmla="*/ 1414130 w 1414130"/>
              <a:gd name="connsiteY2" fmla="*/ 432390 h 474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4130" h="474921">
                <a:moveTo>
                  <a:pt x="0" y="474921"/>
                </a:moveTo>
                <a:cubicBezTo>
                  <a:pt x="238346" y="244548"/>
                  <a:pt x="476693" y="14176"/>
                  <a:pt x="712381" y="7088"/>
                </a:cubicBezTo>
                <a:cubicBezTo>
                  <a:pt x="948069" y="0"/>
                  <a:pt x="1181099" y="216195"/>
                  <a:pt x="1414130" y="432390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2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62086" y="5132083"/>
            <a:ext cx="1057502" cy="464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615" name="Picture 45" descr="косинус возрастает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706359"/>
            <a:ext cx="25209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16" name="Picture 47" descr="косинус убывает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511222"/>
            <a:ext cx="23749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537" y="5733256"/>
            <a:ext cx="1074207" cy="837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97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147248" cy="165618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91440" rtlCol="0" anchor="b" anchorCtr="0">
            <a:normAutofit fontScale="90000"/>
          </a:bodyPr>
          <a:lstStyle/>
          <a:p>
            <a:pPr algn="ctr"/>
            <a:r>
              <a:rPr lang="ru-RU" sz="4000" b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/>
            </a:r>
            <a:br>
              <a:rPr lang="ru-RU" sz="4000" b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</a:br>
            <a:r>
              <a:rPr lang="ru-RU" sz="4000" b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График функции </a:t>
            </a:r>
            <a:r>
              <a:rPr lang="ru-RU" sz="4000" b="1" kern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y = </a:t>
            </a:r>
            <a:r>
              <a:rPr lang="ru-RU" sz="4000" b="1" kern="1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tgx</a:t>
            </a:r>
            <a:r>
              <a:rPr lang="ru-RU" sz="4000" b="1" kern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ru-RU" sz="4000" b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имеет вид:</a:t>
            </a:r>
            <a:br>
              <a:rPr lang="ru-RU" sz="4000" b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</a:br>
            <a:endParaRPr lang="ru-RU" sz="40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pic>
        <p:nvPicPr>
          <p:cNvPr id="5" name="Picture 4" descr="t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1844824"/>
            <a:ext cx="8723537" cy="374441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317" y="5805264"/>
            <a:ext cx="1165792" cy="90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89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20"/>
                            </p:stCondLst>
                            <p:childTnLst>
                              <p:par>
                                <p:cTn id="1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Сетка.bmp"/>
          <p:cNvPicPr>
            <a:picLocks noChangeAspect="1" noChangeArrowheads="1"/>
          </p:cNvPicPr>
          <p:nvPr/>
        </p:nvPicPr>
        <p:blipFill>
          <a:blip r:embed="rId2">
            <a:lum brigh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428750"/>
            <a:ext cx="3176587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9717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Функция </a:t>
            </a:r>
            <a:r>
              <a:rPr lang="en-US" sz="3600" b="1" dirty="0" smtClean="0">
                <a:solidFill>
                  <a:srgbClr val="3333FF"/>
                </a:solidFill>
                <a:cs typeface="Times New Roman" pitchFamily="18" charset="0"/>
              </a:rPr>
              <a:t>y</a:t>
            </a:r>
            <a:r>
              <a:rPr lang="ru-RU" sz="3600" b="1" dirty="0" smtClean="0">
                <a:solidFill>
                  <a:srgbClr val="3333FF"/>
                </a:solidFill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3333FF"/>
                </a:solidFill>
                <a:cs typeface="Times New Roman" pitchFamily="18" charset="0"/>
              </a:rPr>
              <a:t>= </a:t>
            </a:r>
            <a:r>
              <a:rPr lang="en-US" sz="3600" b="1" dirty="0" err="1" smtClean="0">
                <a:solidFill>
                  <a:srgbClr val="3333FF"/>
                </a:solidFill>
                <a:cs typeface="Times New Roman" pitchFamily="18" charset="0"/>
              </a:rPr>
              <a:t>tg</a:t>
            </a:r>
            <a:r>
              <a:rPr lang="en-US" sz="3600" b="1" dirty="0" smtClean="0">
                <a:solidFill>
                  <a:srgbClr val="3333FF"/>
                </a:solidFill>
                <a:cs typeface="Times New Roman" pitchFamily="18" charset="0"/>
              </a:rPr>
              <a:t> x</a:t>
            </a:r>
            <a:r>
              <a:rPr lang="ru-RU" sz="3600" dirty="0" smtClean="0">
                <a:cs typeface="Times New Roman" pitchFamily="18" charset="0"/>
              </a:rPr>
              <a:t>, её свойства и график </a:t>
            </a:r>
            <a:endParaRPr lang="ru-RU" sz="3600" dirty="0">
              <a:cs typeface="Times New Roman" pitchFamily="18" charset="0"/>
            </a:endParaRPr>
          </a:p>
        </p:txBody>
      </p:sp>
      <p:sp>
        <p:nvSpPr>
          <p:cNvPr id="17412" name="Содержимое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05460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sz="2400" dirty="0" smtClean="0"/>
              <a:t>1.D(y)=</a:t>
            </a:r>
            <a:endParaRPr lang="ru-RU" sz="2400" dirty="0" smtClean="0"/>
          </a:p>
          <a:p>
            <a:pPr eaLnBrk="1" hangingPunct="1">
              <a:buFont typeface="Arial" pitchFamily="34" charset="0"/>
              <a:buNone/>
            </a:pPr>
            <a:endParaRPr lang="en-US" sz="2400" dirty="0" smtClean="0"/>
          </a:p>
          <a:p>
            <a:pPr eaLnBrk="1" hangingPunct="1">
              <a:buFont typeface="Arial" pitchFamily="34" charset="0"/>
              <a:buNone/>
            </a:pPr>
            <a:r>
              <a:rPr lang="en-US" sz="2400" dirty="0" smtClean="0"/>
              <a:t>2.E(y)=</a:t>
            </a:r>
            <a:r>
              <a:rPr lang="ru-RU" sz="2400" dirty="0" smtClean="0"/>
              <a:t>                                                                             </a:t>
            </a:r>
            <a:endParaRPr lang="en-US" sz="2400" dirty="0" smtClean="0"/>
          </a:p>
          <a:p>
            <a:pPr eaLnBrk="1" hangingPunct="1">
              <a:buFont typeface="Arial" pitchFamily="34" charset="0"/>
              <a:buNone/>
            </a:pPr>
            <a:endParaRPr lang="en-US" sz="2400" dirty="0" smtClean="0"/>
          </a:p>
          <a:p>
            <a:pPr eaLnBrk="1" hangingPunct="1">
              <a:buFont typeface="Arial" pitchFamily="34" charset="0"/>
              <a:buNone/>
            </a:pPr>
            <a:r>
              <a:rPr lang="en-US" sz="2400" dirty="0" smtClean="0"/>
              <a:t>3.tg(-x)=</a:t>
            </a:r>
            <a:r>
              <a:rPr lang="ru-RU" sz="2400" dirty="0" smtClean="0"/>
              <a:t>-</a:t>
            </a:r>
            <a:r>
              <a:rPr lang="en-US" sz="2400" dirty="0" err="1" smtClean="0"/>
              <a:t>tgx</a:t>
            </a:r>
            <a:endParaRPr lang="en-US" sz="2400" dirty="0" smtClean="0"/>
          </a:p>
          <a:p>
            <a:pPr eaLnBrk="1" hangingPunct="1">
              <a:buFont typeface="Arial" pitchFamily="34" charset="0"/>
              <a:buNone/>
            </a:pPr>
            <a:r>
              <a:rPr lang="ru-RU" sz="2400" dirty="0" smtClean="0"/>
              <a:t>                                                                                                                 </a:t>
            </a:r>
            <a:endParaRPr lang="en-US" sz="2400" dirty="0" smtClean="0"/>
          </a:p>
          <a:p>
            <a:pPr eaLnBrk="1" hangingPunct="1">
              <a:buFont typeface="Arial" pitchFamily="34" charset="0"/>
              <a:buNone/>
            </a:pPr>
            <a:r>
              <a:rPr lang="en-US" sz="2400" dirty="0" smtClean="0"/>
              <a:t>4.</a:t>
            </a:r>
            <a:r>
              <a:rPr lang="ru-RU" sz="2400" dirty="0" smtClean="0">
                <a:cs typeface="Times New Roman" pitchFamily="18" charset="0"/>
              </a:rPr>
              <a:t>Возрастает на</a:t>
            </a:r>
          </a:p>
          <a:p>
            <a:pPr eaLnBrk="1" hangingPunct="1">
              <a:buFont typeface="Arial" pitchFamily="34" charset="0"/>
              <a:buNone/>
            </a:pPr>
            <a:endParaRPr lang="ru-RU" sz="2400" dirty="0" smtClean="0"/>
          </a:p>
          <a:p>
            <a:pPr eaLnBrk="1" hangingPunct="1">
              <a:buFont typeface="Arial" pitchFamily="34" charset="0"/>
              <a:buNone/>
            </a:pPr>
            <a:r>
              <a:rPr lang="ru-RU" sz="2400" dirty="0" smtClean="0"/>
              <a:t>5.</a:t>
            </a:r>
            <a:r>
              <a:rPr lang="ru-RU" sz="2400" dirty="0" smtClean="0">
                <a:cs typeface="Times New Roman" pitchFamily="18" charset="0"/>
              </a:rPr>
              <a:t>Периодичная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 eaLnBrk="1" hangingPunct="1">
              <a:buFont typeface="Arial" pitchFamily="34" charset="0"/>
              <a:buNone/>
            </a:pPr>
            <a:endParaRPr lang="ru-RU" sz="2400" dirty="0" smtClean="0"/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8387" y="2854551"/>
            <a:ext cx="1285875" cy="409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75038" y="2020888"/>
            <a:ext cx="1457325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cxnSp>
        <p:nvCxnSpPr>
          <p:cNvPr id="20" name="Прямая со стрелкой 19"/>
          <p:cNvCxnSpPr/>
          <p:nvPr/>
        </p:nvCxnSpPr>
        <p:spPr>
          <a:xfrm>
            <a:off x="5318125" y="2992438"/>
            <a:ext cx="28575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6" idx="2"/>
          </p:cNvCxnSpPr>
          <p:nvPr/>
        </p:nvCxnSpPr>
        <p:spPr>
          <a:xfrm rot="5400000" flipH="1">
            <a:off x="5402262" y="2955926"/>
            <a:ext cx="2786063" cy="17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2928938"/>
            <a:ext cx="114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1428750"/>
            <a:ext cx="114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Прямая соединительная линия 28"/>
          <p:cNvCxnSpPr/>
          <p:nvPr/>
        </p:nvCxnSpPr>
        <p:spPr>
          <a:xfrm rot="5400000">
            <a:off x="5979319" y="2928144"/>
            <a:ext cx="2714625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rot="5400000">
            <a:off x="4909344" y="2917032"/>
            <a:ext cx="2714625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олилиния 30"/>
          <p:cNvSpPr/>
          <p:nvPr/>
        </p:nvSpPr>
        <p:spPr>
          <a:xfrm>
            <a:off x="6326188" y="1711325"/>
            <a:ext cx="936625" cy="2455863"/>
          </a:xfrm>
          <a:custGeom>
            <a:avLst/>
            <a:gdLst>
              <a:gd name="connsiteX0" fmla="*/ 935665 w 935665"/>
              <a:gd name="connsiteY0" fmla="*/ 0 h 2456121"/>
              <a:gd name="connsiteX1" fmla="*/ 723014 w 935665"/>
              <a:gd name="connsiteY1" fmla="*/ 882502 h 2456121"/>
              <a:gd name="connsiteX2" fmla="*/ 467833 w 935665"/>
              <a:gd name="connsiteY2" fmla="*/ 1275907 h 2456121"/>
              <a:gd name="connsiteX3" fmla="*/ 202019 w 935665"/>
              <a:gd name="connsiteY3" fmla="*/ 1658679 h 2456121"/>
              <a:gd name="connsiteX4" fmla="*/ 0 w 935665"/>
              <a:gd name="connsiteY4" fmla="*/ 2456121 h 245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665" h="2456121">
                <a:moveTo>
                  <a:pt x="935665" y="0"/>
                </a:moveTo>
                <a:cubicBezTo>
                  <a:pt x="868325" y="334925"/>
                  <a:pt x="800986" y="669851"/>
                  <a:pt x="723014" y="882502"/>
                </a:cubicBezTo>
                <a:cubicBezTo>
                  <a:pt x="645042" y="1095153"/>
                  <a:pt x="554666" y="1146544"/>
                  <a:pt x="467833" y="1275907"/>
                </a:cubicBezTo>
                <a:cubicBezTo>
                  <a:pt x="381001" y="1405270"/>
                  <a:pt x="279991" y="1461977"/>
                  <a:pt x="202019" y="1658679"/>
                </a:cubicBezTo>
                <a:cubicBezTo>
                  <a:pt x="124047" y="1855381"/>
                  <a:pt x="0" y="2456121"/>
                  <a:pt x="0" y="2456121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4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3071813"/>
            <a:ext cx="301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3071813"/>
            <a:ext cx="1238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9726" y="4746634"/>
            <a:ext cx="762001" cy="4095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500813" y="2428875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ru-RU">
                <a:latin typeface="Times New Roman" pitchFamily="18" charset="0"/>
              </a:rPr>
              <a:t>1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500813" y="3214688"/>
            <a:ext cx="37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ru-RU">
                <a:latin typeface="Times New Roman" pitchFamily="18" charset="0"/>
              </a:rPr>
              <a:t>-1</a:t>
            </a:r>
          </a:p>
        </p:txBody>
      </p:sp>
      <p:pic>
        <p:nvPicPr>
          <p:cNvPr id="31775" name="Picture 34" descr="функция тангенса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573463"/>
            <a:ext cx="2089150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4" descr="функция тангенса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908050"/>
            <a:ext cx="208915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250" y="1916113"/>
            <a:ext cx="1362075" cy="409575"/>
          </a:xfrm>
          <a:prstGeom prst="rect">
            <a:avLst/>
          </a:prstGeom>
          <a:solidFill>
            <a:srgbClr val="D9D9D9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5" y="5733256"/>
            <a:ext cx="1216015" cy="947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08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88640"/>
            <a:ext cx="7772400" cy="1647056"/>
          </a:xfr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91440" numCol="1" rtlCol="0" anchor="b" anchorCtr="0" compatLnSpc="1">
            <a:prstTxWarp prst="textNoShape">
              <a:avLst/>
            </a:prstTxWarp>
            <a:normAutofit fontScale="90000"/>
          </a:bodyPr>
          <a:lstStyle/>
          <a:p>
            <a:pPr algn="ctr" fontAlgn="base">
              <a:spcAft>
                <a:spcPct val="0"/>
              </a:spcAft>
            </a:pPr>
            <a:r>
              <a:rPr lang="ru-RU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/>
            </a:r>
            <a:br>
              <a:rPr lang="ru-RU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</a:br>
            <a:r>
              <a:rPr lang="ru-RU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График функции </a:t>
            </a:r>
            <a:r>
              <a:rPr lang="ru-RU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y = </a:t>
            </a:r>
            <a:r>
              <a:rPr lang="ru-RU" sz="4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ctgx</a:t>
            </a:r>
            <a:r>
              <a:rPr lang="ru-RU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</a:t>
            </a:r>
            <a:r>
              <a:rPr lang="ru-RU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имеет вид:</a:t>
            </a:r>
            <a:br>
              <a:rPr lang="ru-RU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</a:br>
            <a:r>
              <a:rPr lang="ru-RU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 </a:t>
            </a:r>
          </a:p>
        </p:txBody>
      </p:sp>
      <p:pic>
        <p:nvPicPr>
          <p:cNvPr id="37892" name="Picture 4" descr="ct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16832"/>
            <a:ext cx="8614730" cy="3694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522" y="5805264"/>
            <a:ext cx="1123638" cy="87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23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160"/>
                            </p:stCondLst>
                            <p:childTnLst>
                              <p:par>
                                <p:cTn id="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Содержимое 2"/>
          <p:cNvSpPr>
            <a:spLocks/>
          </p:cNvSpPr>
          <p:nvPr/>
        </p:nvSpPr>
        <p:spPr bwMode="auto">
          <a:xfrm>
            <a:off x="468313" y="1052513"/>
            <a:ext cx="4619625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2400" dirty="0">
                <a:latin typeface="Times New Roman" pitchFamily="18" charset="0"/>
              </a:rPr>
              <a:t>1.D(y)=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2400" dirty="0">
                <a:latin typeface="Times New Roman" pitchFamily="18" charset="0"/>
              </a:rPr>
              <a:t>2.E(y)=</a:t>
            </a:r>
            <a:r>
              <a:rPr lang="ru-RU" sz="2400" dirty="0">
                <a:latin typeface="Times New Roman" pitchFamily="18" charset="0"/>
              </a:rPr>
              <a:t>                                                                             </a:t>
            </a:r>
            <a:endParaRPr lang="en-US" sz="24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endParaRPr lang="en-US" sz="24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2400" dirty="0">
                <a:latin typeface="Times New Roman" pitchFamily="18" charset="0"/>
              </a:rPr>
              <a:t>3.ctg(-x)=</a:t>
            </a:r>
            <a:r>
              <a:rPr lang="ru-RU" sz="2400" dirty="0">
                <a:latin typeface="Times New Roman" pitchFamily="18" charset="0"/>
              </a:rPr>
              <a:t>-</a:t>
            </a:r>
            <a:r>
              <a:rPr lang="en-US" sz="2400" dirty="0" err="1">
                <a:latin typeface="Times New Roman" pitchFamily="18" charset="0"/>
              </a:rPr>
              <a:t>ctgx</a:t>
            </a:r>
            <a:endParaRPr lang="en-US" sz="24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ru-RU" sz="2400" dirty="0">
                <a:latin typeface="Times New Roman" pitchFamily="18" charset="0"/>
              </a:rPr>
              <a:t>                                                                                                                 </a:t>
            </a:r>
            <a:endParaRPr lang="en-US" sz="24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2400" dirty="0">
                <a:latin typeface="Times New Roman" pitchFamily="18" charset="0"/>
              </a:rPr>
              <a:t>4.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Убывает на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endParaRPr lang="ru-RU" sz="24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endParaRPr lang="ru-RU" sz="24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ru-RU" sz="2400" dirty="0">
                <a:latin typeface="Times New Roman" pitchFamily="18" charset="0"/>
              </a:rPr>
              <a:t>5.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Периодичная</a:t>
            </a:r>
            <a:r>
              <a:rPr lang="ru-RU" sz="2400" dirty="0">
                <a:latin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2400" dirty="0" smtClean="0">
                <a:latin typeface="Times New Roman" pitchFamily="18" charset="0"/>
              </a:rPr>
              <a:t>6.</a:t>
            </a:r>
            <a:r>
              <a:rPr lang="ru-RU" sz="2400" dirty="0" smtClean="0">
                <a:latin typeface="Times New Roman" pitchFamily="18" charset="0"/>
              </a:rPr>
              <a:t> Непрерывная</a:t>
            </a:r>
            <a:endParaRPr lang="ru-RU" sz="2400" dirty="0">
              <a:latin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3561" y="2859083"/>
            <a:ext cx="1285875" cy="409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68312" y="188640"/>
            <a:ext cx="8218487" cy="59717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5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sz="2500" dirty="0" smtClean="0">
                <a:solidFill>
                  <a:srgbClr val="000000"/>
                </a:solidFill>
                <a:cs typeface="Times New Roman" pitchFamily="18" charset="0"/>
              </a:rPr>
              <a:t>Функция </a:t>
            </a:r>
            <a:r>
              <a:rPr lang="en-US" sz="3200" b="1" dirty="0" smtClean="0">
                <a:solidFill>
                  <a:srgbClr val="3333FF"/>
                </a:solidFill>
                <a:cs typeface="Times New Roman" pitchFamily="18" charset="0"/>
              </a:rPr>
              <a:t>y</a:t>
            </a:r>
            <a:r>
              <a:rPr lang="ru-RU" sz="3200" b="1" dirty="0" smtClean="0">
                <a:solidFill>
                  <a:srgbClr val="3333FF"/>
                </a:solidFill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3333FF"/>
                </a:solidFill>
                <a:cs typeface="Times New Roman" pitchFamily="18" charset="0"/>
              </a:rPr>
              <a:t>= </a:t>
            </a:r>
            <a:r>
              <a:rPr lang="ru-RU" sz="3200" b="1" dirty="0" smtClean="0">
                <a:solidFill>
                  <a:srgbClr val="3333FF"/>
                </a:solidFill>
                <a:cs typeface="Times New Roman" pitchFamily="18" charset="0"/>
              </a:rPr>
              <a:t>с</a:t>
            </a:r>
            <a:r>
              <a:rPr lang="en-US" sz="3200" b="1" dirty="0" err="1" smtClean="0">
                <a:solidFill>
                  <a:srgbClr val="3333FF"/>
                </a:solidFill>
                <a:cs typeface="Times New Roman" pitchFamily="18" charset="0"/>
              </a:rPr>
              <a:t>tg</a:t>
            </a:r>
            <a:r>
              <a:rPr lang="en-US" sz="3200" b="1" dirty="0" smtClean="0">
                <a:solidFill>
                  <a:srgbClr val="3333FF"/>
                </a:solidFill>
                <a:cs typeface="Times New Roman" pitchFamily="18" charset="0"/>
              </a:rPr>
              <a:t> x</a:t>
            </a:r>
            <a:r>
              <a:rPr lang="ru-RU" sz="3200" dirty="0" smtClean="0">
                <a:solidFill>
                  <a:srgbClr val="000000"/>
                </a:solidFill>
                <a:cs typeface="Times New Roman" pitchFamily="18" charset="0"/>
              </a:rPr>
              <a:t>, её свойства и график 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557338"/>
            <a:ext cx="1362075" cy="40957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052513"/>
            <a:ext cx="18002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29" descr="период тангенс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716338"/>
            <a:ext cx="2087563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09888" y="4521198"/>
            <a:ext cx="1093811" cy="5879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5848" name="Picture 32" descr="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16286"/>
            <a:ext cx="5124450" cy="292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910" y="5661248"/>
            <a:ext cx="1216017" cy="94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769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Bookman Old Style" pitchFamily="18" charset="0"/>
              </a:rPr>
              <a:t>Основные вопросы:</a:t>
            </a:r>
            <a:endParaRPr lang="ru-RU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Bookman Old Style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1700808"/>
            <a:ext cx="8496944" cy="4572000"/>
          </a:xfrm>
        </p:spPr>
        <p:txBody>
          <a:bodyPr>
            <a:noAutofit/>
          </a:bodyPr>
          <a:lstStyle/>
          <a:p>
            <a:r>
              <a:rPr lang="ru-RU" sz="3600" b="1" i="1" dirty="0"/>
              <a:t>Функция  </a:t>
            </a:r>
            <a:r>
              <a:rPr lang="ru-RU" sz="3600" b="1" i="1" dirty="0">
                <a:solidFill>
                  <a:srgbClr val="3333FF"/>
                </a:solidFill>
              </a:rPr>
              <a:t>у = </a:t>
            </a:r>
            <a:r>
              <a:rPr lang="en-US" sz="3600" b="1" i="1" dirty="0">
                <a:solidFill>
                  <a:srgbClr val="3333FF"/>
                </a:solidFill>
              </a:rPr>
              <a:t>sin x</a:t>
            </a:r>
            <a:r>
              <a:rPr lang="ru-RU" sz="3600" b="1" i="1" dirty="0"/>
              <a:t>, её свойства и график.</a:t>
            </a:r>
            <a:endParaRPr lang="ru-RU" sz="3600" dirty="0"/>
          </a:p>
          <a:p>
            <a:r>
              <a:rPr lang="ru-RU" sz="3600" b="1" i="1" dirty="0" smtClean="0"/>
              <a:t>Функция   </a:t>
            </a:r>
            <a:r>
              <a:rPr lang="en-US" sz="3600" b="1" i="1" dirty="0">
                <a:solidFill>
                  <a:srgbClr val="3333FF"/>
                </a:solidFill>
              </a:rPr>
              <a:t>y </a:t>
            </a:r>
            <a:r>
              <a:rPr lang="ru-RU" sz="3600" b="1" i="1" dirty="0">
                <a:solidFill>
                  <a:srgbClr val="3333FF"/>
                </a:solidFill>
              </a:rPr>
              <a:t>= </a:t>
            </a:r>
            <a:r>
              <a:rPr lang="en-US" sz="3600" b="1" i="1" dirty="0" err="1">
                <a:solidFill>
                  <a:srgbClr val="3333FF"/>
                </a:solidFill>
              </a:rPr>
              <a:t>cos</a:t>
            </a:r>
            <a:r>
              <a:rPr lang="en-US" sz="3600" b="1" i="1" dirty="0">
                <a:solidFill>
                  <a:srgbClr val="3333FF"/>
                </a:solidFill>
              </a:rPr>
              <a:t> x</a:t>
            </a:r>
            <a:r>
              <a:rPr lang="ru-RU" sz="3600" b="1" i="1" dirty="0"/>
              <a:t>, её свойства и график.</a:t>
            </a:r>
            <a:endParaRPr lang="ru-RU" sz="3600" dirty="0"/>
          </a:p>
          <a:p>
            <a:r>
              <a:rPr lang="ru-RU" sz="3600" b="1" i="1" dirty="0" smtClean="0"/>
              <a:t>Функция   </a:t>
            </a:r>
            <a:r>
              <a:rPr lang="en-US" sz="3600" b="1" i="1" dirty="0">
                <a:solidFill>
                  <a:srgbClr val="3333FF"/>
                </a:solidFill>
              </a:rPr>
              <a:t>y</a:t>
            </a:r>
            <a:r>
              <a:rPr lang="ru-RU" sz="3600" b="1" i="1" dirty="0">
                <a:solidFill>
                  <a:srgbClr val="3333FF"/>
                </a:solidFill>
              </a:rPr>
              <a:t>= </a:t>
            </a:r>
            <a:r>
              <a:rPr lang="en-US" sz="3600" b="1" i="1" dirty="0" err="1">
                <a:solidFill>
                  <a:srgbClr val="3333FF"/>
                </a:solidFill>
              </a:rPr>
              <a:t>tgx</a:t>
            </a:r>
            <a:r>
              <a:rPr lang="ru-RU" sz="3600" b="1" i="1" dirty="0"/>
              <a:t>, её свойства и график.</a:t>
            </a:r>
            <a:endParaRPr lang="ru-RU" sz="3600" dirty="0"/>
          </a:p>
          <a:p>
            <a:r>
              <a:rPr lang="ru-RU" sz="3600" b="1" i="1" dirty="0" smtClean="0"/>
              <a:t>Функция  </a:t>
            </a:r>
            <a:r>
              <a:rPr lang="en-US" sz="3600" b="1" i="1" dirty="0">
                <a:solidFill>
                  <a:srgbClr val="3333FF"/>
                </a:solidFill>
              </a:rPr>
              <a:t>y</a:t>
            </a:r>
            <a:r>
              <a:rPr lang="ru-RU" sz="3600" b="1" i="1" dirty="0">
                <a:solidFill>
                  <a:srgbClr val="3333FF"/>
                </a:solidFill>
              </a:rPr>
              <a:t>=</a:t>
            </a:r>
            <a:r>
              <a:rPr lang="en-US" sz="3600" b="1" i="1" dirty="0" err="1">
                <a:solidFill>
                  <a:srgbClr val="3333FF"/>
                </a:solidFill>
              </a:rPr>
              <a:t>ctg</a:t>
            </a:r>
            <a:r>
              <a:rPr lang="en-US" sz="3600" b="1" i="1" dirty="0">
                <a:solidFill>
                  <a:srgbClr val="3333FF"/>
                </a:solidFill>
              </a:rPr>
              <a:t> x</a:t>
            </a:r>
            <a:r>
              <a:rPr lang="ru-RU" sz="3600" b="1" i="1" dirty="0"/>
              <a:t>, её свойства и график.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7942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114300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Домашнее задание:</a:t>
            </a:r>
            <a:endParaRPr lang="ru-RU" sz="4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642" y="5877272"/>
            <a:ext cx="1031259" cy="803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76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251" y="5805263"/>
            <a:ext cx="1255866" cy="978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19256" cy="129614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reflection blurRad="6350" stA="60000" endA="900" endPos="58000" dir="5400000" sy="-100000" algn="bl" rotWithShape="0"/>
                </a:effectLst>
                <a:latin typeface="Bookman Old Style" pitchFamily="18" charset="0"/>
              </a:rPr>
              <a:t>График функции </a:t>
            </a:r>
            <a:r>
              <a:rPr lang="ru-RU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6350" stA="60000" endA="900" endPos="58000" dir="5400000" sy="-100000" algn="bl" rotWithShape="0"/>
                </a:effectLst>
                <a:latin typeface="Bookman Old Style" pitchFamily="18" charset="0"/>
              </a:rPr>
              <a:t>y = </a:t>
            </a:r>
            <a:r>
              <a:rPr lang="ru-RU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6350" stA="60000" endA="900" endPos="58000" dir="5400000" sy="-100000" algn="bl" rotWithShape="0"/>
                </a:effectLst>
                <a:latin typeface="Bookman Old Style" pitchFamily="18" charset="0"/>
              </a:rPr>
              <a:t>sinx</a:t>
            </a:r>
            <a:r>
              <a:rPr lang="ru-RU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6350" stA="60000" endA="900" endPos="58000" dir="5400000" sy="-100000" algn="bl" rotWithShape="0"/>
                </a:effectLst>
                <a:latin typeface="Bookman Old Style" pitchFamily="18" charset="0"/>
              </a:rPr>
              <a:t> </a:t>
            </a:r>
            <a:r>
              <a:rPr lang="ru-RU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reflection blurRad="6350" stA="60000" endA="900" endPos="58000" dir="5400000" sy="-100000" algn="bl" rotWithShape="0"/>
                </a:effectLst>
                <a:latin typeface="Bookman Old Style" pitchFamily="18" charset="0"/>
              </a:rPr>
              <a:t>имеет вид:</a:t>
            </a:r>
            <a:br>
              <a:rPr lang="ru-RU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reflection blurRad="6350" stA="60000" endA="900" endPos="58000" dir="5400000" sy="-100000" algn="bl" rotWithShape="0"/>
                </a:effectLst>
                <a:latin typeface="Bookman Old Style" pitchFamily="18" charset="0"/>
              </a:rPr>
            </a:br>
            <a:endParaRPr lang="ru-RU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reflection blurRad="6350" stA="60000" endA="900" endPos="58000" dir="5400000" sy="-100000" algn="bl" rotWithShape="0"/>
              </a:effectLst>
              <a:latin typeface="Bookman Old Style" pitchFamily="18" charset="0"/>
            </a:endParaRPr>
          </a:p>
        </p:txBody>
      </p:sp>
      <p:pic>
        <p:nvPicPr>
          <p:cNvPr id="5" name="Picture 4" descr="si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304" y="1340768"/>
            <a:ext cx="8532813" cy="2640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11560" y="4077072"/>
            <a:ext cx="6552728" cy="2677656"/>
          </a:xfrm>
          <a:prstGeom prst="rect">
            <a:avLst/>
          </a:prstGeom>
          <a:solidFill>
            <a:srgbClr val="ACEFFA"/>
          </a:solidFill>
          <a:ln w="9525">
            <a:solidFill>
              <a:srgbClr val="0000E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Свойства функции: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D(y) =R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ru-RU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Периодическая </a:t>
            </a:r>
            <a:r>
              <a:rPr kumimoji="1" 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(Т=2</a:t>
            </a:r>
            <a:r>
              <a:rPr kumimoji="1" 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itchFamily="18" charset="2"/>
              </a:rPr>
              <a:t>p</a:t>
            </a:r>
            <a:r>
              <a:rPr kumimoji="1" 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)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ru-RU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Нечетная </a:t>
            </a:r>
            <a:r>
              <a:rPr kumimoji="1" 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(</a:t>
            </a:r>
            <a:r>
              <a:rPr kumimoji="1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sin(-x)=-sin x)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ru-RU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Нули функции: 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     </a:t>
            </a:r>
            <a:r>
              <a:rPr kumimoji="1" 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у=0, </a:t>
            </a:r>
            <a:r>
              <a:rPr kumimoji="1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sin x=0 </a:t>
            </a:r>
            <a:r>
              <a:rPr kumimoji="1" 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при х =</a:t>
            </a:r>
            <a:r>
              <a:rPr kumimoji="1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1" 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itchFamily="18" charset="2"/>
              </a:rPr>
              <a:t>p</a:t>
            </a:r>
            <a:r>
              <a:rPr kumimoji="1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n, n</a:t>
            </a:r>
            <a:r>
              <a:rPr kumimoji="1" 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itchFamily="18" charset="2"/>
              </a:rPr>
              <a:t>Î</a:t>
            </a:r>
            <a:r>
              <a:rPr kumimoji="1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Z</a:t>
            </a:r>
            <a:endParaRPr kumimoji="1" lang="ru-RU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3601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9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8" presetClass="entr" presetSubtype="9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8" presetClass="entr" presetSubtype="9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500"/>
                            </p:stCondLst>
                            <p:childTnLst>
                              <p:par>
                                <p:cTn id="21" presetID="18" presetClass="entr" presetSubtype="9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18" presetClass="entr" presetSubtype="9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500"/>
                            </p:stCondLst>
                            <p:childTnLst>
                              <p:par>
                                <p:cTn id="29" presetID="18" presetClass="entr" presetSubtype="9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0"/>
                            </p:stCondLst>
                            <p:childTnLst>
                              <p:par>
                                <p:cTn id="33" presetID="18" presetClass="entr" presetSubtype="9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 autoUpdateAnimBg="0" advAuto="200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97878"/>
            <a:ext cx="1187773" cy="92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007" y="188640"/>
            <a:ext cx="7806793" cy="1228998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ru-RU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</a:rPr>
              <a:t>Свойства функции </a:t>
            </a:r>
            <a:r>
              <a:rPr kumimoji="1" lang="ru-RU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</a:rPr>
              <a:t>у = </a:t>
            </a:r>
            <a:r>
              <a:rPr kumimoji="1" lang="en-US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</a:rPr>
              <a:t>sin x</a:t>
            </a:r>
            <a:r>
              <a:rPr kumimoji="1" lang="ru-RU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</a:rPr>
              <a:t/>
            </a:r>
            <a:br>
              <a:rPr kumimoji="1" lang="ru-RU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</a:rPr>
            </a:br>
            <a:endParaRPr lang="ru-RU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7" name="Text Box 5"/>
          <p:cNvSpPr txBox="1">
            <a:spLocks noGrp="1" noChangeArrowheads="1"/>
          </p:cNvSpPr>
          <p:nvPr>
            <p:ph sz="quarter" idx="1"/>
          </p:nvPr>
        </p:nvSpPr>
        <p:spPr bwMode="auto">
          <a:xfrm>
            <a:off x="683568" y="980728"/>
            <a:ext cx="6840760" cy="1815882"/>
          </a:xfrm>
          <a:prstGeom prst="rect">
            <a:avLst/>
          </a:prstGeom>
          <a:solidFill>
            <a:srgbClr val="95E3EB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kumimoji="1" lang="en-US" sz="2800" b="1" dirty="0">
                <a:latin typeface="Times New Roman" pitchFamily="18" charset="0"/>
              </a:rPr>
              <a:t>5.</a:t>
            </a:r>
            <a:r>
              <a:rPr kumimoji="1" lang="ru-RU" sz="2800" b="1" dirty="0">
                <a:latin typeface="Times New Roman" pitchFamily="18" charset="0"/>
              </a:rPr>
              <a:t> Промежутки знакопостоянства:</a:t>
            </a:r>
          </a:p>
          <a:p>
            <a:pPr algn="l">
              <a:spcBef>
                <a:spcPct val="0"/>
              </a:spcBef>
              <a:buSzTx/>
              <a:buFontTx/>
              <a:buNone/>
            </a:pPr>
            <a:endParaRPr kumimoji="1" lang="ru-RU" sz="2800" dirty="0">
              <a:latin typeface="Times New Roman" pitchFamily="18" charset="0"/>
            </a:endParaRPr>
          </a:p>
          <a:p>
            <a:pPr algn="l">
              <a:spcBef>
                <a:spcPct val="0"/>
              </a:spcBef>
              <a:buSzTx/>
              <a:buFontTx/>
              <a:buNone/>
            </a:pPr>
            <a:r>
              <a:rPr kumimoji="1" lang="ru-RU" sz="2800" b="1" dirty="0" smtClean="0">
                <a:solidFill>
                  <a:srgbClr val="3333FF"/>
                </a:solidFill>
                <a:latin typeface="Times New Roman" pitchFamily="18" charset="0"/>
              </a:rPr>
              <a:t>У</a:t>
            </a:r>
            <a:r>
              <a:rPr kumimoji="1" lang="en-US" sz="2800" b="1" dirty="0">
                <a:solidFill>
                  <a:srgbClr val="3333FF"/>
                </a:solidFill>
                <a:latin typeface="Times New Roman" pitchFamily="18" charset="0"/>
              </a:rPr>
              <a:t>&gt;0 </a:t>
            </a:r>
            <a:r>
              <a:rPr kumimoji="1" lang="ru-RU" sz="2800" b="1" dirty="0" smtClean="0">
                <a:solidFill>
                  <a:srgbClr val="3333FF"/>
                </a:solidFill>
                <a:latin typeface="Times New Roman" pitchFamily="18" charset="0"/>
              </a:rPr>
              <a:t>   </a:t>
            </a:r>
            <a:r>
              <a:rPr kumimoji="1" lang="ru-R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при </a:t>
            </a:r>
            <a:r>
              <a:rPr kumimoji="1"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kumimoji="1" lang="ru-R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х</a:t>
            </a:r>
            <a:r>
              <a:rPr kumimoji="1"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kumimoji="1" lang="ru-R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Î</a:t>
            </a:r>
            <a:r>
              <a:rPr kumimoji="1"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 </a:t>
            </a:r>
            <a:r>
              <a:rPr kumimoji="1"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(0+2</a:t>
            </a:r>
            <a:r>
              <a:rPr kumimoji="1" lang="ru-R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p</a:t>
            </a:r>
            <a:r>
              <a:rPr kumimoji="1"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n</a:t>
            </a:r>
            <a:r>
              <a:rPr kumimoji="1" lang="ru-R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; </a:t>
            </a:r>
            <a:r>
              <a:rPr kumimoji="1" lang="ru-R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p</a:t>
            </a:r>
            <a:r>
              <a:rPr kumimoji="1" lang="ru-R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+2</a:t>
            </a:r>
            <a:r>
              <a:rPr kumimoji="1" lang="ru-R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p</a:t>
            </a:r>
            <a:r>
              <a:rPr kumimoji="1"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n</a:t>
            </a:r>
            <a:r>
              <a:rPr kumimoji="1" lang="ru-R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, n</a:t>
            </a:r>
            <a:r>
              <a:rPr kumimoji="1" lang="ru-R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Î</a:t>
            </a:r>
            <a:r>
              <a:rPr kumimoji="1"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Z</a:t>
            </a:r>
            <a:endParaRPr kumimoji="1" lang="ru-RU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l">
              <a:spcBef>
                <a:spcPct val="0"/>
              </a:spcBef>
              <a:buSzTx/>
              <a:buFontTx/>
              <a:buNone/>
            </a:pPr>
            <a:r>
              <a:rPr kumimoji="1" lang="ru-RU" sz="2800" b="1" dirty="0" smtClean="0">
                <a:solidFill>
                  <a:srgbClr val="3333FF"/>
                </a:solidFill>
                <a:latin typeface="Times New Roman" pitchFamily="18" charset="0"/>
              </a:rPr>
              <a:t>У</a:t>
            </a:r>
            <a:r>
              <a:rPr kumimoji="1" lang="en-US" sz="2800" b="1" dirty="0">
                <a:solidFill>
                  <a:srgbClr val="3333FF"/>
                </a:solidFill>
                <a:latin typeface="Times New Roman" pitchFamily="18" charset="0"/>
              </a:rPr>
              <a:t>&lt;0</a:t>
            </a:r>
            <a:r>
              <a:rPr kumimoji="1" lang="en-US" sz="28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ru-RU" sz="2800" b="1" dirty="0" smtClean="0">
                <a:solidFill>
                  <a:srgbClr val="FF0000"/>
                </a:solidFill>
                <a:latin typeface="Times New Roman" pitchFamily="18" charset="0"/>
              </a:rPr>
              <a:t>   при </a:t>
            </a:r>
            <a:r>
              <a:rPr kumimoji="1" 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en-US" sz="2800" b="1" dirty="0">
                <a:solidFill>
                  <a:srgbClr val="FF0000"/>
                </a:solidFill>
                <a:latin typeface="Times New Roman" pitchFamily="18" charset="0"/>
              </a:rPr>
              <a:t>x </a:t>
            </a:r>
            <a:r>
              <a:rPr kumimoji="1" lang="ru-RU" sz="2800" b="1" dirty="0">
                <a:solidFill>
                  <a:srgbClr val="FF0000"/>
                </a:solidFill>
                <a:latin typeface="Symbol" pitchFamily="18" charset="2"/>
              </a:rPr>
              <a:t>Î</a:t>
            </a:r>
            <a:r>
              <a:rPr kumimoji="1" lang="en-US" sz="2800" b="1" dirty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kumimoji="1" lang="en-US" sz="2800" b="1" dirty="0">
                <a:solidFill>
                  <a:srgbClr val="FF0000"/>
                </a:solidFill>
                <a:latin typeface="MS Shell Dlg" charset="-52"/>
              </a:rPr>
              <a:t>(</a:t>
            </a:r>
            <a:r>
              <a:rPr kumimoji="1" lang="en-US" sz="2800" b="1" dirty="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kumimoji="1" lang="ru-RU" sz="2800" b="1" dirty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kumimoji="1" lang="en-US" sz="2800" b="1" dirty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kumimoji="1" lang="ru-RU" sz="2800" b="1" dirty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kumimoji="1" lang="en-US" sz="2800" b="1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kumimoji="1" lang="ru-RU" sz="2800" b="1" dirty="0">
                <a:solidFill>
                  <a:srgbClr val="FF0000"/>
                </a:solidFill>
                <a:latin typeface="Times New Roman" pitchFamily="18" charset="0"/>
              </a:rPr>
              <a:t>;</a:t>
            </a:r>
            <a:r>
              <a:rPr kumimoji="1" lang="en-US" sz="2800" b="1" dirty="0">
                <a:solidFill>
                  <a:srgbClr val="FF0000"/>
                </a:solidFill>
                <a:latin typeface="Times New Roman" pitchFamily="18" charset="0"/>
              </a:rPr>
              <a:t> 0+2</a:t>
            </a:r>
            <a:r>
              <a:rPr kumimoji="1" lang="ru-RU" sz="2800" b="1" dirty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kumimoji="1" lang="en-US" sz="2800" b="1" dirty="0">
                <a:solidFill>
                  <a:srgbClr val="FF0000"/>
                </a:solidFill>
                <a:latin typeface="Times New Roman" pitchFamily="18" charset="0"/>
              </a:rPr>
              <a:t>n), n</a:t>
            </a:r>
            <a:r>
              <a:rPr kumimoji="1" lang="ru-RU" sz="2800" b="1" dirty="0">
                <a:solidFill>
                  <a:srgbClr val="FF0000"/>
                </a:solidFill>
                <a:latin typeface="Symbol" pitchFamily="18" charset="2"/>
              </a:rPr>
              <a:t>Î</a:t>
            </a:r>
            <a:r>
              <a:rPr kumimoji="1" lang="en-US" sz="2800" b="1" dirty="0">
                <a:solidFill>
                  <a:srgbClr val="FF0000"/>
                </a:solidFill>
                <a:latin typeface="Times New Roman" pitchFamily="18" charset="0"/>
              </a:rPr>
              <a:t>Z</a:t>
            </a:r>
            <a:endParaRPr kumimoji="1" lang="ru-RU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07" y="2913732"/>
            <a:ext cx="6192688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5E3EB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hlink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36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 animBg="1" autoUpdateAnimBg="0" advAuto="200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ru-RU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</a:rPr>
              <a:t>Свойства функции </a:t>
            </a:r>
            <a:r>
              <a:rPr kumimoji="1" lang="ru-RU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</a:rPr>
              <a:t>у = </a:t>
            </a:r>
            <a:r>
              <a:rPr kumimoji="1" lang="en-US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</a:rPr>
              <a:t>sin x</a:t>
            </a:r>
            <a:r>
              <a:rPr kumimoji="1" lang="ru-RU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</a:rPr>
              <a:t/>
            </a:r>
            <a:br>
              <a:rPr kumimoji="1" lang="ru-RU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</a:rPr>
            </a:br>
            <a:endParaRPr lang="ru-RU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sz="quarter" idx="1"/>
          </p:nvPr>
        </p:nvSpPr>
        <p:spPr bwMode="auto">
          <a:xfrm>
            <a:off x="539552" y="968874"/>
            <a:ext cx="8136904" cy="1292662"/>
          </a:xfrm>
          <a:prstGeom prst="rect">
            <a:avLst/>
          </a:prstGeom>
          <a:solidFill>
            <a:srgbClr val="95E3EB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kumimoji="1" lang="en-US" dirty="0">
                <a:solidFill>
                  <a:schemeClr val="tx1"/>
                </a:solidFill>
                <a:latin typeface="Times New Roman" pitchFamily="18" charset="0"/>
              </a:rPr>
              <a:t>6. </a:t>
            </a:r>
            <a:r>
              <a:rPr kumimoji="1" lang="ru-RU" b="1" dirty="0">
                <a:solidFill>
                  <a:schemeClr val="tx1"/>
                </a:solidFill>
                <a:latin typeface="Times New Roman" pitchFamily="18" charset="0"/>
              </a:rPr>
              <a:t>Промежутки монотонности:</a:t>
            </a:r>
          </a:p>
          <a:p>
            <a:pPr algn="l">
              <a:spcBef>
                <a:spcPct val="0"/>
              </a:spcBef>
              <a:buSzTx/>
              <a:buFontTx/>
              <a:buNone/>
            </a:pPr>
            <a:r>
              <a:rPr kumimoji="1" lang="ru-RU" b="1" dirty="0">
                <a:solidFill>
                  <a:schemeClr val="tx1"/>
                </a:solidFill>
                <a:latin typeface="Times New Roman" pitchFamily="18" charset="0"/>
              </a:rPr>
              <a:t>функция </a:t>
            </a:r>
            <a:r>
              <a:rPr kumimoji="1" lang="ru-RU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возрастает</a:t>
            </a:r>
            <a:r>
              <a:rPr kumimoji="1" lang="ru-RU" b="1" dirty="0">
                <a:solidFill>
                  <a:schemeClr val="tx1"/>
                </a:solidFill>
                <a:latin typeface="Times New Roman" pitchFamily="18" charset="0"/>
              </a:rPr>
              <a:t> на промежутках </a:t>
            </a:r>
          </a:p>
          <a:p>
            <a:pPr algn="l">
              <a:spcBef>
                <a:spcPct val="0"/>
              </a:spcBef>
              <a:buSzTx/>
              <a:buFontTx/>
              <a:buNone/>
            </a:pPr>
            <a:r>
              <a:rPr kumimoji="1" lang="ru-RU" b="1" dirty="0">
                <a:solidFill>
                  <a:schemeClr val="tx1"/>
                </a:solidFill>
                <a:latin typeface="Times New Roman" pitchFamily="18" charset="0"/>
              </a:rPr>
              <a:t>вида:</a:t>
            </a:r>
            <a:r>
              <a:rPr kumimoji="1" lang="ru-RU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ru-RU" dirty="0" smtClean="0">
                <a:solidFill>
                  <a:schemeClr val="tx1"/>
                </a:solidFill>
                <a:latin typeface="Times New Roman" pitchFamily="18" charset="0"/>
              </a:rPr>
              <a:t>        </a:t>
            </a:r>
            <a:r>
              <a:rPr kumimoji="1" lang="ru-RU" b="1" dirty="0" smtClean="0">
                <a:solidFill>
                  <a:srgbClr val="FF0000"/>
                </a:solidFill>
                <a:latin typeface="Symbol" pitchFamily="18" charset="2"/>
              </a:rPr>
              <a:t>[</a:t>
            </a:r>
            <a:r>
              <a:rPr kumimoji="1" lang="ru-RU" b="1" dirty="0" smtClean="0">
                <a:solidFill>
                  <a:srgbClr val="FF0000"/>
                </a:solidFill>
                <a:latin typeface="Times New Roman" pitchFamily="18" charset="0"/>
              </a:rPr>
              <a:t>-</a:t>
            </a:r>
            <a:r>
              <a:rPr kumimoji="1" lang="ru-RU" b="1" dirty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kumimoji="1" lang="en-US" b="1" dirty="0">
                <a:solidFill>
                  <a:srgbClr val="FF0000"/>
                </a:solidFill>
                <a:latin typeface="Times New Roman" pitchFamily="18" charset="0"/>
              </a:rPr>
              <a:t>/2</a:t>
            </a:r>
            <a:r>
              <a:rPr kumimoji="1" lang="ru-RU" b="1" dirty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kumimoji="1" lang="ru-RU" b="1" dirty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kumimoji="1" lang="en-US" b="1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kumimoji="1" lang="ru-RU" b="1" dirty="0">
                <a:solidFill>
                  <a:srgbClr val="FF0000"/>
                </a:solidFill>
                <a:latin typeface="Times New Roman" pitchFamily="18" charset="0"/>
              </a:rPr>
              <a:t>;</a:t>
            </a:r>
            <a:r>
              <a:rPr kumimoji="1" lang="en-US" b="1" dirty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kumimoji="1" lang="ru-RU" b="1" dirty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kumimoji="1" lang="en-US" b="1" dirty="0">
                <a:solidFill>
                  <a:srgbClr val="FF0000"/>
                </a:solidFill>
                <a:latin typeface="Times New Roman" pitchFamily="18" charset="0"/>
              </a:rPr>
              <a:t>/</a:t>
            </a:r>
            <a:r>
              <a:rPr kumimoji="1" lang="ru-RU" b="1" dirty="0">
                <a:solidFill>
                  <a:srgbClr val="FF0000"/>
                </a:solidFill>
                <a:latin typeface="Times New Roman" pitchFamily="18" charset="0"/>
              </a:rPr>
              <a:t>2+2</a:t>
            </a:r>
            <a:r>
              <a:rPr kumimoji="1" lang="ru-RU" b="1" dirty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kumimoji="1" lang="en-US" b="1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kumimoji="1" lang="ru-RU" b="1" dirty="0">
                <a:solidFill>
                  <a:srgbClr val="FF0000"/>
                </a:solidFill>
                <a:latin typeface="Symbol" pitchFamily="18" charset="2"/>
              </a:rPr>
              <a:t>]</a:t>
            </a:r>
            <a:r>
              <a:rPr kumimoji="1" lang="en-US" b="1" dirty="0">
                <a:solidFill>
                  <a:srgbClr val="FF0000"/>
                </a:solidFill>
                <a:latin typeface="Symbol" pitchFamily="18" charset="2"/>
              </a:rPr>
              <a:t>, </a:t>
            </a:r>
            <a:r>
              <a:rPr kumimoji="1" lang="en-US" b="1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kumimoji="1" lang="ru-RU" b="1" dirty="0">
                <a:solidFill>
                  <a:srgbClr val="FF0000"/>
                </a:solidFill>
                <a:latin typeface="Symbol" pitchFamily="18" charset="2"/>
              </a:rPr>
              <a:t>Î</a:t>
            </a:r>
            <a:r>
              <a:rPr kumimoji="1" lang="en-US" b="1" dirty="0">
                <a:solidFill>
                  <a:srgbClr val="FF0000"/>
                </a:solidFill>
                <a:latin typeface="Times New Roman" pitchFamily="18" charset="0"/>
              </a:rPr>
              <a:t>Z</a:t>
            </a:r>
            <a:endParaRPr kumimoji="1" lang="ru-RU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113640"/>
              </p:ext>
            </p:extLst>
          </p:nvPr>
        </p:nvGraphicFramePr>
        <p:xfrm>
          <a:off x="467544" y="2530988"/>
          <a:ext cx="6695320" cy="3922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Точечный рисунок" r:id="rId3" imgW="3247619" imgH="3238952" progId="PBrush">
                  <p:embed/>
                </p:oleObj>
              </mc:Choice>
              <mc:Fallback>
                <p:oleObj name="Точечный рисунок" r:id="rId3" imgW="3247619" imgH="3238952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530988"/>
                        <a:ext cx="6695320" cy="3922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27" y="5805264"/>
            <a:ext cx="1178298" cy="918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3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ru-RU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</a:rPr>
              <a:t>Свойства функции </a:t>
            </a:r>
            <a:r>
              <a:rPr kumimoji="1" lang="ru-RU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</a:rPr>
              <a:t>у = </a:t>
            </a:r>
            <a:r>
              <a:rPr kumimoji="1" lang="en-US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</a:rPr>
              <a:t>sin x</a:t>
            </a:r>
            <a:r>
              <a:rPr kumimoji="1" lang="ru-RU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</a:rPr>
              <a:t/>
            </a:r>
            <a:br>
              <a:rPr kumimoji="1" lang="ru-RU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</a:rPr>
            </a:br>
            <a:endParaRPr lang="ru-RU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sz="quarter" idx="1"/>
          </p:nvPr>
        </p:nvSpPr>
        <p:spPr bwMode="auto">
          <a:xfrm>
            <a:off x="755576" y="980728"/>
            <a:ext cx="7869709" cy="1384995"/>
          </a:xfrm>
          <a:prstGeom prst="rect">
            <a:avLst/>
          </a:prstGeom>
          <a:solidFill>
            <a:srgbClr val="95E3EB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sz="2800" b="1" dirty="0">
                <a:latin typeface="Times New Roman" pitchFamily="18" charset="0"/>
              </a:rPr>
              <a:t>    </a:t>
            </a:r>
            <a:r>
              <a:rPr kumimoji="1" lang="ru-RU" sz="2800" b="1" dirty="0" smtClean="0">
                <a:latin typeface="Times New Roman" pitchFamily="18" charset="0"/>
              </a:rPr>
              <a:t>7. Промежутки монотонности: функция </a:t>
            </a:r>
            <a:r>
              <a:rPr kumimoji="1" lang="ru-RU" sz="2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убывает</a:t>
            </a:r>
            <a:r>
              <a:rPr kumimoji="1" lang="ru-RU" sz="2800" b="1" dirty="0">
                <a:latin typeface="Times New Roman" pitchFamily="18" charset="0"/>
              </a:rPr>
              <a:t> на </a:t>
            </a:r>
            <a:r>
              <a:rPr kumimoji="1" lang="ru-RU" sz="2800" b="1" dirty="0" smtClean="0">
                <a:latin typeface="Times New Roman" pitchFamily="18" charset="0"/>
              </a:rPr>
              <a:t>промежутках вида</a:t>
            </a:r>
            <a:r>
              <a:rPr kumimoji="1" lang="ru-RU" sz="2800" b="1" dirty="0">
                <a:latin typeface="Times New Roman" pitchFamily="18" charset="0"/>
              </a:rPr>
              <a:t>: </a:t>
            </a:r>
            <a:r>
              <a:rPr kumimoji="1" lang="ru-RU" sz="2800" b="1" dirty="0">
                <a:solidFill>
                  <a:srgbClr val="FF0000"/>
                </a:solidFill>
                <a:latin typeface="Symbol" pitchFamily="18" charset="2"/>
              </a:rPr>
              <a:t>[p</a:t>
            </a:r>
            <a:r>
              <a:rPr kumimoji="1" lang="en-US" sz="2800" b="1" dirty="0">
                <a:solidFill>
                  <a:srgbClr val="FF0000"/>
                </a:solidFill>
                <a:latin typeface="Times New Roman" pitchFamily="18" charset="0"/>
              </a:rPr>
              <a:t>/2</a:t>
            </a:r>
            <a:r>
              <a:rPr kumimoji="1" lang="ru-RU" sz="2800" b="1" dirty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kumimoji="1" lang="ru-RU" sz="2800" b="1" dirty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kumimoji="1" lang="en-US" sz="2800" b="1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kumimoji="1" lang="ru-RU" sz="2800" b="1" dirty="0">
                <a:solidFill>
                  <a:srgbClr val="FF0000"/>
                </a:solidFill>
                <a:latin typeface="Times New Roman" pitchFamily="18" charset="0"/>
              </a:rPr>
              <a:t>;</a:t>
            </a:r>
            <a:r>
              <a:rPr kumimoji="1" lang="en-US" sz="2800" b="1" dirty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kumimoji="1" lang="ru-RU" sz="2800" b="1" dirty="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kumimoji="1" lang="ru-RU" sz="2800" b="1" dirty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kumimoji="1" lang="en-US" sz="2800" b="1" dirty="0">
                <a:solidFill>
                  <a:srgbClr val="FF0000"/>
                </a:solidFill>
                <a:latin typeface="Times New Roman" pitchFamily="18" charset="0"/>
              </a:rPr>
              <a:t>/</a:t>
            </a:r>
            <a:r>
              <a:rPr kumimoji="1" lang="ru-RU" sz="2800" b="1" dirty="0">
                <a:solidFill>
                  <a:srgbClr val="FF0000"/>
                </a:solidFill>
                <a:latin typeface="Times New Roman" pitchFamily="18" charset="0"/>
              </a:rPr>
              <a:t>2+2</a:t>
            </a:r>
            <a:r>
              <a:rPr kumimoji="1" lang="ru-RU" sz="2800" b="1" dirty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kumimoji="1" lang="en-US" sz="2800" b="1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kumimoji="1" lang="ru-RU" sz="2800" b="1" dirty="0">
                <a:solidFill>
                  <a:srgbClr val="FF0000"/>
                </a:solidFill>
                <a:latin typeface="Symbol" pitchFamily="18" charset="2"/>
              </a:rPr>
              <a:t>]</a:t>
            </a:r>
            <a:r>
              <a:rPr kumimoji="1" lang="en-US" sz="2800" b="1" dirty="0">
                <a:solidFill>
                  <a:srgbClr val="FF0000"/>
                </a:solidFill>
                <a:latin typeface="Symbol" pitchFamily="18" charset="2"/>
              </a:rPr>
              <a:t>, </a:t>
            </a:r>
            <a:r>
              <a:rPr kumimoji="1" lang="en-US" sz="2800" b="1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kumimoji="1" lang="ru-RU" sz="2800" b="1" dirty="0">
                <a:solidFill>
                  <a:srgbClr val="FF0000"/>
                </a:solidFill>
                <a:latin typeface="Symbol" pitchFamily="18" charset="2"/>
              </a:rPr>
              <a:t>Î</a:t>
            </a:r>
            <a:r>
              <a:rPr kumimoji="1" lang="en-US" sz="2800" b="1" dirty="0">
                <a:solidFill>
                  <a:srgbClr val="FF0000"/>
                </a:solidFill>
                <a:latin typeface="Times New Roman" pitchFamily="18" charset="0"/>
              </a:rPr>
              <a:t>Z</a:t>
            </a:r>
            <a:endParaRPr kumimoji="1" lang="ru-RU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67407"/>
            <a:ext cx="6768752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738" y="5805263"/>
            <a:ext cx="1143371" cy="89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38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ru-RU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</a:rPr>
              <a:t>Свойства функции </a:t>
            </a:r>
            <a:r>
              <a:rPr kumimoji="1" lang="ru-RU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</a:rPr>
              <a:t>у = </a:t>
            </a:r>
            <a:r>
              <a:rPr kumimoji="1" lang="en-US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</a:rPr>
              <a:t>sin x</a:t>
            </a:r>
            <a:r>
              <a:rPr kumimoji="1" lang="ru-RU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</a:rPr>
              <a:t/>
            </a:r>
            <a:br>
              <a:rPr kumimoji="1" lang="ru-RU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</a:rPr>
            </a:br>
            <a:endParaRPr lang="ru-RU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811" y="5805264"/>
            <a:ext cx="1178298" cy="918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3528" y="1124744"/>
            <a:ext cx="8136904" cy="523220"/>
          </a:xfrm>
          <a:prstGeom prst="rect">
            <a:avLst/>
          </a:prstGeom>
          <a:solidFill>
            <a:srgbClr val="95E3EB"/>
          </a:solidFill>
          <a:ln w="9525">
            <a:solidFill>
              <a:srgbClr val="0000E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</a:rPr>
              <a:t>8</a:t>
            </a:r>
            <a:r>
              <a:rPr kumimoji="1" lang="ru-RU" sz="28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</a:rPr>
              <a:t>. </a:t>
            </a:r>
            <a:r>
              <a:rPr kumimoji="1" lang="ru-RU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</a:rPr>
              <a:t>Область значений:</a:t>
            </a:r>
            <a:r>
              <a:rPr kumimoji="1" lang="ru-RU" sz="28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</a:rPr>
              <a:t>   </a:t>
            </a:r>
            <a:r>
              <a:rPr kumimoji="1" 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rPr>
              <a:t>Е(у) = </a:t>
            </a:r>
            <a:r>
              <a:rPr kumimoji="1" 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itchFamily="18" charset="2"/>
              </a:rPr>
              <a:t>[</a:t>
            </a:r>
            <a:r>
              <a:rPr kumimoji="1" 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rPr>
              <a:t>-1;1</a:t>
            </a:r>
            <a:r>
              <a:rPr kumimoji="1" 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itchFamily="18" charset="2"/>
              </a:rPr>
              <a:t>]</a:t>
            </a:r>
            <a:endParaRPr kumimoji="1" lang="ru-RU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36296"/>
            <a:ext cx="6696744" cy="4732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5E3EB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hlink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B365-3790-4E29-AB8E-CC105DBDA27C}" type="slidenum">
              <a:rPr lang="ru-RU">
                <a:solidFill>
                  <a:srgbClr val="545472"/>
                </a:solidFill>
              </a:rPr>
              <a:pPr/>
              <a:t>8</a:t>
            </a:fld>
            <a:endParaRPr lang="ru-RU">
              <a:solidFill>
                <a:srgbClr val="545472"/>
              </a:solidFill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836712"/>
            <a:ext cx="6012904" cy="1666503"/>
          </a:xfrm>
          <a:solidFill>
            <a:srgbClr val="95E3EB"/>
          </a:solidFill>
          <a:ln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r>
              <a:rPr lang="ru-RU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Преобразование графиков</a:t>
            </a:r>
            <a:r>
              <a:rPr lang="en-US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/>
            </a:r>
            <a:br>
              <a:rPr lang="en-US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</a:br>
            <a:r>
              <a:rPr lang="ru-RU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тригонометрических функций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895600"/>
            <a:ext cx="8210872" cy="2837656"/>
          </a:xfrm>
          <a:solidFill>
            <a:srgbClr val="95E3EB"/>
          </a:solidFill>
          <a:ln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r>
              <a:rPr lang="ru-RU" sz="2400" b="1" dirty="0">
                <a:solidFill>
                  <a:srgbClr val="13131B"/>
                </a:solidFill>
                <a:latin typeface="Times New Roman" pitchFamily="18" charset="0"/>
              </a:rPr>
              <a:t>График функции </a:t>
            </a:r>
            <a:r>
              <a:rPr lang="ru-R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у =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 (x</a:t>
            </a:r>
            <a:r>
              <a:rPr lang="ru-R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+в) </a:t>
            </a:r>
            <a:r>
              <a:rPr lang="ru-RU" sz="2400" b="1" dirty="0">
                <a:solidFill>
                  <a:srgbClr val="13131B"/>
                </a:solidFill>
                <a:latin typeface="Times New Roman" pitchFamily="18" charset="0"/>
              </a:rPr>
              <a:t>получается из графика функции  у = </a:t>
            </a:r>
            <a:r>
              <a:rPr lang="en-US" sz="2400" b="1" dirty="0">
                <a:solidFill>
                  <a:srgbClr val="13131B"/>
                </a:solidFill>
                <a:latin typeface="Times New Roman" pitchFamily="18" charset="0"/>
              </a:rPr>
              <a:t>f(x) </a:t>
            </a:r>
            <a:r>
              <a:rPr lang="ru-RU" sz="2400" b="1" dirty="0">
                <a:solidFill>
                  <a:srgbClr val="13131B"/>
                </a:solidFill>
                <a:latin typeface="Times New Roman" pitchFamily="18" charset="0"/>
              </a:rPr>
              <a:t>параллельным переносом на </a:t>
            </a:r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</a:rPr>
              <a:t>(-в) </a:t>
            </a:r>
            <a:r>
              <a:rPr lang="ru-RU" sz="2400" b="1" i="1" dirty="0">
                <a:solidFill>
                  <a:srgbClr val="13131B"/>
                </a:solidFill>
                <a:latin typeface="Times New Roman" pitchFamily="18" charset="0"/>
              </a:rPr>
              <a:t>единиц вдоль оси абсцисс</a:t>
            </a:r>
          </a:p>
          <a:p>
            <a:r>
              <a:rPr lang="ru-RU" sz="2400" b="1" dirty="0">
                <a:solidFill>
                  <a:srgbClr val="13131B"/>
                </a:solidFill>
                <a:latin typeface="Times New Roman" pitchFamily="18" charset="0"/>
              </a:rPr>
              <a:t> График функции </a:t>
            </a:r>
            <a:r>
              <a:rPr lang="ru-R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у =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 (x</a:t>
            </a:r>
            <a:r>
              <a:rPr lang="ru-R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)+а </a:t>
            </a:r>
            <a:r>
              <a:rPr lang="ru-RU" sz="2400" b="1" dirty="0">
                <a:solidFill>
                  <a:srgbClr val="13131B"/>
                </a:solidFill>
                <a:latin typeface="Times New Roman" pitchFamily="18" charset="0"/>
              </a:rPr>
              <a:t>получается из графика функции  у = </a:t>
            </a:r>
            <a:r>
              <a:rPr lang="en-US" sz="2400" b="1" dirty="0">
                <a:solidFill>
                  <a:srgbClr val="13131B"/>
                </a:solidFill>
                <a:latin typeface="Times New Roman" pitchFamily="18" charset="0"/>
              </a:rPr>
              <a:t>f(x) </a:t>
            </a:r>
            <a:r>
              <a:rPr lang="ru-RU" sz="2400" b="1" dirty="0">
                <a:solidFill>
                  <a:srgbClr val="13131B"/>
                </a:solidFill>
                <a:latin typeface="Times New Roman" pitchFamily="18" charset="0"/>
              </a:rPr>
              <a:t>параллельным переносом на </a:t>
            </a:r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</a:rPr>
              <a:t>(а)</a:t>
            </a:r>
            <a:r>
              <a:rPr lang="ru-RU" sz="2400" b="1" dirty="0">
                <a:solidFill>
                  <a:srgbClr val="13131B"/>
                </a:solidFill>
                <a:latin typeface="Times New Roman" pitchFamily="18" charset="0"/>
              </a:rPr>
              <a:t> </a:t>
            </a:r>
            <a:r>
              <a:rPr lang="ru-RU" sz="2400" b="1" i="1" dirty="0">
                <a:solidFill>
                  <a:srgbClr val="13131B"/>
                </a:solidFill>
                <a:latin typeface="Times New Roman" pitchFamily="18" charset="0"/>
              </a:rPr>
              <a:t>единиц вдоль оси ординат</a:t>
            </a:r>
          </a:p>
          <a:p>
            <a:endParaRPr lang="ru-RU" sz="2400" b="1" dirty="0">
              <a:solidFill>
                <a:srgbClr val="13131B"/>
              </a:solidFill>
              <a:latin typeface="Times New Roman" pitchFamily="18" charset="0"/>
            </a:endParaRPr>
          </a:p>
        </p:txBody>
      </p:sp>
      <p:pic>
        <p:nvPicPr>
          <p:cNvPr id="22533" name="Picture 5" descr="bd13742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929680" cy="63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68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0" presetID="15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nimBg="1" autoUpdateAnimBg="0" advAuto="200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32B7-1FD4-494E-BF66-C5660D469283}" type="slidenum">
              <a:rPr lang="ru-RU">
                <a:solidFill>
                  <a:srgbClr val="545472"/>
                </a:solidFill>
              </a:rPr>
              <a:pPr/>
              <a:t>9</a:t>
            </a:fld>
            <a:endParaRPr lang="ru-RU">
              <a:solidFill>
                <a:srgbClr val="545472"/>
              </a:solidFill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304800"/>
            <a:ext cx="6336704" cy="914400"/>
          </a:xfrm>
          <a:solidFill>
            <a:srgbClr val="95E3EB">
              <a:alpha val="44000"/>
            </a:srgbClr>
          </a:solidFill>
          <a:ln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r>
              <a:rPr lang="ru-RU" sz="2400" b="1" i="1" dirty="0">
                <a:solidFill>
                  <a:srgbClr val="FF0000"/>
                </a:solidFill>
                <a:latin typeface="Times New Roman" pitchFamily="18" charset="0"/>
              </a:rPr>
              <a:t>Преобразование графиков тригонометрических функций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97013"/>
            <a:ext cx="7393632" cy="437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043608" y="1667272"/>
            <a:ext cx="2362200" cy="609600"/>
          </a:xfrm>
          <a:prstGeom prst="rect">
            <a:avLst/>
          </a:prstGeom>
          <a:solidFill>
            <a:srgbClr val="D5F4F7"/>
          </a:solidFill>
          <a:ln w="28575">
            <a:solidFill>
              <a:srgbClr val="CD0FB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1400" b="1" dirty="0">
                <a:solidFill>
                  <a:srgbClr val="545472"/>
                </a:solidFill>
                <a:latin typeface="Times New Roman" pitchFamily="18" charset="0"/>
              </a:rPr>
              <a:t>Постройте график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1400" b="1" dirty="0">
                <a:solidFill>
                  <a:srgbClr val="545472"/>
                </a:solidFill>
                <a:latin typeface="Times New Roman" pitchFamily="18" charset="0"/>
              </a:rPr>
              <a:t>Функции у =</a:t>
            </a:r>
            <a:r>
              <a:rPr kumimoji="1" lang="en-US" sz="1400" b="1" dirty="0">
                <a:solidFill>
                  <a:srgbClr val="545472"/>
                </a:solidFill>
                <a:latin typeface="Times New Roman" pitchFamily="18" charset="0"/>
              </a:rPr>
              <a:t>sin(x+</a:t>
            </a:r>
            <a:r>
              <a:rPr kumimoji="1" lang="ru-RU" sz="1400" b="1" dirty="0">
                <a:solidFill>
                  <a:srgbClr val="545472"/>
                </a:solidFill>
                <a:latin typeface="Symbol" pitchFamily="18" charset="2"/>
              </a:rPr>
              <a:t>p</a:t>
            </a:r>
            <a:r>
              <a:rPr kumimoji="1" lang="en-US" sz="1400" b="1" dirty="0">
                <a:solidFill>
                  <a:srgbClr val="545472"/>
                </a:solidFill>
                <a:latin typeface="Times New Roman" pitchFamily="18" charset="0"/>
              </a:rPr>
              <a:t>/4)</a:t>
            </a:r>
            <a:endParaRPr kumimoji="1" lang="ru-RU" sz="1400" b="1" dirty="0">
              <a:solidFill>
                <a:srgbClr val="54547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71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Акварель">
  <a:themeElements>
    <a:clrScheme name="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0000E8"/>
      </a:hlink>
      <a:folHlink>
        <a:srgbClr val="EC58D3"/>
      </a:folHlink>
    </a:clrScheme>
    <a:fontScheme name="Акварель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5E3EB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90000"/>
          <a:buFontTx/>
          <a:buBlip>
            <a:blip xmlns:r="http://schemas.openxmlformats.org/officeDocument/2006/relationships" r:embed="rId1"/>
          </a:buBlip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rgbClr val="13131B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5E3EB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90000"/>
          <a:buFontTx/>
          <a:buBlip>
            <a:blip xmlns:r="http://schemas.openxmlformats.org/officeDocument/2006/relationships" r:embed="rId1"/>
          </a:buBlip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rgbClr val="13131B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Акварель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Акварель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Акварель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Акварель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Акварель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Акварель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Акварель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532</Words>
  <Application>Microsoft Office PowerPoint</Application>
  <PresentationFormat>Экран (4:3)</PresentationFormat>
  <Paragraphs>117</Paragraphs>
  <Slides>20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4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Справедливость</vt:lpstr>
      <vt:lpstr>Акварель</vt:lpstr>
      <vt:lpstr>1_Тема Office</vt:lpstr>
      <vt:lpstr>2_Тема Office</vt:lpstr>
      <vt:lpstr>Формула</vt:lpstr>
      <vt:lpstr>Точечный рисунок</vt:lpstr>
      <vt:lpstr>Презентация PowerPoint</vt:lpstr>
      <vt:lpstr>Основные вопросы:</vt:lpstr>
      <vt:lpstr>График функции y = sinx имеет вид: </vt:lpstr>
      <vt:lpstr>Свойства функции у = sin x </vt:lpstr>
      <vt:lpstr>Свойства функции у = sin x </vt:lpstr>
      <vt:lpstr>Свойства функции у = sin x </vt:lpstr>
      <vt:lpstr>Свойства функции у = sin x </vt:lpstr>
      <vt:lpstr>Преобразование графиков  тригонометрических функций</vt:lpstr>
      <vt:lpstr>Преобразование графиков тригонометрических функций</vt:lpstr>
      <vt:lpstr>Преобразование графиков тригонометрических функций</vt:lpstr>
      <vt:lpstr>Преобразование графиков тригонометрических функций</vt:lpstr>
      <vt:lpstr>у = sin(x+a)</vt:lpstr>
      <vt:lpstr>у = sinx + a</vt:lpstr>
      <vt:lpstr>График функции y = cosx имеет вид: </vt:lpstr>
      <vt:lpstr>Функция y = cos x, её свойства и график.</vt:lpstr>
      <vt:lpstr> График функции y = tgx имеет вид: </vt:lpstr>
      <vt:lpstr> Функция y = tg x, её свойства и график </vt:lpstr>
      <vt:lpstr> График функции y = ctgx имеет вид:  </vt:lpstr>
      <vt:lpstr> Функция y = сtg x, её свойства и график </vt:lpstr>
      <vt:lpstr>Домашнее задание: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1</cp:lastModifiedBy>
  <cp:revision>25</cp:revision>
  <dcterms:created xsi:type="dcterms:W3CDTF">2014-01-01T18:21:37Z</dcterms:created>
  <dcterms:modified xsi:type="dcterms:W3CDTF">2014-01-02T16:12:06Z</dcterms:modified>
</cp:coreProperties>
</file>