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 id="2147483657" r:id="rId4"/>
    <p:sldMasterId id="2147483659" r:id="rId5"/>
    <p:sldMasterId id="2147483666" r:id="rId6"/>
    <p:sldMasterId id="2147483669" r:id="rId7"/>
  </p:sldMasterIdLst>
  <p:notesMasterIdLst>
    <p:notesMasterId r:id="rId9"/>
  </p:notesMasterIdLst>
  <p:sldIdLst>
    <p:sldId id="256" r:id="rId8"/>
    <p:sldId id="319" r:id="rId10"/>
    <p:sldId id="321" r:id="rId11"/>
    <p:sldId id="323" r:id="rId12"/>
    <p:sldId id="324" r:id="rId13"/>
    <p:sldId id="326" r:id="rId14"/>
    <p:sldId id="327" r:id="rId15"/>
    <p:sldId id="329" r:id="rId16"/>
    <p:sldId id="263" r:id="rId17"/>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468"/>
    <a:srgbClr val="202321"/>
    <a:srgbClr val="F18700"/>
    <a:srgbClr val="DC0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4"/>
    <p:restoredTop sz="94694"/>
  </p:normalViewPr>
  <p:slideViewPr>
    <p:cSldViewPr snapToGrid="0" snapToObjects="1" showGuides="1">
      <p:cViewPr varScale="1">
        <p:scale>
          <a:sx n="65" d="100"/>
          <a:sy n="65" d="100"/>
        </p:scale>
        <p:origin x="630" y="66"/>
      </p:cViewPr>
      <p:guideLst>
        <p:guide orient="horz" pos="731"/>
        <p:guide orient="horz" pos="1686"/>
        <p:guide orient="horz" pos="3466"/>
        <p:guide orient="horz" pos="3593"/>
        <p:guide orient="horz" pos="2080"/>
        <p:guide pos="3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2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41C3ABC7-27AC-6D40-86E4-0C355E54A764}" type="datetimeFigureOut">
              <a:rPr lang="en-US" smtClean="0"/>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Mastertextformat bearbeiten</a:t>
            </a:r>
            <a:endParaRPr lang="en-US"/>
          </a:p>
          <a:p>
            <a:pPr lvl="1"/>
            <a:r>
              <a:rPr lang="en-US"/>
              <a:t>Zweite Ebene</a:t>
            </a:r>
            <a:endParaRPr lang="en-US"/>
          </a:p>
          <a:p>
            <a:pPr lvl="2"/>
            <a:r>
              <a:rPr lang="en-US"/>
              <a:t>Dritte Ebene</a:t>
            </a:r>
            <a:endParaRPr lang="en-US"/>
          </a:p>
          <a:p>
            <a:pPr lvl="3"/>
            <a:r>
              <a:rPr lang="en-US"/>
              <a:t>Vierte Ebene</a:t>
            </a:r>
            <a:endParaRPr lang="en-US"/>
          </a:p>
          <a:p>
            <a:pPr lvl="4"/>
            <a:r>
              <a:rPr lang="en-US"/>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9E1CAD0D-262D-F145-A422-6EFA995C351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CAD0D-262D-F145-A422-6EFA995C351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CAD0D-262D-F145-A422-6EFA995C351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3.bin"/><Relationship Id="rId2" Type="http://schemas.openxmlformats.org/officeDocument/2006/relationships/tags" Target="../tags/tag13.xm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4.bin"/><Relationship Id="rId2" Type="http://schemas.openxmlformats.org/officeDocument/2006/relationships/tags" Target="../tags/tag14.xml"/><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5.bin"/><Relationship Id="rId2" Type="http://schemas.openxmlformats.org/officeDocument/2006/relationships/tags" Target="../tags/tag15.xml"/><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6.bin"/><Relationship Id="rId2" Type="http://schemas.openxmlformats.org/officeDocument/2006/relationships/tags" Target="../tags/tag16.xml"/><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8.bin"/><Relationship Id="rId2" Type="http://schemas.openxmlformats.org/officeDocument/2006/relationships/tags" Target="../tags/tag18.xml"/><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image" Target="../media/image1.emf"/><Relationship Id="rId3" Type="http://schemas.openxmlformats.org/officeDocument/2006/relationships/oleObject" Target="../embeddings/oleObject19.bin"/><Relationship Id="rId2" Type="http://schemas.openxmlformats.org/officeDocument/2006/relationships/tags" Target="../tags/tag19.xml"/><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21.bin"/><Relationship Id="rId2" Type="http://schemas.openxmlformats.org/officeDocument/2006/relationships/tags" Target="../tags/tag21.xml"/><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1.emf"/><Relationship Id="rId3" Type="http://schemas.openxmlformats.org/officeDocument/2006/relationships/oleObject" Target="../embeddings/oleObject10.bin"/><Relationship Id="rId2" Type="http://schemas.openxmlformats.org/officeDocument/2006/relationships/tags" Target="../tags/tag10.xm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2.bin"/><Relationship Id="rId2" Type="http://schemas.openxmlformats.org/officeDocument/2006/relationships/tags" Target="../tags/tag12.xml"/><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3" name="think-cell Slide" r:id="rId3" imgW="0" imgH="0" progId="TCLayout.ActiveDocument.1">
                  <p:embed/>
                </p:oleObj>
              </mc:Choice>
              <mc:Fallback>
                <p:oleObj name="think-cell Slide" r:id="rId3" imgW="0" imgH="0" progId="TCLayout.ActiveDocument.1">
                  <p:embed/>
                  <p:pic>
                    <p:nvPicPr>
                      <p:cNvPr id="0" name="Picture 2092"/>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1" name="think-cell Slide" r:id="rId3" imgW="0" imgH="0" progId="TCLayout.ActiveDocument.1">
                  <p:embed/>
                </p:oleObj>
              </mc:Choice>
              <mc:Fallback>
                <p:oleObj name="think-cell Slide" r:id="rId3" imgW="0" imgH="0" progId="TCLayout.ActiveDocument.1">
                  <p:embed/>
                  <p:pic>
                    <p:nvPicPr>
                      <p:cNvPr id="0" name="Picture 1438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3-er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4189297"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793273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5" name="Textplatzhalter 1"/>
          <p:cNvSpPr>
            <a:spLocks noGrp="1"/>
          </p:cNvSpPr>
          <p:nvPr>
            <p:ph type="body" sz="quarter" idx="17" hasCustomPrompt="1"/>
          </p:nvPr>
        </p:nvSpPr>
        <p:spPr>
          <a:xfrm>
            <a:off x="43344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7" name="Textplatzhalter 1"/>
          <p:cNvSpPr>
            <a:spLocks noGrp="1"/>
          </p:cNvSpPr>
          <p:nvPr>
            <p:ph type="body" sz="quarter" idx="19" hasCustomPrompt="1"/>
          </p:nvPr>
        </p:nvSpPr>
        <p:spPr>
          <a:xfrm>
            <a:off x="4334400"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80784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8078400"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31" name="Textplatzhalter 4"/>
          <p:cNvSpPr>
            <a:spLocks noGrp="1"/>
          </p:cNvSpPr>
          <p:nvPr>
            <p:ph type="body" sz="quarter" idx="11" hasCustomPrompt="1"/>
          </p:nvPr>
        </p:nvSpPr>
        <p:spPr>
          <a:xfrm>
            <a:off x="586799" y="3250801"/>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3" name="Textplatzhalter 4"/>
          <p:cNvSpPr>
            <a:spLocks noGrp="1"/>
          </p:cNvSpPr>
          <p:nvPr>
            <p:ph type="body" sz="quarter" idx="23" hasCustomPrompt="1"/>
          </p:nvPr>
        </p:nvSpPr>
        <p:spPr>
          <a:xfrm>
            <a:off x="4334400" y="3265200"/>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4" name="Textplatzhalter 4"/>
          <p:cNvSpPr>
            <a:spLocks noGrp="1"/>
          </p:cNvSpPr>
          <p:nvPr>
            <p:ph type="body" sz="quarter" idx="24" hasCustomPrompt="1"/>
          </p:nvPr>
        </p:nvSpPr>
        <p:spPr>
          <a:xfrm>
            <a:off x="8078400" y="3250800"/>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6" name="Textplatzhalter 12"/>
          <p:cNvSpPr>
            <a:spLocks noGrp="1"/>
          </p:cNvSpPr>
          <p:nvPr>
            <p:ph type="body" sz="quarter" idx="25"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8" name="Grafik 17"/>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7" name="Foliennummernplatzhalter 5"/>
          <p:cNvSpPr>
            <a:spLocks noGrp="1"/>
          </p:cNvSpPr>
          <p:nvPr userDrawn="1"/>
        </p:nvSpPr>
        <p:spPr>
          <a:xfrm>
            <a:off x="11029310" y="6483923"/>
            <a:ext cx="720000" cy="270000"/>
          </a:xfrm>
          <a:prstGeom prst="rect">
            <a:avLst/>
          </a:prstGeom>
        </p:spPr>
        <p:txBody>
          <a:bodyPr vert="horz" lIns="0" tIns="0" rIns="0" bIns="0" rtlCol="0" anchor="t" anchorCtr="0"/>
          <a:lstStyle>
            <a:lvl1pPr algn="l" rtl="0">
              <a:defRPr sz="1200" b="1" i="0" baseline="0">
                <a:solidFill>
                  <a:schemeClr val="tx1"/>
                </a:solidFill>
                <a:latin typeface="Arial" panose="020B0604020202020204" pitchFamily="34" charset="0"/>
              </a:defRPr>
            </a:lvl1pPr>
          </a:lstStyle>
          <a:p>
            <a:pPr algn="r"/>
            <a:fld id="{3889EAAA-2A39-E347-B0AA-909793490C00}"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5" name="think-cell Slide" r:id="rId3" imgW="0" imgH="0" progId="TCLayout.ActiveDocument.1">
                  <p:embed/>
                </p:oleObj>
              </mc:Choice>
              <mc:Fallback>
                <p:oleObj name="think-cell Slide" r:id="rId3" imgW="0" imgH="0" progId="TCLayout.ActiveDocument.1">
                  <p:embed/>
                  <p:pic>
                    <p:nvPicPr>
                      <p:cNvPr id="0" name="Picture 1540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4-er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32512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60594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1" y="2160000"/>
            <a:ext cx="26644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2664001"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5" name="Textplatzhalter 1"/>
          <p:cNvSpPr>
            <a:spLocks noGrp="1"/>
          </p:cNvSpPr>
          <p:nvPr>
            <p:ph type="body" sz="quarter" idx="17" hasCustomPrompt="1"/>
          </p:nvPr>
        </p:nvSpPr>
        <p:spPr>
          <a:xfrm>
            <a:off x="3393617" y="2160000"/>
            <a:ext cx="2665872"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7" name="Textplatzhalter 1"/>
          <p:cNvSpPr>
            <a:spLocks noGrp="1"/>
          </p:cNvSpPr>
          <p:nvPr>
            <p:ph type="body" sz="quarter" idx="19" hasCustomPrompt="1"/>
          </p:nvPr>
        </p:nvSpPr>
        <p:spPr>
          <a:xfrm>
            <a:off x="3394017" y="5760000"/>
            <a:ext cx="2665472"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6202799" y="2160000"/>
            <a:ext cx="266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6202799" y="5760000"/>
            <a:ext cx="266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cxnSp>
        <p:nvCxnSpPr>
          <p:cNvPr id="16" name="Gerade Verbindung 15"/>
          <p:cNvCxnSpPr/>
          <p:nvPr userDrawn="1"/>
        </p:nvCxnSpPr>
        <p:spPr>
          <a:xfrm>
            <a:off x="8867775" y="217705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platzhalter 1"/>
          <p:cNvSpPr>
            <a:spLocks noGrp="1"/>
          </p:cNvSpPr>
          <p:nvPr>
            <p:ph type="body" sz="quarter" idx="23" hasCustomPrompt="1"/>
          </p:nvPr>
        </p:nvSpPr>
        <p:spPr>
          <a:xfrm>
            <a:off x="9014400" y="2160000"/>
            <a:ext cx="266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19" name="Textplatzhalter 1"/>
          <p:cNvSpPr>
            <a:spLocks noGrp="1"/>
          </p:cNvSpPr>
          <p:nvPr>
            <p:ph type="body" sz="quarter" idx="25" hasCustomPrompt="1"/>
          </p:nvPr>
        </p:nvSpPr>
        <p:spPr>
          <a:xfrm>
            <a:off x="9014400" y="5760000"/>
            <a:ext cx="266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2664401"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21" name="Textplatzhalter 4"/>
          <p:cNvSpPr>
            <a:spLocks noGrp="1"/>
          </p:cNvSpPr>
          <p:nvPr>
            <p:ph type="body" sz="quarter" idx="26" hasCustomPrompt="1"/>
          </p:nvPr>
        </p:nvSpPr>
        <p:spPr>
          <a:xfrm>
            <a:off x="3395088" y="32652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3376" y="32508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2" name="Textplatzhalter 4"/>
          <p:cNvSpPr>
            <a:spLocks noGrp="1"/>
          </p:cNvSpPr>
          <p:nvPr>
            <p:ph type="body" sz="quarter" idx="27" hasCustomPrompt="1"/>
          </p:nvPr>
        </p:nvSpPr>
        <p:spPr>
          <a:xfrm>
            <a:off x="9014400" y="32508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23" name="Textplatzhalter 12"/>
          <p:cNvSpPr>
            <a:spLocks noGrp="1"/>
          </p:cNvSpPr>
          <p:nvPr>
            <p:ph type="body" sz="quarter" idx="28"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26" name="Grafik 25"/>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7"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9" name="think-cell Slide" r:id="rId3" imgW="0" imgH="0" progId="TCLayout.ActiveDocument.1">
                  <p:embed/>
                </p:oleObj>
              </mc:Choice>
              <mc:Fallback>
                <p:oleObj name="think-cell Slide" r:id="rId3" imgW="0" imgH="0" progId="TCLayout.ActiveDocument.1">
                  <p:embed/>
                  <p:pic>
                    <p:nvPicPr>
                      <p:cNvPr id="0" name="Picture 1642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2-er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60594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0" y="2160000"/>
            <a:ext cx="5472687"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5472289"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6202800" y="2160000"/>
            <a:ext cx="554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6202800" y="5760000"/>
            <a:ext cx="554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5472689"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3376" y="3250800"/>
            <a:ext cx="5545712"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12"/>
          <p:cNvSpPr>
            <a:spLocks noGrp="1"/>
          </p:cNvSpPr>
          <p:nvPr>
            <p:ph type="body" sz="quarter" idx="25"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4" name="Grafik 13"/>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6"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53" name="think-cell Slide" r:id="rId3" imgW="0" imgH="0" progId="TCLayout.ActiveDocument.1">
                  <p:embed/>
                </p:oleObj>
              </mc:Choice>
              <mc:Fallback>
                <p:oleObj name="think-cell Slide" r:id="rId3" imgW="0" imgH="0" progId="TCLayout.ActiveDocument.1">
                  <p:embed/>
                  <p:pic>
                    <p:nvPicPr>
                      <p:cNvPr id="0" name="Picture 1745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platzhalter 1"/>
          <p:cNvSpPr>
            <a:spLocks noGrp="1"/>
          </p:cNvSpPr>
          <p:nvPr>
            <p:ph type="body" sz="quarter" idx="16" hasCustomPrompt="1"/>
          </p:nvPr>
        </p:nvSpPr>
        <p:spPr>
          <a:xfrm>
            <a:off x="587199" y="5760000"/>
            <a:ext cx="4537251"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30" name="Textplatzhalter 1"/>
          <p:cNvSpPr>
            <a:spLocks noGrp="1"/>
          </p:cNvSpPr>
          <p:nvPr>
            <p:ph type="body" sz="quarter" idx="22" hasCustomPrompt="1"/>
          </p:nvPr>
        </p:nvSpPr>
        <p:spPr>
          <a:xfrm>
            <a:off x="6202800" y="5760000"/>
            <a:ext cx="45382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5292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2800" y="3250800"/>
            <a:ext cx="540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4"/>
          <p:cNvSpPr>
            <a:spLocks noGrp="1"/>
          </p:cNvSpPr>
          <p:nvPr>
            <p:ph type="body" sz="quarter" idx="25" hasCustomPrompt="1"/>
          </p:nvPr>
        </p:nvSpPr>
        <p:spPr>
          <a:xfrm>
            <a:off x="586800" y="2160001"/>
            <a:ext cx="11162288" cy="684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0" name="Textplatzhalter 12"/>
          <p:cNvSpPr>
            <a:spLocks noGrp="1"/>
          </p:cNvSpPr>
          <p:nvPr>
            <p:ph type="body" sz="quarter" idx="26"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1" name="Grafik 10"/>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
        <p:nvSpPr>
          <p:cNvPr id="6" name="Foliennummernplatzhalter 5"/>
          <p:cNvSpPr>
            <a:spLocks noGrp="1"/>
          </p:cNvSpPr>
          <p:nvPr userDrawn="1"/>
        </p:nvSpPr>
        <p:spPr>
          <a:xfrm>
            <a:off x="11029310" y="6483923"/>
            <a:ext cx="720000" cy="270000"/>
          </a:xfrm>
          <a:prstGeom prst="rect">
            <a:avLst/>
          </a:prstGeom>
        </p:spPr>
        <p:txBody>
          <a:bodyPr vert="horz" lIns="0" tIns="0" rIns="0" bIns="0" rtlCol="0" anchor="t" anchorCtr="0"/>
          <a:lstStyle>
            <a:lvl1pPr algn="l" rtl="0">
              <a:defRPr sz="1200" b="1" i="0" baseline="0">
                <a:solidFill>
                  <a:schemeClr val="tx1"/>
                </a:solidFill>
                <a:latin typeface="Arial" panose="020B0604020202020204" pitchFamily="34" charset="0"/>
              </a:defRPr>
            </a:lvl1pPr>
          </a:lstStyle>
          <a:p>
            <a:pPr algn="r"/>
            <a:fld id="{3889EAAA-2A39-E347-B0AA-909793490C00}"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Kapiteltrenner">
    <p:spTree>
      <p:nvGrpSpPr>
        <p:cNvPr id="1" name=""/>
        <p:cNvGrpSpPr/>
        <p:nvPr/>
      </p:nvGrpSpPr>
      <p:grpSpPr>
        <a:xfrm>
          <a:off x="0" y="0"/>
          <a:ext cx="0" cy="0"/>
          <a:chOff x="0" y="0"/>
          <a:chExt cx="0" cy="0"/>
        </a:xfrm>
      </p:grpSpPr>
      <p:sp>
        <p:nvSpPr>
          <p:cNvPr id="3" name="Textplatzhalter 1"/>
          <p:cNvSpPr>
            <a:spLocks noGrp="1"/>
          </p:cNvSpPr>
          <p:nvPr>
            <p:ph type="body" sz="quarter" idx="13" hasCustomPrompt="1"/>
          </p:nvPr>
        </p:nvSpPr>
        <p:spPr>
          <a:xfrm>
            <a:off x="446400" y="1484313"/>
            <a:ext cx="11302688" cy="432000"/>
          </a:xfrm>
          <a:prstGeom prst="rect">
            <a:avLst/>
          </a:prstGeom>
        </p:spPr>
        <p:txBody>
          <a:bodyPr lIns="0" tIns="0" rIns="0" bIns="0" anchor="t"/>
          <a:lstStyle>
            <a:lvl1pPr marL="0" indent="0">
              <a:lnSpc>
                <a:spcPct val="100000"/>
              </a:lnSpc>
              <a:buNone/>
              <a:defRPr sz="2000" b="1" spc="0"/>
            </a:lvl1pPr>
          </a:lstStyle>
          <a:p>
            <a:pPr>
              <a:lnSpc>
                <a:spcPts val="2500"/>
              </a:lnSpc>
            </a:pPr>
            <a:r>
              <a:rPr lang="de-DE" dirty="0"/>
              <a:t>Headline der 5-er Tabelle</a:t>
            </a:r>
            <a:endParaRPr lang="de-DE"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27036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49644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1"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24" name="Textplatzhalter 1"/>
          <p:cNvSpPr>
            <a:spLocks noGrp="1"/>
          </p:cNvSpPr>
          <p:nvPr>
            <p:ph type="body" sz="quarter" idx="16" hasCustomPrompt="1"/>
          </p:nvPr>
        </p:nvSpPr>
        <p:spPr>
          <a:xfrm>
            <a:off x="587199"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5" name="Textplatzhalter 1"/>
          <p:cNvSpPr>
            <a:spLocks noGrp="1"/>
          </p:cNvSpPr>
          <p:nvPr>
            <p:ph type="body" sz="quarter" idx="17" hasCustomPrompt="1"/>
          </p:nvPr>
        </p:nvSpPr>
        <p:spPr>
          <a:xfrm>
            <a:off x="28476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27" name="Textplatzhalter 1"/>
          <p:cNvSpPr>
            <a:spLocks noGrp="1"/>
          </p:cNvSpPr>
          <p:nvPr>
            <p:ph type="body" sz="quarter" idx="19" hasCustomPrompt="1"/>
          </p:nvPr>
        </p:nvSpPr>
        <p:spPr>
          <a:xfrm>
            <a:off x="28476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8" name="Textplatzhalter 1"/>
          <p:cNvSpPr>
            <a:spLocks noGrp="1"/>
          </p:cNvSpPr>
          <p:nvPr>
            <p:ph type="body" sz="quarter" idx="20" hasCustomPrompt="1"/>
          </p:nvPr>
        </p:nvSpPr>
        <p:spPr>
          <a:xfrm>
            <a:off x="51084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30" name="Textplatzhalter 1"/>
          <p:cNvSpPr>
            <a:spLocks noGrp="1"/>
          </p:cNvSpPr>
          <p:nvPr>
            <p:ph type="body" sz="quarter" idx="22" hasCustomPrompt="1"/>
          </p:nvPr>
        </p:nvSpPr>
        <p:spPr>
          <a:xfrm>
            <a:off x="51084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cxnSp>
        <p:nvCxnSpPr>
          <p:cNvPr id="16" name="Gerade Verbindung 15"/>
          <p:cNvCxnSpPr/>
          <p:nvPr userDrawn="1"/>
        </p:nvCxnSpPr>
        <p:spPr>
          <a:xfrm>
            <a:off x="7225200" y="217705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platzhalter 1"/>
          <p:cNvSpPr>
            <a:spLocks noGrp="1"/>
          </p:cNvSpPr>
          <p:nvPr>
            <p:ph type="body" sz="quarter" idx="23" hasCustomPrompt="1"/>
          </p:nvPr>
        </p:nvSpPr>
        <p:spPr>
          <a:xfrm>
            <a:off x="73692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19" name="Textplatzhalter 1"/>
          <p:cNvSpPr>
            <a:spLocks noGrp="1"/>
          </p:cNvSpPr>
          <p:nvPr>
            <p:ph type="body" sz="quarter" idx="25" hasCustomPrompt="1"/>
          </p:nvPr>
        </p:nvSpPr>
        <p:spPr>
          <a:xfrm>
            <a:off x="73692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0" name="Textplatzhalter 4"/>
          <p:cNvSpPr>
            <a:spLocks noGrp="1"/>
          </p:cNvSpPr>
          <p:nvPr>
            <p:ph type="body" sz="quarter" idx="11" hasCustomPrompt="1"/>
          </p:nvPr>
        </p:nvSpPr>
        <p:spPr>
          <a:xfrm>
            <a:off x="586799" y="3250801"/>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21" name="Textplatzhalter 4"/>
          <p:cNvSpPr>
            <a:spLocks noGrp="1"/>
          </p:cNvSpPr>
          <p:nvPr>
            <p:ph type="body" sz="quarter" idx="26" hasCustomPrompt="1"/>
          </p:nvPr>
        </p:nvSpPr>
        <p:spPr>
          <a:xfrm>
            <a:off x="2847600" y="32652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51084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2" name="Textplatzhalter 4"/>
          <p:cNvSpPr>
            <a:spLocks noGrp="1"/>
          </p:cNvSpPr>
          <p:nvPr>
            <p:ph type="body" sz="quarter" idx="27" hasCustomPrompt="1"/>
          </p:nvPr>
        </p:nvSpPr>
        <p:spPr>
          <a:xfrm>
            <a:off x="73692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23" name="Textplatzhalter 12"/>
          <p:cNvSpPr>
            <a:spLocks noGrp="1"/>
          </p:cNvSpPr>
          <p:nvPr>
            <p:ph type="body" sz="quarter" idx="28" hasCustomPrompt="1"/>
          </p:nvPr>
        </p:nvSpPr>
        <p:spPr>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de-DE" sz="680" b="1" i="0" baseline="0" dirty="0">
                <a:latin typeface="Arial" panose="020B0604020202020204" pitchFamily="34" charset="0"/>
              </a:rPr>
              <a:t>ÜBERSCHRIFT / TITEL / EINRICHTUNG XY</a:t>
            </a:r>
            <a:endParaRPr lang="de-DE" sz="680" b="1" i="0" baseline="0" dirty="0">
              <a:latin typeface="Arial" panose="020B0604020202020204" pitchFamily="34" charset="0"/>
            </a:endParaRPr>
          </a:p>
        </p:txBody>
      </p:sp>
      <p:pic>
        <p:nvPicPr>
          <p:cNvPr id="26" name="Grafik 25"/>
          <p:cNvPicPr>
            <a:picLocks noChangeAspect="1"/>
          </p:cNvPicPr>
          <p:nvPr userDrawn="1"/>
        </p:nvPicPr>
        <p:blipFill rotWithShape="1">
          <a:blip r:embed="rId3" cstate="screen">
            <a:alphaModFix amt="14000"/>
          </a:blip>
          <a:srcRect/>
          <a:stretch>
            <a:fillRect/>
          </a:stretch>
        </p:blipFill>
        <p:spPr>
          <a:xfrm>
            <a:off x="10963933" y="449575"/>
            <a:ext cx="776688" cy="806400"/>
          </a:xfrm>
          <a:prstGeom prst="rect">
            <a:avLst/>
          </a:prstGeom>
        </p:spPr>
      </p:pic>
      <p:cxnSp>
        <p:nvCxnSpPr>
          <p:cNvPr id="29" name="Gerade Verbindung 28"/>
          <p:cNvCxnSpPr/>
          <p:nvPr userDrawn="1"/>
        </p:nvCxnSpPr>
        <p:spPr>
          <a:xfrm>
            <a:off x="9486000" y="217800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platzhalter 1"/>
          <p:cNvSpPr>
            <a:spLocks noGrp="1"/>
          </p:cNvSpPr>
          <p:nvPr>
            <p:ph type="body" sz="quarter" idx="29" hasCustomPrompt="1"/>
          </p:nvPr>
        </p:nvSpPr>
        <p:spPr>
          <a:xfrm>
            <a:off x="9719574"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34" name="Textplatzhalter 4"/>
          <p:cNvSpPr>
            <a:spLocks noGrp="1"/>
          </p:cNvSpPr>
          <p:nvPr>
            <p:ph type="body" sz="quarter" idx="30" hasCustomPrompt="1"/>
          </p:nvPr>
        </p:nvSpPr>
        <p:spPr>
          <a:xfrm>
            <a:off x="97308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5" name="Textplatzhalter 1"/>
          <p:cNvSpPr>
            <a:spLocks noGrp="1"/>
          </p:cNvSpPr>
          <p:nvPr>
            <p:ph type="body" sz="quarter" idx="31" hasCustomPrompt="1"/>
          </p:nvPr>
        </p:nvSpPr>
        <p:spPr>
          <a:xfrm>
            <a:off x="97308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01" name="think-cell Slide" r:id="rId3" imgW="0" imgH="0" progId="TCLayout.ActiveDocument.1">
                  <p:embed/>
                </p:oleObj>
              </mc:Choice>
              <mc:Fallback>
                <p:oleObj name="think-cell Slide" r:id="rId3" imgW="0" imgH="0" progId="TCLayout.ActiveDocument.1">
                  <p:embed/>
                  <p:pic>
                    <p:nvPicPr>
                      <p:cNvPr id="0" name="Picture 1950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platzhalter 4"/>
          <p:cNvSpPr>
            <a:spLocks noGrp="1"/>
          </p:cNvSpPr>
          <p:nvPr>
            <p:ph type="body" sz="quarter" idx="10" hasCustomPrompt="1"/>
          </p:nvPr>
        </p:nvSpPr>
        <p:spPr>
          <a:xfrm>
            <a:off x="446400" y="1495071"/>
            <a:ext cx="10080000" cy="928089"/>
          </a:xfrm>
          <a:prstGeom prst="rect">
            <a:avLst/>
          </a:prstGeom>
        </p:spPr>
        <p:txBody>
          <a:bodyPr lIns="0" tIns="0" rIns="0" bIns="0"/>
          <a:lstStyle>
            <a:lvl1pPr marL="0" indent="0" rtl="0">
              <a:lnSpc>
                <a:spcPts val="2280"/>
              </a:lnSpc>
              <a:spcBef>
                <a:spcPts val="0"/>
              </a:spcBef>
              <a:buFontTx/>
              <a:buNone/>
              <a:defRPr lang="de-DE" sz="1900" baseline="0" smtClean="0">
                <a:solidFill>
                  <a:schemeClr val="tx2"/>
                </a:solidFill>
                <a:effectLst/>
              </a:defRPr>
            </a:lvl1pPr>
          </a:lstStyle>
          <a:p>
            <a:r>
              <a:rPr lang="en-US">
                <a:solidFill>
                  <a:srgbClr val="2F2F2F"/>
                </a:solidFill>
                <a:effectLst/>
                <a:latin typeface="Arial" panose="020B0604020202020204" pitchFamily="34" charset="0"/>
              </a:rPr>
              <a:t>Ne quatur? Quam incipietur accaepe lenduciae. Itae voluptatem facepelita dolupta pore pos venti blanien tionsec tempellabor magnam, soloreria quevoluptaturi dolores earis dolute vendae nobis ipsam lab ium as acculliqui di tecte es quam ressi ulparis apeliqui ipiet modio. </a:t>
            </a:r>
            <a:endParaRPr lang="en-US" dirty="0">
              <a:solidFill>
                <a:srgbClr val="2F2F2F"/>
              </a:solidFill>
              <a:effectLst/>
              <a:latin typeface="Arial" panose="020B0604020202020204" pitchFamily="34" charset="0"/>
            </a:endParaRPr>
          </a:p>
        </p:txBody>
      </p:sp>
      <p:sp>
        <p:nvSpPr>
          <p:cNvPr id="6" name="Textplatzhalter 4"/>
          <p:cNvSpPr>
            <a:spLocks noGrp="1"/>
          </p:cNvSpPr>
          <p:nvPr>
            <p:ph type="body" sz="quarter" idx="11" hasCustomPrompt="1"/>
          </p:nvPr>
        </p:nvSpPr>
        <p:spPr>
          <a:xfrm>
            <a:off x="442912" y="2644143"/>
            <a:ext cx="10080000" cy="2843783"/>
          </a:xfrm>
          <a:prstGeom prst="rect">
            <a:avLst/>
          </a:prstGeom>
        </p:spPr>
        <p:txBody>
          <a:bodyPr lIns="0" tIns="0" rIns="0" bIns="0"/>
          <a:lstStyle>
            <a:lvl1pPr marL="323850" marR="0" indent="-323850" algn="l" defTabSz="815340" rtl="0" eaLnBrk="1" fontAlgn="auto" latinLnBrk="0" hangingPunct="1">
              <a:lnSpc>
                <a:spcPts val="2280"/>
              </a:lnSpc>
              <a:spcBef>
                <a:spcPts val="0"/>
              </a:spcBef>
              <a:spcAft>
                <a:spcPts val="1100"/>
              </a:spcAft>
              <a:buClrTx/>
              <a:buSzPct val="125000"/>
              <a:buFontTx/>
              <a:buBlip>
                <a:blip r:embed="rId5"/>
              </a:buBlip>
              <a:defRPr lang="de-DE" sz="190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 Offici con re pedi omnis as essi sinci totae perit quamet aut liscium landia quiasit iuntur.</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 sapicipici ab ium non nullori dis mos autem doluptassi saniscitate consequi audae simporem si venim fugia voloreptae res eturiam aut quiae coribus.</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 doles sequias rat facersp edissuntotas et, nis di berum verore, sequas represcium faccabo. Adistis dolor atur aliquatem quo modis accaecum nossunt, ipsam ratiam, voluptur?</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8"/>
          <p:cNvSpPr>
            <a:spLocks noGrp="1"/>
          </p:cNvSpPr>
          <p:nvPr>
            <p:ph type="body" sz="quarter" idx="12" hasCustomPrompt="1"/>
          </p:nvPr>
        </p:nvSpPr>
        <p:spPr>
          <a:xfrm>
            <a:off x="442800" y="441325"/>
            <a:ext cx="11306175" cy="1042988"/>
          </a:xfrm>
          <a:prstGeom prst="rect">
            <a:avLst/>
          </a:prstGeom>
        </p:spPr>
        <p:txBody>
          <a:bodyPr lIns="0" tIns="0" rIns="0" bIns="0"/>
          <a:lstStyle>
            <a:lvl1pPr marL="0" indent="0" rtl="0">
              <a:lnSpc>
                <a:spcPts val="2640"/>
              </a:lnSpc>
              <a:spcBef>
                <a:spcPts val="0"/>
              </a:spcBef>
              <a:buFontTx/>
              <a:buNone/>
              <a:defRPr sz="2200" b="1" i="0" baseline="0">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en-US"/>
              <a:t>Seitentitel mit einer Zeile oder</a:t>
            </a:r>
            <a:br>
              <a:rPr lang="en-US"/>
            </a:br>
            <a:r>
              <a:rPr lang="en-US"/>
              <a:t>maximal zwei Zeilen</a:t>
            </a:r>
            <a:endParaRPr lang="en-US" dirty="0"/>
          </a:p>
        </p:txBody>
      </p:sp>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rbübersich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5" name="think-cell Slide" r:id="rId3" imgW="0" imgH="0" progId="TCLayout.ActiveDocument.1">
                  <p:embed/>
                </p:oleObj>
              </mc:Choice>
              <mc:Fallback>
                <p:oleObj name="think-cell Slide" r:id="rId3" imgW="0" imgH="0" progId="TCLayout.ActiveDocument.1">
                  <p:embed/>
                  <p:pic>
                    <p:nvPicPr>
                      <p:cNvPr id="0" name="Picture 2052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Textplatzhalter 8"/>
          <p:cNvSpPr>
            <a:spLocks noGrp="1"/>
          </p:cNvSpPr>
          <p:nvPr>
            <p:ph type="body" sz="quarter" idx="12" hasCustomPrompt="1"/>
          </p:nvPr>
        </p:nvSpPr>
        <p:spPr>
          <a:xfrm>
            <a:off x="442800" y="441325"/>
            <a:ext cx="11306175" cy="1042988"/>
          </a:xfrm>
          <a:prstGeom prst="rect">
            <a:avLst/>
          </a:prstGeom>
        </p:spPr>
        <p:txBody>
          <a:bodyPr lIns="0" tIns="0" rIns="0" bIns="0"/>
          <a:lstStyle>
            <a:lvl1pPr marL="0" indent="0" rtl="0">
              <a:lnSpc>
                <a:spcPts val="2640"/>
              </a:lnSpc>
              <a:spcBef>
                <a:spcPts val="0"/>
              </a:spcBef>
              <a:buFontTx/>
              <a:buNone/>
              <a:defRPr sz="2200" b="1" i="0" baseline="0">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en-US"/>
              <a:t>Farbübersicht</a:t>
            </a:r>
            <a:endParaRPr lang="en-US" dirty="0"/>
          </a:p>
        </p:txBody>
      </p:sp>
      <p:sp>
        <p:nvSpPr>
          <p:cNvPr id="52" name="Rechteck 51"/>
          <p:cNvSpPr/>
          <p:nvPr userDrawn="1"/>
        </p:nvSpPr>
        <p:spPr>
          <a:xfrm>
            <a:off x="442800" y="1484313"/>
            <a:ext cx="832193" cy="685829"/>
          </a:xfrm>
          <a:prstGeom prst="rect">
            <a:avLst/>
          </a:prstGeom>
          <a:solidFill>
            <a:schemeClr val="tx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136</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58</a:t>
            </a:r>
            <a:endParaRPr lang="en-US" sz="915" baseline="0" dirty="0">
              <a:solidFill>
                <a:schemeClr val="bg1"/>
              </a:solidFill>
              <a:effectLst/>
              <a:latin typeface="LMU CompatilFact" panose="02000500060000020003" pitchFamily="2" charset="0"/>
            </a:endParaRPr>
          </a:p>
        </p:txBody>
      </p:sp>
      <p:sp>
        <p:nvSpPr>
          <p:cNvPr id="53" name="Rechteck 52"/>
          <p:cNvSpPr/>
          <p:nvPr userDrawn="1"/>
        </p:nvSpPr>
        <p:spPr>
          <a:xfrm>
            <a:off x="2820756" y="1484313"/>
            <a:ext cx="832193" cy="68582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tx2"/>
                </a:solidFill>
                <a:effectLst/>
                <a:latin typeface="LMU CompatilFact" panose="02000500060000020003" pitchFamily="2" charset="0"/>
              </a:rPr>
              <a:t>R 255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G 255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B 255</a:t>
            </a:r>
            <a:endParaRPr lang="en-US" sz="915" baseline="0" dirty="0">
              <a:solidFill>
                <a:schemeClr val="tx2"/>
              </a:solidFill>
              <a:effectLst/>
              <a:latin typeface="LMU CompatilFact" panose="02000500060000020003" pitchFamily="2" charset="0"/>
            </a:endParaRPr>
          </a:p>
        </p:txBody>
      </p:sp>
      <p:sp>
        <p:nvSpPr>
          <p:cNvPr id="54" name="Rechteck 53"/>
          <p:cNvSpPr/>
          <p:nvPr userDrawn="1"/>
        </p:nvSpPr>
        <p:spPr>
          <a:xfrm>
            <a:off x="1631778" y="1484313"/>
            <a:ext cx="832193" cy="685829"/>
          </a:xfrm>
          <a:prstGeom prst="rect">
            <a:avLst/>
          </a:prstGeom>
          <a:solidFill>
            <a:schemeClr val="tx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35</a:t>
            </a:r>
            <a:endParaRPr lang="en-US" sz="915" baseline="0" dirty="0">
              <a:solidFill>
                <a:schemeClr val="bg1"/>
              </a:solidFill>
              <a:effectLst/>
              <a:latin typeface="LMU CompatilFact" panose="02000500060000020003" pitchFamily="2" charset="0"/>
            </a:endParaRPr>
          </a:p>
        </p:txBody>
      </p:sp>
      <p:sp>
        <p:nvSpPr>
          <p:cNvPr id="55" name="Rechteck 54"/>
          <p:cNvSpPr/>
          <p:nvPr userDrawn="1"/>
        </p:nvSpPr>
        <p:spPr>
          <a:xfrm>
            <a:off x="442802" y="2240393"/>
            <a:ext cx="832193"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LMU Grün </a:t>
            </a:r>
            <a:br>
              <a:rPr lang="en-US" sz="800" b="1" baseline="0">
                <a:solidFill>
                  <a:schemeClr val="tx2"/>
                </a:solidFill>
                <a:effectLst/>
                <a:latin typeface="Arial" panose="020B0604020202020204" pitchFamily="34" charset="0"/>
              </a:rPr>
            </a:br>
            <a:endParaRPr lang="en-US" sz="800" baseline="0" dirty="0">
              <a:solidFill>
                <a:schemeClr val="tx2"/>
              </a:solidFill>
              <a:effectLst/>
              <a:latin typeface="Arial" panose="020B0604020202020204" pitchFamily="34" charset="0"/>
            </a:endParaRPr>
          </a:p>
        </p:txBody>
      </p:sp>
      <p:sp>
        <p:nvSpPr>
          <p:cNvPr id="56" name="Rechteck 55"/>
          <p:cNvSpPr/>
          <p:nvPr userDrawn="1"/>
        </p:nvSpPr>
        <p:spPr>
          <a:xfrm>
            <a:off x="442800" y="3144823"/>
            <a:ext cx="607189" cy="500399"/>
          </a:xfrm>
          <a:prstGeom prst="rect">
            <a:avLst/>
          </a:prstGeom>
          <a:solidFill>
            <a:schemeClr val="bg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98</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100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104</a:t>
            </a:r>
            <a:endParaRPr lang="en-US" sz="915" baseline="0" dirty="0">
              <a:solidFill>
                <a:schemeClr val="bg1"/>
              </a:solidFill>
              <a:effectLst/>
              <a:latin typeface="LMU CompatilFact" panose="02000500060000020003" pitchFamily="2" charset="0"/>
            </a:endParaRPr>
          </a:p>
        </p:txBody>
      </p:sp>
      <p:sp>
        <p:nvSpPr>
          <p:cNvPr id="57" name="Rechteck 56"/>
          <p:cNvSpPr/>
          <p:nvPr userDrawn="1"/>
        </p:nvSpPr>
        <p:spPr>
          <a:xfrm>
            <a:off x="2177818" y="3144823"/>
            <a:ext cx="607189" cy="500399"/>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230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230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231</a:t>
            </a:r>
            <a:endParaRPr lang="en-US" sz="915" baseline="0" dirty="0">
              <a:solidFill>
                <a:schemeClr val="bg1"/>
              </a:solidFill>
              <a:effectLst/>
              <a:latin typeface="LMU CompatilFact" panose="02000500060000020003" pitchFamily="2" charset="0"/>
            </a:endParaRPr>
          </a:p>
        </p:txBody>
      </p:sp>
      <p:sp>
        <p:nvSpPr>
          <p:cNvPr id="58" name="Rechteck 57"/>
          <p:cNvSpPr/>
          <p:nvPr userDrawn="1"/>
        </p:nvSpPr>
        <p:spPr>
          <a:xfrm>
            <a:off x="1310310" y="3144823"/>
            <a:ext cx="607189" cy="500399"/>
          </a:xfrm>
          <a:prstGeom prst="rect">
            <a:avLst/>
          </a:prstGeom>
          <a:solidFill>
            <a:schemeClr val="accent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192</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193</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195</a:t>
            </a:r>
            <a:endParaRPr lang="en-US" sz="915" baseline="0" dirty="0">
              <a:solidFill>
                <a:schemeClr val="bg1"/>
              </a:solidFill>
              <a:effectLst/>
              <a:latin typeface="LMU CompatilFact" panose="02000500060000020003" pitchFamily="2" charset="0"/>
            </a:endParaRPr>
          </a:p>
        </p:txBody>
      </p:sp>
      <p:sp>
        <p:nvSpPr>
          <p:cNvPr id="59" name="Rechteck 58"/>
          <p:cNvSpPr/>
          <p:nvPr userDrawn="1"/>
        </p:nvSpPr>
        <p:spPr>
          <a:xfrm>
            <a:off x="3045759" y="3144823"/>
            <a:ext cx="607189" cy="500399"/>
          </a:xfrm>
          <a:prstGeom prst="rect">
            <a:avLst/>
          </a:prstGeom>
          <a:solidFill>
            <a:schemeClr val="accent3"/>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tx2"/>
                </a:solidFill>
                <a:effectLst/>
                <a:latin typeface="LMU CompatilFact" panose="02000500060000020003" pitchFamily="2" charset="0"/>
              </a:rPr>
              <a:t>R 245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G 245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B 245</a:t>
            </a:r>
            <a:endParaRPr lang="en-US" sz="915" baseline="0" dirty="0">
              <a:solidFill>
                <a:schemeClr val="tx2"/>
              </a:solidFill>
              <a:effectLst/>
              <a:latin typeface="LMU CompatilFact" panose="02000500060000020003" pitchFamily="2" charset="0"/>
            </a:endParaRPr>
          </a:p>
        </p:txBody>
      </p:sp>
      <p:sp>
        <p:nvSpPr>
          <p:cNvPr id="60" name="Rechteck 59"/>
          <p:cNvSpPr/>
          <p:nvPr userDrawn="1"/>
        </p:nvSpPr>
        <p:spPr>
          <a:xfrm>
            <a:off x="442802"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Dunkelgrau</a:t>
            </a:r>
            <a:endParaRPr lang="en-US" sz="800" baseline="0" dirty="0">
              <a:solidFill>
                <a:schemeClr val="tx2"/>
              </a:solidFill>
              <a:effectLst/>
              <a:latin typeface="Arial" panose="020B0604020202020204" pitchFamily="34" charset="0"/>
            </a:endParaRPr>
          </a:p>
        </p:txBody>
      </p:sp>
      <p:sp>
        <p:nvSpPr>
          <p:cNvPr id="61" name="Rechteck 60"/>
          <p:cNvSpPr/>
          <p:nvPr userDrawn="1"/>
        </p:nvSpPr>
        <p:spPr>
          <a:xfrm>
            <a:off x="1310310"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Mittelgrau</a:t>
            </a:r>
            <a:endParaRPr lang="en-US" sz="800" baseline="0" dirty="0">
              <a:solidFill>
                <a:schemeClr val="tx2"/>
              </a:solidFill>
              <a:effectLst/>
              <a:latin typeface="Arial" panose="020B0604020202020204" pitchFamily="34" charset="0"/>
            </a:endParaRPr>
          </a:p>
        </p:txBody>
      </p:sp>
      <p:sp>
        <p:nvSpPr>
          <p:cNvPr id="62" name="Rechteck 61"/>
          <p:cNvSpPr/>
          <p:nvPr userDrawn="1"/>
        </p:nvSpPr>
        <p:spPr>
          <a:xfrm>
            <a:off x="2187234"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Hellgrau</a:t>
            </a:r>
            <a:endParaRPr lang="en-US" sz="800" baseline="0" dirty="0">
              <a:solidFill>
                <a:schemeClr val="tx2"/>
              </a:solidFill>
              <a:effectLst/>
              <a:latin typeface="Arial" panose="020B0604020202020204" pitchFamily="34" charset="0"/>
            </a:endParaRPr>
          </a:p>
        </p:txBody>
      </p:sp>
      <p:sp>
        <p:nvSpPr>
          <p:cNvPr id="63" name="Rechteck 62"/>
          <p:cNvSpPr/>
          <p:nvPr userDrawn="1"/>
        </p:nvSpPr>
        <p:spPr>
          <a:xfrm>
            <a:off x="3048909"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Lichtgrau</a:t>
            </a:r>
            <a:endParaRPr lang="en-US" sz="800" baseline="0" dirty="0">
              <a:solidFill>
                <a:schemeClr val="tx2"/>
              </a:solidFill>
              <a:effectLst/>
              <a:latin typeface="Arial" panose="020B0604020202020204" pitchFamily="34" charset="0"/>
            </a:endParaRPr>
          </a:p>
        </p:txBody>
      </p:sp>
      <p:sp>
        <p:nvSpPr>
          <p:cNvPr id="64" name="Rechteck 63"/>
          <p:cNvSpPr/>
          <p:nvPr userDrawn="1"/>
        </p:nvSpPr>
        <p:spPr>
          <a:xfrm>
            <a:off x="1617118" y="2240392"/>
            <a:ext cx="832193"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Schwarz</a:t>
            </a:r>
            <a:endParaRPr lang="en-US" sz="800" baseline="0" dirty="0">
              <a:solidFill>
                <a:schemeClr val="tx2"/>
              </a:solidFill>
              <a:effectLst/>
              <a:latin typeface="Arial" panose="020B0604020202020204" pitchFamily="34" charset="0"/>
            </a:endParaRPr>
          </a:p>
        </p:txBody>
      </p:sp>
      <p:sp>
        <p:nvSpPr>
          <p:cNvPr id="65" name="Rechteck 64"/>
          <p:cNvSpPr/>
          <p:nvPr userDrawn="1"/>
        </p:nvSpPr>
        <p:spPr>
          <a:xfrm>
            <a:off x="2821937" y="2240392"/>
            <a:ext cx="832193"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Weiss</a:t>
            </a:r>
            <a:endParaRPr lang="en-US" sz="800" baseline="0" dirty="0">
              <a:solidFill>
                <a:schemeClr val="tx2"/>
              </a:solidFill>
              <a:effectLst/>
              <a:latin typeface="Arial" panose="020B0604020202020204" pitchFamily="34" charset="0"/>
            </a:endParaRPr>
          </a:p>
        </p:txBody>
      </p:sp>
      <p:sp>
        <p:nvSpPr>
          <p:cNvPr id="66" name="Rechteck 65"/>
          <p:cNvSpPr/>
          <p:nvPr userDrawn="1"/>
        </p:nvSpPr>
        <p:spPr>
          <a:xfrm>
            <a:off x="4619182" y="1485446"/>
            <a:ext cx="607189" cy="500399"/>
          </a:xfrm>
          <a:prstGeom prst="rect">
            <a:avLst/>
          </a:prstGeom>
          <a:solidFill>
            <a:schemeClr val="accent4"/>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135</a:t>
            </a:r>
            <a:endParaRPr lang="en-US" sz="915" baseline="0" dirty="0">
              <a:solidFill>
                <a:schemeClr val="bg1"/>
              </a:solidFill>
              <a:effectLst/>
              <a:latin typeface="LMU CompatilFact" panose="02000500060000020003" pitchFamily="2" charset="0"/>
            </a:endParaRPr>
          </a:p>
        </p:txBody>
      </p:sp>
      <p:sp>
        <p:nvSpPr>
          <p:cNvPr id="67" name="Rechteck 66"/>
          <p:cNvSpPr/>
          <p:nvPr userDrawn="1"/>
        </p:nvSpPr>
        <p:spPr>
          <a:xfrm>
            <a:off x="6354200" y="1485446"/>
            <a:ext cx="607189" cy="500399"/>
          </a:xfrm>
          <a:prstGeom prst="rect">
            <a:avLst/>
          </a:prstGeom>
          <a:solidFill>
            <a:schemeClr val="accent6"/>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140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64</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145</a:t>
            </a:r>
            <a:endParaRPr lang="en-US" sz="915" baseline="0" dirty="0">
              <a:solidFill>
                <a:schemeClr val="bg1"/>
              </a:solidFill>
              <a:effectLst/>
              <a:latin typeface="LMU CompatilFact" panose="02000500060000020003" pitchFamily="2" charset="0"/>
            </a:endParaRPr>
          </a:p>
        </p:txBody>
      </p:sp>
      <p:sp>
        <p:nvSpPr>
          <p:cNvPr id="68" name="Rechteck 67"/>
          <p:cNvSpPr/>
          <p:nvPr userDrawn="1"/>
        </p:nvSpPr>
        <p:spPr>
          <a:xfrm>
            <a:off x="5486692" y="1485446"/>
            <a:ext cx="607189" cy="500399"/>
          </a:xfrm>
          <a:prstGeom prst="rect">
            <a:avLst/>
          </a:prstGeom>
          <a:solidFill>
            <a:schemeClr val="accent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100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59</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227</a:t>
            </a:r>
            <a:endParaRPr lang="en-US" sz="915" baseline="0" dirty="0">
              <a:solidFill>
                <a:schemeClr val="bg1"/>
              </a:solidFill>
              <a:effectLst/>
              <a:latin typeface="LMU CompatilFact" panose="02000500060000020003" pitchFamily="2" charset="0"/>
            </a:endParaRPr>
          </a:p>
        </p:txBody>
      </p:sp>
      <p:sp>
        <p:nvSpPr>
          <p:cNvPr id="69" name="Rechteck 68"/>
          <p:cNvSpPr/>
          <p:nvPr userDrawn="1"/>
        </p:nvSpPr>
        <p:spPr>
          <a:xfrm>
            <a:off x="7222141" y="1485446"/>
            <a:ext cx="607189" cy="500399"/>
          </a:xfrm>
          <a:prstGeom prst="rect">
            <a:avLst/>
          </a:prstGeom>
          <a:solidFill>
            <a:srgbClr val="DC0D1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215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25</a:t>
            </a:r>
            <a:endParaRPr lang="en-US" sz="915" baseline="0" dirty="0">
              <a:solidFill>
                <a:schemeClr val="bg1"/>
              </a:solidFill>
              <a:effectLst/>
              <a:latin typeface="LMU CompatilFact" panose="02000500060000020003" pitchFamily="2" charset="0"/>
            </a:endParaRPr>
          </a:p>
        </p:txBody>
      </p:sp>
      <p:sp>
        <p:nvSpPr>
          <p:cNvPr id="70" name="Rechteck 69"/>
          <p:cNvSpPr/>
          <p:nvPr userDrawn="1"/>
        </p:nvSpPr>
        <p:spPr>
          <a:xfrm>
            <a:off x="4619184" y="2091158"/>
            <a:ext cx="60718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Blau</a:t>
            </a:r>
            <a:endParaRPr lang="en-US" sz="800" baseline="0" dirty="0">
              <a:solidFill>
                <a:schemeClr val="tx2"/>
              </a:solidFill>
              <a:effectLst/>
              <a:latin typeface="Arial" panose="020B0604020202020204" pitchFamily="34" charset="0"/>
            </a:endParaRPr>
          </a:p>
        </p:txBody>
      </p:sp>
      <p:sp>
        <p:nvSpPr>
          <p:cNvPr id="71" name="Rechteck 70"/>
          <p:cNvSpPr/>
          <p:nvPr userDrawn="1"/>
        </p:nvSpPr>
        <p:spPr>
          <a:xfrm>
            <a:off x="5486691" y="2091158"/>
            <a:ext cx="705915"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Cyan</a:t>
            </a:r>
            <a:endParaRPr lang="en-US" sz="800" baseline="0" dirty="0">
              <a:solidFill>
                <a:schemeClr val="tx2"/>
              </a:solidFill>
              <a:effectLst/>
              <a:latin typeface="Arial" panose="020B0604020202020204" pitchFamily="34" charset="0"/>
            </a:endParaRPr>
          </a:p>
        </p:txBody>
      </p:sp>
      <p:sp>
        <p:nvSpPr>
          <p:cNvPr id="72" name="Rechteck 71"/>
          <p:cNvSpPr/>
          <p:nvPr userDrawn="1"/>
        </p:nvSpPr>
        <p:spPr>
          <a:xfrm>
            <a:off x="6363616" y="2091157"/>
            <a:ext cx="705914"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Violett</a:t>
            </a:r>
            <a:endParaRPr lang="en-US" sz="800" baseline="0" dirty="0">
              <a:solidFill>
                <a:schemeClr val="tx2"/>
              </a:solidFill>
              <a:effectLst/>
              <a:latin typeface="Arial" panose="020B0604020202020204" pitchFamily="34" charset="0"/>
            </a:endParaRPr>
          </a:p>
        </p:txBody>
      </p:sp>
      <p:sp>
        <p:nvSpPr>
          <p:cNvPr id="73" name="Rechteck 72"/>
          <p:cNvSpPr/>
          <p:nvPr userDrawn="1"/>
        </p:nvSpPr>
        <p:spPr>
          <a:xfrm>
            <a:off x="7225291" y="2091158"/>
            <a:ext cx="60718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Rot</a:t>
            </a:r>
            <a:endParaRPr lang="en-US" sz="800" baseline="0" dirty="0">
              <a:solidFill>
                <a:schemeClr val="tx2"/>
              </a:solidFill>
              <a:effectLst/>
              <a:latin typeface="Arial" panose="020B0604020202020204" pitchFamily="34" charset="0"/>
            </a:endParaRPr>
          </a:p>
        </p:txBody>
      </p:sp>
      <p:sp>
        <p:nvSpPr>
          <p:cNvPr id="74" name="Rechteck 73"/>
          <p:cNvSpPr/>
          <p:nvPr userDrawn="1"/>
        </p:nvSpPr>
        <p:spPr>
          <a:xfrm>
            <a:off x="4619182" y="2490933"/>
            <a:ext cx="607189" cy="500399"/>
          </a:xfrm>
          <a:prstGeom prst="rect">
            <a:avLst/>
          </a:prstGeom>
          <a:solidFill>
            <a:srgbClr val="F18700"/>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241</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0</a:t>
            </a:r>
            <a:endParaRPr lang="en-US" sz="915" baseline="0" dirty="0">
              <a:solidFill>
                <a:schemeClr val="bg1"/>
              </a:solidFill>
              <a:effectLst/>
              <a:latin typeface="LMU CompatilFact" panose="02000500060000020003" pitchFamily="2" charset="0"/>
            </a:endParaRPr>
          </a:p>
        </p:txBody>
      </p:sp>
      <p:sp>
        <p:nvSpPr>
          <p:cNvPr id="75" name="Rechteck 74"/>
          <p:cNvSpPr/>
          <p:nvPr userDrawn="1"/>
        </p:nvSpPr>
        <p:spPr>
          <a:xfrm>
            <a:off x="4619184" y="3096644"/>
            <a:ext cx="86750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Orange</a:t>
            </a:r>
            <a:endParaRPr lang="en-US" sz="800" b="1" baseline="0" dirty="0">
              <a:solidFill>
                <a:schemeClr val="tx2"/>
              </a:solidFill>
              <a:effectLst/>
              <a:latin typeface="Arial" panose="020B0604020202020204" pitchFamily="34" charset="0"/>
            </a:endParaRPr>
          </a:p>
        </p:txBody>
      </p:sp>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ück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73" name="think-cell Slide" r:id="rId3" imgW="0" imgH="0" progId="TCLayout.ActiveDocument.1">
                  <p:embed/>
                </p:oleObj>
              </mc:Choice>
              <mc:Fallback>
                <p:oleObj name="think-cell Slide" r:id="rId3" imgW="0" imgH="0" progId="TCLayout.ActiveDocument.1">
                  <p:embed/>
                  <p:pic>
                    <p:nvPicPr>
                      <p:cNvPr id="0" name="Picture 2257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platzhalter 4"/>
          <p:cNvSpPr>
            <a:spLocks noGrp="1"/>
          </p:cNvSpPr>
          <p:nvPr>
            <p:ph type="body" sz="quarter" idx="11" hasCustomPrompt="1"/>
          </p:nvPr>
        </p:nvSpPr>
        <p:spPr>
          <a:xfrm>
            <a:off x="446400" y="5184000"/>
            <a:ext cx="5649600"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Absendername </a:t>
            </a:r>
            <a:br>
              <a:rPr lang="en-US" b="1">
                <a:effectLst/>
                <a:latin typeface="Arial" panose="020B0604020202020204" pitchFamily="34" charset="0"/>
              </a:rPr>
            </a:br>
            <a:r>
              <a:rPr lang="en-US" b="1">
                <a:effectLst/>
                <a:latin typeface="Arial" panose="020B0604020202020204" pitchFamily="34" charset="0"/>
              </a:rPr>
              <a:t>Musterstraße 00 · 80000 München · Tel. +49 89 0000 0000 </a:t>
            </a:r>
            <a:br>
              <a:rPr lang="en-US" b="1">
                <a:effectLst/>
                <a:latin typeface="Arial" panose="020B0604020202020204" pitchFamily="34" charset="0"/>
              </a:rPr>
            </a:br>
            <a:r>
              <a:rPr lang="en-US" b="1">
                <a:effectLst/>
                <a:latin typeface="Arial" panose="020B0604020202020204" pitchFamily="34" charset="0"/>
              </a:rPr>
              <a:t>info@musterdomain.de · www.musterdomain.de</a:t>
            </a:r>
            <a:endParaRPr lang="en-US" dirty="0">
              <a:effectLst/>
              <a:latin typeface="Arial" panose="020B0604020202020204" pitchFamily="34" charset="0"/>
            </a:endParaRPr>
          </a:p>
        </p:txBody>
      </p:sp>
      <p:pic>
        <p:nvPicPr>
          <p:cNvPr id="5" name="Grafik 4"/>
          <p:cNvPicPr>
            <a:picLocks noChangeAspect="1"/>
          </p:cNvPicPr>
          <p:nvPr userDrawn="1"/>
        </p:nvPicPr>
        <p:blipFill>
          <a:blip r:embed="rId5">
            <a:alphaModFix amt="25000"/>
          </a:blip>
          <a:stretch>
            <a:fillRect/>
          </a:stretch>
        </p:blipFill>
        <p:spPr>
          <a:xfrm>
            <a:off x="8648700" y="2743200"/>
            <a:ext cx="3543300" cy="4114800"/>
          </a:xfrm>
          <a:prstGeom prst="rect">
            <a:avLst/>
          </a:prstGeom>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7" name="think-cell Slide" r:id="rId3" imgW="0" imgH="0" progId="TCLayout.ActiveDocument.1">
                  <p:embed/>
                </p:oleObj>
              </mc:Choice>
              <mc:Fallback>
                <p:oleObj name="think-cell Slide" r:id="rId3" imgW="0" imgH="0" progId="TCLayout.ActiveDocument.1">
                  <p:embed/>
                  <p:pic>
                    <p:nvPicPr>
                      <p:cNvPr id="0" name="Picture 3116"/>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2782800"/>
            <a:ext cx="4518000" cy="2872800"/>
          </a:xfrm>
          <a:prstGeom prst="rect">
            <a:avLst/>
          </a:prstGeom>
        </p:spPr>
        <p:txBody>
          <a:bodyPr lIns="0" tIns="0" rIns="0" bIns="0" anchor="t" anchorCtr="0"/>
          <a:lstStyle>
            <a:lvl1pPr marL="0" indent="0" rtl="0" fontAlgn="b">
              <a:lnSpc>
                <a:spcPct val="100000"/>
              </a:lnSpc>
              <a:spcBef>
                <a:spcPts val="0"/>
              </a:spcBef>
              <a:buFontTx/>
              <a:buNone/>
              <a:defRPr sz="1800" b="1" i="0" spc="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8000" cy="450000"/>
          </a:xfrm>
          <a:prstGeom prst="rect">
            <a:avLst/>
          </a:prstGeom>
        </p:spPr>
        <p:txBody>
          <a:bodyPr lIns="0" tIns="0" rIns="0" bIns="0"/>
          <a:lstStyle>
            <a:lvl1pPr marL="0" indent="0" rtl="0">
              <a:lnSpc>
                <a:spcPct val="10000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 1 Zeile</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1" name="think-cell Slide" r:id="rId3" imgW="0" imgH="0" progId="TCLayout.ActiveDocument.1">
                  <p:embed/>
                </p:oleObj>
              </mc:Choice>
              <mc:Fallback>
                <p:oleObj name="think-cell Slide" r:id="rId3" imgW="0" imgH="0" progId="TCLayout.ActiveDocument.1">
                  <p:embed/>
                  <p:pic>
                    <p:nvPicPr>
                      <p:cNvPr id="0" name="Picture 4140"/>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2782800"/>
            <a:ext cx="4518000" cy="2872800"/>
          </a:xfrm>
          <a:prstGeom prst="rect">
            <a:avLst/>
          </a:prstGeom>
        </p:spPr>
        <p:txBody>
          <a:bodyPr lIns="0" tIns="0" rIns="0" bIns="0" anchor="t" anchorCtr="0"/>
          <a:lstStyle>
            <a:lvl1pPr marL="0" indent="0" rtl="0" fontAlgn="b">
              <a:lnSpc>
                <a:spcPct val="100000"/>
              </a:lnSpc>
              <a:spcBef>
                <a:spcPts val="0"/>
              </a:spcBef>
              <a:buFontTx/>
              <a:buNone/>
              <a:defRPr sz="1800" b="1" i="0" spc="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8000" cy="450000"/>
          </a:xfrm>
          <a:prstGeom prst="rect">
            <a:avLst/>
          </a:prstGeom>
        </p:spPr>
        <p:txBody>
          <a:bodyPr lIns="0" tIns="0" rIns="0" bIns="0"/>
          <a:lstStyle>
            <a:lvl1pPr marL="0" indent="0" rtl="0">
              <a:lnSpc>
                <a:spcPct val="10000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 1 Zeile</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äsentationstitel, Bild, LogoTeileinhei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5" name="think-cell Slide" r:id="rId3" imgW="0" imgH="0" progId="TCLayout.ActiveDocument.1">
                  <p:embed/>
                </p:oleObj>
              </mc:Choice>
              <mc:Fallback>
                <p:oleObj name="think-cell Slide" r:id="rId3" imgW="0" imgH="0" progId="TCLayout.ActiveDocument.1">
                  <p:embed/>
                  <p:pic>
                    <p:nvPicPr>
                      <p:cNvPr id="0" name="Picture 516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4"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
        <p:nvSpPr>
          <p:cNvPr id="11"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6"/>
          <p:cNvSpPr>
            <a:spLocks noGrp="1"/>
          </p:cNvSpPr>
          <p:nvPr>
            <p:ph type="pic" sz="quarter" idx="13"/>
          </p:nvPr>
        </p:nvSpPr>
        <p:spPr>
          <a:xfrm>
            <a:off x="10469881" y="613578"/>
            <a:ext cx="886967" cy="455148"/>
          </a:xfrm>
          <a:prstGeom prst="rect">
            <a:avLst/>
          </a:prstGeom>
        </p:spPr>
        <p:txBody>
          <a:bodyPr anchor="ctr" anchorCtr="0"/>
          <a:lstStyle>
            <a:lvl1pPr algn="ctr">
              <a:buFontTx/>
              <a:buNone/>
              <a:defRPr sz="800" baseline="0"/>
            </a:lvl1pPr>
          </a:lstStyle>
          <a:p>
            <a:endParaRPr lang="de-DE" dirty="0"/>
          </a:p>
        </p:txBody>
      </p:sp>
      <p:sp>
        <p:nvSpPr>
          <p:cNvPr id="16"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7"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äsentations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9" name="think-cell Slide" r:id="rId3" imgW="0" imgH="0" progId="TCLayout.ActiveDocument.1">
                  <p:embed/>
                </p:oleObj>
              </mc:Choice>
              <mc:Fallback>
                <p:oleObj name="think-cell Slide" r:id="rId3" imgW="0" imgH="0" progId="TCLayout.ActiveDocument.1">
                  <p:embed/>
                  <p:pic>
                    <p:nvPicPr>
                      <p:cNvPr id="0" name="Picture 618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rgbClr val="616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äsentationstitel, LogoTeileinhei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3" name="think-cell Slide" r:id="rId3" imgW="0" imgH="0" progId="TCLayout.ActiveDocument.1">
                  <p:embed/>
                </p:oleObj>
              </mc:Choice>
              <mc:Fallback>
                <p:oleObj name="think-cell Slide" r:id="rId3" imgW="0" imgH="0" progId="TCLayout.ActiveDocument.1">
                  <p:embed/>
                  <p:pic>
                    <p:nvPicPr>
                      <p:cNvPr id="0" name="Picture 721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7" name="Bildplatzhalter 6"/>
          <p:cNvSpPr>
            <a:spLocks noGrp="1"/>
          </p:cNvSpPr>
          <p:nvPr>
            <p:ph type="pic" sz="quarter" idx="13"/>
          </p:nvPr>
        </p:nvSpPr>
        <p:spPr>
          <a:xfrm>
            <a:off x="10469881" y="613578"/>
            <a:ext cx="886967" cy="455148"/>
          </a:xfrm>
          <a:prstGeom prst="rect">
            <a:avLst/>
          </a:prstGeom>
        </p:spPr>
        <p:txBody>
          <a:bodyPr anchor="ctr" anchorCtr="0"/>
          <a:lstStyle>
            <a:lvl1pPr algn="ctr">
              <a:buFontTx/>
              <a:buNone/>
              <a:defRPr sz="800" baseline="0"/>
            </a:lvl1pPr>
          </a:lstStyle>
          <a:p>
            <a:endParaRPr lang="de-DE"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äsentations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1" name="think-cell Slide" r:id="rId3" imgW="0" imgH="0" progId="TCLayout.ActiveDocument.1">
                  <p:embed/>
                </p:oleObj>
              </mc:Choice>
              <mc:Fallback>
                <p:oleObj name="think-cell Slide" r:id="rId3" imgW="0" imgH="0" progId="TCLayout.ActiveDocument.1">
                  <p:embed/>
                  <p:pic>
                    <p:nvPicPr>
                      <p:cNvPr id="0" name="Picture 926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rgbClr val="616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9" name="think-cell Slide" r:id="rId3" imgW="0" imgH="0" progId="TCLayout.ActiveDocument.1">
                  <p:embed/>
                </p:oleObj>
              </mc:Choice>
              <mc:Fallback>
                <p:oleObj name="think-cell Slide" r:id="rId3" imgW="0" imgH="0" progId="TCLayout.ActiveDocument.1">
                  <p:embed/>
                  <p:pic>
                    <p:nvPicPr>
                      <p:cNvPr id="0" name="Picture 1130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p:cNvSpPr>
            <a:spLocks noGrp="1"/>
          </p:cNvSpPr>
          <p:nvPr>
            <p:ph type="body" sz="quarter" idx="13" hasCustomPrompt="1"/>
          </p:nvPr>
        </p:nvSpPr>
        <p:spPr>
          <a:xfrm>
            <a:off x="446400" y="2160000"/>
            <a:ext cx="7200000" cy="1440000"/>
          </a:xfrm>
          <a:prstGeom prst="rect">
            <a:avLst/>
          </a:prstGeom>
        </p:spPr>
        <p:txBody>
          <a:bodyPr lIns="0" tIns="0" rIns="0" bIns="0"/>
          <a:lstStyle>
            <a:lvl1pPr marL="0" indent="0" rtl="0">
              <a:lnSpc>
                <a:spcPts val="3360"/>
              </a:lnSpc>
              <a:spcBef>
                <a:spcPts val="0"/>
              </a:spcBef>
              <a:buFontTx/>
              <a:buNone/>
              <a:defRPr sz="2800" b="1" i="0" baseline="0">
                <a:latin typeface="Arial" panose="020B0604020202020204" pitchFamily="34" charset="0"/>
              </a:defRPr>
            </a:lvl1pPr>
            <a:lvl2pPr>
              <a:buFontTx/>
              <a:buNone/>
              <a:defRPr sz="2800" b="1" i="0" baseline="0">
                <a:latin typeface="Arial" panose="020B0604020202020204" pitchFamily="34" charset="0"/>
              </a:defRPr>
            </a:lvl2pPr>
            <a:lvl3pPr>
              <a:buFontTx/>
              <a:buNone/>
              <a:defRPr sz="2800" b="1" i="0" baseline="0">
                <a:latin typeface="Arial" panose="020B0604020202020204" pitchFamily="34" charset="0"/>
              </a:defRPr>
            </a:lvl3pPr>
            <a:lvl4pPr>
              <a:buFontTx/>
              <a:buNone/>
              <a:defRPr sz="2800" b="1" i="0" baseline="0">
                <a:latin typeface="Arial" panose="020B0604020202020204" pitchFamily="34" charset="0"/>
              </a:defRPr>
            </a:lvl4pPr>
            <a:lvl5pPr>
              <a:buFontTx/>
              <a:buNone/>
              <a:defRPr sz="2800" b="1" i="0" baseline="0">
                <a:latin typeface="Arial" panose="020B0604020202020204" pitchFamily="34" charset="0"/>
              </a:defRPr>
            </a:lvl5pPr>
          </a:lstStyle>
          <a:p>
            <a:pPr lvl="0"/>
            <a:r>
              <a:rPr lang="en-US"/>
              <a:t>1. Erstes Kapitel</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7" name="think-cell Slide" r:id="rId3" imgW="0" imgH="0" progId="TCLayout.ActiveDocument.1">
                  <p:embed/>
                </p:oleObj>
              </mc:Choice>
              <mc:Fallback>
                <p:oleObj name="think-cell Slide" r:id="rId3" imgW="0" imgH="0" progId="TCLayout.ActiveDocument.1">
                  <p:embed/>
                  <p:pic>
                    <p:nvPicPr>
                      <p:cNvPr id="0" name="Picture 13356"/>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p:cNvSpPr>
            <a:spLocks noGrp="1"/>
          </p:cNvSpPr>
          <p:nvPr>
            <p:ph type="body" sz="quarter" idx="13" hasCustomPrompt="1"/>
          </p:nvPr>
        </p:nvSpPr>
        <p:spPr>
          <a:xfrm>
            <a:off x="446400" y="1353600"/>
            <a:ext cx="7200000" cy="446920"/>
          </a:xfrm>
          <a:prstGeom prst="rect">
            <a:avLst/>
          </a:prstGeom>
        </p:spPr>
        <p:txBody>
          <a:bodyPr lIns="0" tIns="0" rIns="0" bIns="0" anchor="t"/>
          <a:lstStyle>
            <a:lvl1pPr marL="0" indent="0" rtl="0">
              <a:lnSpc>
                <a:spcPts val="3360"/>
              </a:lnSpc>
              <a:spcBef>
                <a:spcPts val="0"/>
              </a:spcBef>
              <a:buFontTx/>
              <a:buNone/>
              <a:defRPr sz="2000" b="1" i="0" spc="0" baseline="0">
                <a:solidFill>
                  <a:schemeClr val="tx1"/>
                </a:solidFill>
                <a:latin typeface="Arial" panose="020B0604020202020204" pitchFamily="34" charset="0"/>
              </a:defRPr>
            </a:lvl1pPr>
            <a:lvl2pPr>
              <a:buFontTx/>
              <a:buNone/>
              <a:defRPr sz="2800" b="1" i="0" baseline="0">
                <a:latin typeface="Arial" panose="020B0604020202020204" pitchFamily="34" charset="0"/>
              </a:defRPr>
            </a:lvl2pPr>
            <a:lvl3pPr>
              <a:buFontTx/>
              <a:buNone/>
              <a:defRPr sz="2800" b="1" i="0" baseline="0">
                <a:latin typeface="Arial" panose="020B0604020202020204" pitchFamily="34" charset="0"/>
              </a:defRPr>
            </a:lvl3pPr>
            <a:lvl4pPr>
              <a:buFontTx/>
              <a:buNone/>
              <a:defRPr sz="2800" b="1" i="0" baseline="0">
                <a:latin typeface="Arial" panose="020B0604020202020204" pitchFamily="34" charset="0"/>
              </a:defRPr>
            </a:lvl4pPr>
            <a:lvl5pPr>
              <a:buFontTx/>
              <a:buNone/>
              <a:defRPr sz="2800" b="1" i="0" baseline="0">
                <a:latin typeface="Arial" panose="020B0604020202020204" pitchFamily="34" charset="0"/>
              </a:defRPr>
            </a:lvl5pPr>
          </a:lstStyle>
          <a:p>
            <a:pPr lvl="0"/>
            <a:r>
              <a:rPr lang="en-US"/>
              <a:t>1. Erstes Kapitel</a:t>
            </a:r>
            <a:endParaRPr lang="en-US" dirty="0"/>
          </a:p>
        </p:txBody>
      </p:sp>
      <p:sp>
        <p:nvSpPr>
          <p:cNvPr id="3"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4" name="Grafik 3"/>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9"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oleObject" Target="../embeddings/oleObject7.bin"/><Relationship Id="rId7" Type="http://schemas.openxmlformats.org/officeDocument/2006/relationships/tags" Target="../tags/tag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vmlDrawing" Target="../drawings/vmlDrawing7.vml"/><Relationship Id="rId10" Type="http://schemas.openxmlformats.org/officeDocument/2006/relationships/image" Target="../media/image4.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image" Target="../media/image1.emf"/><Relationship Id="rId3" Type="http://schemas.openxmlformats.org/officeDocument/2006/relationships/oleObject" Target="../embeddings/oleObject9.bin"/><Relationship Id="rId2" Type="http://schemas.openxmlformats.org/officeDocument/2006/relationships/tags" Target="../tags/tag9.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11.bin"/><Relationship Id="rId2" Type="http://schemas.openxmlformats.org/officeDocument/2006/relationships/tags" Target="../tags/tag11.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oleObject" Target="../embeddings/oleObject17.bin"/><Relationship Id="rId7" Type="http://schemas.openxmlformats.org/officeDocument/2006/relationships/tags" Target="../tags/tag17.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4.xml"/><Relationship Id="rId11" Type="http://schemas.openxmlformats.org/officeDocument/2006/relationships/vmlDrawing" Target="../drawings/vmlDrawing17.vml"/><Relationship Id="rId10" Type="http://schemas.openxmlformats.org/officeDocument/2006/relationships/image" Target="../media/image4.emf"/><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7" Type="http://schemas.openxmlformats.org/officeDocument/2006/relationships/theme" Target="../theme/theme5.xml"/><Relationship Id="rId6"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 Id="rId3" Type="http://schemas.openxmlformats.org/officeDocument/2006/relationships/tags" Target="../tags/tag20.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7" Type="http://schemas.openxmlformats.org/officeDocument/2006/relationships/theme" Target="../theme/theme6.xml"/><Relationship Id="rId6" Type="http://schemas.openxmlformats.org/officeDocument/2006/relationships/vmlDrawing" Target="../drawings/vmlDrawing22.vml"/><Relationship Id="rId5" Type="http://schemas.openxmlformats.org/officeDocument/2006/relationships/image" Target="../media/image8.emf"/><Relationship Id="rId4" Type="http://schemas.openxmlformats.org/officeDocument/2006/relationships/image" Target="../media/image1.emf"/><Relationship Id="rId3" Type="http://schemas.openxmlformats.org/officeDocument/2006/relationships/oleObject" Target="../embeddings/oleObject22.bin"/><Relationship Id="rId2" Type="http://schemas.openxmlformats.org/officeDocument/2006/relationships/tags" Target="../tags/tag2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9" name="think-cell Slide" r:id="rId8" imgW="0" imgH="0" progId="TCLayout.ActiveDocument.1">
                  <p:embed/>
                </p:oleObj>
              </mc:Choice>
              <mc:Fallback>
                <p:oleObj name="think-cell Slide" r:id="rId8" imgW="0" imgH="0" progId="TCLayout.ActiveDocument.1">
                  <p:embed/>
                  <p:pic>
                    <p:nvPicPr>
                      <p:cNvPr id="0" name="Picture 1068"/>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14" name="Grafik 13"/>
          <p:cNvPicPr>
            <a:picLocks noChangeAspect="1"/>
          </p:cNvPicPr>
          <p:nvPr userDrawn="1"/>
        </p:nvPicPr>
        <p:blipFill>
          <a:blip r:embed="rId10"/>
          <a:stretch>
            <a:fillRect/>
          </a:stretch>
        </p:blipFill>
        <p:spPr>
          <a:xfrm>
            <a:off x="4464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7" name="think-cell Slide" r:id="rId3" imgW="0" imgH="0" progId="TCLayout.ActiveDocument.1">
                  <p:embed/>
                </p:oleObj>
              </mc:Choice>
              <mc:Fallback>
                <p:oleObj name="think-cell Slide" r:id="rId3" imgW="0" imgH="0" progId="TCLayout.ActiveDocument.1">
                  <p:embed/>
                  <p:pic>
                    <p:nvPicPr>
                      <p:cNvPr id="0" name="Picture 8236"/>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5" name="Grafik 4"/>
          <p:cNvPicPr>
            <a:picLocks noChangeAspect="1"/>
          </p:cNvPicPr>
          <p:nvPr userDrawn="1"/>
        </p:nvPicPr>
        <p:blipFill>
          <a:blip r:embed="rId5"/>
          <a:stretch>
            <a:fillRect/>
          </a:stretch>
        </p:blipFill>
        <p:spPr>
          <a:xfrm>
            <a:off x="4445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5" name="think-cell Slide" r:id="rId3" imgW="0" imgH="0" progId="TCLayout.ActiveDocument.1">
                  <p:embed/>
                </p:oleObj>
              </mc:Choice>
              <mc:Fallback>
                <p:oleObj name="think-cell Slide" r:id="rId3" imgW="0" imgH="0" progId="TCLayout.ActiveDocument.1">
                  <p:embed/>
                  <p:pic>
                    <p:nvPicPr>
                      <p:cNvPr id="0" name="Picture 10284"/>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fik 2"/>
          <p:cNvPicPr>
            <a:picLocks noChangeAspect="1"/>
          </p:cNvPicPr>
          <p:nvPr userDrawn="1"/>
        </p:nvPicPr>
        <p:blipFill>
          <a:blip r:embed="rId5">
            <a:alphaModFix amt="15000"/>
          </a:blip>
          <a:stretch>
            <a:fillRect/>
          </a:stretch>
        </p:blipFill>
        <p:spPr>
          <a:xfrm>
            <a:off x="8648700" y="2743200"/>
            <a:ext cx="3543300" cy="4114800"/>
          </a:xfrm>
          <a:prstGeom prst="rect">
            <a:avLst/>
          </a:prstGeom>
        </p:spPr>
      </p:pic>
      <p:pic>
        <p:nvPicPr>
          <p:cNvPr id="5" name="Grafik 4"/>
          <p:cNvPicPr>
            <a:picLocks noChangeAspect="1"/>
          </p:cNvPicPr>
          <p:nvPr userDrawn="1"/>
        </p:nvPicPr>
        <p:blipFill>
          <a:blip r:embed="rId6"/>
          <a:stretch>
            <a:fillRect/>
          </a:stretch>
        </p:blipFill>
        <p:spPr>
          <a:xfrm>
            <a:off x="446399" y="441325"/>
            <a:ext cx="1744349" cy="8255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3" name="think-cell Slide" r:id="rId8" imgW="0" imgH="0" progId="TCLayout.ActiveDocument.1">
                  <p:embed/>
                </p:oleObj>
              </mc:Choice>
              <mc:Fallback>
                <p:oleObj name="think-cell Slide" r:id="rId8" imgW="0" imgH="0" progId="TCLayout.ActiveDocument.1">
                  <p:embed/>
                  <p:pic>
                    <p:nvPicPr>
                      <p:cNvPr id="0" name="Picture 12332"/>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3" name="Grafik 2"/>
          <p:cNvPicPr>
            <a:picLocks noChangeAspect="1"/>
          </p:cNvPicPr>
          <p:nvPr userDrawn="1"/>
        </p:nvPicPr>
        <p:blipFill>
          <a:blip r:embed="rId10"/>
          <a:stretch>
            <a:fillRect/>
          </a:stretch>
        </p:blipFill>
        <p:spPr>
          <a:xfrm>
            <a:off x="446400" y="442800"/>
            <a:ext cx="11303000" cy="825500"/>
          </a:xfrm>
          <a:prstGeom prst="rect">
            <a:avLst/>
          </a:prstGeom>
        </p:spPr>
      </p:pic>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77" name="think-cell Slide" r:id="rId4" imgW="0" imgH="0" progId="TCLayout.ActiveDocument.1">
                  <p:embed/>
                </p:oleObj>
              </mc:Choice>
              <mc:Fallback>
                <p:oleObj name="think-cell Slide" r:id="rId4" imgW="0" imgH="0" progId="TCLayout.ActiveDocument.1">
                  <p:embed/>
                  <p:pic>
                    <p:nvPicPr>
                      <p:cNvPr id="0" name="Picture 18476"/>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Foliennummernplatzhalter 5"/>
          <p:cNvSpPr>
            <a:spLocks noGrp="1"/>
          </p:cNvSpPr>
          <p:nvPr>
            <p:ph type="sldNum" sz="quarter" idx="4"/>
          </p:nvPr>
        </p:nvSpPr>
        <p:spPr>
          <a:xfrm>
            <a:off x="11029310" y="6483923"/>
            <a:ext cx="720000" cy="270000"/>
          </a:xfrm>
          <a:prstGeom prst="rect">
            <a:avLst/>
          </a:prstGeom>
        </p:spPr>
        <p:txBody>
          <a:bodyPr vert="horz" lIns="0" tIns="0" rIns="0" bIns="0" rtlCol="0" anchor="t" anchorCtr="0"/>
          <a:lstStyle>
            <a:lvl1pPr algn="r"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49" name="think-cell Slide" r:id="rId3" imgW="0" imgH="0" progId="TCLayout.ActiveDocument.1">
                  <p:embed/>
                </p:oleObj>
              </mc:Choice>
              <mc:Fallback>
                <p:oleObj name="think-cell Slide" r:id="rId3" imgW="0" imgH="0" progId="TCLayout.ActiveDocument.1">
                  <p:embed/>
                  <p:pic>
                    <p:nvPicPr>
                      <p:cNvPr id="0" name="Picture 21548"/>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p:cNvPicPr>
            <a:picLocks noChangeAspect="1"/>
          </p:cNvPicPr>
          <p:nvPr userDrawn="1"/>
        </p:nvPicPr>
        <p:blipFill>
          <a:blip r:embed="rId5"/>
          <a:stretch>
            <a:fillRect/>
          </a:stretch>
        </p:blipFill>
        <p:spPr>
          <a:xfrm>
            <a:off x="446400" y="442801"/>
            <a:ext cx="1745167" cy="825376"/>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23.v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1.emf"/><Relationship Id="rId2" Type="http://schemas.openxmlformats.org/officeDocument/2006/relationships/oleObject" Target="../embeddings/oleObject23.bin"/><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slideLayout" Target="../slideLayouts/slideLayout9.xml"/><Relationship Id="rId1" Type="http://schemas.openxmlformats.org/officeDocument/2006/relationships/image" Target="../media/image7.emf"/></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7.emf"/><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2" Type="http://schemas.openxmlformats.org/officeDocument/2006/relationships/slideLayout" Target="../slideLayouts/slideLayout9.xml"/><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9.xml"/><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9.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7.emf"/></Relationships>
</file>

<file path=ppt/slides/_rels/slide7.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0" Type="http://schemas.openxmlformats.org/officeDocument/2006/relationships/slideLayout" Target="../slideLayouts/slideLayout9.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43.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1" Type="http://schemas.openxmlformats.org/officeDocument/2006/relationships/slideLayout" Target="../slideLayouts/slideLayout9.xml"/><Relationship Id="rId10" Type="http://schemas.openxmlformats.org/officeDocument/2006/relationships/image" Target="../media/image54.png"/><Relationship Id="rId1" Type="http://schemas.openxmlformats.org/officeDocument/2006/relationships/image" Target="../media/image7.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4.vml"/><Relationship Id="rId4" Type="http://schemas.openxmlformats.org/officeDocument/2006/relationships/slideLayout" Target="../slideLayouts/slideLayout17.xml"/><Relationship Id="rId3" Type="http://schemas.openxmlformats.org/officeDocument/2006/relationships/image" Target="../media/image1.emf"/><Relationship Id="rId2" Type="http://schemas.openxmlformats.org/officeDocument/2006/relationships/oleObject" Target="../embeddings/oleObject24.bin"/><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97" name="think-cell Slide" r:id="rId2" imgW="0" imgH="0" progId="TCLayout.ActiveDocument.1">
                  <p:embed/>
                </p:oleObj>
              </mc:Choice>
              <mc:Fallback>
                <p:oleObj name="think-cell Slide" r:id="rId2" imgW="0" imgH="0" progId="TCLayout.ActiveDocument.1">
                  <p:embed/>
                  <p:pic>
                    <p:nvPicPr>
                      <p:cNvPr id="0" name="Picture 23596"/>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platzhalter 1"/>
          <p:cNvSpPr>
            <a:spLocks noGrp="1"/>
          </p:cNvSpPr>
          <p:nvPr>
            <p:ph type="body" sz="quarter" idx="11"/>
          </p:nvPr>
        </p:nvSpPr>
        <p:spPr/>
        <p:txBody>
          <a:bodyPr/>
          <a:lstStyle/>
          <a:p>
            <a:r>
              <a:rPr lang="en-US" sz="1100" b="0" dirty="0">
                <a:cs typeface="Arial" panose="020B0604020202020204" pitchFamily="34" charset="0"/>
              </a:rPr>
              <a:t>Note - Documentation - Summary</a:t>
            </a:r>
            <a:endParaRPr lang="en-US" sz="1100" b="0" dirty="0">
              <a:cs typeface="Arial" panose="020B0604020202020204" pitchFamily="34" charset="0"/>
            </a:endParaRPr>
          </a:p>
        </p:txBody>
      </p:sp>
      <p:sp>
        <p:nvSpPr>
          <p:cNvPr id="3" name="Textplatzhalter 2"/>
          <p:cNvSpPr>
            <a:spLocks noGrp="1"/>
          </p:cNvSpPr>
          <p:nvPr>
            <p:ph type="body" sz="quarter" idx="12"/>
          </p:nvPr>
        </p:nvSpPr>
        <p:spPr>
          <a:xfrm>
            <a:off x="450215" y="2160270"/>
            <a:ext cx="4429760" cy="1114425"/>
          </a:xfrm>
        </p:spPr>
        <p:txBody>
          <a:bodyPr anchor="t"/>
          <a:lstStyle/>
          <a:p>
            <a:pPr>
              <a:lnSpc>
                <a:spcPct val="100000"/>
              </a:lnSpc>
            </a:pPr>
            <a:r>
              <a:rPr lang="en-US" dirty="0" err="1"/>
              <a:t>X and H</a:t>
            </a:r>
            <a:endParaRPr lang="en-US" dirty="0" err="1"/>
          </a:p>
          <a:p>
            <a:pPr>
              <a:lnSpc>
                <a:spcPct val="100000"/>
              </a:lnSpc>
            </a:pPr>
            <a:r>
              <a:rPr lang="en-US" sz="1800" spc="50" dirty="0" err="1">
                <a:latin typeface="Calibri" charset="0"/>
              </a:rPr>
              <a:t>Quantum Operations</a:t>
            </a:r>
            <a:endParaRPr lang="en-US" sz="1800" spc="50" dirty="0" err="1">
              <a:latin typeface="Calibri" charset="0"/>
            </a:endParaRPr>
          </a:p>
        </p:txBody>
      </p:sp>
      <p:pic>
        <p:nvPicPr>
          <p:cNvPr id="25" name="Bildplatzhalter 24"/>
          <p:cNvPicPr>
            <a:picLocks noGrp="1" noChangeAspect="1"/>
          </p:cNvPicPr>
          <p:nvPr>
            <p:ph type="pic" sz="quarter" idx="10"/>
          </p:nvPr>
        </p:nvPicPr>
        <p:blipFill>
          <a:blip r:embed="rId4" cstate="screen"/>
          <a:srcRect/>
          <a:stretch>
            <a:fillRect/>
          </a:stretch>
        </p:blipFill>
        <p:spPr/>
      </p:pic>
      <p:sp>
        <p:nvSpPr>
          <p:cNvPr id="26" name="Textplatzhalter 2"/>
          <p:cNvSpPr txBox="1"/>
          <p:nvPr/>
        </p:nvSpPr>
        <p:spPr>
          <a:xfrm>
            <a:off x="450215" y="4170680"/>
            <a:ext cx="4509770" cy="1483995"/>
          </a:xfrm>
          <a:prstGeom prst="rect">
            <a:avLst/>
          </a:prstGeom>
        </p:spPr>
        <p:txBody>
          <a:bodyPr lIns="0" tIns="0" rIns="0" bIns="0" anchor="t"/>
          <a:lstStyle>
            <a:lvl1pPr marL="0" indent="0" algn="l" defTabSz="815340" rtl="0" eaLnBrk="1" latinLnBrk="0" hangingPunct="1">
              <a:lnSpc>
                <a:spcPts val="3360"/>
              </a:lnSpc>
              <a:spcBef>
                <a:spcPts val="0"/>
              </a:spcBef>
              <a:buFontTx/>
              <a:buNone/>
              <a:defRPr sz="2800" b="1" i="0" kern="1200" baseline="0">
                <a:solidFill>
                  <a:schemeClr val="bg1"/>
                </a:solidFill>
                <a:latin typeface="Arial" panose="020B0604020202020204" pitchFamily="34" charset="0"/>
                <a:ea typeface="+mn-ea"/>
                <a:cs typeface="+mn-cs"/>
              </a:defRPr>
            </a:lvl1pPr>
            <a:lvl2pPr marL="611505"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2pPr>
            <a:lvl3pPr marL="1019175"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3pPr>
            <a:lvl4pPr marL="1427480"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4pPr>
            <a:lvl5pPr marL="1835150"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nSpc>
                <a:spcPct val="100000"/>
              </a:lnSpc>
            </a:pPr>
            <a:r>
              <a:rPr lang="en-US" sz="1800" dirty="0"/>
              <a:t>Minh Chung, MNM Team</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3"/>
          </p:nvPr>
        </p:nvSpPr>
        <p:spPr/>
        <p:txBody>
          <a:bodyPr/>
          <a:p>
            <a:r>
              <a:rPr lang="en-US"/>
              <a:t>Classical computers vs. Quantum computers</a:t>
            </a:r>
            <a:endParaRPr lang="en-US"/>
          </a:p>
        </p:txBody>
      </p:sp>
      <p:sp>
        <p:nvSpPr>
          <p:cNvPr id="5" name="Text Placeholder 4"/>
          <p:cNvSpPr>
            <a:spLocks noGrp="1"/>
          </p:cNvSpPr>
          <p:nvPr>
            <p:ph type="body" sz="quarter" idx="16"/>
          </p:nvPr>
        </p:nvSpPr>
        <p:spPr>
          <a:xfrm>
            <a:off x="2292350" y="3632835"/>
            <a:ext cx="2327910" cy="286385"/>
          </a:xfrm>
        </p:spPr>
        <p:txBody>
          <a:bodyPr/>
          <a:p>
            <a:r>
              <a:rPr lang="en-US" sz="1000" i="1"/>
              <a:t>source: https://codebook.xanadu.ai/I.1</a:t>
            </a:r>
            <a:endParaRPr lang="en-US" sz="1000" i="1"/>
          </a:p>
        </p:txBody>
      </p:sp>
      <p:sp>
        <p:nvSpPr>
          <p:cNvPr id="7" name="Text Placeholder 6"/>
          <p:cNvSpPr>
            <a:spLocks noGrp="1"/>
          </p:cNvSpPr>
          <p:nvPr>
            <p:ph type="body" sz="quarter" idx="11"/>
          </p:nvPr>
        </p:nvSpPr>
        <p:spPr>
          <a:xfrm>
            <a:off x="586740" y="4272915"/>
            <a:ext cx="5292090" cy="2124075"/>
          </a:xfrm>
        </p:spPr>
        <p:txBody>
          <a:bodyPr/>
          <a:p>
            <a:r>
              <a:rPr lang="en-US"/>
              <a:t>A bit is a binary value, 0 or 1</a:t>
            </a:r>
            <a:endParaRPr lang="en-US"/>
          </a:p>
          <a:p>
            <a:r>
              <a:rPr lang="en-US"/>
              <a:t>A bit is associated to something physical, 2 different states</a:t>
            </a:r>
            <a:endParaRPr lang="en-US"/>
          </a:p>
          <a:p>
            <a:r>
              <a:rPr lang="en-US"/>
              <a:t>E.g., a voltage passing through an electronic component regulates bits.</a:t>
            </a:r>
            <a:endParaRPr lang="en-US"/>
          </a:p>
        </p:txBody>
      </p:sp>
      <p:sp>
        <p:nvSpPr>
          <p:cNvPr id="8" name="Text Placeholder 7"/>
          <p:cNvSpPr>
            <a:spLocks noGrp="1"/>
          </p:cNvSpPr>
          <p:nvPr>
            <p:ph type="body" sz="quarter" idx="24"/>
          </p:nvPr>
        </p:nvSpPr>
        <p:spPr>
          <a:xfrm>
            <a:off x="6195060" y="4272915"/>
            <a:ext cx="5400040" cy="2124075"/>
          </a:xfrm>
        </p:spPr>
        <p:txBody>
          <a:bodyPr/>
          <a:p>
            <a:r>
              <a:rPr lang="en-US"/>
              <a:t>Quantum bits/qubits also correspond to something physical, but focusing on the theory from a software/algorithm perspective</a:t>
            </a:r>
            <a:endParaRPr lang="en-US"/>
          </a:p>
          <a:p>
            <a:r>
              <a:rPr lang="en-US"/>
              <a:t>Quantum computing is the manipulation of qubits to solve problems</a:t>
            </a:r>
            <a:endParaRPr lang="en-US"/>
          </a:p>
          <a:p>
            <a:r>
              <a:rPr lang="en-US"/>
              <a:t>A qubit’s state can be either 0, 1, or a quatum superposition of 0 and 1</a:t>
            </a:r>
            <a:endParaRPr lang="en-US"/>
          </a:p>
        </p:txBody>
      </p:sp>
      <p:sp>
        <p:nvSpPr>
          <p:cNvPr id="10" name="Text Placeholder 9"/>
          <p:cNvSpPr>
            <a:spLocks noGrp="1"/>
          </p:cNvSpPr>
          <p:nvPr>
            <p:ph type="body" sz="quarter" idx="26"/>
          </p:nvPr>
        </p:nvSpPr>
        <p:spPr/>
        <p:txBody>
          <a:bodyPr/>
          <a:p>
            <a:r>
              <a:rPr lang="en-US"/>
              <a:t>Describing Quantum Operations</a:t>
            </a:r>
            <a:endParaRPr lang="en-US">
              <a:latin typeface="Calibri" charset="0"/>
            </a:endParaRPr>
          </a:p>
        </p:txBody>
      </p:sp>
      <p:pic>
        <p:nvPicPr>
          <p:cNvPr id="3" name="Picture 2"/>
          <p:cNvPicPr>
            <a:picLocks noChangeAspect="1"/>
          </p:cNvPicPr>
          <p:nvPr/>
        </p:nvPicPr>
        <p:blipFill>
          <a:blip r:embed="rId1"/>
          <a:stretch>
            <a:fillRect/>
          </a:stretch>
        </p:blipFill>
        <p:spPr>
          <a:xfrm>
            <a:off x="2292350" y="1963420"/>
            <a:ext cx="2087245" cy="1669415"/>
          </a:xfrm>
          <a:prstGeom prst="rect">
            <a:avLst/>
          </a:prstGeom>
        </p:spPr>
      </p:pic>
      <p:pic>
        <p:nvPicPr>
          <p:cNvPr id="11" name="Picture 10"/>
          <p:cNvPicPr>
            <a:picLocks noChangeAspect="1"/>
          </p:cNvPicPr>
          <p:nvPr/>
        </p:nvPicPr>
        <p:blipFill>
          <a:blip r:embed="rId2"/>
          <a:stretch>
            <a:fillRect/>
          </a:stretch>
        </p:blipFill>
        <p:spPr>
          <a:xfrm>
            <a:off x="7829550" y="2117090"/>
            <a:ext cx="2496820" cy="1370965"/>
          </a:xfrm>
          <a:prstGeom prst="rect">
            <a:avLst/>
          </a:prstGeom>
        </p:spPr>
      </p:pic>
      <p:sp>
        <p:nvSpPr>
          <p:cNvPr id="12" name="Text Placeholder 4"/>
          <p:cNvSpPr>
            <a:spLocks noGrp="1"/>
          </p:cNvSpPr>
          <p:nvPr/>
        </p:nvSpPr>
        <p:spPr>
          <a:xfrm>
            <a:off x="7829550" y="3632835"/>
            <a:ext cx="3357880" cy="286385"/>
          </a:xfrm>
          <a:prstGeom prst="rect">
            <a:avLst/>
          </a:prstGeom>
        </p:spPr>
        <p:txBody>
          <a:bodyPr lIns="0" tIns="0" rIns="0" bIns="0" anchor="t"/>
          <a:lstStyle>
            <a:lvl1pPr marL="0" indent="0" algn="l" defTabSz="815340" rtl="0" eaLnBrk="1" latinLnBrk="0" hangingPunct="1">
              <a:lnSpc>
                <a:spcPct val="100000"/>
              </a:lnSpc>
              <a:spcBef>
                <a:spcPts val="0"/>
              </a:spcBef>
              <a:buFont typeface="Arial" panose="020B0604020202020204" pitchFamily="34" charset="0"/>
              <a:buNone/>
              <a:defRPr sz="1100" b="0" kern="1200" spc="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sz="1000" i="1"/>
              <a:t>source: Bennett et al., Strengths and Weaknesses of Quantum Computing, SIAM Journal on Computing, 1997</a:t>
            </a:r>
            <a:endParaRPr lang="en-US" sz="10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p:txBody>
          <a:bodyPr/>
          <a:p>
            <a:r>
              <a:rPr lang="en-US"/>
              <a:t>Qubits - mathematical representation</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983095" cy="212788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The mathematical framework of quantum computing: </a:t>
                </a:r>
                <a:r>
                  <a:rPr lang="en-US" b="1"/>
                  <a:t>linear algebra</a:t>
                </a:r>
                <a:endParaRPr lang="en-US"/>
              </a:p>
              <a:p>
                <a:r>
                  <a:rPr lang="en-US"/>
                  <a:t>A qubit is represented by </a:t>
                </a:r>
                <a:r>
                  <a:rPr lang="en-US" b="1"/>
                  <a:t>state: </a:t>
                </a:r>
                <a:r>
                  <a:rPr lang="en-US"/>
                  <a:t>a column of two elements</a:t>
                </a:r>
                <a:endParaRPr lang="en-US"/>
              </a:p>
              <a:p>
                <a14:m>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𝜓</m:t>
                            </m:r>
                          </m:e>
                        </m:d>
                      </m:e>
                    </m:d>
                  </m:oMath>
                </a14:m>
                <a:r>
                  <a:rPr lang="en-US"/>
                  <a:t> represents a qubit in some arbitrary state labelled by </a:t>
                </a:r>
                <a14:m>
                  <m:oMath xmlns:m="http://schemas.openxmlformats.org/officeDocument/2006/math">
                    <m:r>
                      <a:rPr lang="en-US" i="1">
                        <a:latin typeface="DejaVu Math TeX Gyre" panose="02000503000000000000" charset="0"/>
                        <a:cs typeface="DejaVu Math TeX Gyre" panose="02000503000000000000" charset="0"/>
                      </a:rPr>
                      <m:t>𝜓</m:t>
                    </m:r>
                  </m:oMath>
                </a14:m>
                <a:endParaRPr lang="en-US" i="1">
                  <a:latin typeface="DejaVu Math TeX Gyre" panose="02000503000000000000" charset="0"/>
                  <a:cs typeface="DejaVu Math TeX Gyre" panose="02000503000000000000" charset="0"/>
                </a:endParaRPr>
              </a:p>
              <a:p>
                <a:pPr lvl="1"/>
                <a:r>
                  <a:rPr lang="en-US" sz="1400"/>
                  <a:t>A ket is the notation for which is </a:t>
                </a:r>
                <a14:m>
                  <m:oMath xmlns:m="http://schemas.openxmlformats.org/officeDocument/2006/math">
                    <m:d>
                      <m:dPr>
                        <m:begChr m:val="|"/>
                        <m:endChr m:val=""/>
                        <m:ctrlPr>
                          <a:rPr lang="en-US" sz="1400" i="1">
                            <a:latin typeface="DejaVu Math TeX Gyre" panose="02000503000000000000" charset="0"/>
                            <a:cs typeface="DejaVu Math TeX Gyre" panose="02000503000000000000" charset="0"/>
                          </a:rPr>
                        </m:ctrlPr>
                      </m:dPr>
                      <m:e>
                        <m:d>
                          <m:dPr>
                            <m:begChr m:val=""/>
                            <m:endChr m:val="⟩"/>
                            <m:ctrlPr>
                              <a:rPr lang="en-US" sz="1400" i="1">
                                <a:latin typeface="DejaVu Math TeX Gyre" panose="02000503000000000000" charset="0"/>
                                <a:cs typeface="DejaVu Math TeX Gyre" panose="02000503000000000000" charset="0"/>
                              </a:rPr>
                            </m:ctrlPr>
                          </m:dPr>
                          <m:e>
                            <m:r>
                              <a:rPr lang="en-US" sz="1400" i="1">
                                <a:latin typeface="DejaVu Math TeX Gyre" panose="02000503000000000000" charset="0"/>
                                <a:cs typeface="DejaVu Math TeX Gyre" panose="02000503000000000000" charset="0"/>
                              </a:rPr>
                              <m:t>.</m:t>
                            </m:r>
                          </m:e>
                        </m:d>
                      </m:e>
                    </m:d>
                  </m:oMath>
                </a14:m>
                <a:endParaRPr lang="en-US" sz="1400" i="1">
                  <a:latin typeface="DejaVu Math TeX Gyre" panose="02000503000000000000" charset="0"/>
                  <a:cs typeface="DejaVu Math TeX Gyre" panose="02000503000000000000" charset="0"/>
                </a:endParaRPr>
              </a:p>
              <a:p>
                <a:pPr lvl="1"/>
                <a:r>
                  <a:rPr lang="en-US" sz="1400"/>
                  <a:t>For every ket, there is an associated bra which is like a ket turned on its side. A bra is a row vector, where each element is the complex conjugate of the corresponding element in the ket.</a:t>
                </a:r>
                <a:endParaRPr lang="en-US" sz="1400"/>
              </a:p>
              <a:p>
                <a:pPr marL="407670" lvl="1" indent="0">
                  <a:buNone/>
                </a:pPr>
                <a:endParaRPr lang="en-US" sz="1400"/>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983095" cy="2127885"/>
              </a:xfrm>
              <a:prstGeom prst="rect">
                <a:avLst/>
              </a:prstGeom>
              <a:blipFill rotWithShape="1">
                <a:blip r:embed="rId2"/>
                <a:stretch>
                  <a:fillRect b="-495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7762875" y="206629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𝑠𝑡𝑎𝑡𝑒</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0</m:t>
                      </m:r>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0</m:t>
                              </m:r>
                            </m:den>
                          </m:f>
                        </m:e>
                      </m:d>
                    </m:oMath>
                  </m:oMathPara>
                </a14:m>
                <a:endParaRPr lang="en-US"/>
              </a:p>
            </p:txBody>
          </p:sp>
        </mc:Choice>
        <mc:Fallback>
          <p:sp>
            <p:nvSpPr>
              <p:cNvPr id="4" name="Text Placeholder 6"/>
              <p:cNvSpPr>
                <a:spLocks noRot="1" noChangeAspect="1" noMove="1" noResize="1" noEditPoints="1" noAdjustHandles="1" noChangeArrowheads="1" noChangeShapeType="1" noTextEdit="1"/>
              </p:cNvSpPr>
              <p:nvPr/>
            </p:nvSpPr>
            <p:spPr>
              <a:xfrm>
                <a:off x="7762875" y="2066290"/>
                <a:ext cx="1461135" cy="561340"/>
              </a:xfrm>
              <a:prstGeom prst="rect">
                <a:avLst/>
              </a:prstGeom>
              <a:blipFill rotWithShape="1">
                <a:blip r:embed="rId3"/>
                <a:stretch>
                  <a:fillRect t="-36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Placeholder 6"/>
              <p:cNvSpPr>
                <a:spLocks noGrp="1"/>
              </p:cNvSpPr>
              <p:nvPr/>
            </p:nvSpPr>
            <p:spPr>
              <a:xfrm>
                <a:off x="7762875" y="2709545"/>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𝑠𝑡𝑎𝑡𝑒</m:t>
                      </m:r>
                      <m:r>
                        <a:rPr lang="en-US" i="1">
                          <a:latin typeface="DejaVu Math TeX Gyre" panose="02000503000000000000" charset="0"/>
                          <a:cs typeface="DejaVu Math TeX Gyre" panose="02000503000000000000" charset="0"/>
                        </a:rPr>
                        <m:t> </m:t>
                      </m:r>
                      <m:r>
                        <a:rPr lang="en-US" i="1">
                          <a:latin typeface="DejaVu Math TeX Gyre" panose="02000503000000000000" charset="0"/>
                          <a:cs typeface="DejaVu Math TeX Gyre" panose="02000503000000000000" charset="0"/>
                        </a:rPr>
                        <m:t>1</m:t>
                      </m:r>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0</m:t>
                              </m:r>
                            </m:num>
                            <m:den>
                              <m:r>
                                <a:rPr lang="en-US" i="1">
                                  <a:latin typeface="DejaVu Math TeX Gyre" panose="02000503000000000000" charset="0"/>
                                  <a:cs typeface="DejaVu Math TeX Gyre" panose="02000503000000000000" charset="0"/>
                                </a:rPr>
                                <m:t>1</m:t>
                              </m:r>
                            </m:den>
                          </m:f>
                        </m:e>
                      </m:d>
                    </m:oMath>
                  </m:oMathPara>
                </a14:m>
                <a:endParaRPr lang="en-US"/>
              </a:p>
            </p:txBody>
          </p:sp>
        </mc:Choice>
        <mc:Fallback>
          <p:sp>
            <p:nvSpPr>
              <p:cNvPr id="5" name="Text Placeholder 6"/>
              <p:cNvSpPr>
                <a:spLocks noRot="1" noChangeAspect="1" noMove="1" noResize="1" noEditPoints="1" noAdjustHandles="1" noChangeArrowheads="1" noChangeShapeType="1" noTextEdit="1"/>
              </p:cNvSpPr>
              <p:nvPr/>
            </p:nvSpPr>
            <p:spPr>
              <a:xfrm>
                <a:off x="7762875" y="2709545"/>
                <a:ext cx="1461135" cy="561340"/>
              </a:xfrm>
              <a:prstGeom prst="rect">
                <a:avLst/>
              </a:prstGeom>
              <a:blipFill rotWithShape="1">
                <a:blip r:embed="rId4"/>
                <a:stretch>
                  <a:fillRect t="-36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Placeholder 6"/>
              <p:cNvSpPr>
                <a:spLocks noGrp="1"/>
              </p:cNvSpPr>
              <p:nvPr/>
            </p:nvSpPr>
            <p:spPr>
              <a:xfrm>
                <a:off x="9558020" y="206629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0</m:t>
                              </m:r>
                            </m:e>
                          </m:d>
                        </m:e>
                      </m:d>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1</m:t>
                              </m:r>
                            </m:num>
                            <m:den>
                              <m:r>
                                <a:rPr lang="en-US" i="1">
                                  <a:latin typeface="DejaVu Math TeX Gyre" panose="02000503000000000000" charset="0"/>
                                  <a:cs typeface="DejaVu Math TeX Gyre" panose="02000503000000000000" charset="0"/>
                                </a:rPr>
                                <m:t>0</m:t>
                              </m:r>
                            </m:den>
                          </m:f>
                        </m:e>
                      </m:d>
                    </m:oMath>
                  </m:oMathPara>
                </a14:m>
                <a:endParaRPr lang="en-US"/>
              </a:p>
            </p:txBody>
          </p:sp>
        </mc:Choice>
        <mc:Fallback>
          <p:sp>
            <p:nvSpPr>
              <p:cNvPr id="8" name="Text Placeholder 6"/>
              <p:cNvSpPr>
                <a:spLocks noRot="1" noChangeAspect="1" noMove="1" noResize="1" noEditPoints="1" noAdjustHandles="1" noChangeArrowheads="1" noChangeShapeType="1" noTextEdit="1"/>
              </p:cNvSpPr>
              <p:nvPr/>
            </p:nvSpPr>
            <p:spPr>
              <a:xfrm>
                <a:off x="9558020" y="2066290"/>
                <a:ext cx="1461135" cy="561340"/>
              </a:xfrm>
              <a:prstGeom prst="rect">
                <a:avLst/>
              </a:prstGeom>
              <a:blipFill rotWithShape="1">
                <a:blip r:embed="rId5"/>
                <a:stretch>
                  <a:fillRect t="-362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Placeholder 6"/>
              <p:cNvSpPr>
                <a:spLocks noGrp="1"/>
              </p:cNvSpPr>
              <p:nvPr/>
            </p:nvSpPr>
            <p:spPr>
              <a:xfrm>
                <a:off x="9558020" y="2709545"/>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latin typeface="DejaVu Math TeX Gyre" panose="02000503000000000000" charset="0"/>
                              <a:cs typeface="DejaVu Math TeX Gyre" panose="02000503000000000000" charset="0"/>
                            </a:rPr>
                          </m:ctrlPr>
                        </m:d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1</m:t>
                              </m:r>
                            </m:e>
                          </m:d>
                        </m:e>
                      </m:d>
                      <m:r>
                        <a:rPr lang="en-US" i="1">
                          <a:latin typeface="DejaVu Math TeX Gyre" panose="02000503000000000000" charset="0"/>
                          <a:cs typeface="DejaVu Math TeX Gyre" panose="02000503000000000000" charset="0"/>
                        </a:rPr>
                        <m:t> =</m:t>
                      </m:r>
                      <m:d>
                        <m:dPr>
                          <m:ctrlPr>
                            <a:rPr lang="en-US" i="1">
                              <a:latin typeface="DejaVu Math TeX Gyre" panose="02000503000000000000" charset="0"/>
                              <a:cs typeface="DejaVu Math TeX Gyre" panose="02000503000000000000" charset="0"/>
                            </a:rPr>
                          </m:ctrlPr>
                        </m:dPr>
                        <m:e>
                          <m:f>
                            <m:fPr>
                              <m:type m:val="noBar"/>
                              <m:ctrlPr>
                                <a:rPr lang="en-US" i="1">
                                  <a:latin typeface="DejaVu Math TeX Gyre" panose="02000503000000000000" charset="0"/>
                                  <a:cs typeface="DejaVu Math TeX Gyre" panose="02000503000000000000" charset="0"/>
                                </a:rPr>
                              </m:ctrlPr>
                            </m:fPr>
                            <m:num>
                              <m:r>
                                <a:rPr lang="en-US" i="1">
                                  <a:latin typeface="DejaVu Math TeX Gyre" panose="02000503000000000000" charset="0"/>
                                  <a:cs typeface="DejaVu Math TeX Gyre" panose="02000503000000000000" charset="0"/>
                                </a:rPr>
                                <m:t>0</m:t>
                              </m:r>
                            </m:num>
                            <m:den>
                              <m:r>
                                <a:rPr lang="en-US" i="1">
                                  <a:latin typeface="DejaVu Math TeX Gyre" panose="02000503000000000000" charset="0"/>
                                  <a:cs typeface="DejaVu Math TeX Gyre" panose="02000503000000000000" charset="0"/>
                                </a:rPr>
                                <m:t>1</m:t>
                              </m:r>
                            </m:den>
                          </m:f>
                        </m:e>
                      </m:d>
                    </m:oMath>
                  </m:oMathPara>
                </a14:m>
                <a:endParaRPr lang="en-US"/>
              </a:p>
            </p:txBody>
          </p:sp>
        </mc:Choice>
        <mc:Fallback>
          <p:sp>
            <p:nvSpPr>
              <p:cNvPr id="9" name="Text Placeholder 6"/>
              <p:cNvSpPr>
                <a:spLocks noRot="1" noChangeAspect="1" noMove="1" noResize="1" noEditPoints="1" noAdjustHandles="1" noChangeArrowheads="1" noChangeShapeType="1" noTextEdit="1"/>
              </p:cNvSpPr>
              <p:nvPr/>
            </p:nvSpPr>
            <p:spPr>
              <a:xfrm>
                <a:off x="9558020" y="2709545"/>
                <a:ext cx="1461135" cy="561340"/>
              </a:xfrm>
              <a:prstGeom prst="rect">
                <a:avLst/>
              </a:prstGeom>
              <a:blipFill rotWithShape="1">
                <a:blip r:embed="rId6"/>
                <a:stretch>
                  <a:fillRect t="-3620"/>
                </a:stretch>
              </a:blipFill>
            </p:spPr>
            <p:txBody>
              <a:bodyPr/>
              <a:lstStyle/>
              <a:p>
                <a:r>
                  <a:rPr lang="en-US" altLang="en-US">
                    <a:noFill/>
                  </a:rPr>
                  <a:t> </a:t>
                </a:r>
              </a:p>
            </p:txBody>
          </p:sp>
        </mc:Fallback>
      </mc:AlternateContent>
      <p:sp>
        <p:nvSpPr>
          <p:cNvPr id="10" name="Text Box 9"/>
          <p:cNvSpPr txBox="1"/>
          <p:nvPr/>
        </p:nvSpPr>
        <p:spPr>
          <a:xfrm>
            <a:off x="9414510" y="1431290"/>
            <a:ext cx="1748790" cy="553085"/>
          </a:xfrm>
          <a:prstGeom prst="rect">
            <a:avLst/>
          </a:prstGeom>
          <a:noFill/>
        </p:spPr>
        <p:txBody>
          <a:bodyPr wrap="none" rtlCol="0">
            <a:spAutoFit/>
          </a:bodyPr>
          <a:p>
            <a:pPr algn="ctr"/>
            <a:r>
              <a:rPr lang="en-US" sz="1500" b="1"/>
              <a:t>Dirac notation</a:t>
            </a:r>
            <a:endParaRPr lang="en-US" sz="1500" b="1"/>
          </a:p>
          <a:p>
            <a:pPr algn="ctr"/>
            <a:r>
              <a:rPr lang="en-US" sz="1500" b="1"/>
              <a:t>(bra-ket notation)</a:t>
            </a:r>
            <a:endParaRPr lang="en-US" sz="1500" b="1"/>
          </a:p>
        </p:txBody>
      </p:sp>
      <mc:AlternateContent xmlns:mc="http://schemas.openxmlformats.org/markup-compatibility/2006">
        <mc:Choice xmlns:a14="http://schemas.microsoft.com/office/drawing/2010/main" Requires="a14">
          <p:sp>
            <p:nvSpPr>
              <p:cNvPr id="11" name="Text Placeholder 6"/>
              <p:cNvSpPr>
                <a:spLocks noGrp="1"/>
              </p:cNvSpPr>
              <p:nvPr/>
            </p:nvSpPr>
            <p:spPr>
              <a:xfrm>
                <a:off x="3798570" y="413766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1</m:t>
                                </m:r>
                              </m:e>
                              <m:e>
                                <m:r>
                                  <a:rPr lang="en-US" i="1">
                                    <a:solidFill>
                                      <a:schemeClr val="tx1"/>
                                    </a:solidFill>
                                    <a:latin typeface="DejaVu Math TeX Gyre" panose="02000503000000000000" charset="0"/>
                                    <a:cs typeface="DejaVu Math TeX Gyre" panose="02000503000000000000" charset="0"/>
                                  </a:rPr>
                                  <m:t>0</m:t>
                                </m:r>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3798570" y="4137660"/>
                <a:ext cx="1461135" cy="561340"/>
              </a:xfrm>
              <a:prstGeom prst="rect">
                <a:avLst/>
              </a:prstGeom>
              <a:blipFill rotWithShape="1">
                <a:blip r:embed="rId7"/>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 Placeholder 6"/>
              <p:cNvSpPr>
                <a:spLocks noGrp="1"/>
              </p:cNvSpPr>
              <p:nvPr/>
            </p:nvSpPr>
            <p:spPr>
              <a:xfrm>
                <a:off x="3798570" y="4556760"/>
                <a:ext cx="146113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1</m:t>
                                </m:r>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3798570" y="4556760"/>
                <a:ext cx="1461135" cy="561340"/>
              </a:xfrm>
              <a:prstGeom prst="rect">
                <a:avLst/>
              </a:prstGeom>
              <a:blipFill rotWithShape="1">
                <a:blip r:embed="rId8"/>
                <a:stretch>
                  <a:fillRect/>
                </a:stretch>
              </a:blipFill>
            </p:spPr>
            <p:txBody>
              <a:bodyPr/>
              <a:lstStyle/>
              <a:p>
                <a:r>
                  <a:rPr lang="en-US" altLang="en-US">
                    <a:noFill/>
                  </a:rPr>
                  <a:t> </a:t>
                </a:r>
              </a:p>
            </p:txBody>
          </p:sp>
        </mc:Fallback>
      </mc:AlternateContent>
      <p:sp>
        <p:nvSpPr>
          <p:cNvPr id="13" name="Rectangles 12"/>
          <p:cNvSpPr/>
          <p:nvPr/>
        </p:nvSpPr>
        <p:spPr>
          <a:xfrm>
            <a:off x="8170545" y="4562475"/>
            <a:ext cx="2728595" cy="41910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l"/>
            <a:r>
              <a:rPr lang="en-US" sz="1500">
                <a:solidFill>
                  <a:schemeClr val="bg2"/>
                </a:solidFill>
              </a:rPr>
              <a:t>form the basis</a:t>
            </a:r>
            <a:endParaRPr lang="en-US" sz="1500">
              <a:solidFill>
                <a:schemeClr val="bg2"/>
              </a:solidFill>
            </a:endParaRPr>
          </a:p>
        </p:txBody>
      </p:sp>
      <p:sp>
        <p:nvSpPr>
          <p:cNvPr id="14" name="Rectangles 13"/>
          <p:cNvSpPr/>
          <p:nvPr/>
        </p:nvSpPr>
        <p:spPr>
          <a:xfrm>
            <a:off x="7894320" y="5057775"/>
            <a:ext cx="2831465" cy="41910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l"/>
            <a:r>
              <a:rPr lang="en-US" sz="1500">
                <a:solidFill>
                  <a:schemeClr val="bg2"/>
                </a:solidFill>
              </a:rPr>
              <a:t>bases consist of independent vectors</a:t>
            </a:r>
            <a:endParaRPr lang="en-US" sz="1500">
              <a:solidFill>
                <a:schemeClr val="bg2"/>
              </a:solidFill>
            </a:endParaRPr>
          </a:p>
        </p:txBody>
      </p:sp>
      <p:sp>
        <p:nvSpPr>
          <p:cNvPr id="15" name="Rectangles 14"/>
          <p:cNvSpPr/>
          <p:nvPr/>
        </p:nvSpPr>
        <p:spPr>
          <a:xfrm>
            <a:off x="7567295" y="5553075"/>
            <a:ext cx="3004185" cy="419100"/>
          </a:xfrm>
          <a:prstGeom prst="rect">
            <a:avLst/>
          </a:prstGeom>
        </p:spPr>
        <p:style>
          <a:lnRef idx="2">
            <a:schemeClr val="accent4"/>
          </a:lnRef>
          <a:fillRef idx="1">
            <a:schemeClr val="lt1"/>
          </a:fillRef>
          <a:effectRef idx="0">
            <a:schemeClr val="accent4"/>
          </a:effectRef>
          <a:fontRef idx="minor">
            <a:schemeClr val="dk1"/>
          </a:fontRef>
        </p:style>
        <p:txBody>
          <a:bodyPr rtlCol="0" anchor="ctr"/>
          <a:p>
            <a:pPr algn="l"/>
            <a:r>
              <a:rPr lang="en-US" sz="1500">
                <a:solidFill>
                  <a:schemeClr val="bg2"/>
                </a:solidFill>
              </a:rPr>
              <a:t>a special case of orthogonal (can be checked by </a:t>
            </a:r>
            <a:r>
              <a:rPr lang="en-US" sz="1500" b="1">
                <a:solidFill>
                  <a:schemeClr val="bg2"/>
                </a:solidFill>
              </a:rPr>
              <a:t>inner product</a:t>
            </a:r>
            <a:r>
              <a:rPr lang="en-US" sz="1500">
                <a:solidFill>
                  <a:schemeClr val="bg2"/>
                </a:solidFill>
              </a:rPr>
              <a:t>)</a:t>
            </a:r>
            <a:endParaRPr lang="en-US" sz="1500">
              <a:solidFill>
                <a:schemeClr val="bg2"/>
              </a:solidFill>
            </a:endParaRPr>
          </a:p>
        </p:txBody>
      </p:sp>
      <p:cxnSp>
        <p:nvCxnSpPr>
          <p:cNvPr id="16" name="Curved Connector 15"/>
          <p:cNvCxnSpPr/>
          <p:nvPr/>
        </p:nvCxnSpPr>
        <p:spPr>
          <a:xfrm rot="10800000" flipV="1">
            <a:off x="8169910" y="3314065"/>
            <a:ext cx="1673225" cy="1457325"/>
          </a:xfrm>
          <a:prstGeom prst="curvedConnector3">
            <a:avLst>
              <a:gd name="adj1" fmla="val 1193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endCxn id="14" idx="1"/>
          </p:cNvCxnSpPr>
          <p:nvPr/>
        </p:nvCxnSpPr>
        <p:spPr>
          <a:xfrm rot="10800000" flipV="1">
            <a:off x="7894320" y="3314065"/>
            <a:ext cx="2122805" cy="1953260"/>
          </a:xfrm>
          <a:prstGeom prst="curvedConnector3">
            <a:avLst>
              <a:gd name="adj1" fmla="val 1255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15" idx="1"/>
          </p:cNvCxnSpPr>
          <p:nvPr/>
        </p:nvCxnSpPr>
        <p:spPr>
          <a:xfrm rot="10800000" flipV="1">
            <a:off x="7567295" y="3314065"/>
            <a:ext cx="2449195" cy="2448560"/>
          </a:xfrm>
          <a:prstGeom prst="curvedConnector3">
            <a:avLst>
              <a:gd name="adj1" fmla="val 12411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 Placeholder 6"/>
          <p:cNvSpPr>
            <a:spLocks noGrp="1"/>
          </p:cNvSpPr>
          <p:nvPr/>
        </p:nvSpPr>
        <p:spPr>
          <a:xfrm>
            <a:off x="446405" y="5172075"/>
            <a:ext cx="1964055" cy="52895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Inner product:</a:t>
            </a:r>
            <a:endParaRPr lang="en-US" sz="1400"/>
          </a:p>
        </p:txBody>
      </p:sp>
      <mc:AlternateContent xmlns:mc="http://schemas.openxmlformats.org/markup-compatibility/2006">
        <mc:Choice xmlns:a14="http://schemas.microsoft.com/office/drawing/2010/main" Requires="a14">
          <p:sp>
            <p:nvSpPr>
              <p:cNvPr id="20" name="Text Placeholder 6"/>
              <p:cNvSpPr>
                <a:spLocks noGrp="1"/>
              </p:cNvSpPr>
              <p:nvPr/>
            </p:nvSpPr>
            <p:spPr>
              <a:xfrm>
                <a:off x="1277620" y="5553075"/>
                <a:ext cx="5257800"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 =</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1</m:t>
                                </m:r>
                              </m:e>
                            </m:mr>
                          </m:m>
                        </m:e>
                      </m:d>
                      <m:r>
                        <a:rPr lang="en-US" i="1">
                          <a:solidFill>
                            <a:schemeClr val="tx1"/>
                          </a:solidFill>
                          <a:latin typeface="DejaVu Math TeX Gyre" panose="02000503000000000000" charset="0"/>
                          <a:cs typeface="DejaVu Math TeX Gyre" panose="02000503000000000000" charset="0"/>
                        </a:rPr>
                        <m:t>.</m:t>
                      </m:r>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m:t>
                              </m:r>
                            </m:num>
                            <m:den>
                              <m:r>
                                <a:rPr lang="en-US" i="1">
                                  <a:solidFill>
                                    <a:schemeClr val="tx1"/>
                                  </a:solidFill>
                                  <a:latin typeface="DejaVu Math TeX Gyre" panose="02000503000000000000" charset="0"/>
                                  <a:cs typeface="DejaVu Math TeX Gyre" panose="02000503000000000000" charset="0"/>
                                </a:rPr>
                                <m:t>0</m:t>
                              </m:r>
                            </m:den>
                          </m:f>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 + </m:t>
                      </m:r>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 = </m:t>
                      </m:r>
                      <m:r>
                        <a:rPr lang="en-US" i="1">
                          <a:solidFill>
                            <a:schemeClr val="tx1"/>
                          </a:solidFill>
                          <a:latin typeface="DejaVu Math TeX Gyre" panose="02000503000000000000" charset="0"/>
                          <a:cs typeface="DejaVu Math TeX Gyre" panose="02000503000000000000" charset="0"/>
                        </a:rPr>
                        <m:t>0</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20" name="Text Placeholder 6"/>
              <p:cNvSpPr>
                <a:spLocks noRot="1" noChangeAspect="1" noMove="1" noResize="1" noEditPoints="1" noAdjustHandles="1" noChangeArrowheads="1" noChangeShapeType="1" noTextEdit="1"/>
              </p:cNvSpPr>
              <p:nvPr/>
            </p:nvSpPr>
            <p:spPr>
              <a:xfrm>
                <a:off x="1277620" y="5553075"/>
                <a:ext cx="5257800" cy="561340"/>
              </a:xfrm>
              <a:prstGeom prst="rect">
                <a:avLst/>
              </a:prstGeom>
              <a:blipFill rotWithShape="1">
                <a:blip r:embed="rId9"/>
                <a:stretch>
                  <a:fillRect t="-3620"/>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Text Placeholder 1"/>
              <p:cNvSpPr>
                <a:spLocks noGrp="1"/>
              </p:cNvSpPr>
              <p:nvPr>
                <p:ph type="body" sz="quarter" idx="13"/>
              </p:nvPr>
            </p:nvSpPr>
            <p:spPr>
              <a:xfrm>
                <a:off x="446405" y="1353820"/>
                <a:ext cx="2341245" cy="447040"/>
              </a:xfrm>
            </p:spPr>
            <p:txBody>
              <a:bodyPr/>
              <a:p>
                <a:pPr algn="l"/>
                <a:r>
                  <a:rPr lang="en-US"/>
                  <a:t>Qubits -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sym typeface="+mn-ea"/>
                  </a:rPr>
                  <a:t> and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a:t> </a:t>
                </a:r>
                <a:endParaRPr lang="en-US"/>
              </a:p>
            </p:txBody>
          </p:sp>
        </mc:Choice>
        <mc:Fallback>
          <p:sp>
            <p:nvSpPr>
              <p:cNvPr id="2" name="Text Placeholder 1"/>
              <p:cNvSpPr>
                <a:spLocks noRot="1" noChangeAspect="1" noMove="1" noResize="1" noEditPoints="1" noAdjustHandles="1" noChangeArrowheads="1" noChangeShapeType="1" noTextEdit="1"/>
              </p:cNvSpPr>
              <p:nvPr>
                <p:ph type="body" sz="quarter" idx="13"/>
              </p:nvPr>
            </p:nvSpPr>
            <p:spPr>
              <a:xfrm>
                <a:off x="446405" y="1353820"/>
                <a:ext cx="2341245" cy="447040"/>
              </a:xfrm>
              <a:blipFill rotWithShape="1">
                <a:blip r:embed="rId1"/>
                <a:stretch>
                  <a:fillRect/>
                </a:stretch>
              </a:blipFill>
            </p:spPr>
            <p:txBody>
              <a:bodyPr/>
              <a:lstStyle/>
              <a:p>
                <a:r>
                  <a:rPr lang="en-US" altLang="en-US">
                    <a:noFill/>
                  </a:rPr>
                  <a:t> </a:t>
                </a:r>
              </a:p>
            </p:txBody>
          </p:sp>
        </mc:Fallback>
      </mc:AlternateContent>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784975" cy="212788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t> and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a:t> are orthogonal and form a basic (</a:t>
                </a:r>
                <a:r>
                  <a:rPr lang="en-US" b="1"/>
                  <a:t>computational basis</a:t>
                </a:r>
                <a:r>
                  <a:rPr lang="en-US"/>
                  <a:t>)</a:t>
                </a:r>
                <a:endParaRPr lang="en-US"/>
              </a:p>
              <a:p>
                <a:r>
                  <a:rPr lang="en-US"/>
                  <a:t>The states of </a:t>
                </a:r>
                <a:r>
                  <a:rPr lang="en-US" b="1">
                    <a:sym typeface="+mn-ea"/>
                  </a:rPr>
                  <a:t>computational basis </a:t>
                </a:r>
                <a:r>
                  <a:rPr lang="en-US">
                    <a:sym typeface="+mn-ea"/>
                  </a:rPr>
                  <a:t>are normalized to have length 1</a:t>
                </a:r>
                <a:endParaRPr lang="en-US"/>
              </a:p>
              <a:p>
                <a:r>
                  <a:rPr lang="en-US">
                    <a:sym typeface="+mn-ea"/>
                  </a:rPr>
                  <a:t>Compute the lenght of a qubit state vector:</a:t>
                </a:r>
                <a:endParaRPr lang="en-US" i="1">
                  <a:latin typeface="DejaVu Math TeX Gyre" panose="02000503000000000000" charset="0"/>
                  <a:cs typeface="DejaVu Math TeX Gyre" panose="02000503000000000000" charset="0"/>
                </a:endParaRPr>
              </a:p>
              <a:p>
                <a:pPr lvl="1"/>
                <a:r>
                  <a:rPr lang="en-US" sz="1400">
                    <a:cs typeface="+mn-lt"/>
                  </a:rPr>
                  <a:t>Just like compute the length of a regular-2-dimensional vector</a:t>
                </a:r>
                <a:endParaRPr lang="en-US" sz="1400" i="1">
                  <a:latin typeface="DejaVu Math TeX Gyre" panose="02000503000000000000" charset="0"/>
                  <a:cs typeface="DejaVu Math TeX Gyre" panose="02000503000000000000" charset="0"/>
                </a:endParaRPr>
              </a:p>
              <a:p>
                <a:pPr lvl="1"/>
                <a:r>
                  <a:rPr lang="en-US" sz="1400"/>
                  <a:t>Computing its inner product with itself, then taking the square root</a:t>
                </a:r>
                <a:endParaRPr lang="en-US" sz="1400"/>
              </a:p>
              <a:p>
                <a:pPr marL="407670" lvl="1" indent="0">
                  <a:buNone/>
                </a:pPr>
                <a:endParaRPr lang="en-US" sz="1400"/>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784975" cy="2127885"/>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3401060" y="4096385"/>
                <a:ext cx="243522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ad>
                        <m:radPr>
                          <m:degHide m:val="on"/>
                          <m:ctrlPr>
                            <a:rPr lang="en-US" i="1">
                              <a:solidFill>
                                <a:schemeClr val="tx1"/>
                              </a:solidFill>
                              <a:latin typeface="DejaVu Math TeX Gyre" panose="02000503000000000000" charset="0"/>
                              <a:cs typeface="DejaVu Math TeX Gyre" panose="02000503000000000000" charset="0"/>
                            </a:rPr>
                          </m:ctrlPr>
                        </m:radPr>
                        <m:deg/>
                        <m:e>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rad>
                      <m:r>
                        <a:rPr lang="en-US" i="1">
                          <a:solidFill>
                            <a:schemeClr val="tx1"/>
                          </a:solidFill>
                          <a:latin typeface="DejaVu Math TeX Gyre" panose="02000503000000000000" charset="0"/>
                          <a:cs typeface="DejaVu Math TeX Gyre" panose="02000503000000000000" charset="0"/>
                        </a:rPr>
                        <m:t>=</m:t>
                      </m:r>
                      <m:rad>
                        <m:radPr>
                          <m:degHide m:val="on"/>
                          <m:ctrlPr>
                            <a:rPr lang="en-US" i="1">
                              <a:solidFill>
                                <a:schemeClr val="tx1"/>
                              </a:solidFill>
                              <a:latin typeface="DejaVu Math TeX Gyre" panose="02000503000000000000" charset="0"/>
                              <a:cs typeface="DejaVu Math TeX Gyre" panose="02000503000000000000" charset="0"/>
                            </a:rPr>
                          </m:ctrlPr>
                        </m:radPr>
                        <m:deg/>
                        <m:e>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1</m:t>
                                    </m:r>
                                  </m:e>
                                </m:mr>
                              </m:m>
                            </m:e>
                          </m:d>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0</m:t>
                                  </m:r>
                                </m:num>
                                <m:den>
                                  <m:r>
                                    <a:rPr lang="en-US" i="1">
                                      <a:solidFill>
                                        <a:schemeClr val="tx1"/>
                                      </a:solidFill>
                                      <a:latin typeface="DejaVu Math TeX Gyre" panose="02000503000000000000" charset="0"/>
                                      <a:cs typeface="DejaVu Math TeX Gyre" panose="02000503000000000000" charset="0"/>
                                    </a:rPr>
                                    <m:t>1</m:t>
                                  </m:r>
                                </m:den>
                              </m:f>
                            </m:e>
                          </m:d>
                        </m:e>
                      </m:ra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3401060" y="4096385"/>
                <a:ext cx="2435225" cy="561340"/>
              </a:xfrm>
              <a:prstGeom prst="rect">
                <a:avLst/>
              </a:prstGeom>
              <a:blipFill rotWithShape="1">
                <a:blip r:embed="rId4"/>
                <a:stretch>
                  <a:fillRect t="-12330"/>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6"/>
              <p:cNvSpPr>
                <a:spLocks noGrp="1"/>
              </p:cNvSpPr>
              <p:nvPr/>
            </p:nvSpPr>
            <p:spPr>
              <a:xfrm>
                <a:off x="4138930" y="4616450"/>
                <a:ext cx="1818005"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rad>
                        <m:radPr>
                          <m:degHide m:val="on"/>
                          <m:ctrlPr>
                            <a:rPr lang="en-US" i="1">
                              <a:solidFill>
                                <a:schemeClr val="tx1"/>
                              </a:solidFill>
                              <a:latin typeface="DejaVu Math TeX Gyre" panose="02000503000000000000" charset="0"/>
                              <a:cs typeface="DejaVu Math TeX Gyre" panose="02000503000000000000" charset="0"/>
                            </a:rPr>
                          </m:ctrlPr>
                        </m:radPr>
                        <m:deg/>
                        <m:e>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e>
                      </m:ra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0</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6" name="Text Placeholder 6"/>
              <p:cNvSpPr>
                <a:spLocks noRot="1" noChangeAspect="1" noMove="1" noResize="1" noEditPoints="1" noAdjustHandles="1" noChangeArrowheads="1" noChangeShapeType="1" noTextEdit="1"/>
              </p:cNvSpPr>
              <p:nvPr/>
            </p:nvSpPr>
            <p:spPr>
              <a:xfrm>
                <a:off x="4138930" y="4616450"/>
                <a:ext cx="1818005" cy="561340"/>
              </a:xfrm>
              <a:prstGeom prst="rect">
                <a:avLst/>
              </a:prstGeom>
              <a:blipFill rotWithShape="1">
                <a:blip r:embed="rId5"/>
                <a:stretch>
                  <a:fillRect/>
                </a:stretch>
              </a:blipFill>
            </p:spPr>
            <p:txBody>
              <a:bodyPr/>
              <a:lstStyle/>
              <a:p>
                <a:r>
                  <a:rPr lang="en-US" altLang="en-US">
                    <a:noFill/>
                  </a:rPr>
                  <a:t> </a:t>
                </a:r>
              </a:p>
            </p:txBody>
          </p:sp>
        </mc:Fallback>
      </mc:AlternateContent>
      <p:sp>
        <p:nvSpPr>
          <p:cNvPr id="21" name="Text Placeholder 6"/>
          <p:cNvSpPr>
            <a:spLocks noGrp="1"/>
          </p:cNvSpPr>
          <p:nvPr/>
        </p:nvSpPr>
        <p:spPr>
          <a:xfrm>
            <a:off x="7430135" y="2114550"/>
            <a:ext cx="4319270" cy="75374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gn="just"/>
            <a:r>
              <a:rPr lang="en-US" sz="1400"/>
              <a:t>When a basis consists of two normalized, orthogonal vectors, it is called an </a:t>
            </a:r>
            <a:r>
              <a:rPr lang="en-US" sz="1400" b="1"/>
              <a:t>orthonormal basis</a:t>
            </a:r>
            <a:endParaRPr lang="en-US"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2392680" cy="447040"/>
          </a:xfrm>
        </p:spPr>
        <p:txBody>
          <a:bodyPr/>
          <a:p>
            <a:pPr algn="l"/>
            <a:r>
              <a:rPr lang="en-US"/>
              <a:t>Superposition</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7087235" cy="268033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solidFill>
                      <a:schemeClr val="tx2"/>
                    </a:solidFill>
                    <a:cs typeface="+mn-lt"/>
                  </a:rPr>
                  <a:t>A qubit can exist in a superposition state somewhere between</a:t>
                </a:r>
                <a:r>
                  <a:rPr lang="en-US">
                    <a:solidFill>
                      <a:schemeClr val="tx1"/>
                    </a:solidFill>
                    <a:latin typeface="DejaVu Math TeX Gyre" panose="02000503000000000000" charset="0"/>
                    <a:cs typeface="DejaVu Math TeX Gyre" panose="02000503000000000000" charset="0"/>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t> and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endParaRPr lang="en-US"/>
              </a:p>
              <a:p>
                <a:r>
                  <a:rPr lang="en-US"/>
                  <a:t>The state of a qubit in superposition is a linear combination of the basis states</a:t>
                </a:r>
                <a:endParaRPr lang="en-US"/>
              </a:p>
              <a:p>
                <a:endParaRPr lang="en-US"/>
              </a:p>
              <a:p>
                <a:endParaRPr lang="en-US"/>
              </a:p>
              <a:p>
                <a14:m>
                  <m:oMath xmlns:m="http://schemas.openxmlformats.org/officeDocument/2006/math">
                    <m:r>
                      <a:rPr lang="en-US">
                        <a:latin typeface="DejaVu Math TeX Gyre" panose="02000503000000000000" charset="0"/>
                        <a:ea typeface="MS Mincho" charset="0"/>
                        <a:cs typeface="DejaVu Math TeX Gyre" panose="02000503000000000000" charset="0"/>
                      </a:rPr>
                      <m:t>𝛼</m:t>
                    </m:r>
                  </m:oMath>
                </a14:m>
                <a:r>
                  <a:rPr lang="en-US">
                    <a:cs typeface="+mn-lt"/>
                  </a:rPr>
                  <a:t> and </a:t>
                </a:r>
                <a14:m>
                  <m:oMath xmlns:m="http://schemas.openxmlformats.org/officeDocument/2006/math">
                    <m:r>
                      <a:rPr lang="en-US">
                        <a:latin typeface="DejaVu Math TeX Gyre" panose="02000503000000000000" charset="0"/>
                        <a:ea typeface="MS Mincho" charset="0"/>
                        <a:cs typeface="DejaVu Math TeX Gyre" panose="02000503000000000000" charset="0"/>
                      </a:rPr>
                      <m:t>𝛽</m:t>
                    </m:r>
                  </m:oMath>
                </a14:m>
                <a:r>
                  <a:rPr lang="en-US">
                    <a:cs typeface="+mn-lt"/>
                  </a:rPr>
                  <a:t> are complex number such that </a:t>
                </a:r>
                <a14:m>
                  <m:oMath xmlns:m="http://schemas.openxmlformats.org/officeDocument/2006/math">
                    <m:r>
                      <a:rPr lang="en-US">
                        <a:latin typeface="DejaVu Math TeX Gyre" panose="02000503000000000000" charset="0"/>
                        <a:ea typeface="MS Mincho" charset="0"/>
                        <a:cs typeface="DejaVu Math TeX Gyre" panose="02000503000000000000" charset="0"/>
                      </a:rPr>
                      <m:t>𝛼</m:t>
                    </m:r>
                    <m:sSup>
                      <m:sSupPr>
                        <m:ctrlPr>
                          <a:rPr lang="en-US">
                            <a:latin typeface="DejaVu Math TeX Gyre" panose="02000503000000000000" charset="0"/>
                            <a:cs typeface="DejaVu Math TeX Gyre" panose="02000503000000000000" charset="0"/>
                          </a:rPr>
                        </m:ctrlPr>
                      </m:sSupPr>
                      <m:e>
                        <m:r>
                          <m:rPr>
                            <m:sty m:val="p"/>
                          </m:rPr>
                          <a:rPr lang="en-US">
                            <a:latin typeface="DejaVu Math TeX Gyre" panose="02000503000000000000" charset="0"/>
                            <a:cs typeface="DejaVu Math TeX Gyre" panose="02000503000000000000" charset="0"/>
                          </a:rPr>
                          <m:t>α</m:t>
                        </m:r>
                      </m:e>
                      <m:sup>
                        <m:r>
                          <a:rPr lang="en-US">
                            <a:latin typeface="DejaVu Math TeX Gyre" panose="02000503000000000000" charset="0"/>
                            <a:cs typeface="DejaVu Math TeX Gyre" panose="02000503000000000000" charset="0"/>
                          </a:rPr>
                          <m:t>∗</m:t>
                        </m:r>
                      </m:sup>
                    </m:sSup>
                    <m:r>
                      <a:rPr lang="en-US">
                        <a:latin typeface="DejaVu Math TeX Gyre" panose="02000503000000000000" charset="0"/>
                        <a:ea typeface="MS Mincho" charset="0"/>
                        <a:cs typeface="DejaVu Math TeX Gyre" panose="02000503000000000000" charset="0"/>
                      </a:rPr>
                      <m:t>+</m:t>
                    </m:r>
                    <m:r>
                      <a:rPr lang="en-US">
                        <a:latin typeface="DejaVu Math TeX Gyre" panose="02000503000000000000" charset="0"/>
                        <a:ea typeface="MS Mincho" charset="0"/>
                        <a:cs typeface="DejaVu Math TeX Gyre" panose="02000503000000000000" charset="0"/>
                      </a:rPr>
                      <m:t>𝛽</m:t>
                    </m:r>
                    <m:sSup>
                      <m:sSupPr>
                        <m:ctrlPr>
                          <a:rPr lang="en-US">
                            <a:latin typeface="DejaVu Math TeX Gyre" panose="02000503000000000000" charset="0"/>
                            <a:cs typeface="DejaVu Math TeX Gyre" panose="02000503000000000000" charset="0"/>
                          </a:rPr>
                        </m:ctrlPr>
                      </m:sSupPr>
                      <m:e>
                        <m:r>
                          <a:rPr lang="en-US">
                            <a:latin typeface="DejaVu Math TeX Gyre" panose="02000503000000000000" charset="0"/>
                            <a:ea typeface="MS Mincho" charset="0"/>
                            <a:cs typeface="DejaVu Math TeX Gyre" panose="02000503000000000000" charset="0"/>
                          </a:rPr>
                          <m:t>𝛽</m:t>
                        </m:r>
                      </m:e>
                      <m:sup>
                        <m:r>
                          <a:rPr lang="en-US">
                            <a:latin typeface="DejaVu Math TeX Gyre" panose="02000503000000000000" charset="0"/>
                            <a:cs typeface="DejaVu Math TeX Gyre" panose="02000503000000000000" charset="0"/>
                          </a:rPr>
                          <m:t>∗</m:t>
                        </m:r>
                      </m:sup>
                    </m:sSup>
                    <m:r>
                      <a:rPr lang="en-US">
                        <a:latin typeface="DejaVu Math TeX Gyre" panose="02000503000000000000" charset="0"/>
                        <a:ea typeface="MS Mincho" charset="0"/>
                        <a:cs typeface="DejaVu Math TeX Gyre" panose="02000503000000000000" charset="0"/>
                      </a:rPr>
                      <m:t>=</m:t>
                    </m:r>
                    <m:r>
                      <a:rPr lang="en-US">
                        <a:latin typeface="DejaVu Math TeX Gyre" panose="02000503000000000000" charset="0"/>
                        <a:ea typeface="MS Mincho" charset="0"/>
                        <a:cs typeface="DejaVu Math TeX Gyre" panose="02000503000000000000" charset="0"/>
                      </a:rPr>
                      <m:t>1</m:t>
                    </m:r>
                  </m:oMath>
                </a14:m>
                <a:endParaRPr lang="en-US" i="1">
                  <a:cs typeface="+mn-lt"/>
                </a:endParaRPr>
              </a:p>
              <a:p>
                <a:pPr lvl="1"/>
                <a14:m>
                  <m:oMath xmlns:m="http://schemas.openxmlformats.org/officeDocument/2006/math">
                    <m:r>
                      <a:rPr lang="en-US" sz="1400" i="1">
                        <a:latin typeface="DejaVu Math TeX Gyre" panose="02000503000000000000" charset="0"/>
                        <a:cs typeface="DejaVu Math TeX Gyre" panose="02000503000000000000" charset="0"/>
                      </a:rPr>
                      <m:t>∗</m:t>
                    </m:r>
                  </m:oMath>
                </a14:m>
                <a:r>
                  <a:rPr lang="en-US" sz="1400">
                    <a:cs typeface="+mn-lt"/>
                  </a:rPr>
                  <a:t> indicates the complex conjugate</a:t>
                </a:r>
                <a:endParaRPr lang="en-US" sz="1400">
                  <a:cs typeface="+mn-lt"/>
                </a:endParaRPr>
              </a:p>
              <a:p>
                <a:pPr lvl="1"/>
                <a14:m>
                  <m:oMath xmlns:m="http://schemas.openxmlformats.org/officeDocument/2006/math">
                    <m:r>
                      <a:rPr lang="en-US" sz="1400" i="1">
                        <a:latin typeface="DejaVu Math TeX Gyre" panose="02000503000000000000" charset="0"/>
                        <a:ea typeface="MS Mincho" charset="0"/>
                        <a:cs typeface="DejaVu Math TeX Gyre" panose="02000503000000000000" charset="0"/>
                      </a:rPr>
                      <m:t>𝛼</m:t>
                    </m:r>
                    <m:r>
                      <a:rPr lang="en-US" sz="1400" i="1">
                        <a:latin typeface="DejaVu Math TeX Gyre" panose="02000503000000000000" charset="0"/>
                        <a:ea typeface="MS Mincho" charset="0"/>
                        <a:cs typeface="DejaVu Math TeX Gyre" panose="02000503000000000000" charset="0"/>
                      </a:rPr>
                      <m:t>,</m:t>
                    </m:r>
                    <m:r>
                      <a:rPr lang="en-US" sz="1400" i="1">
                        <a:latin typeface="DejaVu Math TeX Gyre" panose="02000503000000000000" charset="0"/>
                        <a:ea typeface="MS Mincho" charset="0"/>
                        <a:cs typeface="DejaVu Math TeX Gyre" panose="02000503000000000000" charset="0"/>
                      </a:rPr>
                      <m:t>𝛽</m:t>
                    </m:r>
                  </m:oMath>
                </a14:m>
                <a:r>
                  <a:rPr lang="en-US" sz="1400">
                    <a:cs typeface="+mn-lt"/>
                  </a:rPr>
                  <a:t> are called amplitudes, or probability amplitudes</a:t>
                </a:r>
                <a:endParaRPr lang="en-US" sz="1400">
                  <a:cs typeface="+mn-lt"/>
                </a:endParaRPr>
              </a:p>
              <a:p>
                <a:pPr lvl="1"/>
                <a:r>
                  <a:rPr lang="en-US" sz="1400">
                    <a:cs typeface="+mn-lt"/>
                  </a:rPr>
                  <a:t>The amplitudes carry information about the relative strength of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ea typeface="MS Mincho" charset="0"/>
                                <a:cs typeface="DejaVu Math TeX Gyre" panose="02000503000000000000" charset="0"/>
                              </a:rPr>
                              <m:t>0</m:t>
                            </m:r>
                          </m:e>
                        </m:d>
                      </m:e>
                    </m:d>
                  </m:oMath>
                </a14:m>
                <a:r>
                  <a:rPr lang="en-US" sz="1400">
                    <a:cs typeface="+mn-lt"/>
                  </a:rPr>
                  <a:t> and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ea typeface="MS Mincho" charset="0"/>
                                <a:cs typeface="DejaVu Math TeX Gyre" panose="02000503000000000000" charset="0"/>
                              </a:rPr>
                              <m:t>1</m:t>
                            </m:r>
                          </m:e>
                        </m:d>
                      </m:e>
                    </m:d>
                  </m:oMath>
                </a14:m>
                <a:endParaRPr lang="en-US" sz="1400">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7087235" cy="268033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6"/>
              <p:cNvSpPr>
                <a:spLocks noGrp="1"/>
              </p:cNvSpPr>
              <p:nvPr/>
            </p:nvSpPr>
            <p:spPr>
              <a:xfrm>
                <a:off x="2912745" y="2868295"/>
                <a:ext cx="2853690" cy="5613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𝛼</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𝛽</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m:t>
                      </m:r>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𝛼</m:t>
                              </m:r>
                            </m:num>
                            <m:den>
                              <m:r>
                                <a:rPr lang="en-US" i="1">
                                  <a:solidFill>
                                    <a:schemeClr val="tx1"/>
                                  </a:solidFill>
                                  <a:latin typeface="DejaVu Math TeX Gyre" panose="02000503000000000000" charset="0"/>
                                  <a:cs typeface="DejaVu Math TeX Gyre" panose="02000503000000000000" charset="0"/>
                                </a:rPr>
                                <m:t>𝛽</m:t>
                              </m:r>
                            </m:den>
                          </m:f>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6" name="Text Placeholder 6"/>
              <p:cNvSpPr>
                <a:spLocks noRot="1" noChangeAspect="1" noMove="1" noResize="1" noEditPoints="1" noAdjustHandles="1" noChangeArrowheads="1" noChangeShapeType="1" noTextEdit="1"/>
              </p:cNvSpPr>
              <p:nvPr/>
            </p:nvSpPr>
            <p:spPr>
              <a:xfrm>
                <a:off x="2912745" y="2868295"/>
                <a:ext cx="2853690" cy="561340"/>
              </a:xfrm>
              <a:prstGeom prst="rect">
                <a:avLst/>
              </a:prstGeom>
              <a:blipFill rotWithShape="1">
                <a:blip r:embed="rId3"/>
                <a:stretch>
                  <a:fillRect t="-214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1" name="Text Placeholder 6"/>
              <p:cNvSpPr>
                <a:spLocks noGrp="1"/>
              </p:cNvSpPr>
              <p:nvPr/>
            </p:nvSpPr>
            <p:spPr>
              <a:xfrm>
                <a:off x="8068310" y="2114550"/>
                <a:ext cx="3681095" cy="394906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gn="just"/>
                <a:r>
                  <a:rPr lang="en-US" sz="1400" b="1"/>
                  <a:t>Suppose we have two states:</a:t>
                </a:r>
                <a:endParaRPr lang="en-US" sz="1400" b="1"/>
              </a:p>
              <a:p>
                <a:pPr marL="0" indent="0" algn="just">
                  <a:buNone/>
                </a:pPr>
                <a:endParaRPr lang="en-US" sz="1400" b="1"/>
              </a:p>
              <a:p>
                <a:pPr marL="0" indent="0" algn="just">
                  <a:buNone/>
                </a:pPr>
                <a:endParaRPr lang="en-US" sz="1400" b="1"/>
              </a:p>
              <a:p>
                <a:pPr algn="just"/>
                <a:r>
                  <a:rPr lang="en-US" sz="1400" b="1"/>
                  <a:t>The inner product between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e>
                    </m:d>
                  </m:oMath>
                </a14:m>
                <a:r>
                  <a:rPr lang="en-US" sz="1400" b="1"/>
                  <a:t> and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𝜑</m:t>
                            </m:r>
                          </m:e>
                        </m:d>
                      </m:e>
                    </m:d>
                  </m:oMath>
                </a14:m>
                <a:endParaRPr lang="en-US" sz="1400" i="1">
                  <a:solidFill>
                    <a:schemeClr val="tx1"/>
                  </a:solidFill>
                  <a:latin typeface="DejaVu Math TeX Gyre" panose="02000503000000000000" charset="0"/>
                  <a:cs typeface="DejaVu Math TeX Gyre" panose="02000503000000000000" charset="0"/>
                </a:endParaRPr>
              </a:p>
              <a:p>
                <a:pPr marL="0" indent="0" algn="just">
                  <a:buNone/>
                </a:pPr>
                <a:endParaRPr lang="en-US" sz="1400" b="1"/>
              </a:p>
              <a:p>
                <a:pPr marL="0" indent="0" algn="just">
                  <a:buNone/>
                </a:pPr>
                <a:r>
                  <a:rPr lang="en-US" sz="1400"/>
                  <a:t>where, the bra of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𝜑</m:t>
                            </m:r>
                          </m:e>
                        </m:d>
                      </m:e>
                    </m:d>
                  </m:oMath>
                </a14:m>
                <a:r>
                  <a:rPr lang="en-US" sz="1400"/>
                  <a:t> is calculated by taking the conjugate of the amplitudes</a:t>
                </a:r>
                <a:endParaRPr lang="en-US" sz="1400" b="1"/>
              </a:p>
              <a:p>
                <a:pPr marL="0" indent="0" algn="just">
                  <a:buNone/>
                </a:pPr>
                <a:endParaRPr lang="en-US" sz="1400" b="1"/>
              </a:p>
              <a:p>
                <a:pPr algn="just"/>
                <a:endParaRPr lang="en-US" sz="1400" b="1"/>
              </a:p>
            </p:txBody>
          </p:sp>
        </mc:Choice>
        <mc:Fallback>
          <p:sp>
            <p:nvSpPr>
              <p:cNvPr id="21" name="Text Placeholder 6"/>
              <p:cNvSpPr>
                <a:spLocks noRot="1" noChangeAspect="1" noMove="1" noResize="1" noEditPoints="1" noAdjustHandles="1" noChangeArrowheads="1" noChangeShapeType="1" noTextEdit="1"/>
              </p:cNvSpPr>
              <p:nvPr/>
            </p:nvSpPr>
            <p:spPr>
              <a:xfrm>
                <a:off x="8068310" y="2114550"/>
                <a:ext cx="3681095" cy="3949065"/>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8068310" y="2461895"/>
                <a:ext cx="1715770" cy="40640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𝛼</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𝛽</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4" name="Text Placeholder 6"/>
              <p:cNvSpPr>
                <a:spLocks noRot="1" noChangeAspect="1" noMove="1" noResize="1" noEditPoints="1" noAdjustHandles="1" noChangeArrowheads="1" noChangeShapeType="1" noTextEdit="1"/>
              </p:cNvSpPr>
              <p:nvPr/>
            </p:nvSpPr>
            <p:spPr>
              <a:xfrm>
                <a:off x="8068310" y="2461895"/>
                <a:ext cx="1715770" cy="40640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Placeholder 6"/>
              <p:cNvSpPr>
                <a:spLocks noGrp="1"/>
              </p:cNvSpPr>
              <p:nvPr/>
            </p:nvSpPr>
            <p:spPr>
              <a:xfrm>
                <a:off x="10071100" y="2461895"/>
                <a:ext cx="1730375" cy="40640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𝛾</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𝛿</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8" name="Text Placeholder 6"/>
              <p:cNvSpPr>
                <a:spLocks noRot="1" noChangeAspect="1" noMove="1" noResize="1" noEditPoints="1" noAdjustHandles="1" noChangeArrowheads="1" noChangeShapeType="1" noTextEdit="1"/>
              </p:cNvSpPr>
              <p:nvPr/>
            </p:nvSpPr>
            <p:spPr>
              <a:xfrm>
                <a:off x="10071100" y="2461895"/>
                <a:ext cx="1730375" cy="406400"/>
              </a:xfrm>
              <a:prstGeom prst="rect">
                <a:avLst/>
              </a:prstGeom>
              <a:blipFill rotWithShape="1">
                <a:blip r:embed="rId6"/>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 name="Text Placeholder 6"/>
              <p:cNvSpPr>
                <a:spLocks noGrp="1"/>
              </p:cNvSpPr>
              <p:nvPr/>
            </p:nvSpPr>
            <p:spPr>
              <a:xfrm>
                <a:off x="8447405" y="3505835"/>
                <a:ext cx="222694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e>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e>
                            </m:mr>
                          </m:m>
                        </m:e>
                      </m:d>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𝛼</m:t>
                              </m:r>
                            </m:num>
                            <m:den>
                              <m:r>
                                <a:rPr lang="en-US" i="1">
                                  <a:solidFill>
                                    <a:schemeClr val="tx1"/>
                                  </a:solidFill>
                                  <a:latin typeface="DejaVu Math TeX Gyre" panose="02000503000000000000" charset="0"/>
                                  <a:cs typeface="DejaVu Math TeX Gyre" panose="02000503000000000000" charset="0"/>
                                </a:rPr>
                                <m:t>𝛽</m:t>
                              </m:r>
                            </m:den>
                          </m:f>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20" name="Text Placeholder 6"/>
              <p:cNvSpPr>
                <a:spLocks noRot="1" noChangeAspect="1" noMove="1" noResize="1" noEditPoints="1" noAdjustHandles="1" noChangeArrowheads="1" noChangeShapeType="1" noTextEdit="1"/>
              </p:cNvSpPr>
              <p:nvPr/>
            </p:nvSpPr>
            <p:spPr>
              <a:xfrm>
                <a:off x="8447405" y="3505835"/>
                <a:ext cx="2226945" cy="450850"/>
              </a:xfrm>
              <a:prstGeom prst="rect">
                <a:avLst/>
              </a:prstGeom>
              <a:blipFill rotWithShape="1">
                <a:blip r:embed="rId7"/>
                <a:stretch>
                  <a:fillRect t="-149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0" name="Text Placeholder 6"/>
              <p:cNvSpPr>
                <a:spLocks noGrp="1"/>
              </p:cNvSpPr>
              <p:nvPr/>
            </p:nvSpPr>
            <p:spPr>
              <a:xfrm>
                <a:off x="8447405" y="4505325"/>
                <a:ext cx="3107690"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r>
                        <a:rPr lang="en-US" i="1">
                          <a:solidFill>
                            <a:schemeClr val="tx1"/>
                          </a:solidFill>
                          <a:latin typeface="DejaVu Math TeX Gyre" panose="02000503000000000000" charset="0"/>
                          <a:cs typeface="DejaVu Math TeX Gyre" panose="02000503000000000000" charset="0"/>
                        </a:rPr>
                        <m:t> =</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e>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0" name="Text Placeholder 6"/>
              <p:cNvSpPr>
                <a:spLocks noRot="1" noChangeAspect="1" noMove="1" noResize="1" noEditPoints="1" noAdjustHandles="1" noChangeArrowheads="1" noChangeShapeType="1" noTextEdit="1"/>
              </p:cNvSpPr>
              <p:nvPr/>
            </p:nvSpPr>
            <p:spPr>
              <a:xfrm>
                <a:off x="8447405" y="4505325"/>
                <a:ext cx="3107690" cy="450850"/>
              </a:xfrm>
              <a:prstGeom prst="rect">
                <a:avLst/>
              </a:prstGeom>
              <a:blipFill rotWithShape="1">
                <a:blip r:embed="rId8"/>
                <a:stretch>
                  <a:fillRect/>
                </a:stretch>
              </a:blipFill>
            </p:spPr>
            <p:txBody>
              <a:bodyPr/>
              <a:lstStyle/>
              <a:p>
                <a:r>
                  <a:rPr lang="en-US" altLang="en-US">
                    <a:noFill/>
                  </a:rPr>
                  <a:t> </a:t>
                </a:r>
              </a:p>
            </p:txBody>
          </p:sp>
        </mc:Fallback>
      </mc:AlternateContent>
      <p:grpSp>
        <p:nvGrpSpPr>
          <p:cNvPr id="15" name="Group 14"/>
          <p:cNvGrpSpPr/>
          <p:nvPr/>
        </p:nvGrpSpPr>
        <p:grpSpPr>
          <a:xfrm>
            <a:off x="5299075" y="5339715"/>
            <a:ext cx="4980305" cy="1153160"/>
            <a:chOff x="3247" y="8265"/>
            <a:chExt cx="7843" cy="1816"/>
          </a:xfrm>
        </p:grpSpPr>
        <mc:AlternateContent xmlns:mc="http://schemas.openxmlformats.org/markup-compatibility/2006">
          <mc:Choice xmlns:a14="http://schemas.microsoft.com/office/drawing/2010/main" Requires="a14">
            <p:sp>
              <p:nvSpPr>
                <p:cNvPr id="12" name="Text Placeholder 6"/>
                <p:cNvSpPr>
                  <a:spLocks noGrp="1"/>
                </p:cNvSpPr>
                <p:nvPr/>
              </p:nvSpPr>
              <p:spPr>
                <a:xfrm>
                  <a:off x="3247" y="8265"/>
                  <a:ext cx="5825" cy="519"/>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𝜑</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r>
                          <a:rPr lang="en-US" sz="1400" i="1">
                            <a:solidFill>
                              <a:schemeClr val="tx1"/>
                            </a:solidFill>
                            <a:latin typeface="DejaVu Math TeX Gyre" panose="02000503000000000000" charset="0"/>
                            <a:cs typeface="DejaVu Math TeX Gyre" panose="02000503000000000000" charset="0"/>
                          </a:rPr>
                          <m:t> =(</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r>
                          <a:rPr lang="en-US" sz="1400" i="1">
                            <a:solidFill>
                              <a:schemeClr val="tx1"/>
                            </a:solidFill>
                            <a:latin typeface="DejaVu Math TeX Gyre" panose="02000503000000000000" charset="0"/>
                            <a:cs typeface="DejaVu Math TeX Gyre" panose="02000503000000000000" charset="0"/>
                          </a:rPr>
                          <m:t>)</m:t>
                        </m:r>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3247" y="8265"/>
                  <a:ext cx="5825" cy="519"/>
                </a:xfrm>
                <a:prstGeom prst="rect">
                  <a:avLst/>
                </a:prstGeom>
                <a:blipFill rotWithShape="1">
                  <a:blip r:embed="rId9"/>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Placeholder 6"/>
                <p:cNvSpPr>
                  <a:spLocks noGrp="1"/>
                </p:cNvSpPr>
                <p:nvPr/>
              </p:nvSpPr>
              <p:spPr>
                <a:xfrm>
                  <a:off x="4162" y="8886"/>
                  <a:ext cx="6928" cy="519"/>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3" name="Text Placeholder 6"/>
                <p:cNvSpPr>
                  <a:spLocks noRot="1" noChangeAspect="1" noMove="1" noResize="1" noEditPoints="1" noAdjustHandles="1" noChangeArrowheads="1" noChangeShapeType="1" noTextEdit="1"/>
                </p:cNvSpPr>
                <p:nvPr/>
              </p:nvSpPr>
              <p:spPr>
                <a:xfrm>
                  <a:off x="4162" y="8886"/>
                  <a:ext cx="6928" cy="519"/>
                </a:xfrm>
                <a:prstGeom prst="rect">
                  <a:avLst/>
                </a:prstGeom>
                <a:blipFill rotWithShape="1">
                  <a:blip r:embed="rId10"/>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 name="Text Placeholder 6"/>
                <p:cNvSpPr>
                  <a:spLocks noGrp="1"/>
                </p:cNvSpPr>
                <p:nvPr/>
              </p:nvSpPr>
              <p:spPr>
                <a:xfrm>
                  <a:off x="4345" y="9562"/>
                  <a:ext cx="3472" cy="519"/>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4" name="Text Placeholder 6"/>
                <p:cNvSpPr>
                  <a:spLocks noRot="1" noChangeAspect="1" noMove="1" noResize="1" noEditPoints="1" noAdjustHandles="1" noChangeArrowheads="1" noChangeShapeType="1" noTextEdit="1"/>
                </p:cNvSpPr>
                <p:nvPr/>
              </p:nvSpPr>
              <p:spPr>
                <a:xfrm>
                  <a:off x="4345" y="9562"/>
                  <a:ext cx="3472" cy="519"/>
                </a:xfrm>
                <a:prstGeom prst="rect">
                  <a:avLst/>
                </a:prstGeom>
                <a:blipFill rotWithShape="1">
                  <a:blip r:embed="rId11"/>
                </a:blipFill>
              </p:spPr>
              <p:txBody>
                <a:bodyPr/>
                <a:lstStyle/>
                <a:p>
                  <a:r>
                    <a:rPr lang="en-US" altLang="en-US">
                      <a:noFill/>
                    </a:rPr>
                    <a:t> </a:t>
                  </a:r>
                </a:p>
              </p:txBody>
            </p:sp>
          </mc:Fallback>
        </mc:AlternateContent>
      </p:grpSp>
      <p:cxnSp>
        <p:nvCxnSpPr>
          <p:cNvPr id="16" name="Curved Connector 15"/>
          <p:cNvCxnSpPr>
            <a:stCxn id="20" idx="1"/>
            <a:endCxn id="12" idx="0"/>
          </p:cNvCxnSpPr>
          <p:nvPr/>
        </p:nvCxnSpPr>
        <p:spPr>
          <a:xfrm rot="10800000" flipV="1">
            <a:off x="7148830" y="3731260"/>
            <a:ext cx="1298575" cy="16084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2392680" cy="447040"/>
          </a:xfrm>
        </p:spPr>
        <p:txBody>
          <a:bodyPr/>
          <a:p>
            <a:pPr algn="l"/>
            <a:r>
              <a:rPr lang="en-US"/>
              <a:t>Superposition</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7087235" cy="142811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1</a:t>
                </a:r>
                <a:r>
                  <a:rPr lang="en-US"/>
                  <a:t>: finish evaluating the inner product of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oMath>
                </a14:m>
                <a:r>
                  <a:rPr lang="en-US"/>
                  <a:t>, using what we have learned so far about the basis states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endParaRPr lang="en-US"/>
              </a:p>
              <a:p>
                <a:endParaRPr lang="en-US"/>
              </a:p>
              <a:p>
                <a:endParaRPr lang="en-US" sz="1400">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7087235" cy="142811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12" name="Text Placeholder 6"/>
              <p:cNvSpPr>
                <a:spLocks noGrp="1"/>
              </p:cNvSpPr>
              <p:nvPr/>
            </p:nvSpPr>
            <p:spPr>
              <a:xfrm>
                <a:off x="3704590" y="2693035"/>
                <a:ext cx="1306195" cy="329565"/>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𝛾</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𝛼</m:t>
                      </m:r>
                      <m:r>
                        <a:rPr lang="en-US" sz="1400" i="1">
                          <a:solidFill>
                            <a:schemeClr val="tx1"/>
                          </a:solidFill>
                          <a:latin typeface="DejaVu Math TeX Gyre" panose="02000503000000000000" charset="0"/>
                          <a:cs typeface="DejaVu Math TeX Gyre" panose="02000503000000000000" charset="0"/>
                        </a:rPr>
                        <m:t>+</m:t>
                      </m:r>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𝛿</m:t>
                          </m:r>
                        </m:e>
                        <m:sup>
                          <m:r>
                            <a:rPr lang="en-US" sz="1400" i="1">
                              <a:solidFill>
                                <a:schemeClr val="tx1"/>
                              </a:solidFill>
                              <a:latin typeface="DejaVu Math TeX Gyre" panose="02000503000000000000" charset="0"/>
                              <a:cs typeface="DejaVu Math TeX Gyre" panose="02000503000000000000" charset="0"/>
                            </a:rPr>
                            <m:t>∗</m:t>
                          </m:r>
                        </m:sup>
                      </m:sSup>
                      <m:r>
                        <a:rPr lang="en-US" sz="1400" i="1">
                          <a:solidFill>
                            <a:schemeClr val="tx1"/>
                          </a:solidFill>
                          <a:latin typeface="DejaVu Math TeX Gyre" panose="02000503000000000000" charset="0"/>
                          <a:cs typeface="DejaVu Math TeX Gyre" panose="02000503000000000000" charset="0"/>
                        </a:rPr>
                        <m:t>𝛽</m:t>
                      </m:r>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3704590" y="2693035"/>
                <a:ext cx="1306195" cy="329565"/>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Placeholder 6"/>
              <p:cNvSpPr>
                <a:spLocks noGrp="1"/>
              </p:cNvSpPr>
              <p:nvPr/>
            </p:nvSpPr>
            <p:spPr>
              <a:xfrm>
                <a:off x="1425575" y="2720340"/>
                <a:ext cx="222694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𝜑</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𝛾</m:t>
                                    </m:r>
                                  </m:e>
                                  <m:sup>
                                    <m:r>
                                      <a:rPr lang="en-US" i="1">
                                        <a:solidFill>
                                          <a:schemeClr val="tx1"/>
                                        </a:solidFill>
                                        <a:latin typeface="DejaVu Math TeX Gyre" panose="02000503000000000000" charset="0"/>
                                        <a:cs typeface="DejaVu Math TeX Gyre" panose="02000503000000000000" charset="0"/>
                                      </a:rPr>
                                      <m:t>∗</m:t>
                                    </m:r>
                                  </m:sup>
                                </m:sSup>
                              </m:e>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𝛿</m:t>
                                    </m:r>
                                  </m:e>
                                  <m:sup>
                                    <m:r>
                                      <a:rPr lang="en-US" i="1">
                                        <a:solidFill>
                                          <a:schemeClr val="tx1"/>
                                        </a:solidFill>
                                        <a:latin typeface="DejaVu Math TeX Gyre" panose="02000503000000000000" charset="0"/>
                                        <a:cs typeface="DejaVu Math TeX Gyre" panose="02000503000000000000" charset="0"/>
                                      </a:rPr>
                                      <m:t>∗</m:t>
                                    </m:r>
                                  </m:sup>
                                </m:sSup>
                              </m:e>
                            </m:mr>
                          </m:m>
                        </m:e>
                      </m:d>
                      <m:d>
                        <m:dPr>
                          <m:ctrlPr>
                            <a:rPr lang="en-US" i="1">
                              <a:solidFill>
                                <a:schemeClr val="tx1"/>
                              </a:solidFill>
                              <a:latin typeface="DejaVu Math TeX Gyre" panose="02000503000000000000" charset="0"/>
                              <a:cs typeface="DejaVu Math TeX Gyre" panose="02000503000000000000" charset="0"/>
                            </a:rPr>
                          </m:ctrlPr>
                        </m:dPr>
                        <m:e>
                          <m:f>
                            <m:fPr>
                              <m:type m:val="noBa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𝛼</m:t>
                              </m:r>
                            </m:num>
                            <m:den>
                              <m:r>
                                <a:rPr lang="en-US" i="1">
                                  <a:solidFill>
                                    <a:schemeClr val="tx1"/>
                                  </a:solidFill>
                                  <a:latin typeface="DejaVu Math TeX Gyre" panose="02000503000000000000" charset="0"/>
                                  <a:cs typeface="DejaVu Math TeX Gyre" panose="02000503000000000000" charset="0"/>
                                </a:rPr>
                                <m:t>𝛽</m:t>
                              </m:r>
                            </m:den>
                          </m:f>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5" name="Text Placeholder 6"/>
              <p:cNvSpPr>
                <a:spLocks noRot="1" noChangeAspect="1" noMove="1" noResize="1" noEditPoints="1" noAdjustHandles="1" noChangeArrowheads="1" noChangeShapeType="1" noTextEdit="1"/>
              </p:cNvSpPr>
              <p:nvPr/>
            </p:nvSpPr>
            <p:spPr>
              <a:xfrm>
                <a:off x="1425575" y="2720340"/>
                <a:ext cx="2226945" cy="450850"/>
              </a:xfrm>
              <a:prstGeom prst="rect">
                <a:avLst/>
              </a:prstGeom>
              <a:blipFill rotWithShape="1">
                <a:blip r:embed="rId4"/>
                <a:stretch>
                  <a:fillRect t="-1493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Placeholder 6"/>
              <p:cNvSpPr>
                <a:spLocks noGrp="1"/>
              </p:cNvSpPr>
              <p:nvPr/>
            </p:nvSpPr>
            <p:spPr>
              <a:xfrm>
                <a:off x="446405" y="3856355"/>
                <a:ext cx="7820660" cy="257619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2</a:t>
                </a:r>
                <a:r>
                  <a:rPr lang="en-US"/>
                  <a:t>: verify that the superposition state is normalized</a:t>
                </a:r>
                <a:endParaRPr lang="en-US"/>
              </a:p>
              <a:p>
                <a:endParaRPr lang="en-US"/>
              </a:p>
              <a:p>
                <a:endParaRPr lang="en-US"/>
              </a:p>
              <a:p>
                <a:pPr lvl="1"/>
                <a:r>
                  <a:rPr lang="en-US" sz="1500">
                    <a:cs typeface="+mn-lt"/>
                  </a:rPr>
                  <a:t>To verify “normalized”, we can take the inner product of </a:t>
                </a:r>
                <a14:m>
                  <m:oMath xmlns:m="http://schemas.openxmlformats.org/officeDocument/2006/math">
                    <m:d>
                      <m:dPr>
                        <m:begChr m:val=""/>
                        <m:endChr m:val="|"/>
                        <m:ctrlPr>
                          <a:rPr lang="en-US" sz="1500" i="1">
                            <a:solidFill>
                              <a:schemeClr val="tx1"/>
                            </a:solidFill>
                            <a:latin typeface="DejaVu Math TeX Gyre" panose="02000503000000000000" charset="0"/>
                            <a:cs typeface="DejaVu Math TeX Gyre" panose="02000503000000000000" charset="0"/>
                          </a:rPr>
                        </m:ctrlPr>
                      </m:dPr>
                      <m:e>
                        <m:d>
                          <m:dPr>
                            <m:begChr m:val="⟨"/>
                            <m:endChr m:val=""/>
                            <m:ctrlPr>
                              <a:rPr lang="en-US" sz="1500" i="1">
                                <a:solidFill>
                                  <a:schemeClr val="tx1"/>
                                </a:solidFill>
                                <a:latin typeface="DejaVu Math TeX Gyre" panose="02000503000000000000" charset="0"/>
                                <a:cs typeface="DejaVu Math TeX Gyre" panose="02000503000000000000" charset="0"/>
                              </a:rPr>
                            </m:ctrlPr>
                          </m:dPr>
                          <m:e>
                            <m:r>
                              <a:rPr lang="en-US" sz="1500" i="1">
                                <a:solidFill>
                                  <a:schemeClr val="tx1"/>
                                </a:solidFill>
                                <a:latin typeface="DejaVu Math TeX Gyre" panose="02000503000000000000" charset="0"/>
                                <a:cs typeface="DejaVu Math TeX Gyre" panose="02000503000000000000" charset="0"/>
                              </a:rPr>
                              <m:t>𝜓</m:t>
                            </m:r>
                          </m:e>
                        </m:d>
                      </m:e>
                    </m:d>
                    <m:d>
                      <m:dPr>
                        <m:begChr m:val=""/>
                        <m:endChr m:val="⟩"/>
                        <m:ctrlPr>
                          <a:rPr lang="en-US" sz="1500" i="1">
                            <a:solidFill>
                              <a:schemeClr val="tx1"/>
                            </a:solidFill>
                            <a:latin typeface="DejaVu Math TeX Gyre" panose="02000503000000000000" charset="0"/>
                            <a:cs typeface="DejaVu Math TeX Gyre" panose="02000503000000000000" charset="0"/>
                          </a:rPr>
                        </m:ctrlPr>
                      </m:dPr>
                      <m:e>
                        <m:r>
                          <a:rPr lang="en-US" sz="1500" i="1">
                            <a:solidFill>
                              <a:schemeClr val="tx1"/>
                            </a:solidFill>
                            <a:latin typeface="DejaVu Math TeX Gyre" panose="02000503000000000000" charset="0"/>
                            <a:cs typeface="DejaVu Math TeX Gyre" panose="02000503000000000000" charset="0"/>
                          </a:rPr>
                          <m:t>𝜓</m:t>
                        </m:r>
                      </m:e>
                    </m:d>
                  </m:oMath>
                </a14:m>
                <a:endParaRPr lang="en-US" sz="1500">
                  <a:cs typeface="+mn-lt"/>
                </a:endParaRPr>
              </a:p>
              <a:p>
                <a:pPr lvl="1"/>
                <a:r>
                  <a:rPr lang="en-US" sz="1500">
                    <a:cs typeface="+mn-lt"/>
                  </a:rPr>
                  <a:t>The inner product of the state with itself and check whether the result if 1 or not</a:t>
                </a:r>
                <a:endParaRPr lang="en-US" sz="1500">
                  <a:cs typeface="+mn-lt"/>
                </a:endParaRPr>
              </a:p>
              <a:p>
                <a:pPr lvl="1"/>
                <a:endParaRPr lang="en-US"/>
              </a:p>
              <a:p>
                <a:endParaRPr lang="en-US"/>
              </a:p>
              <a:p>
                <a:endParaRPr lang="en-US"/>
              </a:p>
              <a:p>
                <a:endParaRPr lang="en-US" sz="1400">
                  <a:cs typeface="+mn-lt"/>
                </a:endParaRPr>
              </a:p>
            </p:txBody>
          </p:sp>
        </mc:Choice>
        <mc:Fallback>
          <p:sp>
            <p:nvSpPr>
              <p:cNvPr id="9" name="Text Placeholder 6"/>
              <p:cNvSpPr>
                <a:spLocks noRot="1" noChangeAspect="1" noMove="1" noResize="1" noEditPoints="1" noAdjustHandles="1" noChangeArrowheads="1" noChangeShapeType="1" noTextEdit="1"/>
              </p:cNvSpPr>
              <p:nvPr/>
            </p:nvSpPr>
            <p:spPr>
              <a:xfrm>
                <a:off x="446405" y="3856355"/>
                <a:ext cx="7820660" cy="2576195"/>
              </a:xfrm>
              <a:prstGeom prst="rect">
                <a:avLst/>
              </a:prstGeom>
              <a:blipFill rotWithShape="1">
                <a:blip r:embed="rId5"/>
                <a:stretch>
                  <a:fillRect b="-1429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1425575" y="4344670"/>
                <a:ext cx="253809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3</m:t>
                          </m:r>
                        </m:num>
                        <m:den>
                          <m:r>
                            <a:rPr lang="en-US" i="1">
                              <a:solidFill>
                                <a:schemeClr val="tx1"/>
                              </a:solidFill>
                              <a:latin typeface="DejaVu Math TeX Gyre" panose="02000503000000000000" charset="0"/>
                              <a:cs typeface="DejaVu Math TeX Gyre" panose="02000503000000000000" charset="0"/>
                            </a:rPr>
                            <m:t>5</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4</m:t>
                              </m:r>
                            </m:num>
                            <m:den>
                              <m:r>
                                <a:rPr lang="en-US" i="1">
                                  <a:solidFill>
                                    <a:schemeClr val="tx1"/>
                                  </a:solidFill>
                                  <a:latin typeface="DejaVu Math TeX Gyre" panose="02000503000000000000" charset="0"/>
                                  <a:cs typeface="DejaVu Math TeX Gyre" panose="02000503000000000000" charset="0"/>
                                </a:rPr>
                                <m:t>5</m:t>
                              </m:r>
                            </m:den>
                          </m:f>
                        </m:e>
                        <m:sup>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𝑒</m:t>
                              </m:r>
                            </m:e>
                            <m:sup>
                              <m:f>
                                <m:fPr>
                                  <m:type m:val="skw"/>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𝜋</m:t>
                                  </m:r>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6</m:t>
                                  </m:r>
                                </m:den>
                              </m:f>
                            </m:sup>
                          </m:sSup>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1425575" y="4344670"/>
                <a:ext cx="2538095" cy="450850"/>
              </a:xfrm>
              <a:prstGeom prst="rect">
                <a:avLst/>
              </a:prstGeom>
              <a:blipFill rotWithShape="1">
                <a:blip r:embed="rId6"/>
                <a:stretch>
                  <a:fillRect t="-4211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7" name="Text Placeholder 6"/>
              <p:cNvSpPr>
                <a:spLocks noGrp="1"/>
              </p:cNvSpPr>
              <p:nvPr/>
            </p:nvSpPr>
            <p:spPr>
              <a:xfrm>
                <a:off x="1236345" y="5554345"/>
                <a:ext cx="6224270" cy="9296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3</m:t>
                              </m:r>
                            </m:num>
                            <m:den>
                              <m:r>
                                <a:rPr lang="en-US" i="1">
                                  <a:solidFill>
                                    <a:schemeClr val="tx1"/>
                                  </a:solidFill>
                                  <a:latin typeface="DejaVu Math TeX Gyre" panose="02000503000000000000" charset="0"/>
                                  <a:cs typeface="DejaVu Math TeX Gyre" panose="02000503000000000000" charset="0"/>
                                </a:rPr>
                                <m:t>5</m:t>
                              </m:r>
                            </m:den>
                          </m:f>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4</m:t>
                                  </m:r>
                                </m:num>
                                <m:den>
                                  <m:r>
                                    <a:rPr lang="en-US" i="1">
                                      <a:solidFill>
                                        <a:schemeClr val="tx1"/>
                                      </a:solidFill>
                                      <a:latin typeface="DejaVu Math TeX Gyre" panose="02000503000000000000" charset="0"/>
                                      <a:cs typeface="DejaVu Math TeX Gyre" panose="02000503000000000000" charset="0"/>
                                    </a:rPr>
                                    <m:t>5</m:t>
                                  </m:r>
                                </m:den>
                              </m:f>
                            </m:e>
                            <m:sup>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𝑒</m:t>
                                  </m:r>
                                </m:e>
                                <m:sup>
                                  <m:r>
                                    <a:rPr lang="en-US" i="1">
                                      <a:solidFill>
                                        <a:srgbClr val="FF0000"/>
                                      </a:solidFill>
                                      <a:latin typeface="DejaVu Math TeX Gyre" panose="02000503000000000000" charset="0"/>
                                      <a:cs typeface="DejaVu Math TeX Gyre" panose="02000503000000000000" charset="0"/>
                                    </a:rPr>
                                    <m:t>−</m:t>
                                  </m:r>
                                  <m:f>
                                    <m:fPr>
                                      <m:type m:val="skw"/>
                                      <m:ctrlPr>
                                        <a:rPr lang="en-US" i="1">
                                          <a:solidFill>
                                            <a:srgbClr val="FF0000"/>
                                          </a:solidFill>
                                          <a:latin typeface="DejaVu Math TeX Gyre" panose="02000503000000000000" charset="0"/>
                                          <a:cs typeface="DejaVu Math TeX Gyre" panose="02000503000000000000" charset="0"/>
                                        </a:rPr>
                                      </m:ctrlPr>
                                    </m:fPr>
                                    <m:num>
                                      <m:r>
                                        <a:rPr lang="en-US" i="1">
                                          <a:solidFill>
                                            <a:srgbClr val="FF0000"/>
                                          </a:solidFill>
                                          <a:latin typeface="DejaVu Math TeX Gyre" panose="02000503000000000000" charset="0"/>
                                          <a:cs typeface="DejaVu Math TeX Gyre" panose="02000503000000000000" charset="0"/>
                                        </a:rPr>
                                        <m:t>𝜋</m:t>
                                      </m:r>
                                      <m:r>
                                        <a:rPr lang="en-US" i="1">
                                          <a:solidFill>
                                            <a:srgbClr val="FF0000"/>
                                          </a:solidFill>
                                          <a:latin typeface="DejaVu Math TeX Gyre" panose="02000503000000000000" charset="0"/>
                                          <a:cs typeface="DejaVu Math TeX Gyre" panose="02000503000000000000" charset="0"/>
                                        </a:rPr>
                                        <m:t>𝑖</m:t>
                                      </m:r>
                                    </m:num>
                                    <m:den>
                                      <m:r>
                                        <a:rPr lang="en-US" i="1">
                                          <a:solidFill>
                                            <a:srgbClr val="FF0000"/>
                                          </a:solidFill>
                                          <a:latin typeface="DejaVu Math TeX Gyre" panose="02000503000000000000" charset="0"/>
                                          <a:cs typeface="DejaVu Math TeX Gyre" panose="02000503000000000000" charset="0"/>
                                        </a:rPr>
                                        <m:t>6</m:t>
                                      </m:r>
                                    </m:den>
                                  </m:f>
                                </m:sup>
                              </m:sSup>
                            </m:sup>
                          </m:sSup>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r>
                                <a:rPr lang="en-US" i="1">
                                  <a:solidFill>
                                    <a:schemeClr val="tx1"/>
                                  </a:solidFill>
                                  <a:latin typeface="DejaVu Math TeX Gyre" panose="02000503000000000000" charset="0"/>
                                  <a:cs typeface="DejaVu Math TeX Gyre" panose="02000503000000000000" charset="0"/>
                                </a:rPr>
                                <m:t>|</m:t>
                              </m:r>
                            </m:e>
                          </m:d>
                        </m:e>
                      </m:d>
                      <m:d>
                        <m:dPr>
                          <m:ctrlPr>
                            <a:rPr lang="en-US" i="1">
                              <a:solidFill>
                                <a:schemeClr val="tx1"/>
                              </a:solidFill>
                              <a:latin typeface="DejaVu Math TeX Gyre" panose="02000503000000000000" charset="0"/>
                              <a:cs typeface="DejaVu Math TeX Gyre" panose="02000503000000000000" charset="0"/>
                            </a:rPr>
                          </m:ctrlPr>
                        </m:d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3</m:t>
                              </m:r>
                            </m:num>
                            <m:den>
                              <m:r>
                                <a:rPr lang="en-US" i="1">
                                  <a:solidFill>
                                    <a:schemeClr val="tx1"/>
                                  </a:solidFill>
                                  <a:latin typeface="DejaVu Math TeX Gyre" panose="02000503000000000000" charset="0"/>
                                  <a:cs typeface="DejaVu Math TeX Gyre" panose="02000503000000000000" charset="0"/>
                                </a:rPr>
                                <m:t>5</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4</m:t>
                                  </m:r>
                                </m:num>
                                <m:den>
                                  <m:r>
                                    <a:rPr lang="en-US" i="1">
                                      <a:solidFill>
                                        <a:schemeClr val="tx1"/>
                                      </a:solidFill>
                                      <a:latin typeface="DejaVu Math TeX Gyre" panose="02000503000000000000" charset="0"/>
                                      <a:cs typeface="DejaVu Math TeX Gyre" panose="02000503000000000000" charset="0"/>
                                    </a:rPr>
                                    <m:t>5</m:t>
                                  </m:r>
                                </m:den>
                              </m:f>
                            </m:e>
                            <m:sup>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𝑒</m:t>
                                  </m:r>
                                </m:e>
                                <m:sup>
                                  <m:f>
                                    <m:fPr>
                                      <m:type m:val="skw"/>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𝜋</m:t>
                                      </m:r>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6</m:t>
                                      </m:r>
                                    </m:den>
                                  </m:f>
                                </m:sup>
                              </m:sSup>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e>
                      </m:d>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9</m:t>
                          </m:r>
                        </m:num>
                        <m:den>
                          <m:r>
                            <a:rPr lang="en-US" i="1">
                              <a:solidFill>
                                <a:schemeClr val="tx1"/>
                              </a:solidFill>
                              <a:latin typeface="DejaVu Math TeX Gyre" panose="02000503000000000000" charset="0"/>
                              <a:cs typeface="DejaVu Math TeX Gyre" panose="02000503000000000000" charset="0"/>
                            </a:rPr>
                            <m:t>25</m:t>
                          </m:r>
                        </m:den>
                      </m:f>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16</m:t>
                          </m:r>
                        </m:num>
                        <m:den>
                          <m:r>
                            <a:rPr lang="en-US" i="1">
                              <a:solidFill>
                                <a:schemeClr val="tx1"/>
                              </a:solidFill>
                              <a:latin typeface="DejaVu Math TeX Gyre" panose="02000503000000000000" charset="0"/>
                              <a:cs typeface="DejaVu Math TeX Gyre" panose="02000503000000000000" charset="0"/>
                            </a:rPr>
                            <m:t>25</m:t>
                          </m:r>
                        </m:den>
                      </m:f>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1</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7" name="Text Placeholder 6"/>
              <p:cNvSpPr>
                <a:spLocks noRot="1" noChangeAspect="1" noMove="1" noResize="1" noEditPoints="1" noAdjustHandles="1" noChangeArrowheads="1" noChangeShapeType="1" noTextEdit="1"/>
              </p:cNvSpPr>
              <p:nvPr/>
            </p:nvSpPr>
            <p:spPr>
              <a:xfrm>
                <a:off x="1236345" y="5554345"/>
                <a:ext cx="6224270" cy="929640"/>
              </a:xfrm>
              <a:prstGeom prst="rect">
                <a:avLst/>
              </a:prstGeom>
              <a:blipFill rotWithShape="1">
                <a:blip r:embed="rId7"/>
                <a:stretch>
                  <a:fillRect/>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4837430" cy="447040"/>
          </a:xfrm>
        </p:spPr>
        <p:txBody>
          <a:bodyPr/>
          <a:p>
            <a:pPr algn="l"/>
            <a:r>
              <a:rPr lang="en-US"/>
              <a:t>Measurement outcome probabilities</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835775" cy="461454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Measurement in quantum computing is probabilistic.</a:t>
                </a:r>
                <a:endParaRPr lang="en-US"/>
              </a:p>
              <a:p>
                <a:r>
                  <a:rPr lang="en-US"/>
                  <a:t>When measuring, we observe the qubit either in state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a:t> or state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a:t>.</a:t>
                </a:r>
                <a:endParaRPr lang="en-US"/>
              </a:p>
              <a:p>
                <a:r>
                  <a:rPr lang="en-US"/>
                  <a:t>The amplitudes </a:t>
                </a:r>
                <a14:m>
                  <m:oMath xmlns:m="http://schemas.openxmlformats.org/officeDocument/2006/math">
                    <m:r>
                      <a:rPr lang="en-US" i="1">
                        <a:solidFill>
                          <a:schemeClr val="tx1"/>
                        </a:solidFill>
                        <a:latin typeface="DejaVu Math TeX Gyre" panose="02000503000000000000" charset="0"/>
                        <a:cs typeface="DejaVu Math TeX Gyre" panose="02000503000000000000" charset="0"/>
                      </a:rPr>
                      <m:t>𝛼</m:t>
                    </m:r>
                  </m:oMath>
                </a14:m>
                <a:r>
                  <a:rPr lang="en-US"/>
                  <a:t> and </a:t>
                </a:r>
                <a14:m>
                  <m:oMath xmlns:m="http://schemas.openxmlformats.org/officeDocument/2006/math">
                    <m:r>
                      <a:rPr lang="en-US" i="1">
                        <a:solidFill>
                          <a:schemeClr val="tx1"/>
                        </a:solidFill>
                        <a:latin typeface="DejaVu Math TeX Gyre" panose="02000503000000000000" charset="0"/>
                        <a:cs typeface="DejaVu Math TeX Gyre" panose="02000503000000000000" charset="0"/>
                      </a:rPr>
                      <m:t>𝛽</m:t>
                    </m:r>
                  </m:oMath>
                </a14:m>
                <a:r>
                  <a:rPr lang="en-US"/>
                  <a:t> contain the information about the probability of each of those outcomes:</a:t>
                </a:r>
                <a:endParaRPr lang="en-US"/>
              </a:p>
              <a:p>
                <a:endParaRPr lang="en-US"/>
              </a:p>
              <a:p>
                <a:endParaRPr lang="en-US"/>
              </a:p>
              <a:p>
                <a:pPr marL="0" indent="0">
                  <a:buNone/>
                </a:pPr>
                <a:r>
                  <a:rPr lang="en-US"/>
                  <a:t>Where, the notaion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m:t>
                            </m:r>
                          </m:e>
                        </m:d>
                      </m:e>
                      <m:sup>
                        <m:r>
                          <a:rPr lang="en-US" i="1">
                            <a:latin typeface="DejaVu Math TeX Gyre" panose="02000503000000000000" charset="0"/>
                            <a:cs typeface="DejaVu Math TeX Gyre" panose="02000503000000000000" charset="0"/>
                          </a:rPr>
                          <m:t>2</m:t>
                        </m:r>
                      </m:sup>
                    </m:sSup>
                  </m:oMath>
                </a14:m>
                <a:r>
                  <a:rPr lang="en-US"/>
                  <a:t> is called the “</a:t>
                </a:r>
                <a:r>
                  <a:rPr lang="en-US">
                    <a:latin typeface="Courier New" panose="02070309020205020404" charset="0"/>
                    <a:cs typeface="Courier New" panose="02070309020205020404" charset="0"/>
                  </a:rPr>
                  <a:t>mod squared</a:t>
                </a:r>
                <a:r>
                  <a:rPr lang="en-US"/>
                  <a:t>”, and is calculated by multiplying a number with its complex conjugate, e.g.,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𝛼</m:t>
                            </m:r>
                          </m:e>
                        </m:d>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𝛼</m:t>
                    </m:r>
                    <m:sSup>
                      <m:sSupPr>
                        <m:ctrlPr>
                          <a:rPr lang="en-US" i="1">
                            <a:latin typeface="DejaVu Math TeX Gyre" panose="02000503000000000000" charset="0"/>
                            <a:cs typeface="DejaVu Math TeX Gyre" panose="02000503000000000000" charset="0"/>
                          </a:rPr>
                        </m:ctrlPr>
                      </m:sSupPr>
                      <m:e>
                        <m:r>
                          <a:rPr lang="en-US" i="1">
                            <a:latin typeface="DejaVu Math TeX Gyre" panose="02000503000000000000" charset="0"/>
                            <a:cs typeface="DejaVu Math TeX Gyre" panose="02000503000000000000" charset="0"/>
                          </a:rPr>
                          <m:t>𝛼</m:t>
                        </m:r>
                      </m:e>
                      <m:sup>
                        <m:r>
                          <a:rPr lang="en-US" i="1">
                            <a:latin typeface="DejaVu Math TeX Gyre" panose="02000503000000000000" charset="0"/>
                            <a:cs typeface="DejaVu Math TeX Gyre" panose="02000503000000000000" charset="0"/>
                          </a:rPr>
                          <m:t>∗</m:t>
                        </m:r>
                      </m:sup>
                    </m:sSup>
                  </m:oMath>
                </a14:m>
                <a:r>
                  <a:rPr lang="en-US"/>
                  <a:t>.</a:t>
                </a:r>
                <a:endParaRPr lang="en-US"/>
              </a:p>
              <a:p>
                <a:r>
                  <a:rPr lang="en-US"/>
                  <a:t>Since there are only two possible outcomes for the measurement, therefore, the probabilities sum to 1 for a valid qubit </a:t>
                </a:r>
                <a:r>
                  <a:rPr lang="en-US">
                    <a:latin typeface="文鼎ＰＬ简中楷" panose="02010600030101010101" charset="-122"/>
                    <a:ea typeface="文鼎ＰＬ简中楷" panose="02010600030101010101" charset="-122"/>
                  </a:rPr>
                  <a:t>→ </a:t>
                </a:r>
                <a14:m>
                  <m:oMath xmlns:m="http://schemas.openxmlformats.org/officeDocument/2006/math">
                    <m:sSup>
                      <m:sSupPr>
                        <m:ctrlPr>
                          <a:rPr lang="en-US" i="1">
                            <a:latin typeface="DejaVu Math TeX Gyre" panose="02000503000000000000" charset="0"/>
                            <a:ea typeface="文鼎ＰＬ简中楷" panose="02010600030101010101" charset="-122"/>
                            <a:cs typeface="DejaVu Math TeX Gyre" panose="02000503000000000000" charset="0"/>
                          </a:rPr>
                        </m:ctrlPr>
                      </m:sSupPr>
                      <m:e>
                        <m:r>
                          <a:rPr lang="en-US" i="1">
                            <a:latin typeface="DejaVu Math TeX Gyre" panose="02000503000000000000" charset="0"/>
                            <a:ea typeface="文鼎ＰＬ简中楷" panose="02010600030101010101" charset="-122"/>
                            <a:cs typeface="DejaVu Math TeX Gyre" panose="02000503000000000000" charset="0"/>
                          </a:rPr>
                          <m:t>𝛼</m:t>
                        </m:r>
                      </m:e>
                      <m:sup>
                        <m:r>
                          <a:rPr lang="en-US" i="1">
                            <a:latin typeface="DejaVu Math TeX Gyre" panose="02000503000000000000" charset="0"/>
                            <a:ea typeface="文鼎ＰＬ简中楷" panose="02010600030101010101" charset="-122"/>
                            <a:cs typeface="DejaVu Math TeX Gyre" panose="02000503000000000000" charset="0"/>
                          </a:rPr>
                          <m:t>2</m:t>
                        </m:r>
                      </m:sup>
                    </m:sSup>
                    <m:r>
                      <a:rPr lang="en-US" i="1">
                        <a:latin typeface="DejaVu Math TeX Gyre" panose="02000503000000000000" charset="0"/>
                        <a:ea typeface="文鼎ＰＬ简中楷" panose="02010600030101010101" charset="-122"/>
                        <a:cs typeface="DejaVu Math TeX Gyre" panose="02000503000000000000" charset="0"/>
                      </a:rPr>
                      <m:t>+</m:t>
                    </m:r>
                    <m:sSup>
                      <m:sSupPr>
                        <m:ctrlPr>
                          <a:rPr lang="en-US" i="1">
                            <a:latin typeface="DejaVu Math TeX Gyre" panose="02000503000000000000" charset="0"/>
                            <a:ea typeface="文鼎ＰＬ简中楷" panose="02010600030101010101" charset="-122"/>
                            <a:cs typeface="DejaVu Math TeX Gyre" panose="02000503000000000000" charset="0"/>
                          </a:rPr>
                        </m:ctrlPr>
                      </m:sSupPr>
                      <m:e>
                        <m:r>
                          <a:rPr lang="en-US" i="1">
                            <a:latin typeface="DejaVu Math TeX Gyre" panose="02000503000000000000" charset="0"/>
                            <a:ea typeface="文鼎ＰＬ简中楷" panose="02010600030101010101" charset="-122"/>
                            <a:cs typeface="DejaVu Math TeX Gyre" panose="02000503000000000000" charset="0"/>
                          </a:rPr>
                          <m:t>𝛽</m:t>
                        </m:r>
                      </m:e>
                      <m:sup>
                        <m:r>
                          <a:rPr lang="en-US" i="1">
                            <a:latin typeface="DejaVu Math TeX Gyre" panose="02000503000000000000" charset="0"/>
                            <a:ea typeface="文鼎ＰＬ简中楷" panose="02010600030101010101" charset="-122"/>
                            <a:cs typeface="DejaVu Math TeX Gyre" panose="02000503000000000000" charset="0"/>
                          </a:rPr>
                          <m:t>2</m:t>
                        </m:r>
                      </m:sup>
                    </m:sSup>
                    <m:r>
                      <a:rPr lang="en-US" i="1">
                        <a:latin typeface="DejaVu Math TeX Gyre" panose="02000503000000000000" charset="0"/>
                        <a:ea typeface="文鼎ＰＬ简中楷" panose="02010600030101010101" charset="-122"/>
                        <a:cs typeface="DejaVu Math TeX Gyre" panose="02000503000000000000" charset="0"/>
                      </a:rPr>
                      <m:t>=</m:t>
                    </m:r>
                    <m:r>
                      <a:rPr lang="en-US" i="1">
                        <a:latin typeface="DejaVu Math TeX Gyre" panose="02000503000000000000" charset="0"/>
                        <a:ea typeface="文鼎ＰＬ简中楷" panose="02010600030101010101" charset="-122"/>
                        <a:cs typeface="DejaVu Math TeX Gyre" panose="02000503000000000000" charset="0"/>
                      </a:rPr>
                      <m:t>1</m:t>
                    </m:r>
                  </m:oMath>
                </a14:m>
                <a:r>
                  <a:rPr lang="en-US"/>
                  <a:t>.</a:t>
                </a:r>
                <a:endParaRPr lang="en-US"/>
              </a:p>
              <a:p>
                <a:r>
                  <a:rPr lang="en-US" sz="1400">
                    <a:cs typeface="+mn-lt"/>
                  </a:rPr>
                  <a:t>After measurement, the qubit itself remains in the observed state that means we cannot say right away: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𝛼</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𝛽</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a14:m>
                <a:r>
                  <a:rPr lang="en-US" sz="1400">
                    <a:cs typeface="+mn-lt"/>
                  </a:rPr>
                  <a:t>.</a:t>
                </a:r>
                <a:endParaRPr lang="en-US" sz="1400">
                  <a:cs typeface="+mn-lt"/>
                </a:endParaRPr>
              </a:p>
              <a:p>
                <a:pPr algn="l"/>
                <a:r>
                  <a:rPr lang="en-US" sz="1400">
                    <a:cs typeface="+mn-lt"/>
                  </a:rPr>
                  <a:t>To determine the full state, we must take many measurements to estimate the outcome probabilities </a:t>
                </a:r>
                <a:r>
                  <a:rPr lang="en-US" sz="1400">
                    <a:latin typeface="文鼎ＰＬ简中楷" panose="02010600030101010101" charset="-122"/>
                    <a:ea typeface="文鼎ＰＬ简中楷" panose="02010600030101010101" charset="-122"/>
                    <a:cs typeface="+mn-lt"/>
                  </a:rPr>
                  <a:t>→ </a:t>
                </a:r>
                <a14:m>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𝛼</m:t>
                    </m:r>
                  </m:oMath>
                </a14:m>
                <a:r>
                  <a:rPr lang="en-US" sz="1400">
                    <a:sym typeface="+mn-ea"/>
                  </a:rPr>
                  <a:t> and </a:t>
                </a:r>
                <a14:m>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𝛽</m:t>
                    </m:r>
                  </m:oMath>
                </a14:m>
                <a:r>
                  <a:rPr lang="en-US" sz="1400">
                    <a:latin typeface="文鼎ＰＬ简中楷" panose="02010600030101010101" charset="-122"/>
                    <a:ea typeface="文鼎ＰＬ简中楷" panose="02010600030101010101" charset="-122"/>
                    <a:cs typeface="+mn-lt"/>
                  </a:rPr>
                  <a:t>.</a:t>
                </a:r>
                <a:endParaRPr lang="en-US" sz="1400">
                  <a:latin typeface="文鼎ＰＬ简中楷" panose="02010600030101010101" charset="-122"/>
                  <a:ea typeface="文鼎ＰＬ简中楷" panose="02010600030101010101" charset="-122"/>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835775" cy="461454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5" name="Text Placeholder 6"/>
              <p:cNvSpPr>
                <a:spLocks noGrp="1"/>
              </p:cNvSpPr>
              <p:nvPr/>
            </p:nvSpPr>
            <p:spPr>
              <a:xfrm>
                <a:off x="2738755" y="3256280"/>
                <a:ext cx="390207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r>
                  <a:rPr lang="en-US" i="1">
                    <a:solidFill>
                      <a:schemeClr val="tx1"/>
                    </a:solidFill>
                    <a:latin typeface="+mj-lt"/>
                    <a:cs typeface="+mj-lt"/>
                  </a:rPr>
                  <a:t>Prob(</a:t>
                </a:r>
                <a:r>
                  <a:rPr lang="en-US" i="1">
                    <a:solidFill>
                      <a:schemeClr val="tx1"/>
                    </a:solidFill>
                    <a:latin typeface="Courier New" panose="02070309020205020404" charset="0"/>
                    <a:cs typeface="Courier New" panose="02070309020205020404" charset="0"/>
                  </a:rPr>
                  <a:t>measure and observe</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oMath>
                </a14:m>
                <a:r>
                  <a:rPr lang="en-US" i="1">
                    <a:solidFill>
                      <a:schemeClr val="tx1"/>
                    </a:solidFill>
                    <a:latin typeface="Arial (Body)" charset="0"/>
                    <a:cs typeface="Arial (Body)" charset="0"/>
                  </a:rPr>
                  <a:t>)</a:t>
                </a:r>
                <a:r>
                  <a:rPr lang="en-US" i="1">
                    <a:solidFill>
                      <a:schemeClr val="tx1"/>
                    </a:solidFill>
                    <a:cs typeface="+mn-lt"/>
                  </a:rPr>
                  <a:t> </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sSup>
                      <m:sSupPr>
                        <m:ctrlPr>
                          <a:rPr lang="en-US" i="1">
                            <a:solidFill>
                              <a:schemeClr val="tx1"/>
                            </a:solidFill>
                            <a:latin typeface="DejaVu Math TeX Gyre" panose="02000503000000000000" charset="0"/>
                            <a:cs typeface="DejaVu Math TeX Gyre" panose="02000503000000000000" charset="0"/>
                          </a:rPr>
                        </m:ctrlPr>
                      </m:sSup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𝛼</m:t>
                            </m:r>
                          </m:e>
                        </m:d>
                      </m:e>
                      <m:sup>
                        <m:r>
                          <a:rPr lang="en-US" i="1">
                            <a:solidFill>
                              <a:schemeClr val="tx1"/>
                            </a:solidFill>
                            <a:latin typeface="DejaVu Math TeX Gyre" panose="02000503000000000000" charset="0"/>
                            <a:cs typeface="DejaVu Math TeX Gyre" panose="02000503000000000000" charset="0"/>
                          </a:rPr>
                          <m:t>2</m:t>
                        </m:r>
                      </m:sup>
                    </m:sSup>
                    <m:r>
                      <a:rPr lang="en-US" i="1">
                        <a:solidFill>
                          <a:schemeClr val="tx1"/>
                        </a:solidFill>
                        <a:latin typeface="DejaVu Math TeX Gyre" panose="02000503000000000000" charset="0"/>
                        <a:cs typeface="DejaVu Math TeX Gyre" panose="02000503000000000000" charset="0"/>
                      </a:rPr>
                      <m:t>,</m:t>
                    </m:r>
                  </m:oMath>
                </a14:m>
                <a:endParaRPr lang="en-US" i="1">
                  <a:solidFill>
                    <a:schemeClr val="tx1"/>
                  </a:solidFill>
                  <a:latin typeface="DejaVu Math TeX Gyre" panose="02000503000000000000" charset="0"/>
                  <a:cs typeface="DejaVu Math TeX Gyre" panose="02000503000000000000" charset="0"/>
                </a:endParaRPr>
              </a:p>
            </p:txBody>
          </p:sp>
        </mc:Choice>
        <mc:Fallback>
          <p:sp>
            <p:nvSpPr>
              <p:cNvPr id="5" name="Text Placeholder 6"/>
              <p:cNvSpPr>
                <a:spLocks noRot="1" noChangeAspect="1" noMove="1" noResize="1" noEditPoints="1" noAdjustHandles="1" noChangeArrowheads="1" noChangeShapeType="1" noTextEdit="1"/>
              </p:cNvSpPr>
              <p:nvPr/>
            </p:nvSpPr>
            <p:spPr>
              <a:xfrm>
                <a:off x="2738755" y="3256280"/>
                <a:ext cx="3902075" cy="45085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2738755" y="3716655"/>
                <a:ext cx="3902075" cy="45085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r>
                  <a:rPr lang="en-US" i="1">
                    <a:solidFill>
                      <a:schemeClr val="tx1"/>
                    </a:solidFill>
                    <a:latin typeface="+mj-lt"/>
                    <a:cs typeface="+mj-lt"/>
                  </a:rPr>
                  <a:t>Prob(</a:t>
                </a:r>
                <a:r>
                  <a:rPr lang="en-US" i="1">
                    <a:solidFill>
                      <a:schemeClr val="tx1"/>
                    </a:solidFill>
                    <a:latin typeface="Courier New" panose="02070309020205020404" charset="0"/>
                    <a:cs typeface="Courier New" panose="02070309020205020404" charset="0"/>
                  </a:rPr>
                  <a:t>measure and observe</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a14:m>
                <a:r>
                  <a:rPr lang="en-US" i="1">
                    <a:solidFill>
                      <a:schemeClr val="tx1"/>
                    </a:solidFill>
                    <a:latin typeface="Arial (Body)" charset="0"/>
                    <a:cs typeface="Arial (Body)" charset="0"/>
                  </a:rPr>
                  <a:t>)</a:t>
                </a:r>
                <a:r>
                  <a:rPr lang="en-US" i="1">
                    <a:solidFill>
                      <a:schemeClr val="tx1"/>
                    </a:solidFill>
                    <a:cs typeface="+mn-lt"/>
                  </a:rPr>
                  <a:t> </a:t>
                </a:r>
                <a:r>
                  <a:rPr lang="en-US" i="1">
                    <a:solidFill>
                      <a:schemeClr val="tx1"/>
                    </a:solidFill>
                    <a:latin typeface="DejaVu Math TeX Gyre" panose="02000503000000000000" charset="0"/>
                    <a:cs typeface="DejaVu Math TeX Gyre" panose="02000503000000000000" charset="0"/>
                  </a:rPr>
                  <a:t>= </a:t>
                </a:r>
                <a14:m>
                  <m:oMath xmlns:m="http://schemas.openxmlformats.org/officeDocument/2006/math">
                    <m:sSup>
                      <m:sSupPr>
                        <m:ctrlPr>
                          <a:rPr lang="en-US" i="1">
                            <a:solidFill>
                              <a:schemeClr val="tx1"/>
                            </a:solidFill>
                            <a:latin typeface="DejaVu Math TeX Gyre" panose="02000503000000000000" charset="0"/>
                            <a:cs typeface="DejaVu Math TeX Gyre" panose="02000503000000000000" charset="0"/>
                          </a:rPr>
                        </m:ctrlPr>
                      </m:sSup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𝛽</m:t>
                            </m:r>
                          </m:e>
                        </m:d>
                      </m:e>
                      <m:sup>
                        <m:r>
                          <a:rPr lang="en-US" i="1">
                            <a:solidFill>
                              <a:schemeClr val="tx1"/>
                            </a:solidFill>
                            <a:latin typeface="DejaVu Math TeX Gyre" panose="02000503000000000000" charset="0"/>
                            <a:cs typeface="DejaVu Math TeX Gyre" panose="02000503000000000000" charset="0"/>
                          </a:rPr>
                          <m:t>2</m:t>
                        </m:r>
                      </m:sup>
                    </m:sSup>
                    <m:r>
                      <a:rPr lang="en-US" i="1">
                        <a:solidFill>
                          <a:schemeClr val="tx1"/>
                        </a:solidFill>
                        <a:latin typeface="DejaVu Math TeX Gyre" panose="02000503000000000000" charset="0"/>
                        <a:cs typeface="DejaVu Math TeX Gyre" panose="02000503000000000000" charset="0"/>
                      </a:rPr>
                      <m:t>,</m:t>
                    </m:r>
                  </m:oMath>
                </a14:m>
                <a:endParaRPr lang="en-US" i="1">
                  <a:solidFill>
                    <a:schemeClr val="tx1"/>
                  </a:solidFill>
                  <a:latin typeface="DejaVu Math TeX Gyre" panose="02000503000000000000" charset="0"/>
                  <a:cs typeface="DejaVu Math TeX Gyre" panose="02000503000000000000" charset="0"/>
                </a:endParaRPr>
              </a:p>
            </p:txBody>
          </p:sp>
        </mc:Choice>
        <mc:Fallback>
          <p:sp>
            <p:nvSpPr>
              <p:cNvPr id="4" name="Text Placeholder 6"/>
              <p:cNvSpPr>
                <a:spLocks noRot="1" noChangeAspect="1" noMove="1" noResize="1" noEditPoints="1" noAdjustHandles="1" noChangeArrowheads="1" noChangeShapeType="1" noTextEdit="1"/>
              </p:cNvSpPr>
              <p:nvPr/>
            </p:nvSpPr>
            <p:spPr>
              <a:xfrm>
                <a:off x="2738755" y="3716655"/>
                <a:ext cx="3902075" cy="450850"/>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Text Placeholder 6"/>
              <p:cNvSpPr>
                <a:spLocks noGrp="1"/>
              </p:cNvSpPr>
              <p:nvPr/>
            </p:nvSpPr>
            <p:spPr>
              <a:xfrm>
                <a:off x="7710170" y="2114550"/>
                <a:ext cx="4039870" cy="420052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3</a:t>
                </a:r>
                <a:r>
                  <a:rPr lang="en-US"/>
                  <a:t>: Suppose you have a qubit in the state </a:t>
                </a:r>
                <a:endParaRPr lang="en-US"/>
              </a:p>
              <a:p>
                <a:endParaRPr lang="en-US"/>
              </a:p>
              <a:p>
                <a:pPr marL="0" indent="0">
                  <a:buNone/>
                </a:pPr>
                <a:r>
                  <a:rPr lang="en-US" sz="1400">
                    <a:cs typeface="+mn-lt"/>
                  </a:rPr>
                  <a:t>Is this state normalized? If so, what is the probability of observing the qubit in state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a14:m>
                <a:r>
                  <a:rPr lang="en-US" sz="1400">
                    <a:cs typeface="+mn-lt"/>
                  </a:rPr>
                  <a:t> after measuring it?</a:t>
                </a:r>
                <a:endParaRPr lang="en-US" sz="1400">
                  <a:cs typeface="+mn-lt"/>
                </a:endParaRPr>
              </a:p>
              <a:p>
                <a:pPr lvl="1"/>
                <a:r>
                  <a:rPr lang="en-US" sz="1400">
                    <a:cs typeface="+mn-lt"/>
                  </a:rPr>
                  <a:t>Check “normalized”:</a:t>
                </a:r>
                <a:endParaRPr lang="en-US" sz="1400">
                  <a:cs typeface="+mn-lt"/>
                </a:endParaRPr>
              </a:p>
              <a:p>
                <a:pPr marL="407670" lvl="1" indent="0">
                  <a:buNone/>
                </a:pPr>
                <a:endParaRPr lang="en-US" sz="1400">
                  <a:cs typeface="+mn-lt"/>
                </a:endParaRPr>
              </a:p>
              <a:p>
                <a:pPr marL="407670" lvl="1" indent="0">
                  <a:buNone/>
                </a:pPr>
                <a:endParaRPr lang="en-US" sz="1400">
                  <a:cs typeface="+mn-lt"/>
                </a:endParaRPr>
              </a:p>
              <a:p>
                <a:pPr marL="407670" lvl="1" indent="0">
                  <a:buNone/>
                </a:pPr>
                <a:endParaRPr lang="en-US" sz="1400">
                  <a:cs typeface="+mn-lt"/>
                </a:endParaRPr>
              </a:p>
              <a:p>
                <a:pPr marL="407670" lvl="1" indent="0">
                  <a:buNone/>
                </a:pPr>
                <a:endParaRPr lang="en-US" sz="1400">
                  <a:cs typeface="+mn-lt"/>
                </a:endParaRPr>
              </a:p>
              <a:p>
                <a:pPr marL="407670" lvl="1" indent="0">
                  <a:buNone/>
                </a:pPr>
                <a:endParaRPr lang="en-US" sz="1400">
                  <a:cs typeface="+mn-lt"/>
                  <a:sym typeface="+mn-ea"/>
                </a:endParaRPr>
              </a:p>
              <a:p>
                <a:pPr lvl="1"/>
                <a:r>
                  <a:rPr lang="en-US" sz="1400">
                    <a:cs typeface="+mn-lt"/>
                    <a:sym typeface="+mn-ea"/>
                  </a:rPr>
                  <a:t>The probability of observing </a:t>
                </a:r>
                <a14:m>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a14:m>
                <a:r>
                  <a:rPr lang="en-US" sz="1400">
                    <a:cs typeface="+mn-lt"/>
                  </a:rPr>
                  <a:t>:</a:t>
                </a:r>
                <a:endParaRPr lang="en-US" sz="1400">
                  <a:cs typeface="+mn-lt"/>
                </a:endParaRPr>
              </a:p>
              <a:p>
                <a:pPr lvl="1"/>
                <a:endParaRPr lang="en-US" sz="1400">
                  <a:cs typeface="+mn-lt"/>
                </a:endParaRPr>
              </a:p>
              <a:p>
                <a:endParaRPr lang="en-US" sz="1400">
                  <a:cs typeface="+mn-lt"/>
                </a:endParaRPr>
              </a:p>
            </p:txBody>
          </p:sp>
        </mc:Choice>
        <mc:Fallback>
          <p:sp>
            <p:nvSpPr>
              <p:cNvPr id="6" name="Text Placeholder 6"/>
              <p:cNvSpPr>
                <a:spLocks noRot="1" noChangeAspect="1" noMove="1" noResize="1" noEditPoints="1" noAdjustHandles="1" noChangeArrowheads="1" noChangeShapeType="1" noTextEdit="1"/>
              </p:cNvSpPr>
              <p:nvPr/>
            </p:nvSpPr>
            <p:spPr>
              <a:xfrm>
                <a:off x="7710170" y="2114550"/>
                <a:ext cx="4039870" cy="4200525"/>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9034780" y="2386965"/>
                <a:ext cx="2103755" cy="57912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ad>
                            <m:radPr>
                              <m:degHide m:val="on"/>
                              <m:ctrlPr>
                                <a:rPr lang="en-US" i="1">
                                  <a:solidFill>
                                    <a:schemeClr val="tx1"/>
                                  </a:solidFill>
                                  <a:latin typeface="DejaVu Math TeX Gyre" panose="02000503000000000000" charset="0"/>
                                  <a:cs typeface="DejaVu Math TeX Gyre" panose="02000503000000000000" charset="0"/>
                                </a:rPr>
                              </m:ctrlPr>
                            </m:radPr>
                            <m:deg/>
                            <m:e>
                              <m:r>
                                <a:rPr lang="en-US" i="1">
                                  <a:solidFill>
                                    <a:schemeClr val="tx1"/>
                                  </a:solidFill>
                                  <a:latin typeface="DejaVu Math TeX Gyre" panose="02000503000000000000" charset="0"/>
                                  <a:cs typeface="DejaVu Math TeX Gyre" panose="02000503000000000000" charset="0"/>
                                </a:rPr>
                                <m:t>3</m:t>
                              </m:r>
                            </m:e>
                          </m:rad>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9034780" y="2386965"/>
                <a:ext cx="2103755" cy="579120"/>
              </a:xfrm>
              <a:prstGeom prst="rect">
                <a:avLst/>
              </a:prstGeom>
              <a:blipFill rotWithShape="1">
                <a:blip r:embed="rId6"/>
                <a:stretch>
                  <a:fillRect/>
                </a:stretch>
              </a:blipFill>
            </p:spPr>
            <p:txBody>
              <a:bodyPr/>
              <a:lstStyle/>
              <a:p>
                <a:r>
                  <a:rPr lang="en-US" altLang="en-US">
                    <a:noFill/>
                  </a:rPr>
                  <a:t> </a:t>
                </a:r>
              </a:p>
            </p:txBody>
          </p:sp>
        </mc:Fallback>
      </mc:AlternateContent>
      <p:grpSp>
        <p:nvGrpSpPr>
          <p:cNvPr id="10" name="Group 9"/>
          <p:cNvGrpSpPr/>
          <p:nvPr/>
        </p:nvGrpSpPr>
        <p:grpSpPr>
          <a:xfrm>
            <a:off x="8339455" y="4167505"/>
            <a:ext cx="3409950" cy="1093470"/>
            <a:chOff x="12338" y="8529"/>
            <a:chExt cx="5370" cy="1722"/>
          </a:xfrm>
        </p:grpSpPr>
        <mc:AlternateContent xmlns:mc="http://schemas.openxmlformats.org/markup-compatibility/2006">
          <mc:Choice xmlns:a14="http://schemas.microsoft.com/office/drawing/2010/main" Requires="a14">
            <p:sp>
              <p:nvSpPr>
                <p:cNvPr id="8" name="Text Box 7"/>
                <p:cNvSpPr txBox="1"/>
                <p:nvPr/>
              </p:nvSpPr>
              <p:spPr>
                <a:xfrm>
                  <a:off x="12338" y="8529"/>
                  <a:ext cx="5371" cy="978"/>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d>
                          <m:dPr>
                            <m:begChr m:val=""/>
                            <m:endChr m:val="|"/>
                            <m:ctrlPr>
                              <a:rPr lang="en-US" sz="1300" i="1">
                                <a:solidFill>
                                  <a:schemeClr val="tx1"/>
                                </a:solidFill>
                                <a:latin typeface="DejaVu Math TeX Gyre" panose="02000503000000000000" charset="0"/>
                                <a:cs typeface="DejaVu Math TeX Gyre" panose="02000503000000000000" charset="0"/>
                              </a:rPr>
                            </m:ctrlPr>
                          </m:dPr>
                          <m:e>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𝜓</m:t>
                                </m:r>
                              </m:e>
                            </m:d>
                          </m:e>
                        </m:d>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𝜓</m:t>
                            </m:r>
                          </m:e>
                        </m:d>
                        <m:r>
                          <a:rPr lang="en-US" sz="1300" i="1">
                            <a:solidFill>
                              <a:schemeClr val="tx1"/>
                            </a:solidFill>
                            <a:latin typeface="DejaVu Math TeX Gyre" panose="02000503000000000000" charset="0"/>
                            <a:cs typeface="DejaVu Math TeX Gyre" panose="02000503000000000000" charset="0"/>
                          </a:rPr>
                          <m:t>=</m:t>
                        </m:r>
                        <m:d>
                          <m:dPr>
                            <m:ctrlPr>
                              <a:rPr lang="en-US" sz="1300" i="1">
                                <a:solidFill>
                                  <a:schemeClr val="tx1"/>
                                </a:solidFill>
                                <a:latin typeface="DejaVu Math TeX Gyre" panose="02000503000000000000" charset="0"/>
                                <a:cs typeface="DejaVu Math TeX Gyre" panose="02000503000000000000" charset="0"/>
                              </a:rPr>
                            </m:ctrlPr>
                          </m:dPr>
                          <m:e>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1</m:t>
                                </m:r>
                              </m:num>
                              <m:den>
                                <m:r>
                                  <a:rPr lang="en-US" sz="1300" i="1">
                                    <a:solidFill>
                                      <a:schemeClr val="tx1"/>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0</m:t>
                                </m:r>
                              </m:e>
                            </m:d>
                            <m:r>
                              <a:rPr lang="en-US" sz="1300" i="1">
                                <a:solidFill>
                                  <a:schemeClr val="tx1"/>
                                </a:solidFill>
                                <a:latin typeface="DejaVu Math TeX Gyre" panose="02000503000000000000" charset="0"/>
                                <a:cs typeface="DejaVu Math TeX Gyre" panose="02000503000000000000" charset="0"/>
                              </a:rPr>
                              <m:t>|</m:t>
                            </m:r>
                            <m:r>
                              <a:rPr lang="en-US" sz="1300" i="1">
                                <a:solidFill>
                                  <a:srgbClr val="FF0000"/>
                                </a:solidFill>
                                <a:latin typeface="DejaVu Math TeX Gyre" panose="02000503000000000000" charset="0"/>
                                <a:cs typeface="DejaVu Math TeX Gyre" panose="02000503000000000000" charset="0"/>
                              </a:rPr>
                              <m:t>+</m:t>
                            </m:r>
                            <m:f>
                              <m:fPr>
                                <m:ctrlPr>
                                  <a:rPr lang="en-US" sz="1300" i="1">
                                    <a:solidFill>
                                      <a:srgbClr val="FF0000"/>
                                    </a:solidFill>
                                    <a:latin typeface="DejaVu Math TeX Gyre" panose="02000503000000000000" charset="0"/>
                                    <a:cs typeface="DejaVu Math TeX Gyre" panose="02000503000000000000" charset="0"/>
                                  </a:rPr>
                                </m:ctrlPr>
                              </m:fPr>
                              <m:num>
                                <m:rad>
                                  <m:radPr>
                                    <m:degHide m:val="on"/>
                                    <m:ctrlPr>
                                      <a:rPr lang="en-US" sz="1300" i="1">
                                        <a:solidFill>
                                          <a:srgbClr val="FF0000"/>
                                        </a:solidFill>
                                        <a:latin typeface="DejaVu Math TeX Gyre" panose="02000503000000000000" charset="0"/>
                                        <a:cs typeface="DejaVu Math TeX Gyre" panose="02000503000000000000" charset="0"/>
                                      </a:rPr>
                                    </m:ctrlPr>
                                  </m:radPr>
                                  <m:deg/>
                                  <m:e>
                                    <m:r>
                                      <a:rPr lang="en-US" sz="1300" i="1">
                                        <a:solidFill>
                                          <a:srgbClr val="FF0000"/>
                                        </a:solidFill>
                                        <a:latin typeface="DejaVu Math TeX Gyre" panose="02000503000000000000" charset="0"/>
                                        <a:cs typeface="DejaVu Math TeX Gyre" panose="02000503000000000000" charset="0"/>
                                      </a:rPr>
                                      <m:t>3</m:t>
                                    </m:r>
                                  </m:e>
                                </m:rad>
                                <m:r>
                                  <a:rPr lang="en-US" sz="1300" i="1">
                                    <a:solidFill>
                                      <a:srgbClr val="FF0000"/>
                                    </a:solidFill>
                                    <a:latin typeface="DejaVu Math TeX Gyre" panose="02000503000000000000" charset="0"/>
                                    <a:cs typeface="DejaVu Math TeX Gyre" panose="02000503000000000000" charset="0"/>
                                  </a:rPr>
                                  <m:t>𝑖</m:t>
                                </m:r>
                              </m:num>
                              <m:den>
                                <m:r>
                                  <a:rPr lang="en-US" sz="1300" i="1">
                                    <a:solidFill>
                                      <a:srgbClr val="FF0000"/>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1</m:t>
                                </m:r>
                                <m:r>
                                  <a:rPr lang="en-US" sz="1300" i="1">
                                    <a:solidFill>
                                      <a:schemeClr val="tx1"/>
                                    </a:solidFill>
                                    <a:latin typeface="DejaVu Math TeX Gyre" panose="02000503000000000000" charset="0"/>
                                    <a:cs typeface="DejaVu Math TeX Gyre" panose="02000503000000000000" charset="0"/>
                                  </a:rPr>
                                  <m:t>|</m:t>
                                </m:r>
                              </m:e>
                            </m:d>
                          </m:e>
                        </m:d>
                        <m:d>
                          <m:dPr>
                            <m:ctrlPr>
                              <a:rPr lang="en-US" sz="1300" i="1">
                                <a:solidFill>
                                  <a:schemeClr val="tx1"/>
                                </a:solidFill>
                                <a:latin typeface="DejaVu Math TeX Gyre" panose="02000503000000000000" charset="0"/>
                                <a:cs typeface="DejaVu Math TeX Gyre" panose="02000503000000000000" charset="0"/>
                              </a:rPr>
                            </m:ctrlPr>
                          </m:dPr>
                          <m:e>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1</m:t>
                                </m:r>
                              </m:num>
                              <m:den>
                                <m:r>
                                  <a:rPr lang="en-US" sz="1300" i="1">
                                    <a:solidFill>
                                      <a:schemeClr val="tx1"/>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0</m:t>
                                    </m:r>
                                  </m:e>
                                </m:d>
                              </m:e>
                            </m:d>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ad>
                                  <m:radPr>
                                    <m:degHide m:val="on"/>
                                    <m:ctrlPr>
                                      <a:rPr lang="en-US" sz="1300" i="1">
                                        <a:solidFill>
                                          <a:schemeClr val="tx1"/>
                                        </a:solidFill>
                                        <a:latin typeface="DejaVu Math TeX Gyre" panose="02000503000000000000" charset="0"/>
                                        <a:cs typeface="DejaVu Math TeX Gyre" panose="02000503000000000000" charset="0"/>
                                      </a:rPr>
                                    </m:ctrlPr>
                                  </m:radPr>
                                  <m:deg/>
                                  <m:e>
                                    <m:r>
                                      <a:rPr lang="en-US" sz="1300" i="1">
                                        <a:solidFill>
                                          <a:schemeClr val="tx1"/>
                                        </a:solidFill>
                                        <a:latin typeface="DejaVu Math TeX Gyre" panose="02000503000000000000" charset="0"/>
                                        <a:cs typeface="DejaVu Math TeX Gyre" panose="02000503000000000000" charset="0"/>
                                      </a:rPr>
                                      <m:t>3</m:t>
                                    </m:r>
                                  </m:e>
                                </m:rad>
                                <m:r>
                                  <a:rPr lang="en-US" sz="1300" i="1">
                                    <a:solidFill>
                                      <a:schemeClr val="tx1"/>
                                    </a:solidFill>
                                    <a:latin typeface="DejaVu Math TeX Gyre" panose="02000503000000000000" charset="0"/>
                                    <a:cs typeface="DejaVu Math TeX Gyre" panose="02000503000000000000" charset="0"/>
                                  </a:rPr>
                                  <m:t>𝑖</m:t>
                                </m:r>
                              </m:num>
                              <m:den>
                                <m:r>
                                  <a:rPr lang="en-US" sz="1300" i="1">
                                    <a:solidFill>
                                      <a:schemeClr val="tx1"/>
                                    </a:solidFill>
                                    <a:latin typeface="DejaVu Math TeX Gyre" panose="02000503000000000000" charset="0"/>
                                    <a:cs typeface="DejaVu Math TeX Gyre" panose="02000503000000000000" charset="0"/>
                                  </a:rPr>
                                  <m:t>2</m:t>
                                </m:r>
                              </m:den>
                            </m:f>
                            <m:d>
                              <m:dPr>
                                <m:begChr m:val="|"/>
                                <m:endChr m:val=""/>
                                <m:ctrlPr>
                                  <a:rPr lang="en-US" sz="1300" i="1">
                                    <a:solidFill>
                                      <a:schemeClr val="tx1"/>
                                    </a:solidFill>
                                    <a:latin typeface="DejaVu Math TeX Gyre" panose="02000503000000000000" charset="0"/>
                                    <a:cs typeface="DejaVu Math TeX Gyre" panose="02000503000000000000" charset="0"/>
                                  </a:rPr>
                                </m:ctrlPr>
                              </m:dPr>
                              <m:e>
                                <m:d>
                                  <m:dPr>
                                    <m:begChr m:val=""/>
                                    <m:endChr m:val="⟩"/>
                                    <m:ctrlPr>
                                      <a:rPr lang="en-US" sz="1300" i="1">
                                        <a:solidFill>
                                          <a:schemeClr val="tx1"/>
                                        </a:solidFill>
                                        <a:latin typeface="DejaVu Math TeX Gyre" panose="02000503000000000000" charset="0"/>
                                        <a:cs typeface="DejaVu Math TeX Gyre" panose="02000503000000000000" charset="0"/>
                                      </a:rPr>
                                    </m:ctrlPr>
                                  </m:dPr>
                                  <m:e>
                                    <m:r>
                                      <a:rPr lang="en-US" sz="1300" i="1">
                                        <a:solidFill>
                                          <a:schemeClr val="tx1"/>
                                        </a:solidFill>
                                        <a:latin typeface="DejaVu Math TeX Gyre" panose="02000503000000000000" charset="0"/>
                                        <a:cs typeface="DejaVu Math TeX Gyre" panose="02000503000000000000" charset="0"/>
                                      </a:rPr>
                                      <m:t>1</m:t>
                                    </m:r>
                                  </m:e>
                                </m:d>
                              </m:e>
                            </m:d>
                          </m:e>
                        </m:d>
                      </m:oMath>
                    </m:oMathPara>
                  </a14:m>
                  <a:endParaRPr lang="en-US" sz="1300"/>
                </a:p>
              </p:txBody>
            </p:sp>
          </mc:Choice>
          <mc:Fallback>
            <p:sp>
              <p:nvSpPr>
                <p:cNvPr id="8" name="Text Box 7"/>
                <p:cNvSpPr txBox="1">
                  <a:spLocks noRot="1" noChangeAspect="1" noMove="1" noResize="1" noEditPoints="1" noAdjustHandles="1" noChangeArrowheads="1" noChangeShapeType="1" noTextEdit="1"/>
                </p:cNvSpPr>
                <p:nvPr/>
              </p:nvSpPr>
              <p:spPr>
                <a:xfrm>
                  <a:off x="12338" y="8529"/>
                  <a:ext cx="5371" cy="978"/>
                </a:xfrm>
                <a:prstGeom prst="rect">
                  <a:avLst/>
                </a:prstGeom>
                <a:blipFill rotWithShape="1">
                  <a:blip r:embed="rId7"/>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Box 8"/>
                <p:cNvSpPr txBox="1"/>
                <p:nvPr/>
              </p:nvSpPr>
              <p:spPr>
                <a:xfrm>
                  <a:off x="13091" y="9507"/>
                  <a:ext cx="1765" cy="74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1</m:t>
                            </m:r>
                          </m:num>
                          <m:den>
                            <m:r>
                              <a:rPr lang="en-US" sz="1300" i="1">
                                <a:solidFill>
                                  <a:schemeClr val="tx1"/>
                                </a:solidFill>
                                <a:latin typeface="DejaVu Math TeX Gyre" panose="02000503000000000000" charset="0"/>
                                <a:cs typeface="DejaVu Math TeX Gyre" panose="02000503000000000000" charset="0"/>
                              </a:rPr>
                              <m:t>4</m:t>
                            </m:r>
                          </m:den>
                        </m:f>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3</m:t>
                            </m:r>
                          </m:num>
                          <m:den>
                            <m:r>
                              <a:rPr lang="en-US" sz="1300" i="1">
                                <a:solidFill>
                                  <a:schemeClr val="tx1"/>
                                </a:solidFill>
                                <a:latin typeface="DejaVu Math TeX Gyre" panose="02000503000000000000" charset="0"/>
                                <a:cs typeface="DejaVu Math TeX Gyre" panose="02000503000000000000" charset="0"/>
                              </a:rPr>
                              <m:t>4</m:t>
                            </m:r>
                          </m:den>
                        </m:f>
                        <m:r>
                          <a:rPr lang="en-US" sz="1300" i="1">
                            <a:solidFill>
                              <a:schemeClr val="tx1"/>
                            </a:solidFill>
                            <a:latin typeface="DejaVu Math TeX Gyre" panose="02000503000000000000" charset="0"/>
                            <a:cs typeface="DejaVu Math TeX Gyre" panose="02000503000000000000" charset="0"/>
                          </a:rPr>
                          <m:t>=</m:t>
                        </m:r>
                        <m:r>
                          <a:rPr lang="en-US" sz="1300" i="1">
                            <a:solidFill>
                              <a:schemeClr val="tx1"/>
                            </a:solidFill>
                            <a:latin typeface="DejaVu Math TeX Gyre" panose="02000503000000000000" charset="0"/>
                            <a:cs typeface="DejaVu Math TeX Gyre" panose="02000503000000000000" charset="0"/>
                          </a:rPr>
                          <m:t>1</m:t>
                        </m:r>
                      </m:oMath>
                    </m:oMathPara>
                  </a14:m>
                  <a:endParaRPr lang="en-US" sz="1300"/>
                </a:p>
              </p:txBody>
            </p:sp>
          </mc:Choice>
          <mc:Fallback>
            <p:sp>
              <p:nvSpPr>
                <p:cNvPr id="9" name="Text Box 8"/>
                <p:cNvSpPr txBox="1">
                  <a:spLocks noRot="1" noChangeAspect="1" noMove="1" noResize="1" noEditPoints="1" noAdjustHandles="1" noChangeArrowheads="1" noChangeShapeType="1" noTextEdit="1"/>
                </p:cNvSpPr>
                <p:nvPr/>
              </p:nvSpPr>
              <p:spPr>
                <a:xfrm>
                  <a:off x="13091" y="9507"/>
                  <a:ext cx="1765" cy="745"/>
                </a:xfrm>
                <a:prstGeom prst="rect">
                  <a:avLst/>
                </a:prstGeom>
                <a:blipFill rotWithShape="1">
                  <a:blip r:embed="rId8"/>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13" name="Text Box 12"/>
              <p:cNvSpPr txBox="1"/>
              <p:nvPr/>
            </p:nvSpPr>
            <p:spPr>
              <a:xfrm>
                <a:off x="8817610" y="5718810"/>
                <a:ext cx="1459230" cy="52578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ad>
                            <m:radPr>
                              <m:degHide m:val="on"/>
                              <m:ctrlPr>
                                <a:rPr lang="en-US" sz="1300" i="1">
                                  <a:solidFill>
                                    <a:schemeClr val="tx1"/>
                                  </a:solidFill>
                                  <a:latin typeface="DejaVu Math TeX Gyre" panose="02000503000000000000" charset="0"/>
                                  <a:cs typeface="DejaVu Math TeX Gyre" panose="02000503000000000000" charset="0"/>
                                </a:rPr>
                              </m:ctrlPr>
                            </m:radPr>
                            <m:deg/>
                            <m:e>
                              <m:r>
                                <a:rPr lang="en-US" sz="1300" i="1">
                                  <a:solidFill>
                                    <a:schemeClr val="tx1"/>
                                  </a:solidFill>
                                  <a:latin typeface="DejaVu Math TeX Gyre" panose="02000503000000000000" charset="0"/>
                                  <a:cs typeface="DejaVu Math TeX Gyre" panose="02000503000000000000" charset="0"/>
                                </a:rPr>
                                <m:t>3</m:t>
                              </m:r>
                            </m:e>
                          </m:rad>
                          <m:r>
                            <a:rPr lang="en-US" sz="1300" i="1">
                              <a:solidFill>
                                <a:schemeClr val="tx1"/>
                              </a:solidFill>
                              <a:latin typeface="DejaVu Math TeX Gyre" panose="02000503000000000000" charset="0"/>
                              <a:cs typeface="DejaVu Math TeX Gyre" panose="02000503000000000000" charset="0"/>
                            </a:rPr>
                            <m:t>𝑖</m:t>
                          </m:r>
                        </m:num>
                        <m:den>
                          <m:r>
                            <a:rPr lang="en-US" sz="1300" i="1">
                              <a:solidFill>
                                <a:schemeClr val="tx1"/>
                              </a:solidFill>
                              <a:latin typeface="DejaVu Math TeX Gyre" panose="02000503000000000000" charset="0"/>
                              <a:cs typeface="DejaVu Math TeX Gyre" panose="02000503000000000000" charset="0"/>
                            </a:rPr>
                            <m:t>2</m:t>
                          </m:r>
                        </m:den>
                      </m:f>
                      <m:r>
                        <a:rPr lang="en-US" sz="1300" i="1">
                          <a:solidFill>
                            <a:schemeClr val="tx1"/>
                          </a:solidFill>
                          <a:latin typeface="DejaVu Math TeX Gyre" panose="02000503000000000000" charset="0"/>
                          <a:cs typeface="DejaVu Math TeX Gyre" panose="02000503000000000000" charset="0"/>
                        </a:rPr>
                        <m:t>×</m:t>
                      </m:r>
                      <m:f>
                        <m:fPr>
                          <m:ctrlPr>
                            <a:rPr lang="en-US" sz="1300" i="1">
                              <a:solidFill>
                                <a:srgbClr val="FF0000"/>
                              </a:solidFill>
                              <a:latin typeface="DejaVu Math TeX Gyre" panose="02000503000000000000" charset="0"/>
                              <a:cs typeface="DejaVu Math TeX Gyre" panose="02000503000000000000" charset="0"/>
                            </a:rPr>
                          </m:ctrlPr>
                        </m:fPr>
                        <m:num>
                          <m:rad>
                            <m:radPr>
                              <m:degHide m:val="on"/>
                              <m:ctrlPr>
                                <a:rPr lang="en-US" sz="1300" i="1">
                                  <a:solidFill>
                                    <a:srgbClr val="FF0000"/>
                                  </a:solidFill>
                                  <a:latin typeface="DejaVu Math TeX Gyre" panose="02000503000000000000" charset="0"/>
                                  <a:cs typeface="DejaVu Math TeX Gyre" panose="02000503000000000000" charset="0"/>
                                </a:rPr>
                              </m:ctrlPr>
                            </m:radPr>
                            <m:deg/>
                            <m:e>
                              <m:r>
                                <a:rPr lang="en-US" sz="1300" i="1">
                                  <a:solidFill>
                                    <a:srgbClr val="FF0000"/>
                                  </a:solidFill>
                                  <a:latin typeface="DejaVu Math TeX Gyre" panose="02000503000000000000" charset="0"/>
                                  <a:cs typeface="DejaVu Math TeX Gyre" panose="02000503000000000000" charset="0"/>
                                </a:rPr>
                                <m:t>3</m:t>
                              </m:r>
                            </m:e>
                          </m:rad>
                          <m:r>
                            <a:rPr lang="en-US" sz="1300" i="1">
                              <a:solidFill>
                                <a:srgbClr val="FF0000"/>
                              </a:solidFill>
                              <a:latin typeface="DejaVu Math TeX Gyre" panose="02000503000000000000" charset="0"/>
                              <a:cs typeface="DejaVu Math TeX Gyre" panose="02000503000000000000" charset="0"/>
                            </a:rPr>
                            <m:t>𝑖</m:t>
                          </m:r>
                        </m:num>
                        <m:den>
                          <m:r>
                            <a:rPr lang="en-US" sz="1300" i="1">
                              <a:solidFill>
                                <a:srgbClr val="FF0000"/>
                              </a:solidFill>
                              <a:latin typeface="DejaVu Math TeX Gyre" panose="02000503000000000000" charset="0"/>
                              <a:cs typeface="DejaVu Math TeX Gyre" panose="02000503000000000000" charset="0"/>
                            </a:rPr>
                            <m:t>2</m:t>
                          </m:r>
                        </m:den>
                      </m:f>
                      <m:r>
                        <a:rPr lang="en-US" sz="1300" i="1">
                          <a:solidFill>
                            <a:schemeClr val="tx1"/>
                          </a:solidFill>
                          <a:latin typeface="DejaVu Math TeX Gyre" panose="02000503000000000000" charset="0"/>
                          <a:cs typeface="DejaVu Math TeX Gyre" panose="02000503000000000000" charset="0"/>
                        </a:rPr>
                        <m:t>=</m:t>
                      </m:r>
                      <m:f>
                        <m:fPr>
                          <m:ctrlPr>
                            <a:rPr lang="en-US" sz="1300" i="1">
                              <a:solidFill>
                                <a:schemeClr val="tx1"/>
                              </a:solidFill>
                              <a:latin typeface="DejaVu Math TeX Gyre" panose="02000503000000000000" charset="0"/>
                              <a:cs typeface="DejaVu Math TeX Gyre" panose="02000503000000000000" charset="0"/>
                            </a:rPr>
                          </m:ctrlPr>
                        </m:fPr>
                        <m:num>
                          <m:r>
                            <a:rPr lang="en-US" sz="1300" i="1">
                              <a:solidFill>
                                <a:schemeClr val="tx1"/>
                              </a:solidFill>
                              <a:latin typeface="DejaVu Math TeX Gyre" panose="02000503000000000000" charset="0"/>
                              <a:cs typeface="DejaVu Math TeX Gyre" panose="02000503000000000000" charset="0"/>
                            </a:rPr>
                            <m:t>3</m:t>
                          </m:r>
                        </m:num>
                        <m:den>
                          <m:r>
                            <a:rPr lang="en-US" sz="1300" i="1">
                              <a:solidFill>
                                <a:schemeClr val="tx1"/>
                              </a:solidFill>
                              <a:latin typeface="DejaVu Math TeX Gyre" panose="02000503000000000000" charset="0"/>
                              <a:cs typeface="DejaVu Math TeX Gyre" panose="02000503000000000000" charset="0"/>
                            </a:rPr>
                            <m:t>4</m:t>
                          </m:r>
                        </m:den>
                      </m:f>
                    </m:oMath>
                  </m:oMathPara>
                </a14:m>
                <a:endParaRPr lang="en-US" sz="1300"/>
              </a:p>
            </p:txBody>
          </p:sp>
        </mc:Choice>
        <mc:Fallback>
          <p:sp>
            <p:nvSpPr>
              <p:cNvPr id="13" name="Text Box 12"/>
              <p:cNvSpPr txBox="1">
                <a:spLocks noRot="1" noChangeAspect="1" noMove="1" noResize="1" noEditPoints="1" noAdjustHandles="1" noChangeArrowheads="1" noChangeShapeType="1" noTextEdit="1"/>
              </p:cNvSpPr>
              <p:nvPr/>
            </p:nvSpPr>
            <p:spPr>
              <a:xfrm>
                <a:off x="8817610" y="5718810"/>
                <a:ext cx="1459230" cy="525780"/>
              </a:xfrm>
              <a:prstGeom prst="rect">
                <a:avLst/>
              </a:prstGeom>
              <a:blipFill rotWithShape="1">
                <a:blip r:embed="rId9"/>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3"/>
          </p:nvPr>
        </p:nvSpPr>
        <p:spPr>
          <a:xfrm>
            <a:off x="446405" y="1353820"/>
            <a:ext cx="4837430" cy="447040"/>
          </a:xfrm>
        </p:spPr>
        <p:txBody>
          <a:bodyPr/>
          <a:p>
            <a:pPr algn="l"/>
            <a:r>
              <a:rPr lang="en-US"/>
              <a:t>Operations on qubit states</a:t>
            </a:r>
            <a:endParaRPr lang="en-US"/>
          </a:p>
        </p:txBody>
      </p:sp>
      <p:sp>
        <p:nvSpPr>
          <p:cNvPr id="3" name="Text Placeholder 2"/>
          <p:cNvSpPr>
            <a:spLocks noGrp="1"/>
          </p:cNvSpPr>
          <p:nvPr>
            <p:ph type="body" sz="quarter" idx="14"/>
          </p:nvPr>
        </p:nvSpPr>
        <p:spPr/>
        <p:txBody>
          <a:bodyPr/>
          <a:p>
            <a:r>
              <a:rPr lang="en-US"/>
              <a:t>Mathematical Representation of Qubits</a:t>
            </a:r>
            <a:endParaRPr lang="en-US"/>
          </a:p>
        </p:txBody>
      </p:sp>
      <mc:AlternateContent xmlns:mc="http://schemas.openxmlformats.org/markup-compatibility/2006">
        <mc:Choice xmlns:a14="http://schemas.microsoft.com/office/drawing/2010/main" Requires="a14">
          <p:sp>
            <p:nvSpPr>
              <p:cNvPr id="7" name="Text Placeholder 6"/>
              <p:cNvSpPr>
                <a:spLocks noGrp="1"/>
              </p:cNvSpPr>
              <p:nvPr/>
            </p:nvSpPr>
            <p:spPr>
              <a:xfrm>
                <a:off x="446405" y="2114550"/>
                <a:ext cx="6835775" cy="461454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a:t>Qubit states are vectors </a:t>
                </a:r>
                <a:r>
                  <a:rPr lang="en-US">
                    <a:latin typeface="文鼎ＰＬ简中楷" panose="02010600030101010101" charset="-122"/>
                    <a:ea typeface="文鼎ＰＬ简中楷" panose="02010600030101010101" charset="-122"/>
                  </a:rPr>
                  <a:t>→ </a:t>
                </a:r>
                <a:r>
                  <a:rPr lang="en-US">
                    <a:ea typeface="文鼎ＰＬ简中楷" panose="02010600030101010101" charset="-122"/>
                    <a:cs typeface="+mn-lt"/>
                  </a:rPr>
                  <a:t>the manipulation of qubit states is modifying the vectors.</a:t>
                </a:r>
                <a:endParaRPr lang="en-US"/>
              </a:p>
              <a:p>
                <a:r>
                  <a:rPr lang="en-US">
                    <a:sym typeface="+mn-ea"/>
                  </a:rPr>
                  <a:t>Need a mathematical means of modifying a vector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oMath>
                </a14:m>
                <a:r>
                  <a:rPr lang="en-US"/>
                  <a:t> </a:t>
                </a:r>
                <a:r>
                  <a:rPr lang="en-US">
                    <a:latin typeface="文鼎ＰＬ简中楷" panose="02010600030101010101" charset="-122"/>
                    <a:ea typeface="文鼎ＰＬ简中楷" panose="02010600030101010101" charset="-122"/>
                  </a:rPr>
                  <a:t>→ </a:t>
                </a:r>
                <a14:m>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𝜓</m:t>
                                </m:r>
                              </m:e>
                              <m:sup>
                                <m:r>
                                  <a:rPr lang="en-US" i="1">
                                    <a:solidFill>
                                      <a:schemeClr val="tx1"/>
                                    </a:solidFill>
                                    <a:latin typeface="DejaVu Math TeX Gyre" panose="02000503000000000000" charset="0"/>
                                    <a:cs typeface="DejaVu Math TeX Gyre" panose="02000503000000000000" charset="0"/>
                                  </a:rPr>
                                  <m:t>’</m:t>
                                </m:r>
                              </m:sup>
                            </m:sSup>
                          </m:e>
                        </m:d>
                      </m:e>
                    </m:d>
                  </m:oMath>
                </a14:m>
                <a:endParaRPr lang="en-US" i="1">
                  <a:solidFill>
                    <a:schemeClr val="tx1"/>
                  </a:solidFill>
                  <a:latin typeface="DejaVu Math TeX Gyre" panose="02000503000000000000" charset="0"/>
                  <a:cs typeface="DejaVu Math TeX Gyre" panose="02000503000000000000" charset="0"/>
                </a:endParaRPr>
              </a:p>
              <a:p>
                <a:endParaRPr lang="en-US" i="1">
                  <a:solidFill>
                    <a:schemeClr val="tx1"/>
                  </a:solidFill>
                  <a:latin typeface="DejaVu Math TeX Gyre" panose="02000503000000000000" charset="0"/>
                  <a:cs typeface="DejaVu Math TeX Gyre" panose="02000503000000000000" charset="0"/>
                </a:endParaRPr>
              </a:p>
              <a:p>
                <a:r>
                  <a:rPr lang="en-US"/>
                  <a:t>What sends a 2D vector to another 2D vector? </a:t>
                </a:r>
                <a:r>
                  <a:rPr lang="en-US">
                    <a:latin typeface="文鼎ＰＬ简中楷" panose="02010600030101010101" charset="-122"/>
                    <a:ea typeface="文鼎ＰＬ简中楷" panose="02010600030101010101" charset="-122"/>
                    <a:sym typeface="+mn-ea"/>
                  </a:rPr>
                  <a:t>→ </a:t>
                </a:r>
                <a:r>
                  <a:rPr lang="en-US">
                    <a:ea typeface="文鼎ＰＬ简中楷" panose="02010600030101010101" charset="-122"/>
                    <a:cs typeface="+mn-lt"/>
                    <a:sym typeface="+mn-ea"/>
                  </a:rPr>
                  <a:t>Multiplication by a 2x2 matrix</a:t>
                </a:r>
                <a:endParaRPr lang="en-US">
                  <a:ea typeface="文鼎ＰＬ简中楷" panose="02010600030101010101" charset="-122"/>
                  <a:cs typeface="+mn-lt"/>
                  <a:sym typeface="+mn-ea"/>
                </a:endParaRPr>
              </a:p>
              <a:p>
                <a:endParaRPr lang="en-US">
                  <a:ea typeface="文鼎ＰＬ简中楷" panose="02010600030101010101" charset="-122"/>
                  <a:cs typeface="+mn-lt"/>
                  <a:sym typeface="+mn-ea"/>
                </a:endParaRPr>
              </a:p>
              <a:p>
                <a:r>
                  <a:rPr lang="en-US"/>
                  <a:t>The matrix must preserve the normalization of the state. Even after an operation, i.e., </a:t>
                </a:r>
                <a14:m>
                  <m:oMath xmlns:m="http://schemas.openxmlformats.org/officeDocument/2006/math">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𝛼</m:t>
                            </m:r>
                          </m:e>
                        </m:d>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sSup>
                      <m:sSupPr>
                        <m:ctrlPr>
                          <a:rPr lang="en-US" i="1">
                            <a:latin typeface="DejaVu Math TeX Gyre" panose="02000503000000000000" charset="0"/>
                            <a:cs typeface="DejaVu Math TeX Gyre" panose="02000503000000000000" charset="0"/>
                          </a:rPr>
                        </m:ctrlPr>
                      </m:sSupPr>
                      <m:e>
                        <m:d>
                          <m:dPr>
                            <m:begChr m:val="|"/>
                            <m:endChr m:val="|"/>
                            <m:ctrlPr>
                              <a:rPr lang="en-US" i="1">
                                <a:latin typeface="DejaVu Math TeX Gyre" panose="02000503000000000000" charset="0"/>
                                <a:cs typeface="DejaVu Math TeX Gyre" panose="02000503000000000000" charset="0"/>
                              </a:rPr>
                            </m:ctrlPr>
                          </m:dPr>
                          <m:e>
                            <m:r>
                              <a:rPr lang="en-US" i="1">
                                <a:latin typeface="DejaVu Math TeX Gyre" panose="02000503000000000000" charset="0"/>
                                <a:cs typeface="DejaVu Math TeX Gyre" panose="02000503000000000000" charset="0"/>
                              </a:rPr>
                              <m:t>𝛽</m:t>
                            </m:r>
                          </m:e>
                        </m:d>
                      </m:e>
                      <m:sup>
                        <m:r>
                          <a:rPr lang="en-US" i="1">
                            <a:latin typeface="DejaVu Math TeX Gyre" panose="02000503000000000000" charset="0"/>
                            <a:cs typeface="DejaVu Math TeX Gyre" panose="02000503000000000000" charset="0"/>
                          </a:rPr>
                          <m:t>2</m:t>
                        </m:r>
                      </m:sup>
                    </m:sSup>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m:t>
                    </m:r>
                  </m:oMath>
                </a14:m>
                <a:r>
                  <a:rPr lang="en-US"/>
                  <a:t>. There is special class of matrices that preserves the length of quantum states, </a:t>
                </a:r>
                <a:r>
                  <a:rPr lang="en-US" b="1"/>
                  <a:t>unitary matrices</a:t>
                </a:r>
                <a:r>
                  <a:rPr lang="en-US"/>
                  <a:t>.</a:t>
                </a:r>
                <a:endParaRPr lang="en-US"/>
              </a:p>
              <a:p>
                <a:endParaRPr lang="en-US" sz="1400">
                  <a:latin typeface="文鼎ＰＬ简中楷" panose="02010600030101010101" charset="-122"/>
                  <a:ea typeface="文鼎ＰＬ简中楷" panose="02010600030101010101" charset="-122"/>
                  <a:cs typeface="+mn-lt"/>
                </a:endParaRPr>
              </a:p>
              <a:p>
                <a:pPr marL="0" indent="0">
                  <a:buNone/>
                </a:pPr>
                <a:r>
                  <a:rPr lang="en-US" sz="1400">
                    <a:ea typeface="文鼎ＰＬ简中楷" panose="02010600030101010101" charset="-122"/>
                    <a:cs typeface="+mn-lt"/>
                  </a:rPr>
                  <a:t>      </a:t>
                </a:r>
                <a:r>
                  <a:rPr lang="en-US">
                    <a:ea typeface="文鼎ＰＬ简中楷" panose="02010600030101010101" charset="-122"/>
                    <a:cs typeface="+mn-lt"/>
                  </a:rPr>
                  <a:t>Where, </a:t>
                </a:r>
                <a14:m>
                  <m:oMath xmlns:m="http://schemas.openxmlformats.org/officeDocument/2006/math">
                    <m:r>
                      <a:rPr lang="en-US" i="1">
                        <a:latin typeface="DejaVu Math TeX Gyre" panose="02000503000000000000" charset="0"/>
                        <a:ea typeface="MS Mincho" charset="0"/>
                        <a:cs typeface="DejaVu Math TeX Gyre" panose="02000503000000000000" charset="0"/>
                      </a:rPr>
                      <m:t>†</m:t>
                    </m:r>
                  </m:oMath>
                </a14:m>
                <a:r>
                  <a:rPr lang="en-US">
                    <a:ea typeface="文鼎ＰＬ简中楷" panose="02010600030101010101" charset="-122"/>
                    <a:cs typeface="+mn-lt"/>
                  </a:rPr>
                  <a:t> indicates the taking complex conjugate of all elements in the transpose of </a:t>
                </a:r>
                <a14:m>
                  <m:oMath xmlns:m="http://schemas.openxmlformats.org/officeDocument/2006/math">
                    <m:r>
                      <a:rPr lang="en-US" i="1">
                        <a:latin typeface="DejaVu Math TeX Gyre" panose="02000503000000000000" charset="0"/>
                        <a:ea typeface="文鼎ＰＬ简中楷" panose="02010600030101010101" charset="-122"/>
                        <a:cs typeface="DejaVu Math TeX Gyre" panose="02000503000000000000" charset="0"/>
                      </a:rPr>
                      <m:t>𝑈</m:t>
                    </m:r>
                  </m:oMath>
                </a14:m>
                <a:r>
                  <a:rPr lang="en-US">
                    <a:ea typeface="文鼎ＰＬ简中楷" panose="02010600030101010101" charset="-122"/>
                    <a:cs typeface="+mn-lt"/>
                  </a:rPr>
                  <a:t> and </a:t>
                </a:r>
                <a14:m>
                  <m:oMath xmlns:m="http://schemas.openxmlformats.org/officeDocument/2006/math">
                    <m:r>
                      <a:rPr lang="en-US" i="1">
                        <a:latin typeface="DejaVu Math TeX Gyre" panose="02000503000000000000" charset="0"/>
                        <a:ea typeface="文鼎ＰＬ简中楷" panose="02010600030101010101" charset="-122"/>
                        <a:cs typeface="DejaVu Math TeX Gyre" panose="02000503000000000000" charset="0"/>
                      </a:rPr>
                      <m:t>𝐼</m:t>
                    </m:r>
                  </m:oMath>
                </a14:m>
                <a:r>
                  <a:rPr lang="en-US">
                    <a:ea typeface="文鼎ＰＬ简中楷" panose="02010600030101010101" charset="-122"/>
                    <a:cs typeface="+mn-lt"/>
                  </a:rPr>
                  <a:t> is the </a:t>
                </a:r>
                <a14:m>
                  <m:oMath xmlns:m="http://schemas.openxmlformats.org/officeDocument/2006/math">
                    <m:r>
                      <a:rPr lang="en-US" i="1">
                        <a:latin typeface="DejaVu Math TeX Gyre" panose="02000503000000000000" charset="0"/>
                        <a:ea typeface="文鼎ＰＬ简中楷" panose="02010600030101010101" charset="-122"/>
                        <a:cs typeface="DejaVu Math TeX Gyre" panose="02000503000000000000" charset="0"/>
                      </a:rPr>
                      <m:t>2</m:t>
                    </m:r>
                    <m:r>
                      <a:rPr lang="en-US" i="1">
                        <a:latin typeface="DejaVu Math TeX Gyre" panose="02000503000000000000" charset="0"/>
                        <a:ea typeface="文鼎ＰＬ简中楷" panose="02010600030101010101" charset="-122"/>
                        <a:cs typeface="DejaVu Math TeX Gyre" panose="02000503000000000000" charset="0"/>
                      </a:rPr>
                      <m:t>×</m:t>
                    </m:r>
                    <m:r>
                      <a:rPr lang="en-US" i="1">
                        <a:latin typeface="DejaVu Math TeX Gyre" panose="02000503000000000000" charset="0"/>
                        <a:ea typeface="文鼎ＰＬ简中楷" panose="02010600030101010101" charset="-122"/>
                        <a:cs typeface="DejaVu Math TeX Gyre" panose="02000503000000000000" charset="0"/>
                      </a:rPr>
                      <m:t>2</m:t>
                    </m:r>
                  </m:oMath>
                </a14:m>
                <a:r>
                  <a:rPr lang="en-US">
                    <a:ea typeface="文鼎ＰＬ简中楷" panose="02010600030101010101" charset="-122"/>
                    <a:cs typeface="+mn-lt"/>
                  </a:rPr>
                  <a:t> identity matrix.</a:t>
                </a:r>
                <a:endParaRPr lang="en-US">
                  <a:ea typeface="文鼎ＰＬ简中楷" panose="02010600030101010101" charset="-122"/>
                  <a:cs typeface="+mn-lt"/>
                </a:endParaRPr>
              </a:p>
            </p:txBody>
          </p:sp>
        </mc:Choice>
        <mc:Fallback>
          <p:sp>
            <p:nvSpPr>
              <p:cNvPr id="7" name="Text Placeholder 6"/>
              <p:cNvSpPr>
                <a:spLocks noRot="1" noChangeAspect="1" noMove="1" noResize="1" noEditPoints="1" noAdjustHandles="1" noChangeArrowheads="1" noChangeShapeType="1" noTextEdit="1"/>
              </p:cNvSpPr>
              <p:nvPr/>
            </p:nvSpPr>
            <p:spPr>
              <a:xfrm>
                <a:off x="446405" y="2114550"/>
                <a:ext cx="6835775" cy="4614545"/>
              </a:xfrm>
              <a:prstGeom prst="rect">
                <a:avLst/>
              </a:prstGeom>
              <a:blipFill rotWithShape="1">
                <a:blip r:embed="rId2"/>
                <a:stretch>
                  <a:fillRect/>
                </a:stretch>
              </a:blipFill>
            </p:spPr>
            <p:txBody>
              <a:bodyPr/>
              <a:lstStyle/>
              <a:p>
                <a:r>
                  <a:rPr lang="en-US" altLang="en-US">
                    <a:noFill/>
                  </a:rPr>
                  <a:t> </a:t>
                </a:r>
              </a:p>
            </p:txBody>
          </p:sp>
        </mc:Fallback>
      </mc:AlternateContent>
      <p:sp>
        <p:nvSpPr>
          <p:cNvPr id="22" name="Slide Number Placeholder 21"/>
          <p:cNvSpPr>
            <a:spLocks noGrp="1"/>
          </p:cNvSpPr>
          <p:nvPr>
            <p:ph type="sldNum" sz="quarter" idx="4"/>
          </p:nvPr>
        </p:nvSpPr>
        <p:spPr/>
        <p:txBody>
          <a:bodyPr/>
          <a:p>
            <a:fld id="{3889EAAA-2A39-E347-B0AA-909793490C00}" type="slidenum">
              <a:rPr lang="en-US" smtClean="0"/>
            </a:fld>
            <a:endParaRPr lang="en-US" dirty="0"/>
          </a:p>
        </p:txBody>
      </p:sp>
      <mc:AlternateContent xmlns:mc="http://schemas.openxmlformats.org/markup-compatibility/2006">
        <mc:Choice xmlns:a14="http://schemas.microsoft.com/office/drawing/2010/main" Requires="a14">
          <p:sp>
            <p:nvSpPr>
              <p:cNvPr id="6" name="Text Placeholder 6"/>
              <p:cNvSpPr>
                <a:spLocks noGrp="1"/>
              </p:cNvSpPr>
              <p:nvPr/>
            </p:nvSpPr>
            <p:spPr>
              <a:xfrm>
                <a:off x="1300480" y="2893060"/>
                <a:ext cx="4106545" cy="44704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𝛼</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𝛽</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𝜓</m:t>
                                  </m:r>
                                </m:e>
                                <m:sup>
                                  <m:r>
                                    <a:rPr lang="en-US" i="1">
                                      <a:solidFill>
                                        <a:schemeClr val="tx1"/>
                                      </a:solidFill>
                                      <a:latin typeface="DejaVu Math TeX Gyre" panose="02000503000000000000" charset="0"/>
                                      <a:cs typeface="DejaVu Math TeX Gyre" panose="02000503000000000000" charset="0"/>
                                    </a:rPr>
                                    <m:t>’</m:t>
                                  </m:r>
                                </m:sup>
                              </m:sSup>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𝛼</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𝛽</m:t>
                          </m:r>
                        </m:e>
                        <m:sup>
                          <m:r>
                            <a:rPr lang="en-US" i="1">
                              <a:solidFill>
                                <a:schemeClr val="tx1"/>
                              </a:solidFill>
                              <a:latin typeface="DejaVu Math TeX Gyre" panose="02000503000000000000" charset="0"/>
                              <a:cs typeface="DejaVu Math TeX Gyre" panose="02000503000000000000" charset="0"/>
                            </a:rPr>
                            <m:t>’</m:t>
                          </m:r>
                        </m:sup>
                      </m:sSup>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6" name="Text Placeholder 6"/>
              <p:cNvSpPr>
                <a:spLocks noRot="1" noChangeAspect="1" noMove="1" noResize="1" noEditPoints="1" noAdjustHandles="1" noChangeArrowheads="1" noChangeShapeType="1" noTextEdit="1"/>
              </p:cNvSpPr>
              <p:nvPr/>
            </p:nvSpPr>
            <p:spPr>
              <a:xfrm>
                <a:off x="1300480" y="2893060"/>
                <a:ext cx="4106545" cy="44704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Text Placeholder 6"/>
              <p:cNvSpPr>
                <a:spLocks noGrp="1"/>
              </p:cNvSpPr>
              <p:nvPr/>
            </p:nvSpPr>
            <p:spPr>
              <a:xfrm>
                <a:off x="1428115" y="3735705"/>
                <a:ext cx="1402715" cy="39497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𝜓</m:t>
                                  </m:r>
                                </m:e>
                                <m:sup>
                                  <m:r>
                                    <a:rPr lang="en-US" i="1">
                                      <a:solidFill>
                                        <a:schemeClr val="tx1"/>
                                      </a:solidFill>
                                      <a:latin typeface="DejaVu Math TeX Gyre" panose="02000503000000000000" charset="0"/>
                                      <a:cs typeface="DejaVu Math TeX Gyre" panose="02000503000000000000" charset="0"/>
                                    </a:rPr>
                                    <m:t>’</m:t>
                                  </m:r>
                                </m:sup>
                              </m:sSup>
                            </m:e>
                          </m:d>
                        </m:e>
                      </m:d>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𝑈</m:t>
                      </m:r>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4" name="Text Placeholder 6"/>
              <p:cNvSpPr>
                <a:spLocks noRot="1" noChangeAspect="1" noMove="1" noResize="1" noEditPoints="1" noAdjustHandles="1" noChangeArrowheads="1" noChangeShapeType="1" noTextEdit="1"/>
              </p:cNvSpPr>
              <p:nvPr/>
            </p:nvSpPr>
            <p:spPr>
              <a:xfrm>
                <a:off x="1428115" y="3735705"/>
                <a:ext cx="1402715" cy="394970"/>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 Placeholder 6"/>
              <p:cNvSpPr>
                <a:spLocks noGrp="1"/>
              </p:cNvSpPr>
              <p:nvPr/>
            </p:nvSpPr>
            <p:spPr>
              <a:xfrm>
                <a:off x="1499235" y="5111750"/>
                <a:ext cx="1092835" cy="40259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𝑈</m:t>
                      </m:r>
                      <m:sSup>
                        <m:sSupPr>
                          <m:ctrlPr>
                            <a:rPr lang="en-US" i="1">
                              <a:solidFill>
                                <a:schemeClr val="tx1"/>
                              </a:solidFill>
                              <a:latin typeface="DejaVu Math TeX Gyre" panose="02000503000000000000" charset="0"/>
                              <a:cs typeface="DejaVu Math TeX Gyre" panose="02000503000000000000" charset="0"/>
                            </a:rPr>
                          </m:ctrlPr>
                        </m:sSupPr>
                        <m:e>
                          <m:r>
                            <a:rPr lang="en-US" i="1">
                              <a:solidFill>
                                <a:schemeClr val="tx1"/>
                              </a:solidFill>
                              <a:latin typeface="DejaVu Math TeX Gyre" panose="02000503000000000000" charset="0"/>
                              <a:cs typeface="DejaVu Math TeX Gyre" panose="02000503000000000000" charset="0"/>
                            </a:rPr>
                            <m:t>𝑈</m:t>
                          </m:r>
                        </m:e>
                        <m:sup>
                          <m:r>
                            <a:rPr lang="en-US" i="1">
                              <a:solidFill>
                                <a:schemeClr val="tx1"/>
                              </a:solidFill>
                              <a:latin typeface="DejaVu Math TeX Gyre" panose="02000503000000000000" charset="0"/>
                              <a:cs typeface="DejaVu Math TeX Gyre" panose="02000503000000000000" charset="0"/>
                            </a:rPr>
                            <m:t>†</m:t>
                          </m:r>
                        </m:sup>
                      </m:sSup>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𝐼</m:t>
                      </m:r>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8" name="Text Placeholder 6"/>
              <p:cNvSpPr>
                <a:spLocks noRot="1" noChangeAspect="1" noMove="1" noResize="1" noEditPoints="1" noAdjustHandles="1" noChangeArrowheads="1" noChangeShapeType="1" noTextEdit="1"/>
              </p:cNvSpPr>
              <p:nvPr/>
            </p:nvSpPr>
            <p:spPr>
              <a:xfrm>
                <a:off x="1499235" y="5111750"/>
                <a:ext cx="1092835" cy="40259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Text Placeholder 6"/>
              <p:cNvSpPr>
                <a:spLocks noGrp="1"/>
              </p:cNvSpPr>
              <p:nvPr/>
            </p:nvSpPr>
            <p:spPr>
              <a:xfrm>
                <a:off x="7710170" y="2114550"/>
                <a:ext cx="4039870" cy="4200525"/>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r>
                  <a:rPr lang="en-US" b="1"/>
                  <a:t>Example 4</a:t>
                </a:r>
                <a:r>
                  <a:rPr lang="en-US"/>
                  <a:t>: Suppose you have a qubit in the state </a:t>
                </a:r>
                <a:endParaRPr lang="en-US"/>
              </a:p>
              <a:p>
                <a:endParaRPr lang="en-US"/>
              </a:p>
              <a:p>
                <a:pPr marL="0" indent="0">
                  <a:buNone/>
                </a:pPr>
                <a:r>
                  <a:rPr lang="en-US" sz="1400">
                    <a:cs typeface="+mn-lt"/>
                  </a:rPr>
                  <a:t>and we want to apply the operation</a:t>
                </a:r>
                <a:endParaRPr lang="en-US" sz="1400">
                  <a:cs typeface="+mn-lt"/>
                </a:endParaRPr>
              </a:p>
              <a:p>
                <a:pPr marL="0" indent="0">
                  <a:buNone/>
                </a:pPr>
                <a:endParaRPr lang="en-US" sz="1400">
                  <a:cs typeface="+mn-lt"/>
                </a:endParaRPr>
              </a:p>
              <a:p>
                <a:pPr marL="0" indent="0">
                  <a:buNone/>
                </a:pPr>
                <a:endParaRPr lang="en-US" sz="1400">
                  <a:cs typeface="+mn-lt"/>
                </a:endParaRPr>
              </a:p>
              <a:p>
                <a:pPr marL="0" indent="0">
                  <a:buNone/>
                </a:pPr>
                <a:r>
                  <a:rPr lang="en-US" sz="1400">
                    <a:cs typeface="+mn-lt"/>
                  </a:rPr>
                  <a:t>Compute the state of the qubit after applying </a:t>
                </a:r>
                <a14:m>
                  <m:oMath xmlns:m="http://schemas.openxmlformats.org/officeDocument/2006/math">
                    <m:r>
                      <a:rPr lang="en-US" sz="1400" i="1">
                        <a:latin typeface="DejaVu Math TeX Gyre" panose="02000503000000000000" charset="0"/>
                        <a:cs typeface="DejaVu Math TeX Gyre" panose="02000503000000000000" charset="0"/>
                      </a:rPr>
                      <m:t>𝑈</m:t>
                    </m:r>
                  </m:oMath>
                </a14:m>
                <a:endParaRPr lang="en-US" sz="1400">
                  <a:cs typeface="+mn-lt"/>
                </a:endParaRPr>
              </a:p>
              <a:p>
                <a:pPr marL="407670" lvl="1" indent="0">
                  <a:buNone/>
                </a:pPr>
                <a:endParaRPr lang="en-US" sz="1400">
                  <a:cs typeface="+mn-lt"/>
                </a:endParaRPr>
              </a:p>
              <a:p>
                <a:pPr lvl="1"/>
                <a:endParaRPr lang="en-US" sz="1400">
                  <a:cs typeface="+mn-lt"/>
                </a:endParaRPr>
              </a:p>
              <a:p>
                <a:endParaRPr lang="en-US" sz="1400">
                  <a:cs typeface="+mn-lt"/>
                </a:endParaRPr>
              </a:p>
            </p:txBody>
          </p:sp>
        </mc:Choice>
        <mc:Fallback>
          <p:sp>
            <p:nvSpPr>
              <p:cNvPr id="5" name="Text Placeholder 6"/>
              <p:cNvSpPr>
                <a:spLocks noRot="1" noChangeAspect="1" noMove="1" noResize="1" noEditPoints="1" noAdjustHandles="1" noChangeArrowheads="1" noChangeShapeType="1" noTextEdit="1"/>
              </p:cNvSpPr>
              <p:nvPr/>
            </p:nvSpPr>
            <p:spPr>
              <a:xfrm>
                <a:off x="7710170" y="2114550"/>
                <a:ext cx="4039870" cy="4200525"/>
              </a:xfrm>
              <a:prstGeom prst="rect">
                <a:avLst/>
              </a:prstGeom>
              <a:blipFill rotWithShape="1">
                <a:blip r:embed="rId6"/>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Placeholder 6"/>
              <p:cNvSpPr>
                <a:spLocks noGrp="1"/>
              </p:cNvSpPr>
              <p:nvPr/>
            </p:nvSpPr>
            <p:spPr>
              <a:xfrm>
                <a:off x="9034780" y="2386965"/>
                <a:ext cx="2103755" cy="57912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m:t>
                      </m:r>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𝜓</m:t>
                          </m:r>
                        </m:e>
                      </m:d>
                      <m:r>
                        <a:rPr lang="en-US" i="1">
                          <a:solidFill>
                            <a:schemeClr val="tx1"/>
                          </a:solidFill>
                          <a:latin typeface="DejaVu Math TeX Gyre" panose="02000503000000000000" charset="0"/>
                          <a:cs typeface="DejaVu Math TeX Gyre" panose="02000503000000000000" charset="0"/>
                        </a:rPr>
                        <m:t> =</m:t>
                      </m:r>
                      <m:f>
                        <m:fPr>
                          <m:ctrlPr>
                            <a:rPr lang="en-US" i="1">
                              <a:solidFill>
                                <a:schemeClr val="tx1"/>
                              </a:solidFill>
                              <a:latin typeface="DejaVu Math TeX Gyre" panose="02000503000000000000" charset="0"/>
                              <a:cs typeface="DejaVu Math TeX Gyre" panose="02000503000000000000" charset="0"/>
                            </a:rPr>
                          </m:ctrlPr>
                        </m:fPr>
                        <m:num>
                          <m:r>
                            <a:rPr lang="en-US" i="1">
                              <a:solidFill>
                                <a:schemeClr val="tx1"/>
                              </a:solidFill>
                              <a:latin typeface="DejaVu Math TeX Gyre" panose="02000503000000000000" charset="0"/>
                              <a:cs typeface="DejaVu Math TeX Gyre" panose="02000503000000000000" charset="0"/>
                            </a:rPr>
                            <m:t>1</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0</m:t>
                              </m:r>
                            </m:e>
                          </m:d>
                        </m:e>
                      </m:d>
                      <m:r>
                        <a:rPr lang="en-US" i="1">
                          <a:solidFill>
                            <a:schemeClr val="tx1"/>
                          </a:solidFill>
                          <a:latin typeface="DejaVu Math TeX Gyre" panose="02000503000000000000" charset="0"/>
                          <a:cs typeface="DejaVu Math TeX Gyre" panose="02000503000000000000" charset="0"/>
                        </a:rPr>
                        <m:t>−</m:t>
                      </m:r>
                      <m:f>
                        <m:fPr>
                          <m:ctrlPr>
                            <a:rPr lang="en-US" i="1">
                              <a:solidFill>
                                <a:schemeClr val="tx1"/>
                              </a:solidFill>
                              <a:latin typeface="DejaVu Math TeX Gyre" panose="02000503000000000000" charset="0"/>
                              <a:cs typeface="DejaVu Math TeX Gyre" panose="02000503000000000000" charset="0"/>
                            </a:rPr>
                          </m:ctrlPr>
                        </m:fPr>
                        <m:num>
                          <m:rad>
                            <m:radPr>
                              <m:degHide m:val="on"/>
                              <m:ctrlPr>
                                <a:rPr lang="en-US" i="1">
                                  <a:solidFill>
                                    <a:schemeClr val="tx1"/>
                                  </a:solidFill>
                                  <a:latin typeface="DejaVu Math TeX Gyre" panose="02000503000000000000" charset="0"/>
                                  <a:cs typeface="DejaVu Math TeX Gyre" panose="02000503000000000000" charset="0"/>
                                </a:rPr>
                              </m:ctrlPr>
                            </m:radPr>
                            <m:deg/>
                            <m:e>
                              <m:r>
                                <a:rPr lang="en-US" i="1">
                                  <a:solidFill>
                                    <a:schemeClr val="tx1"/>
                                  </a:solidFill>
                                  <a:latin typeface="DejaVu Math TeX Gyre" panose="02000503000000000000" charset="0"/>
                                  <a:cs typeface="DejaVu Math TeX Gyre" panose="02000503000000000000" charset="0"/>
                                </a:rPr>
                                <m:t>3</m:t>
                              </m:r>
                            </m:e>
                          </m:rad>
                          <m:r>
                            <a:rPr lang="en-US" i="1">
                              <a:solidFill>
                                <a:schemeClr val="tx1"/>
                              </a:solidFill>
                              <a:latin typeface="DejaVu Math TeX Gyre" panose="02000503000000000000" charset="0"/>
                              <a:cs typeface="DejaVu Math TeX Gyre" panose="02000503000000000000" charset="0"/>
                            </a:rPr>
                            <m:t>𝑖</m:t>
                          </m:r>
                        </m:num>
                        <m:den>
                          <m:r>
                            <a:rPr lang="en-US" i="1">
                              <a:solidFill>
                                <a:schemeClr val="tx1"/>
                              </a:solidFill>
                              <a:latin typeface="DejaVu Math TeX Gyre" panose="02000503000000000000" charset="0"/>
                              <a:cs typeface="DejaVu Math TeX Gyre" panose="02000503000000000000" charset="0"/>
                            </a:rPr>
                            <m:t>2</m:t>
                          </m:r>
                        </m:den>
                      </m:f>
                      <m:d>
                        <m:dPr>
                          <m:begChr m:val="|"/>
                          <m:endChr m:val=""/>
                          <m:ctrlPr>
                            <a:rPr lang="en-US" i="1">
                              <a:solidFill>
                                <a:schemeClr val="tx1"/>
                              </a:solidFill>
                              <a:latin typeface="DejaVu Math TeX Gyre" panose="02000503000000000000" charset="0"/>
                              <a:cs typeface="DejaVu Math TeX Gyre" panose="02000503000000000000" charset="0"/>
                            </a:rPr>
                          </m:ctrlPr>
                        </m:dPr>
                        <m:e>
                          <m:d>
                            <m:dPr>
                              <m:begChr m:val=""/>
                              <m:endChr m:val="⟩"/>
                              <m:ctrlPr>
                                <a:rPr lang="en-US" i="1">
                                  <a:solidFill>
                                    <a:schemeClr val="tx1"/>
                                  </a:solidFill>
                                  <a:latin typeface="DejaVu Math TeX Gyre" panose="02000503000000000000" charset="0"/>
                                  <a:cs typeface="DejaVu Math TeX Gyre" panose="02000503000000000000" charset="0"/>
                                </a:rPr>
                              </m:ctrlPr>
                            </m:dPr>
                            <m:e>
                              <m:r>
                                <a:rPr lang="en-US" i="1">
                                  <a:solidFill>
                                    <a:schemeClr val="tx1"/>
                                  </a:solidFill>
                                  <a:latin typeface="DejaVu Math TeX Gyre" panose="02000503000000000000" charset="0"/>
                                  <a:cs typeface="DejaVu Math TeX Gyre" panose="02000503000000000000" charset="0"/>
                                </a:rPr>
                                <m:t>1</m:t>
                              </m:r>
                            </m:e>
                          </m:d>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11" name="Text Placeholder 6"/>
              <p:cNvSpPr>
                <a:spLocks noRot="1" noChangeAspect="1" noMove="1" noResize="1" noEditPoints="1" noAdjustHandles="1" noChangeArrowheads="1" noChangeShapeType="1" noTextEdit="1"/>
              </p:cNvSpPr>
              <p:nvPr/>
            </p:nvSpPr>
            <p:spPr>
              <a:xfrm>
                <a:off x="9034780" y="2386965"/>
                <a:ext cx="2103755" cy="579120"/>
              </a:xfrm>
              <a:prstGeom prst="rect">
                <a:avLst/>
              </a:prstGeom>
              <a:blipFill rotWithShape="1">
                <a:blip r:embed="rId7"/>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 Placeholder 6"/>
              <p:cNvSpPr>
                <a:spLocks noGrp="1"/>
              </p:cNvSpPr>
              <p:nvPr/>
            </p:nvSpPr>
            <p:spPr>
              <a:xfrm>
                <a:off x="8395335" y="3420110"/>
                <a:ext cx="2103755" cy="57912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DejaVu Math TeX Gyre" panose="02000503000000000000" charset="0"/>
                          <a:cs typeface="DejaVu Math TeX Gyre" panose="02000503000000000000" charset="0"/>
                        </a:rPr>
                        <m:t>𝑈</m:t>
                      </m:r>
                      <m:r>
                        <a:rPr lang="en-US" i="1">
                          <a:solidFill>
                            <a:schemeClr val="tx1"/>
                          </a:solidFill>
                          <a:latin typeface="DejaVu Math TeX Gyre" panose="02000503000000000000" charset="0"/>
                          <a:cs typeface="DejaVu Math TeX Gyre" panose="02000503000000000000" charset="0"/>
                        </a:rPr>
                        <m:t> =</m:t>
                      </m:r>
                      <m:d>
                        <m:dPr>
                          <m:ctrlPr>
                            <a:rPr lang="en-US"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i="1">
                                  <a:solidFill>
                                    <a:schemeClr val="tx1"/>
                                  </a:solidFill>
                                  <a:latin typeface="DejaVu Math TeX Gyre" panose="02000503000000000000" charset="0"/>
                                  <a:cs typeface="DejaVu Math TeX Gyre" panose="02000503000000000000" charset="0"/>
                                </a:rPr>
                              </m:ctrlPr>
                            </m:mPr>
                            <m:mr>
                              <m:e>
                                <m:r>
                                  <a:rPr lang="en-US" i="1">
                                    <a:solidFill>
                                      <a:schemeClr val="tx1"/>
                                    </a:solidFill>
                                    <a:latin typeface="DejaVu Math TeX Gyre" panose="02000503000000000000" charset="0"/>
                                    <a:cs typeface="DejaVu Math TeX Gyre" panose="02000503000000000000" charset="0"/>
                                  </a:rPr>
                                  <m:t>0</m:t>
                                </m:r>
                              </m:e>
                              <m:e>
                                <m:r>
                                  <a:rPr lang="en-US" i="1">
                                    <a:solidFill>
                                      <a:schemeClr val="tx1"/>
                                    </a:solidFill>
                                    <a:latin typeface="DejaVu Math TeX Gyre" panose="02000503000000000000" charset="0"/>
                                    <a:cs typeface="DejaVu Math TeX Gyre" panose="02000503000000000000" charset="0"/>
                                  </a:rPr>
                                  <m:t>𝑖</m:t>
                                </m:r>
                              </m:e>
                            </m:mr>
                            <m:mr>
                              <m:e>
                                <m:r>
                                  <a:rPr lang="en-US" i="1">
                                    <a:solidFill>
                                      <a:schemeClr val="tx1"/>
                                    </a:solidFill>
                                    <a:latin typeface="DejaVu Math TeX Gyre" panose="02000503000000000000" charset="0"/>
                                    <a:cs typeface="DejaVu Math TeX Gyre" panose="02000503000000000000" charset="0"/>
                                  </a:rPr>
                                  <m:t>−</m:t>
                                </m:r>
                                <m:r>
                                  <a:rPr lang="en-US" i="1">
                                    <a:solidFill>
                                      <a:schemeClr val="tx1"/>
                                    </a:solidFill>
                                    <a:latin typeface="DejaVu Math TeX Gyre" panose="02000503000000000000" charset="0"/>
                                    <a:cs typeface="DejaVu Math TeX Gyre" panose="02000503000000000000" charset="0"/>
                                  </a:rPr>
                                  <m:t>𝑖</m:t>
                                </m:r>
                              </m:e>
                              <m:e>
                                <m:r>
                                  <a:rPr lang="en-US" i="1">
                                    <a:solidFill>
                                      <a:schemeClr val="tx1"/>
                                    </a:solidFill>
                                    <a:latin typeface="DejaVu Math TeX Gyre" panose="02000503000000000000" charset="0"/>
                                    <a:cs typeface="DejaVu Math TeX Gyre" panose="02000503000000000000" charset="0"/>
                                  </a:rPr>
                                  <m:t>0</m:t>
                                </m:r>
                              </m:e>
                            </m:mr>
                          </m:m>
                        </m:e>
                      </m:d>
                    </m:oMath>
                  </m:oMathPara>
                </a14:m>
                <a:endParaRPr lang="en-US" i="1">
                  <a:solidFill>
                    <a:schemeClr val="tx1"/>
                  </a:solidFill>
                  <a:latin typeface="DejaVu Math TeX Gyre" panose="02000503000000000000" charset="0"/>
                  <a:cs typeface="DejaVu Math TeX Gyre" panose="02000503000000000000" charset="0"/>
                </a:endParaRPr>
              </a:p>
            </p:txBody>
          </p:sp>
        </mc:Choice>
        <mc:Fallback>
          <p:sp>
            <p:nvSpPr>
              <p:cNvPr id="9" name="Text Placeholder 6"/>
              <p:cNvSpPr>
                <a:spLocks noRot="1" noChangeAspect="1" noMove="1" noResize="1" noEditPoints="1" noAdjustHandles="1" noChangeArrowheads="1" noChangeShapeType="1" noTextEdit="1"/>
              </p:cNvSpPr>
              <p:nvPr/>
            </p:nvSpPr>
            <p:spPr>
              <a:xfrm>
                <a:off x="8395335" y="3420110"/>
                <a:ext cx="2103755" cy="579120"/>
              </a:xfrm>
              <a:prstGeom prst="rect">
                <a:avLst/>
              </a:prstGeom>
              <a:blipFill rotWithShape="1">
                <a:blip r:embed="rId8"/>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 Placeholder 6"/>
              <p:cNvSpPr>
                <a:spLocks noGrp="1"/>
              </p:cNvSpPr>
              <p:nvPr/>
            </p:nvSpPr>
            <p:spPr>
              <a:xfrm>
                <a:off x="7882255" y="4772660"/>
                <a:ext cx="3239770" cy="942975"/>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sSup>
                                <m:sSupPr>
                                  <m:ctrlPr>
                                    <a:rPr lang="en-US" sz="1400" i="1">
                                      <a:solidFill>
                                        <a:schemeClr val="tx1"/>
                                      </a:solidFill>
                                      <a:latin typeface="DejaVu Math TeX Gyre" panose="02000503000000000000" charset="0"/>
                                      <a:cs typeface="DejaVu Math TeX Gyre" panose="02000503000000000000" charset="0"/>
                                    </a:rPr>
                                  </m:ctrlPr>
                                </m:sSupPr>
                                <m:e>
                                  <m:r>
                                    <a:rPr lang="en-US" sz="1400" i="1">
                                      <a:solidFill>
                                        <a:schemeClr val="tx1"/>
                                      </a:solidFill>
                                      <a:latin typeface="DejaVu Math TeX Gyre" panose="02000503000000000000" charset="0"/>
                                      <a:cs typeface="DejaVu Math TeX Gyre" panose="02000503000000000000" charset="0"/>
                                    </a:rPr>
                                    <m:t>𝜓</m:t>
                                  </m:r>
                                </m:e>
                                <m:sup>
                                  <m:r>
                                    <a:rPr lang="en-US" sz="1400" i="1">
                                      <a:solidFill>
                                        <a:schemeClr val="tx1"/>
                                      </a:solidFill>
                                      <a:latin typeface="DejaVu Math TeX Gyre" panose="02000503000000000000" charset="0"/>
                                      <a:cs typeface="DejaVu Math TeX Gyre" panose="02000503000000000000" charset="0"/>
                                    </a:rPr>
                                    <m:t>’</m:t>
                                  </m:r>
                                </m:sup>
                              </m:sSup>
                            </m:e>
                          </m:d>
                        </m:e>
                      </m:d>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𝑈</m:t>
                      </m:r>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𝜓</m:t>
                              </m:r>
                            </m:e>
                          </m:d>
                        </m:e>
                      </m:d>
                      <m:r>
                        <a:rPr lang="en-US" sz="1400" i="1">
                          <a:solidFill>
                            <a:schemeClr val="tx1"/>
                          </a:solidFill>
                          <a:latin typeface="DejaVu Math TeX Gyre" panose="02000503000000000000" charset="0"/>
                          <a:cs typeface="DejaVu Math TeX Gyre" panose="02000503000000000000" charset="0"/>
                        </a:rPr>
                        <m:t>=</m:t>
                      </m:r>
                      <m:d>
                        <m:dPr>
                          <m:ctrlPr>
                            <a:rPr lang="en-US" sz="1400" i="1">
                              <a:solidFill>
                                <a:schemeClr val="tx1"/>
                              </a:solidFill>
                              <a:latin typeface="DejaVu Math TeX Gyre" panose="02000503000000000000" charset="0"/>
                              <a:cs typeface="DejaVu Math TeX Gyre" panose="02000503000000000000" charset="0"/>
                            </a:rPr>
                          </m:ctrlPr>
                        </m:dPr>
                        <m:e>
                          <m:m>
                            <m:mPr>
                              <m:mcs>
                                <m:mc>
                                  <m:mcPr>
                                    <m:count m:val="2"/>
                                    <m:mcJc m:val="center"/>
                                  </m:mcPr>
                                </m:mc>
                              </m:mcs>
                              <m:ctrlPr>
                                <a:rPr lang="en-US" sz="1400" i="1">
                                  <a:solidFill>
                                    <a:schemeClr val="tx1"/>
                                  </a:solidFill>
                                  <a:latin typeface="DejaVu Math TeX Gyre" panose="02000503000000000000" charset="0"/>
                                  <a:cs typeface="DejaVu Math TeX Gyre" panose="02000503000000000000" charset="0"/>
                                </a:rPr>
                              </m:ctrlPr>
                            </m:mPr>
                            <m:mr>
                              <m:e>
                                <m:r>
                                  <a:rPr lang="en-US" sz="1400" i="1">
                                    <a:solidFill>
                                      <a:schemeClr val="tx1"/>
                                    </a:solidFill>
                                    <a:latin typeface="DejaVu Math TeX Gyre" panose="02000503000000000000" charset="0"/>
                                    <a:cs typeface="DejaVu Math TeX Gyre" panose="02000503000000000000" charset="0"/>
                                  </a:rPr>
                                  <m:t>0</m:t>
                                </m:r>
                              </m:e>
                              <m:e>
                                <m:r>
                                  <a:rPr lang="en-US" sz="1400" i="1">
                                    <a:solidFill>
                                      <a:schemeClr val="tx1"/>
                                    </a:solidFill>
                                    <a:latin typeface="DejaVu Math TeX Gyre" panose="02000503000000000000" charset="0"/>
                                    <a:cs typeface="DejaVu Math TeX Gyre" panose="02000503000000000000" charset="0"/>
                                  </a:rPr>
                                  <m:t>𝑖</m:t>
                                </m:r>
                              </m:e>
                            </m:mr>
                            <m:mr>
                              <m:e>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𝑖</m:t>
                                </m:r>
                              </m:e>
                              <m:e>
                                <m:r>
                                  <a:rPr lang="en-US" sz="1400" i="1">
                                    <a:solidFill>
                                      <a:schemeClr val="tx1"/>
                                    </a:solidFill>
                                    <a:latin typeface="DejaVu Math TeX Gyre" panose="02000503000000000000" charset="0"/>
                                    <a:cs typeface="DejaVu Math TeX Gyre" panose="02000503000000000000" charset="0"/>
                                  </a:rPr>
                                  <m:t>0</m:t>
                                </m:r>
                              </m:e>
                            </m:mr>
                          </m:m>
                        </m:e>
                      </m:d>
                      <m:d>
                        <m:dPr>
                          <m:ctrlPr>
                            <a:rPr lang="en-US" sz="1400" i="1">
                              <a:solidFill>
                                <a:schemeClr val="tx1"/>
                              </a:solidFill>
                              <a:latin typeface="DejaVu Math TeX Gyre" panose="02000503000000000000" charset="0"/>
                              <a:cs typeface="DejaVu Math TeX Gyre" panose="02000503000000000000" charset="0"/>
                            </a:rPr>
                          </m:ctrlPr>
                        </m:dPr>
                        <m:e>
                          <m:m>
                            <m:mPr>
                              <m:mcs>
                                <m:mc>
                                  <m:mcPr>
                                    <m:count m:val="1"/>
                                    <m:mcJc m:val="center"/>
                                  </m:mcPr>
                                </m:mc>
                              </m:mcs>
                              <m:ctrlPr>
                                <a:rPr lang="en-US" sz="1400" i="1">
                                  <a:solidFill>
                                    <a:schemeClr val="tx1"/>
                                  </a:solidFill>
                                  <a:latin typeface="DejaVu Math TeX Gyre" panose="02000503000000000000" charset="0"/>
                                  <a:cs typeface="DejaVu Math TeX Gyre" panose="02000503000000000000" charset="0"/>
                                </a:rPr>
                              </m:ctrlPr>
                            </m:mPr>
                            <m:mr>
                              <m:e>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1</m:t>
                                    </m:r>
                                  </m:num>
                                  <m:den>
                                    <m:r>
                                      <a:rPr lang="en-US" sz="1400" i="1">
                                        <a:solidFill>
                                          <a:schemeClr val="tx1"/>
                                        </a:solidFill>
                                        <a:latin typeface="DejaVu Math TeX Gyre" panose="02000503000000000000" charset="0"/>
                                        <a:cs typeface="DejaVu Math TeX Gyre" panose="02000503000000000000" charset="0"/>
                                      </a:rPr>
                                      <m:t>2</m:t>
                                    </m:r>
                                  </m:den>
                                </m:f>
                              </m:e>
                            </m:mr>
                            <m:mr>
                              <m:e>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m:t>
                                    </m:r>
                                    <m:rad>
                                      <m:radPr>
                                        <m:degHide m:val="on"/>
                                        <m:ctrlPr>
                                          <a:rPr lang="en-US" sz="1400" i="1">
                                            <a:solidFill>
                                              <a:schemeClr val="tx1"/>
                                            </a:solidFill>
                                            <a:latin typeface="DejaVu Math TeX Gyre" panose="02000503000000000000" charset="0"/>
                                            <a:cs typeface="DejaVu Math TeX Gyre" panose="02000503000000000000" charset="0"/>
                                          </a:rPr>
                                        </m:ctrlPr>
                                      </m:radPr>
                                      <m:deg/>
                                      <m:e>
                                        <m:r>
                                          <a:rPr lang="en-US" sz="1400" i="1">
                                            <a:solidFill>
                                              <a:schemeClr val="tx1"/>
                                            </a:solidFill>
                                            <a:latin typeface="DejaVu Math TeX Gyre" panose="02000503000000000000" charset="0"/>
                                            <a:cs typeface="DejaVu Math TeX Gyre" panose="02000503000000000000" charset="0"/>
                                          </a:rPr>
                                          <m:t>3</m:t>
                                        </m:r>
                                      </m:e>
                                    </m:rad>
                                    <m:r>
                                      <a:rPr lang="en-US" sz="1400" i="1">
                                        <a:solidFill>
                                          <a:schemeClr val="tx1"/>
                                        </a:solidFill>
                                        <a:latin typeface="DejaVu Math TeX Gyre" panose="02000503000000000000" charset="0"/>
                                        <a:cs typeface="DejaVu Math TeX Gyre" panose="02000503000000000000" charset="0"/>
                                      </a:rPr>
                                      <m:t>𝑖</m:t>
                                    </m:r>
                                  </m:num>
                                  <m:den>
                                    <m:r>
                                      <a:rPr lang="en-US" sz="1400" i="1">
                                        <a:solidFill>
                                          <a:schemeClr val="tx1"/>
                                        </a:solidFill>
                                        <a:latin typeface="DejaVu Math TeX Gyre" panose="02000503000000000000" charset="0"/>
                                        <a:cs typeface="DejaVu Math TeX Gyre" panose="02000503000000000000" charset="0"/>
                                      </a:rPr>
                                      <m:t>2</m:t>
                                    </m:r>
                                  </m:den>
                                </m:f>
                              </m:e>
                            </m:mr>
                          </m:m>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2" name="Text Placeholder 6"/>
              <p:cNvSpPr>
                <a:spLocks noRot="1" noChangeAspect="1" noMove="1" noResize="1" noEditPoints="1" noAdjustHandles="1" noChangeArrowheads="1" noChangeShapeType="1" noTextEdit="1"/>
              </p:cNvSpPr>
              <p:nvPr/>
            </p:nvSpPr>
            <p:spPr>
              <a:xfrm>
                <a:off x="7882255" y="4772660"/>
                <a:ext cx="3239770" cy="942975"/>
              </a:xfrm>
              <a:prstGeom prst="rect">
                <a:avLst/>
              </a:prstGeom>
              <a:blipFill rotWithShape="1">
                <a:blip r:embed="rId9"/>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 name="Text Placeholder 6"/>
              <p:cNvSpPr>
                <a:spLocks noGrp="1"/>
              </p:cNvSpPr>
              <p:nvPr/>
            </p:nvSpPr>
            <p:spPr>
              <a:xfrm>
                <a:off x="8057515" y="5643880"/>
                <a:ext cx="2971800" cy="924560"/>
              </a:xfrm>
              <a:prstGeom prst="rect">
                <a:avLst/>
              </a:prstGeom>
            </p:spPr>
            <p:txBody>
              <a:bodyPr lIns="0" tIns="0" rIns="0" bIns="0" anchor="ctr" anchorCtr="0"/>
              <a:lstStyle>
                <a:lvl1pPr marL="323850" marR="0" indent="-323850" algn="l" defTabSz="815340" rtl="0" eaLnBrk="1" fontAlgn="auto" latinLnBrk="0" hangingPunct="1">
                  <a:lnSpc>
                    <a:spcPts val="1800"/>
                  </a:lnSpc>
                  <a:spcBef>
                    <a:spcPts val="0"/>
                  </a:spcBef>
                  <a:spcAft>
                    <a:spcPts val="1100"/>
                  </a:spcAft>
                  <a:buClrTx/>
                  <a:buSzPct val="125000"/>
                  <a:buFontTx/>
                  <a:buBlip>
                    <a:blip r:embed="rId1"/>
                  </a:buBlip>
                  <a:defRPr lang="de-DE" sz="1500" kern="1200" spc="0" baseline="0" smtClean="0">
                    <a:solidFill>
                      <a:schemeClr val="tx2"/>
                    </a:solidFill>
                    <a:effectLst/>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marL="0" indent="0" fontAlgn="ctr">
                  <a:lnSpc>
                    <a:spcPct val="100000"/>
                  </a:lnSpc>
                  <a:buNone/>
                </a:pPr>
                <a14:m>
                  <m:oMathPara xmlns:m="http://schemas.openxmlformats.org/officeDocument/2006/math">
                    <m:oMathParaPr>
                      <m:jc m:val="centerGroup"/>
                    </m:oMathParaPr>
                    <m:oMath xmlns:m="http://schemas.openxmlformats.org/officeDocument/2006/math">
                      <m:r>
                        <a:rPr lang="en-US" sz="1400" i="1">
                          <a:solidFill>
                            <a:schemeClr val="tx1"/>
                          </a:solidFill>
                          <a:latin typeface="DejaVu Math TeX Gyre" panose="02000503000000000000" charset="0"/>
                          <a:cs typeface="DejaVu Math TeX Gyre" panose="02000503000000000000" charset="0"/>
                        </a:rPr>
                        <m:t>=</m:t>
                      </m:r>
                      <m:d>
                        <m:dPr>
                          <m:ctrlPr>
                            <a:rPr lang="en-US" sz="1400" i="1">
                              <a:solidFill>
                                <a:schemeClr val="tx1"/>
                              </a:solidFill>
                              <a:latin typeface="DejaVu Math TeX Gyre" panose="02000503000000000000" charset="0"/>
                              <a:cs typeface="DejaVu Math TeX Gyre" panose="02000503000000000000" charset="0"/>
                            </a:rPr>
                          </m:ctrlPr>
                        </m:dPr>
                        <m:e>
                          <m:m>
                            <m:mPr>
                              <m:mcs>
                                <m:mc>
                                  <m:mcPr>
                                    <m:count m:val="1"/>
                                    <m:mcJc m:val="center"/>
                                  </m:mcPr>
                                </m:mc>
                              </m:mcs>
                              <m:ctrlPr>
                                <a:rPr lang="en-US" sz="1400" i="1">
                                  <a:solidFill>
                                    <a:schemeClr val="tx1"/>
                                  </a:solidFill>
                                  <a:latin typeface="DejaVu Math TeX Gyre" panose="02000503000000000000" charset="0"/>
                                  <a:cs typeface="DejaVu Math TeX Gyre" panose="02000503000000000000" charset="0"/>
                                </a:rPr>
                              </m:ctrlPr>
                            </m:mPr>
                            <m:mr>
                              <m:e>
                                <m:f>
                                  <m:fPr>
                                    <m:ctrlPr>
                                      <a:rPr lang="en-US" sz="1400" i="1">
                                        <a:solidFill>
                                          <a:schemeClr val="tx1"/>
                                        </a:solidFill>
                                        <a:latin typeface="DejaVu Math TeX Gyre" panose="02000503000000000000" charset="0"/>
                                        <a:cs typeface="DejaVu Math TeX Gyre" panose="02000503000000000000" charset="0"/>
                                      </a:rPr>
                                    </m:ctrlPr>
                                  </m:fPr>
                                  <m:num>
                                    <m:rad>
                                      <m:radPr>
                                        <m:degHide m:val="on"/>
                                        <m:ctrlPr>
                                          <a:rPr lang="en-US" sz="1400" i="1">
                                            <a:solidFill>
                                              <a:schemeClr val="tx1"/>
                                            </a:solidFill>
                                            <a:latin typeface="DejaVu Math TeX Gyre" panose="02000503000000000000" charset="0"/>
                                            <a:cs typeface="DejaVu Math TeX Gyre" panose="02000503000000000000" charset="0"/>
                                          </a:rPr>
                                        </m:ctrlPr>
                                      </m:radPr>
                                      <m:deg/>
                                      <m:e>
                                        <m:r>
                                          <a:rPr lang="en-US" sz="1400" i="1">
                                            <a:solidFill>
                                              <a:schemeClr val="tx1"/>
                                            </a:solidFill>
                                            <a:latin typeface="DejaVu Math TeX Gyre" panose="02000503000000000000" charset="0"/>
                                            <a:cs typeface="DejaVu Math TeX Gyre" panose="02000503000000000000" charset="0"/>
                                          </a:rPr>
                                          <m:t>3</m:t>
                                        </m:r>
                                      </m:e>
                                    </m:rad>
                                  </m:num>
                                  <m:den>
                                    <m:r>
                                      <a:rPr lang="en-US" sz="1400" i="1">
                                        <a:solidFill>
                                          <a:schemeClr val="tx1"/>
                                        </a:solidFill>
                                        <a:latin typeface="DejaVu Math TeX Gyre" panose="02000503000000000000" charset="0"/>
                                        <a:cs typeface="DejaVu Math TeX Gyre" panose="02000503000000000000" charset="0"/>
                                      </a:rPr>
                                      <m:t>2</m:t>
                                    </m:r>
                                  </m:den>
                                </m:f>
                              </m:e>
                            </m:mr>
                            <m:mr>
                              <m:e>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m:t>
                                    </m:r>
                                    <m:r>
                                      <a:rPr lang="en-US" sz="1400" i="1">
                                        <a:solidFill>
                                          <a:schemeClr val="tx1"/>
                                        </a:solidFill>
                                        <a:latin typeface="DejaVu Math TeX Gyre" panose="02000503000000000000" charset="0"/>
                                        <a:cs typeface="DejaVu Math TeX Gyre" panose="02000503000000000000" charset="0"/>
                                      </a:rPr>
                                      <m:t>𝑖</m:t>
                                    </m:r>
                                  </m:num>
                                  <m:den>
                                    <m:r>
                                      <a:rPr lang="en-US" sz="1400" i="1">
                                        <a:solidFill>
                                          <a:schemeClr val="tx1"/>
                                        </a:solidFill>
                                        <a:latin typeface="DejaVu Math TeX Gyre" panose="02000503000000000000" charset="0"/>
                                        <a:cs typeface="DejaVu Math TeX Gyre" panose="02000503000000000000" charset="0"/>
                                      </a:rPr>
                                      <m:t>2</m:t>
                                    </m:r>
                                  </m:den>
                                </m:f>
                              </m:e>
                            </m:mr>
                          </m:m>
                        </m:e>
                      </m:d>
                      <m:r>
                        <a:rPr lang="en-US" sz="1400" i="1">
                          <a:solidFill>
                            <a:schemeClr val="tx1"/>
                          </a:solidFill>
                          <a:latin typeface="DejaVu Math TeX Gyre" panose="02000503000000000000" charset="0"/>
                          <a:cs typeface="DejaVu Math TeX Gyre" panose="02000503000000000000" charset="0"/>
                        </a:rPr>
                        <m:t>=</m:t>
                      </m:r>
                      <m:f>
                        <m:fPr>
                          <m:ctrlPr>
                            <a:rPr lang="en-US" sz="1400" i="1">
                              <a:solidFill>
                                <a:schemeClr val="tx1"/>
                              </a:solidFill>
                              <a:latin typeface="DejaVu Math TeX Gyre" panose="02000503000000000000" charset="0"/>
                              <a:cs typeface="DejaVu Math TeX Gyre" panose="02000503000000000000" charset="0"/>
                            </a:rPr>
                          </m:ctrlPr>
                        </m:fPr>
                        <m:num>
                          <m:rad>
                            <m:radPr>
                              <m:degHide m:val="on"/>
                              <m:ctrlPr>
                                <a:rPr lang="en-US" sz="1400" i="1">
                                  <a:solidFill>
                                    <a:schemeClr val="tx1"/>
                                  </a:solidFill>
                                  <a:latin typeface="DejaVu Math TeX Gyre" panose="02000503000000000000" charset="0"/>
                                  <a:cs typeface="DejaVu Math TeX Gyre" panose="02000503000000000000" charset="0"/>
                                </a:rPr>
                              </m:ctrlPr>
                            </m:radPr>
                            <m:deg/>
                            <m:e>
                              <m:r>
                                <a:rPr lang="en-US" sz="1400" i="1">
                                  <a:solidFill>
                                    <a:schemeClr val="tx1"/>
                                  </a:solidFill>
                                  <a:latin typeface="DejaVu Math TeX Gyre" panose="02000503000000000000" charset="0"/>
                                  <a:cs typeface="DejaVu Math TeX Gyre" panose="02000503000000000000" charset="0"/>
                                </a:rPr>
                                <m:t>3</m:t>
                              </m:r>
                            </m:e>
                          </m:rad>
                        </m:num>
                        <m:den>
                          <m:r>
                            <a:rPr lang="en-US" sz="1400" i="1">
                              <a:solidFill>
                                <a:schemeClr val="tx1"/>
                              </a:solidFill>
                              <a:latin typeface="DejaVu Math TeX Gyre" panose="02000503000000000000" charset="0"/>
                              <a:cs typeface="DejaVu Math TeX Gyre" panose="02000503000000000000" charset="0"/>
                            </a:rPr>
                            <m:t>2</m:t>
                          </m:r>
                        </m:den>
                      </m:f>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0</m:t>
                              </m:r>
                            </m:e>
                          </m:d>
                        </m:e>
                      </m:d>
                      <m:r>
                        <a:rPr lang="en-US" sz="1400" i="1">
                          <a:solidFill>
                            <a:schemeClr val="tx1"/>
                          </a:solidFill>
                          <a:latin typeface="DejaVu Math TeX Gyre" panose="02000503000000000000" charset="0"/>
                          <a:cs typeface="DejaVu Math TeX Gyre" panose="02000503000000000000" charset="0"/>
                        </a:rPr>
                        <m:t>−</m:t>
                      </m:r>
                      <m:f>
                        <m:fPr>
                          <m:ctrlPr>
                            <a:rPr lang="en-US" sz="1400" i="1">
                              <a:solidFill>
                                <a:schemeClr val="tx1"/>
                              </a:solidFill>
                              <a:latin typeface="DejaVu Math TeX Gyre" panose="02000503000000000000" charset="0"/>
                              <a:cs typeface="DejaVu Math TeX Gyre" panose="02000503000000000000" charset="0"/>
                            </a:rPr>
                          </m:ctrlPr>
                        </m:fPr>
                        <m:num>
                          <m:r>
                            <a:rPr lang="en-US" sz="1400" i="1">
                              <a:solidFill>
                                <a:schemeClr val="tx1"/>
                              </a:solidFill>
                              <a:latin typeface="DejaVu Math TeX Gyre" panose="02000503000000000000" charset="0"/>
                              <a:cs typeface="DejaVu Math TeX Gyre" panose="02000503000000000000" charset="0"/>
                            </a:rPr>
                            <m:t>𝑖</m:t>
                          </m:r>
                        </m:num>
                        <m:den>
                          <m:r>
                            <a:rPr lang="en-US" sz="1400" i="1">
                              <a:solidFill>
                                <a:schemeClr val="tx1"/>
                              </a:solidFill>
                              <a:latin typeface="DejaVu Math TeX Gyre" panose="02000503000000000000" charset="0"/>
                              <a:cs typeface="DejaVu Math TeX Gyre" panose="02000503000000000000" charset="0"/>
                            </a:rPr>
                            <m:t>2</m:t>
                          </m:r>
                        </m:den>
                      </m:f>
                      <m:d>
                        <m:dPr>
                          <m:begChr m:val="|"/>
                          <m:endChr m:val=""/>
                          <m:ctrlPr>
                            <a:rPr lang="en-US" sz="1400" i="1">
                              <a:solidFill>
                                <a:schemeClr val="tx1"/>
                              </a:solidFill>
                              <a:latin typeface="DejaVu Math TeX Gyre" panose="02000503000000000000" charset="0"/>
                              <a:cs typeface="DejaVu Math TeX Gyre" panose="02000503000000000000" charset="0"/>
                            </a:rPr>
                          </m:ctrlPr>
                        </m:dPr>
                        <m:e>
                          <m:d>
                            <m:dPr>
                              <m:begChr m:val=""/>
                              <m:endChr m:val="⟩"/>
                              <m:ctrlPr>
                                <a:rPr lang="en-US" sz="1400" i="1">
                                  <a:solidFill>
                                    <a:schemeClr val="tx1"/>
                                  </a:solidFill>
                                  <a:latin typeface="DejaVu Math TeX Gyre" panose="02000503000000000000" charset="0"/>
                                  <a:cs typeface="DejaVu Math TeX Gyre" panose="02000503000000000000" charset="0"/>
                                </a:rPr>
                              </m:ctrlPr>
                            </m:dPr>
                            <m:e>
                              <m:r>
                                <a:rPr lang="en-US" sz="1400" i="1">
                                  <a:solidFill>
                                    <a:schemeClr val="tx1"/>
                                  </a:solidFill>
                                  <a:latin typeface="DejaVu Math TeX Gyre" panose="02000503000000000000" charset="0"/>
                                  <a:cs typeface="DejaVu Math TeX Gyre" panose="02000503000000000000" charset="0"/>
                                </a:rPr>
                                <m:t>1</m:t>
                              </m:r>
                            </m:e>
                          </m:d>
                        </m:e>
                      </m:d>
                    </m:oMath>
                  </m:oMathPara>
                </a14:m>
                <a:endParaRPr lang="en-US" sz="1400" i="1">
                  <a:solidFill>
                    <a:schemeClr val="tx1"/>
                  </a:solidFill>
                  <a:latin typeface="DejaVu Math TeX Gyre" panose="02000503000000000000" charset="0"/>
                  <a:cs typeface="DejaVu Math TeX Gyre" panose="02000503000000000000" charset="0"/>
                </a:endParaRPr>
              </a:p>
            </p:txBody>
          </p:sp>
        </mc:Choice>
        <mc:Fallback>
          <p:sp>
            <p:nvSpPr>
              <p:cNvPr id="13" name="Text Placeholder 6"/>
              <p:cNvSpPr>
                <a:spLocks noRot="1" noChangeAspect="1" noMove="1" noResize="1" noEditPoints="1" noAdjustHandles="1" noChangeArrowheads="1" noChangeShapeType="1" noTextEdit="1"/>
              </p:cNvSpPr>
              <p:nvPr/>
            </p:nvSpPr>
            <p:spPr>
              <a:xfrm>
                <a:off x="8057515" y="5643880"/>
                <a:ext cx="2971800" cy="924560"/>
              </a:xfrm>
              <a:prstGeom prst="rect">
                <a:avLst/>
              </a:prstGeom>
              <a:blipFill rotWithShape="1">
                <a:blip r:embed="rId10"/>
                <a:stretch>
                  <a:fillRect/>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33" name="think-cell Slide" r:id="rId2" imgW="0" imgH="0" progId="TCLayout.ActiveDocument.1">
                  <p:embed/>
                </p:oleObj>
              </mc:Choice>
              <mc:Fallback>
                <p:oleObj name="think-cell Slide" r:id="rId2" imgW="0" imgH="0" progId="TCLayout.ActiveDocument.1">
                  <p:embed/>
                  <p:pic>
                    <p:nvPicPr>
                      <p:cNvPr id="0" name="Picture 37932"/>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platzhalter 1"/>
          <p:cNvSpPr>
            <a:spLocks noGrp="1"/>
          </p:cNvSpPr>
          <p:nvPr>
            <p:ph type="body" sz="quarter" idx="11"/>
          </p:nvPr>
        </p:nvSpPr>
        <p:spPr/>
        <p:txBody>
          <a:bodyPr/>
          <a:lstStyle/>
          <a:p>
            <a:pPr>
              <a:lnSpc>
                <a:spcPct val="100000"/>
              </a:lnSpc>
            </a:pPr>
            <a:r>
              <a:rPr lang="en-US" b="0" dirty="0">
                <a:cs typeface="Arial" panose="020B0604020202020204" pitchFamily="34" charset="0"/>
              </a:rPr>
              <a:t>Ludwig-</a:t>
            </a:r>
            <a:r>
              <a:rPr lang="en-US" b="0" dirty="0" err="1">
                <a:cs typeface="Arial" panose="020B0604020202020204" pitchFamily="34" charset="0"/>
              </a:rPr>
              <a:t>Maximilians</a:t>
            </a:r>
            <a:r>
              <a:rPr lang="en-US" b="0" dirty="0">
                <a:cs typeface="Arial" panose="020B0604020202020204" pitchFamily="34" charset="0"/>
              </a:rPr>
              <a:t>-Universität München, MNM-Team</a:t>
            </a:r>
            <a:endParaRPr lang="en-US" b="0" dirty="0">
              <a:cs typeface="Arial" panose="020B0604020202020204" pitchFamily="34" charset="0"/>
            </a:endParaRPr>
          </a:p>
          <a:p>
            <a:pPr>
              <a:lnSpc>
                <a:spcPct val="100000"/>
              </a:lnSpc>
            </a:pPr>
            <a:r>
              <a:rPr lang="en-US" b="0" dirty="0">
                <a:cs typeface="Arial" panose="020B0604020202020204" pitchFamily="34" charset="0"/>
              </a:rPr>
              <a:t>Oettingenstr. 67</a:t>
            </a:r>
            <a:endParaRPr lang="en-US" b="0" dirty="0">
              <a:cs typeface="Arial" panose="020B0604020202020204" pitchFamily="34" charset="0"/>
            </a:endParaRPr>
          </a:p>
          <a:p>
            <a:pPr>
              <a:lnSpc>
                <a:spcPct val="100000"/>
              </a:lnSpc>
            </a:pPr>
            <a:r>
              <a:rPr lang="en-US" b="0" dirty="0">
                <a:cs typeface="Arial" panose="020B0604020202020204" pitchFamily="34" charset="0"/>
              </a:rPr>
              <a:t>80538 Munich</a:t>
            </a:r>
            <a:endParaRPr lang="en-US" b="0" dirty="0">
              <a:cs typeface="Arial" panose="020B0604020202020204" pitchFamily="34" charset="0"/>
            </a:endParaRPr>
          </a:p>
          <a:p>
            <a:pPr>
              <a:lnSpc>
                <a:spcPct val="100000"/>
              </a:lnSpc>
            </a:pPr>
            <a:r>
              <a:rPr lang="en-US" b="0" dirty="0">
                <a:cs typeface="Arial" panose="020B0604020202020204" pitchFamily="34" charset="0"/>
              </a:rPr>
              <a:t>https://www.nm.ifi.lmu.de/</a:t>
            </a:r>
            <a:endParaRPr lang="en-US" b="0" dirty="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THINKCELLSHAPEDONOTDELETE" val="thinkcellActiveDocDoNotDelete"/>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UNDODONOTDELETE" val="0"/>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Präsentationstitel">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äsentationstitel Variante">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halt">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90000"/>
      <a:lstStyle>
        <a:defPPr marL="0" indent="0" algn="l">
          <a:spcBef>
            <a:spcPts val="1200"/>
          </a:spcBef>
          <a:buSzPct val="80000"/>
          <a:buNone/>
          <a:defRPr sz="1500" dirty="0" smtClean="0">
            <a:solidFill>
              <a:schemeClr val="tx2"/>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ücktitel">
  <a:themeElements>
    <a:clrScheme name="Benutzerdefiniert 1">
      <a:dk1>
        <a:srgbClr val="008740"/>
      </a:dk1>
      <a:lt1>
        <a:srgbClr val="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5864</Words>
  <Application>WPS Presentation</Application>
  <PresentationFormat>Breitbild</PresentationFormat>
  <Paragraphs>233</Paragraphs>
  <Slides>9</Slides>
  <Notes>13</Notes>
  <HiddenSlides>0</HiddenSlides>
  <MMClips>0</MMClips>
  <ScaleCrop>false</ScaleCrop>
  <HeadingPairs>
    <vt:vector size="8" baseType="variant">
      <vt:variant>
        <vt:lpstr>已用的字体</vt:lpstr>
      </vt:variant>
      <vt:variant>
        <vt:i4>17</vt:i4>
      </vt:variant>
      <vt:variant>
        <vt:lpstr>主题</vt:lpstr>
      </vt:variant>
      <vt:variant>
        <vt:i4>6</vt:i4>
      </vt:variant>
      <vt:variant>
        <vt:lpstr>嵌入 OLE 服务器</vt:lpstr>
      </vt:variant>
      <vt:variant>
        <vt:i4>24</vt:i4>
      </vt:variant>
      <vt:variant>
        <vt:lpstr>幻灯片标题</vt:lpstr>
      </vt:variant>
      <vt:variant>
        <vt:i4>9</vt:i4>
      </vt:variant>
    </vt:vector>
  </HeadingPairs>
  <TitlesOfParts>
    <vt:vector size="56" baseType="lpstr">
      <vt:lpstr>Arial</vt:lpstr>
      <vt:lpstr>SimSun</vt:lpstr>
      <vt:lpstr>Wingdings</vt:lpstr>
      <vt:lpstr>LMU CompatilFact</vt:lpstr>
      <vt:lpstr>GFS Theokritos</vt:lpstr>
      <vt:lpstr>Calibri</vt:lpstr>
      <vt:lpstr>Trebuchet MS</vt:lpstr>
      <vt:lpstr>DejaVu Math TeX Gyre</vt:lpstr>
      <vt:lpstr>MS Mincho</vt:lpstr>
      <vt:lpstr>Comfortaa Light</vt:lpstr>
      <vt:lpstr>Courier New</vt:lpstr>
      <vt:lpstr>文鼎ＰＬ简中楷</vt:lpstr>
      <vt:lpstr>Arial (Body)</vt:lpstr>
      <vt:lpstr>Microsoft YaHei</vt:lpstr>
      <vt:lpstr>Droid Sans Fallback</vt:lpstr>
      <vt:lpstr>Arial Unicode MS</vt:lpstr>
      <vt:lpstr>OpenSymbol</vt:lpstr>
      <vt:lpstr>Präsentationstitel</vt:lpstr>
      <vt:lpstr>Präsentationstitel Variante</vt:lpstr>
      <vt:lpstr>Kapiteltrenner</vt:lpstr>
      <vt:lpstr>1_Kapiteltrenner</vt:lpstr>
      <vt:lpstr>Inhalt</vt:lpstr>
      <vt:lpstr>Rücktitel</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Doeffinger</dc:creator>
  <cp:lastModifiedBy>ctminh</cp:lastModifiedBy>
  <cp:revision>531</cp:revision>
  <cp:lastPrinted>2023-10-23T09:32:07Z</cp:lastPrinted>
  <dcterms:created xsi:type="dcterms:W3CDTF">2023-10-23T09:32:07Z</dcterms:created>
  <dcterms:modified xsi:type="dcterms:W3CDTF">2023-10-23T09:32:07Z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1033-11.1.0.11701</vt:lpwstr>
  </property>
</Properties>
</file>