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7" r:id="rId7"/>
    <p:sldId id="288" r:id="rId8"/>
    <p:sldId id="286" r:id="rId9"/>
    <p:sldId id="289" r:id="rId10"/>
    <p:sldId id="291" r:id="rId11"/>
    <p:sldId id="290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neeson/emotiontracker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gon.org/index.html" TargetMode="External"/><Relationship Id="rId2" Type="http://schemas.openxmlformats.org/officeDocument/2006/relationships/hyperlink" Target="https://github.com/ctneeson/emotiontracker2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 Tracker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7"/>
            <a:ext cx="7971615" cy="1507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Module: </a:t>
            </a:r>
            <a:r>
              <a:rPr lang="en-US" sz="1200" dirty="0"/>
              <a:t>CSC7084: Web Development (2231_FYR)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Student Name: </a:t>
            </a:r>
            <a:r>
              <a:rPr lang="en-US" sz="1200" dirty="0"/>
              <a:t>Ciaran Neeson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Student Number: </a:t>
            </a:r>
            <a:r>
              <a:rPr lang="en-US" sz="1200" dirty="0"/>
              <a:t>15615014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Walkthrough Video: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GitHub repository: </a:t>
            </a:r>
            <a:r>
              <a:rPr lang="en-US" sz="1200" dirty="0">
                <a:hlinkClick r:id="rId2"/>
              </a:rPr>
              <a:t>https://github.com/ctneeson/emotiontracker2</a:t>
            </a:r>
            <a:endParaRPr lang="en-US" sz="1200" dirty="0"/>
          </a:p>
          <a:p>
            <a:pPr marL="0" indent="0"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EF51-53D1-CB35-30F5-2C4ACF28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200" y="1160401"/>
            <a:ext cx="4111924" cy="47141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Database Design</a:t>
            </a:r>
          </a:p>
          <a:p>
            <a:r>
              <a:rPr lang="en-GB" dirty="0"/>
              <a:t>Soft deletes</a:t>
            </a:r>
          </a:p>
          <a:p>
            <a:r>
              <a:rPr lang="en-GB" dirty="0"/>
              <a:t>Run IDs/row locking during account creation</a:t>
            </a:r>
          </a:p>
          <a:p>
            <a:r>
              <a:rPr lang="en-GB" dirty="0"/>
              <a:t>Naming conventions</a:t>
            </a:r>
          </a:p>
          <a:p>
            <a:r>
              <a:rPr lang="en-GB" dirty="0"/>
              <a:t>Encryption: storage of salt &amp; key values (adopt an industry-standard policy)</a:t>
            </a:r>
          </a:p>
          <a:p>
            <a:r>
              <a:rPr lang="en-GB" dirty="0"/>
              <a:t>Table indexing for query optimisation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Code modularity</a:t>
            </a:r>
          </a:p>
          <a:p>
            <a:r>
              <a:rPr lang="en-GB" dirty="0"/>
              <a:t>Limited externalisation of inline scripts in EJS files (due to time constraints)</a:t>
            </a:r>
          </a:p>
          <a:p>
            <a:r>
              <a:rPr lang="en-GB" dirty="0"/>
              <a:t>Potential inclusion of redundant elements</a:t>
            </a:r>
          </a:p>
          <a:p>
            <a:r>
              <a:rPr lang="en-GB" dirty="0"/>
              <a:t>Helmet (or similar) permissions for authorised code libraries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ECF7CE4-D236-3477-A426-BCFE1BF295E6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Improvements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77A33E-4F02-1A82-5DFB-14A3A3C44BFE}"/>
              </a:ext>
            </a:extLst>
          </p:cNvPr>
          <p:cNvSpPr txBox="1">
            <a:spLocks/>
          </p:cNvSpPr>
          <p:nvPr/>
        </p:nvSpPr>
        <p:spPr>
          <a:xfrm>
            <a:off x="4346124" y="1164862"/>
            <a:ext cx="4620883" cy="510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FF00"/>
                </a:solidFill>
              </a:rPr>
              <a:t>User Experience</a:t>
            </a:r>
          </a:p>
          <a:p>
            <a:r>
              <a:rPr lang="en-GB" dirty="0"/>
              <a:t>Password confirmation (enter twice to avoid typos)</a:t>
            </a:r>
          </a:p>
          <a:p>
            <a:r>
              <a:rPr lang="en-GB" dirty="0"/>
              <a:t>Reset password option (would probably require link with email server and/or SMS for confirmation)</a:t>
            </a:r>
          </a:p>
          <a:p>
            <a:r>
              <a:rPr lang="en-GB" dirty="0"/>
              <a:t>Verify account creation via email confirmation</a:t>
            </a:r>
          </a:p>
          <a:p>
            <a:r>
              <a:rPr lang="en-GB" dirty="0"/>
              <a:t>MFA etc…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FF00"/>
                </a:solidFill>
              </a:rPr>
              <a:t>Deployment/Scalability</a:t>
            </a:r>
          </a:p>
          <a:p>
            <a:r>
              <a:rPr lang="en-GB" dirty="0"/>
              <a:t>Negligible user numbers/data volumes in demo, so no idea about scalability</a:t>
            </a:r>
          </a:p>
          <a:p>
            <a:r>
              <a:rPr lang="en-GB" dirty="0"/>
              <a:t>Little time to look at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30485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Requirements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2952" y="6430298"/>
            <a:ext cx="5964926" cy="427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https://github.com/ctneeson/emotiontracker2</a:t>
            </a:r>
            <a:endParaRPr lang="en-US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EF1CCFD-C5E6-F3B1-5D86-12E4A5E6E99B}"/>
              </a:ext>
            </a:extLst>
          </p:cNvPr>
          <p:cNvSpPr txBox="1">
            <a:spLocks/>
          </p:cNvSpPr>
          <p:nvPr/>
        </p:nvSpPr>
        <p:spPr>
          <a:xfrm>
            <a:off x="308322" y="1221255"/>
            <a:ext cx="4654298" cy="1832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FFFF00"/>
                </a:solidFill>
              </a:rPr>
              <a:t>Software requirements</a:t>
            </a:r>
          </a:p>
          <a:p>
            <a:r>
              <a:rPr lang="en-US" dirty="0"/>
              <a:t>Development environment: </a:t>
            </a:r>
            <a:r>
              <a:rPr lang="en-US" dirty="0" err="1">
                <a:hlinkClick r:id="rId3"/>
              </a:rPr>
              <a:t>Laragon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Browser (Opera in this demonstration)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B34AC-6BFC-0CC0-2045-BA115104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128312"/>
            <a:ext cx="4654298" cy="3301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09C95-0D3C-548F-9CD0-CE6EC553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283" y="810690"/>
            <a:ext cx="3170174" cy="211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EC025-EAB0-AD05-DE7A-D953AF19D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4535" y="282710"/>
            <a:ext cx="2991109" cy="3414056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C9B20FD-7CF3-AFC1-FF2D-53DB0BE2CA11}"/>
              </a:ext>
            </a:extLst>
          </p:cNvPr>
          <p:cNvSpPr txBox="1">
            <a:spLocks/>
          </p:cNvSpPr>
          <p:nvPr/>
        </p:nvSpPr>
        <p:spPr>
          <a:xfrm>
            <a:off x="5486400" y="3754681"/>
            <a:ext cx="6551719" cy="2820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FFFF00"/>
                </a:solidFill>
              </a:rPr>
              <a:t>Setup instructions</a:t>
            </a:r>
          </a:p>
          <a:p>
            <a:r>
              <a:rPr lang="en-US" dirty="0"/>
              <a:t>SQL scripts to create tables &amp; populate sample data</a:t>
            </a:r>
          </a:p>
          <a:p>
            <a:pPr lvl="1"/>
            <a:r>
              <a:rPr lang="en-US" dirty="0"/>
              <a:t>Test accounts 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admin:admin123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user:user123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Constraints incl. FKS</a:t>
            </a:r>
          </a:p>
          <a:p>
            <a:pPr lvl="1"/>
            <a:r>
              <a:rPr lang="en-US" dirty="0"/>
              <a:t>Password encryption</a:t>
            </a:r>
          </a:p>
          <a:p>
            <a:r>
              <a:rPr lang="en-US" dirty="0"/>
              <a:t>Stored procedures</a:t>
            </a:r>
          </a:p>
          <a:p>
            <a:pPr lvl="1"/>
            <a:r>
              <a:rPr lang="en-US" dirty="0"/>
              <a:t>Server-side validation</a:t>
            </a:r>
          </a:p>
          <a:p>
            <a:pPr lvl="1"/>
            <a:r>
              <a:rPr lang="en-US" dirty="0"/>
              <a:t>More complex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7B121E30-65FD-5137-2043-CCD6CE33AE3E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DF860-1488-9968-FACD-9BE334B6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790" y="924108"/>
            <a:ext cx="6516210" cy="508073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0C2462-4ACE-9592-7351-0EC9492067EE}"/>
              </a:ext>
            </a:extLst>
          </p:cNvPr>
          <p:cNvSpPr txBox="1">
            <a:spLocks/>
          </p:cNvSpPr>
          <p:nvPr/>
        </p:nvSpPr>
        <p:spPr>
          <a:xfrm>
            <a:off x="235566" y="924108"/>
            <a:ext cx="5370990" cy="4970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FFFF00"/>
                </a:solidFill>
              </a:rPr>
              <a:t>Considerations/Improvements</a:t>
            </a:r>
          </a:p>
          <a:p>
            <a:r>
              <a:rPr lang="en-US" dirty="0"/>
              <a:t>XAMPP: many shortcomings (</a:t>
            </a:r>
            <a:r>
              <a:rPr lang="en-US" dirty="0" err="1"/>
              <a:t>Laragon</a:t>
            </a:r>
            <a:r>
              <a:rPr lang="en-US" dirty="0"/>
              <a:t> used instead)</a:t>
            </a:r>
          </a:p>
          <a:p>
            <a:r>
              <a:rPr lang="en-US" dirty="0"/>
              <a:t>Triggers considered on insert/delete but </a:t>
            </a:r>
          </a:p>
          <a:p>
            <a:r>
              <a:rPr lang="en-US" dirty="0"/>
              <a:t>Reliance on UPDATED_BY column to match user name in joins (sometimes admin can update on behalf of another user)</a:t>
            </a:r>
          </a:p>
          <a:p>
            <a:r>
              <a:rPr lang="en-US" dirty="0"/>
              <a:t>Selecting MAX(id) from </a:t>
            </a:r>
            <a:r>
              <a:rPr lang="en-US" dirty="0" err="1"/>
              <a:t>emotionhistory</a:t>
            </a:r>
            <a:r>
              <a:rPr lang="en-US" dirty="0"/>
              <a:t> when inserting new snapshot in order to link to other tables - using a Run ID would be more advisable</a:t>
            </a:r>
          </a:p>
          <a:p>
            <a:r>
              <a:rPr lang="en-US" dirty="0"/>
              <a:t>Considered soft deletions (ACTIVE column on certain tables) but this added complexity to queries</a:t>
            </a:r>
          </a:p>
          <a:p>
            <a:r>
              <a:rPr lang="en-US" dirty="0"/>
              <a:t>Password encryption was initially SHA-256 but changed to AES (non-</a:t>
            </a:r>
            <a:r>
              <a:rPr lang="en-US" dirty="0" err="1"/>
              <a:t>decryptability</a:t>
            </a:r>
            <a:r>
              <a:rPr lang="en-US" dirty="0"/>
              <a:t> of SHA – cannot view in ‘Account Admin’ screen)</a:t>
            </a:r>
          </a:p>
        </p:txBody>
      </p:sp>
    </p:spTree>
    <p:extLst>
      <p:ext uri="{BB962C8B-B14F-4D97-AF65-F5344CB8AC3E}">
        <p14:creationId xmlns:p14="http://schemas.microsoft.com/office/powerpoint/2010/main" val="1408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26C75ED-3941-5985-D545-611BACA9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85" y="1082540"/>
            <a:ext cx="9733829" cy="4692919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18881220-709A-1EA7-E90E-ED8017B4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90" y="266576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901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90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Structure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02" y="742648"/>
            <a:ext cx="1215625" cy="335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Client-side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5714-E91A-B084-5690-41E1F1C7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27" y="668400"/>
            <a:ext cx="2276506" cy="6123017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3796045-8AE8-B96D-CCC8-F89EEC6C9142}"/>
              </a:ext>
            </a:extLst>
          </p:cNvPr>
          <p:cNvSpPr txBox="1">
            <a:spLocks/>
          </p:cNvSpPr>
          <p:nvPr/>
        </p:nvSpPr>
        <p:spPr>
          <a:xfrm>
            <a:off x="6976262" y="1898973"/>
            <a:ext cx="1400331" cy="335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Server-side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98CD8-3E6E-EC30-7828-D714E480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64" y="2273902"/>
            <a:ext cx="2649528" cy="2643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975E23-3AFB-3B3D-932C-34689106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971" y="2531468"/>
            <a:ext cx="3825572" cy="4259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C43FB-C483-FD45-E10F-B53E0D9B5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068" y="910552"/>
            <a:ext cx="3073134" cy="33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EF51-53D1-CB35-30F5-2C4ACF28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820" y="802107"/>
            <a:ext cx="6718300" cy="4093243"/>
          </a:xfrm>
        </p:spPr>
        <p:txBody>
          <a:bodyPr/>
          <a:lstStyle/>
          <a:p>
            <a:r>
              <a:rPr lang="en-GB" dirty="0"/>
              <a:t>Developing while learning &amp; a lot of rework required as new considerations</a:t>
            </a:r>
          </a:p>
          <a:p>
            <a:r>
              <a:rPr lang="en-GB" dirty="0"/>
              <a:t>Slow pace in early days, often getting stuck &amp; unable to find help / unaware of resources</a:t>
            </a:r>
          </a:p>
          <a:p>
            <a:r>
              <a:rPr lang="en-GB" dirty="0"/>
              <a:t>Discovery of most important resources - some happened by accident</a:t>
            </a:r>
          </a:p>
          <a:p>
            <a:r>
              <a:rPr lang="en-GB" dirty="0"/>
              <a:t>Project got on track late on</a:t>
            </a:r>
          </a:p>
          <a:p>
            <a:r>
              <a:rPr lang="en-GB" dirty="0"/>
              <a:t>Heavy leveraging of SQL for server-side manipulation &amp; validations to speed up progress</a:t>
            </a:r>
          </a:p>
          <a:p>
            <a:r>
              <a:rPr lang="en-GB" dirty="0"/>
              <a:t>Time constraints vs. code modularity</a:t>
            </a:r>
          </a:p>
          <a:p>
            <a:r>
              <a:rPr lang="en-GB" dirty="0"/>
              <a:t>JavaScript libraries: </a:t>
            </a:r>
            <a:r>
              <a:rPr lang="en-GB" dirty="0" err="1"/>
              <a:t>UIKit</a:t>
            </a:r>
            <a:r>
              <a:rPr lang="en-GB" dirty="0"/>
              <a:t>, Semantic UI (dropdown), Chart JS (radar charts), jQuery (API requests - $.post &amp; $.ajax)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ECF7CE4-D236-3477-A426-BCFE1BF295E6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Development Approach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2D4FC8-4DCD-EF61-BFDE-FB18449E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58" y="4945146"/>
            <a:ext cx="1853938" cy="54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mbs Down Circle by j4p4n | Thumbs down, Clip art, Sticker template">
            <a:extLst>
              <a:ext uri="{FF2B5EF4-FFF2-40B4-BE49-F238E27FC236}">
                <a16:creationId xmlns:a16="http://schemas.microsoft.com/office/drawing/2014/main" id="{6BA0660D-C39B-A602-574B-6FA47DD7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406" y="4730484"/>
            <a:ext cx="981838" cy="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Thumbs Up Clipart Pictures - Clipartix">
            <a:extLst>
              <a:ext uri="{FF2B5EF4-FFF2-40B4-BE49-F238E27FC236}">
                <a16:creationId xmlns:a16="http://schemas.microsoft.com/office/drawing/2014/main" id="{12FBC585-2276-F2B5-170B-FB5040DA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43" y="5761464"/>
            <a:ext cx="985701" cy="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ponsible AI pair programming with GitHub Copilot - The GitHub Blog">
            <a:extLst>
              <a:ext uri="{FF2B5EF4-FFF2-40B4-BE49-F238E27FC236}">
                <a16:creationId xmlns:a16="http://schemas.microsoft.com/office/drawing/2014/main" id="{2F441EBE-5A7B-E336-CB38-3FB22972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23" y="5824627"/>
            <a:ext cx="1645487" cy="86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Ikit">
            <a:extLst>
              <a:ext uri="{FF2B5EF4-FFF2-40B4-BE49-F238E27FC236}">
                <a16:creationId xmlns:a16="http://schemas.microsoft.com/office/drawing/2014/main" id="{392ED1D7-1DA9-4366-81F7-681AAE1B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197" y="3663858"/>
            <a:ext cx="1853938" cy="94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Free Thumbs Up Clipart Pictures - Clipartix">
            <a:extLst>
              <a:ext uri="{FF2B5EF4-FFF2-40B4-BE49-F238E27FC236}">
                <a16:creationId xmlns:a16="http://schemas.microsoft.com/office/drawing/2014/main" id="{BF0516DB-343F-5F51-666E-0887361F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047" y="3646381"/>
            <a:ext cx="985701" cy="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ack Overflow Logo">
            <a:extLst>
              <a:ext uri="{FF2B5EF4-FFF2-40B4-BE49-F238E27FC236}">
                <a16:creationId xmlns:a16="http://schemas.microsoft.com/office/drawing/2014/main" id="{8B76661A-7EC2-D555-5713-C0B7A132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244" y="2746060"/>
            <a:ext cx="2059719" cy="6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o So icon in Office XS Style">
            <a:extLst>
              <a:ext uri="{FF2B5EF4-FFF2-40B4-BE49-F238E27FC236}">
                <a16:creationId xmlns:a16="http://schemas.microsoft.com/office/drawing/2014/main" id="{452286E3-ADCC-DA33-DA1A-F332610E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046" y="2586908"/>
            <a:ext cx="985701" cy="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eh (MEH). información de precios, capitalización de mercado, gráficos ...">
            <a:extLst>
              <a:ext uri="{FF2B5EF4-FFF2-40B4-BE49-F238E27FC236}">
                <a16:creationId xmlns:a16="http://schemas.microsoft.com/office/drawing/2014/main" id="{1C5D3C39-B8C6-A6B8-985A-AC443527D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43" y="1542440"/>
            <a:ext cx="942204" cy="94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QUB logo | 英國升學專家 - HKIES 海升國際教育服務中心">
            <a:extLst>
              <a:ext uri="{FF2B5EF4-FFF2-40B4-BE49-F238E27FC236}">
                <a16:creationId xmlns:a16="http://schemas.microsoft.com/office/drawing/2014/main" id="{90A23162-282B-C0A4-AB4C-A55A8B71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244" y="1648346"/>
            <a:ext cx="2078803" cy="7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Hub - ngx-semantic/ngx-semantic: A new take on an Angular ...">
            <a:extLst>
              <a:ext uri="{FF2B5EF4-FFF2-40B4-BE49-F238E27FC236}">
                <a16:creationId xmlns:a16="http://schemas.microsoft.com/office/drawing/2014/main" id="{EC1FB8A2-50B2-1A90-69C6-199A938D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45" y="271371"/>
            <a:ext cx="1129145" cy="11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So So icon in Office XS Style">
            <a:extLst>
              <a:ext uri="{FF2B5EF4-FFF2-40B4-BE49-F238E27FC236}">
                <a16:creationId xmlns:a16="http://schemas.microsoft.com/office/drawing/2014/main" id="{DF61D1D9-C98F-B7CC-C184-218BB6F0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94" y="346143"/>
            <a:ext cx="985701" cy="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6F1E09-3E65-4B0E-4094-FF7A53BCED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5547" y="4371996"/>
            <a:ext cx="4510846" cy="23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EF51-53D1-CB35-30F5-2C4ACF28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573" y="802107"/>
            <a:ext cx="4620883" cy="120323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Database Setup</a:t>
            </a:r>
          </a:p>
          <a:p>
            <a:r>
              <a:rPr lang="en-GB" dirty="0" err="1"/>
              <a:t>HeidiSQL</a:t>
            </a:r>
            <a:r>
              <a:rPr lang="en-GB" dirty="0"/>
              <a:t> via </a:t>
            </a:r>
            <a:r>
              <a:rPr lang="en-GB" dirty="0" err="1"/>
              <a:t>Laragon</a:t>
            </a:r>
            <a:endParaRPr lang="en-GB" dirty="0"/>
          </a:p>
          <a:p>
            <a:r>
              <a:rPr lang="en-GB" dirty="0" err="1"/>
              <a:t>emotiontracker_setup_tables.sql</a:t>
            </a:r>
            <a:endParaRPr lang="en-GB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ECF7CE4-D236-3477-A426-BCFE1BF295E6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MySQL/API Walkthrough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CB60A9-B392-5E1F-E86D-BDCDE1ABF093}"/>
              </a:ext>
            </a:extLst>
          </p:cNvPr>
          <p:cNvSpPr txBox="1">
            <a:spLocks/>
          </p:cNvSpPr>
          <p:nvPr/>
        </p:nvSpPr>
        <p:spPr>
          <a:xfrm>
            <a:off x="225573" y="1906438"/>
            <a:ext cx="6546163" cy="4787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FF00"/>
                </a:solidFill>
              </a:rPr>
              <a:t>Stored Procedures</a:t>
            </a:r>
          </a:p>
          <a:p>
            <a:r>
              <a:rPr lang="en-GB" dirty="0" err="1"/>
              <a:t>sp_postNewUser</a:t>
            </a:r>
            <a:r>
              <a:rPr lang="en-GB" dirty="0"/>
              <a:t>: Create new account (PW encryption)</a:t>
            </a:r>
          </a:p>
          <a:p>
            <a:r>
              <a:rPr lang="en-GB" dirty="0" err="1"/>
              <a:t>sp_getUserPostLogin</a:t>
            </a:r>
            <a:r>
              <a:rPr lang="en-GB" dirty="0"/>
              <a:t>: Login validation</a:t>
            </a:r>
          </a:p>
          <a:p>
            <a:r>
              <a:rPr lang="en-GB" dirty="0" err="1"/>
              <a:t>sp_postNewEmotionHist</a:t>
            </a:r>
            <a:r>
              <a:rPr lang="en-GB" dirty="0"/>
              <a:t>: Create snapshot</a:t>
            </a:r>
          </a:p>
          <a:p>
            <a:r>
              <a:rPr lang="en-GB" dirty="0" err="1"/>
              <a:t>sp_getTriggers</a:t>
            </a:r>
            <a:r>
              <a:rPr lang="en-GB" dirty="0"/>
              <a:t>: used in Create/Edit snapshot</a:t>
            </a:r>
          </a:p>
          <a:p>
            <a:r>
              <a:rPr lang="en-GB" dirty="0" err="1"/>
              <a:t>sp_getEmotionHist</a:t>
            </a:r>
            <a:r>
              <a:rPr lang="en-GB" dirty="0"/>
              <a:t>: snapshots overview</a:t>
            </a:r>
          </a:p>
          <a:p>
            <a:r>
              <a:rPr lang="en-GB" dirty="0" err="1"/>
              <a:t>sp_getEmotionHistByID</a:t>
            </a:r>
            <a:r>
              <a:rPr lang="en-GB" dirty="0"/>
              <a:t>: Edit snapshot – view</a:t>
            </a:r>
          </a:p>
          <a:p>
            <a:r>
              <a:rPr lang="en-GB" dirty="0" err="1"/>
              <a:t>sp_updateEmotionHistByID</a:t>
            </a:r>
            <a:r>
              <a:rPr lang="en-GB" dirty="0"/>
              <a:t>: Edit snapshot - update</a:t>
            </a:r>
          </a:p>
          <a:p>
            <a:r>
              <a:rPr lang="en-GB" dirty="0" err="1"/>
              <a:t>sp_deleteEmotionHistByID</a:t>
            </a:r>
            <a:r>
              <a:rPr lang="en-GB" dirty="0"/>
              <a:t>: Delete snapshot</a:t>
            </a:r>
          </a:p>
          <a:p>
            <a:r>
              <a:rPr lang="en-GB" dirty="0" err="1"/>
              <a:t>sp_getUsers</a:t>
            </a:r>
            <a:r>
              <a:rPr lang="en-GB" dirty="0"/>
              <a:t>: Account Admin</a:t>
            </a:r>
          </a:p>
          <a:p>
            <a:r>
              <a:rPr lang="en-GB" dirty="0" err="1"/>
              <a:t>sp_updateUser</a:t>
            </a:r>
            <a:r>
              <a:rPr lang="en-GB" dirty="0"/>
              <a:t>: Update user details</a:t>
            </a:r>
          </a:p>
          <a:p>
            <a:r>
              <a:rPr lang="en-GB" dirty="0" err="1"/>
              <a:t>sp_deleteUser</a:t>
            </a:r>
            <a:r>
              <a:rPr lang="en-GB" dirty="0"/>
              <a:t>: Delete user account &amp; associated records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9EBC5-7281-547D-05F0-D51DFD70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17" y="495993"/>
            <a:ext cx="4620884" cy="2820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C9EDD-5221-7D80-1F28-4B1F718D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17" y="3398660"/>
            <a:ext cx="4620884" cy="21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EF51-53D1-CB35-30F5-2C4ACF28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200" y="1160401"/>
            <a:ext cx="3749613" cy="47141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Test User</a:t>
            </a:r>
          </a:p>
          <a:p>
            <a:r>
              <a:rPr lang="en-GB" dirty="0"/>
              <a:t>Login &amp; view snapshots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New User</a:t>
            </a:r>
          </a:p>
          <a:p>
            <a:r>
              <a:rPr lang="en-GB" dirty="0"/>
              <a:t>Create account (data validations)</a:t>
            </a:r>
          </a:p>
          <a:p>
            <a:r>
              <a:rPr lang="en-GB" dirty="0"/>
              <a:t>Login</a:t>
            </a:r>
          </a:p>
          <a:p>
            <a:r>
              <a:rPr lang="en-GB" dirty="0"/>
              <a:t>Add snapshot (date validation)</a:t>
            </a:r>
          </a:p>
          <a:p>
            <a:r>
              <a:rPr lang="en-GB" dirty="0"/>
              <a:t>Snapshots overview</a:t>
            </a:r>
          </a:p>
          <a:p>
            <a:r>
              <a:rPr lang="en-GB" dirty="0"/>
              <a:t>Edit snapshot (triggers dropdown)</a:t>
            </a:r>
          </a:p>
          <a:p>
            <a:r>
              <a:rPr lang="en-GB" dirty="0"/>
              <a:t>Delete snapshot</a:t>
            </a:r>
          </a:p>
          <a:p>
            <a:r>
              <a:rPr lang="en-GB" dirty="0"/>
              <a:t>Account Admin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ECF7CE4-D236-3477-A426-BCFE1BF295E6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Interface Walkthrough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77A33E-4F02-1A82-5DFB-14A3A3C44BFE}"/>
              </a:ext>
            </a:extLst>
          </p:cNvPr>
          <p:cNvSpPr txBox="1">
            <a:spLocks/>
          </p:cNvSpPr>
          <p:nvPr/>
        </p:nvSpPr>
        <p:spPr>
          <a:xfrm>
            <a:off x="3983815" y="1160401"/>
            <a:ext cx="4620883" cy="2472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FF00"/>
                </a:solidFill>
              </a:rPr>
              <a:t>Admin User</a:t>
            </a:r>
          </a:p>
          <a:p>
            <a:r>
              <a:rPr lang="en-GB" dirty="0"/>
              <a:t>Login &amp; view different users’ snapshots</a:t>
            </a:r>
          </a:p>
          <a:p>
            <a:r>
              <a:rPr lang="en-GB" dirty="0"/>
              <a:t>Edit/Delete snapshot of other user</a:t>
            </a:r>
          </a:p>
          <a:p>
            <a:r>
              <a:rPr lang="en-GB" dirty="0"/>
              <a:t>Account Admin for other user (incl. assign new role / delete account)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EEAA8-EDAA-4EF9-104D-D66E92AF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28" y="3057774"/>
            <a:ext cx="4463855" cy="32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EF51-53D1-CB35-30F5-2C4ACF28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374" y="832448"/>
            <a:ext cx="3749613" cy="471418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Password Encryption</a:t>
            </a:r>
          </a:p>
          <a:p>
            <a:r>
              <a:rPr lang="en-GB" dirty="0"/>
              <a:t>AES has been used for demo purposes but SHA-256 is preferred (although neither are 100% secure). Account Admin process would require revision to properly handle SHA-256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Session validation</a:t>
            </a:r>
          </a:p>
          <a:p>
            <a:r>
              <a:rPr lang="en-GB" dirty="0"/>
              <a:t>Use of </a:t>
            </a:r>
            <a:r>
              <a:rPr lang="en-GB" dirty="0" err="1"/>
              <a:t>isAuth</a:t>
            </a:r>
            <a:r>
              <a:rPr lang="en-GB" dirty="0"/>
              <a:t> (auth.js) middleware &amp; setting </a:t>
            </a:r>
            <a:r>
              <a:rPr lang="en-GB" dirty="0" err="1"/>
              <a:t>sessionUserName</a:t>
            </a:r>
            <a:r>
              <a:rPr lang="en-GB" dirty="0"/>
              <a:t> limiting user’s access to only what is permitted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ECF7CE4-D236-3477-A426-BCFE1BF295E6}"/>
              </a:ext>
            </a:extLst>
          </p:cNvPr>
          <p:cNvSpPr txBox="1">
            <a:spLocks/>
          </p:cNvSpPr>
          <p:nvPr/>
        </p:nvSpPr>
        <p:spPr>
          <a:xfrm>
            <a:off x="329090" y="26657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Security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177A33E-4F02-1A82-5DFB-14A3A3C44BFE}"/>
              </a:ext>
            </a:extLst>
          </p:cNvPr>
          <p:cNvSpPr txBox="1">
            <a:spLocks/>
          </p:cNvSpPr>
          <p:nvPr/>
        </p:nvSpPr>
        <p:spPr>
          <a:xfrm>
            <a:off x="5189433" y="832298"/>
            <a:ext cx="4620883" cy="5180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FF00"/>
                </a:solidFill>
              </a:rPr>
              <a:t>Validations</a:t>
            </a:r>
          </a:p>
          <a:p>
            <a:r>
              <a:rPr lang="en-GB" dirty="0"/>
              <a:t>Greater focus on server-side (due to the possibility of disabling JavaScript in browser)</a:t>
            </a:r>
          </a:p>
          <a:p>
            <a:r>
              <a:rPr lang="en-GB" dirty="0"/>
              <a:t>Duplication of some checks on client-side</a:t>
            </a:r>
          </a:p>
          <a:p>
            <a:r>
              <a:rPr lang="en-GB" dirty="0"/>
              <a:t>Disable buttons by default on client-side unless valid inputs are provided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Caching</a:t>
            </a:r>
          </a:p>
          <a:p>
            <a:r>
              <a:rPr lang="en-GB" dirty="0"/>
              <a:t>Cache-Control in app.js on client side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SQL injection</a:t>
            </a:r>
          </a:p>
          <a:p>
            <a:r>
              <a:rPr lang="en-GB" dirty="0" err="1"/>
              <a:t>mysql.escape</a:t>
            </a:r>
            <a:r>
              <a:rPr lang="en-GB" dirty="0"/>
              <a:t>(input) on server 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C0C41-7FE9-7F02-A692-EDADF80B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274" y="2013448"/>
            <a:ext cx="2515656" cy="261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8CC3C-F4E7-4C19-8EBF-4130AADB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274" y="4716351"/>
            <a:ext cx="2332547" cy="1985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3ED24-AD5A-E491-51C8-748CD25A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6" y="4632487"/>
            <a:ext cx="2949611" cy="1479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1D3DE-2C13-0A1A-96FC-E61FB70A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362" y="5068736"/>
            <a:ext cx="2515657" cy="16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522</TotalTime>
  <Words>719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Emotion Tracker App Project</vt:lpstr>
      <vt:lpstr>Project Requirements</vt:lpstr>
      <vt:lpstr>PowerPoint Presentation</vt:lpstr>
      <vt:lpstr>System Implementation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Tracker App Project</dc:title>
  <dc:creator>Neeson, Ciaran</dc:creator>
  <cp:lastModifiedBy>Ciaran Neeson</cp:lastModifiedBy>
  <cp:revision>7</cp:revision>
  <dcterms:created xsi:type="dcterms:W3CDTF">2024-03-11T11:50:42Z</dcterms:created>
  <dcterms:modified xsi:type="dcterms:W3CDTF">2024-03-22T01:59:47Z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