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94" r:id="rId6"/>
    <p:sldId id="258" r:id="rId7"/>
    <p:sldId id="287" r:id="rId8"/>
    <p:sldId id="288" r:id="rId9"/>
    <p:sldId id="286" r:id="rId10"/>
    <p:sldId id="289" r:id="rId11"/>
    <p:sldId id="291" r:id="rId12"/>
    <p:sldId id="290" r:id="rId13"/>
    <p:sldId id="292" r:id="rId14"/>
    <p:sldId id="29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3/22/2024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3/22/2024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ctneeson/emotiontracker2" TargetMode="External"/><Relationship Id="rId2" Type="http://schemas.openxmlformats.org/officeDocument/2006/relationships/hyperlink" Target="https://qubstudentcloud-my.sharepoint.com/:v:/g/personal/15615014_ads_qub_ac_uk/EdAQUchXBENCpxcTy4EiAtoBxTvBt5NJngY5uxl0stuFAw?e=qkgLr9"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ctneeson/emotiontracker2"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laragon.org/index.html" TargetMode="External"/><Relationship Id="rId2" Type="http://schemas.openxmlformats.org/officeDocument/2006/relationships/hyperlink" Target="https://github.com/ctneeson/emotiontracker2" TargetMode="External"/><Relationship Id="rId1" Type="http://schemas.openxmlformats.org/officeDocument/2006/relationships/slideLayout" Target="../slideLayouts/slideLayout5.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jpe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Emotion Tracker App Project</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7" y="3721607"/>
            <a:ext cx="7971615" cy="2092597"/>
          </a:xfrm>
        </p:spPr>
        <p:txBody>
          <a:bodyPr>
            <a:normAutofit/>
          </a:bodyPr>
          <a:lstStyle/>
          <a:p>
            <a:pPr marL="0" indent="0">
              <a:buNone/>
            </a:pPr>
            <a:r>
              <a:rPr lang="en-US" sz="1200" dirty="0">
                <a:solidFill>
                  <a:srgbClr val="FFFF00"/>
                </a:solidFill>
              </a:rPr>
              <a:t>Module: </a:t>
            </a:r>
            <a:r>
              <a:rPr lang="en-US" sz="1200" dirty="0"/>
              <a:t>CSC7084: Web Development (2231_FYR)</a:t>
            </a:r>
          </a:p>
          <a:p>
            <a:pPr marL="0" indent="0">
              <a:buNone/>
            </a:pPr>
            <a:r>
              <a:rPr lang="en-US" sz="1200" dirty="0">
                <a:solidFill>
                  <a:srgbClr val="FFFF00"/>
                </a:solidFill>
              </a:rPr>
              <a:t>Student Name: </a:t>
            </a:r>
            <a:r>
              <a:rPr lang="en-US" sz="1200" dirty="0"/>
              <a:t>Ciaran Neeson</a:t>
            </a:r>
          </a:p>
          <a:p>
            <a:pPr marL="0" indent="0">
              <a:buNone/>
            </a:pPr>
            <a:r>
              <a:rPr lang="en-US" sz="1200" dirty="0">
                <a:solidFill>
                  <a:srgbClr val="FFFF00"/>
                </a:solidFill>
              </a:rPr>
              <a:t>Student Number: </a:t>
            </a:r>
            <a:r>
              <a:rPr lang="en-US" sz="1200" dirty="0"/>
              <a:t>15615014</a:t>
            </a:r>
          </a:p>
          <a:p>
            <a:pPr marL="0" indent="0">
              <a:buNone/>
            </a:pPr>
            <a:r>
              <a:rPr lang="en-US" sz="1200" dirty="0">
                <a:solidFill>
                  <a:srgbClr val="FFFF00"/>
                </a:solidFill>
              </a:rPr>
              <a:t>Walkthrough Video:</a:t>
            </a:r>
          </a:p>
          <a:p>
            <a:pPr marL="0" indent="0">
              <a:buNone/>
            </a:pPr>
            <a:r>
              <a:rPr lang="en-US" sz="1200" dirty="0">
                <a:hlinkClick r:id="rId2"/>
              </a:rPr>
              <a:t>https://qubstudentcloud-my.sharepoint.com/:v:/g/personal/15615014_ads_qub_ac_uk/EdAQUchXBENCpxcTy4EiAtoBxTvBt5NJngY5uxl0stuFAw?e=qkgLr9</a:t>
            </a:r>
            <a:endParaRPr lang="en-US" sz="1200" dirty="0"/>
          </a:p>
          <a:p>
            <a:pPr marL="0" indent="0">
              <a:buNone/>
            </a:pPr>
            <a:r>
              <a:rPr lang="en-US" sz="1200" dirty="0">
                <a:solidFill>
                  <a:srgbClr val="FFFF00"/>
                </a:solidFill>
              </a:rPr>
              <a:t>GitHub repository: </a:t>
            </a:r>
            <a:r>
              <a:rPr lang="en-US" sz="1200" dirty="0">
                <a:hlinkClick r:id="rId3"/>
              </a:rPr>
              <a:t>https://github.com/ctneeson/emotiontracker2</a:t>
            </a:r>
            <a:endParaRPr lang="en-US" sz="1200" dirty="0"/>
          </a:p>
          <a:p>
            <a:pPr marL="0" indent="0">
              <a:buNone/>
            </a:pPr>
            <a:endParaRPr lang="en-US" sz="1200" dirty="0">
              <a:solidFill>
                <a:srgbClr val="FFFF00"/>
              </a:solidFill>
            </a:endParaRPr>
          </a:p>
          <a:p>
            <a:pPr marL="0" indent="0">
              <a:buNone/>
            </a:pPr>
            <a:endParaRPr lang="en-US" sz="1200" dirty="0">
              <a:solidFill>
                <a:srgbClr val="FFFF00"/>
              </a:solidFill>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3E3EF51-53D1-CB35-30F5-2C4ACF286662}"/>
              </a:ext>
            </a:extLst>
          </p:cNvPr>
          <p:cNvSpPr>
            <a:spLocks noGrp="1"/>
          </p:cNvSpPr>
          <p:nvPr>
            <p:ph type="body" sz="quarter" idx="13"/>
          </p:nvPr>
        </p:nvSpPr>
        <p:spPr>
          <a:xfrm>
            <a:off x="249374" y="832448"/>
            <a:ext cx="3749613" cy="4714188"/>
          </a:xfrm>
        </p:spPr>
        <p:txBody>
          <a:bodyPr/>
          <a:lstStyle/>
          <a:p>
            <a:pPr marL="0" indent="0">
              <a:buNone/>
            </a:pPr>
            <a:r>
              <a:rPr lang="en-GB" dirty="0">
                <a:solidFill>
                  <a:srgbClr val="FFFF00"/>
                </a:solidFill>
              </a:rPr>
              <a:t>Password Encryption</a:t>
            </a:r>
          </a:p>
          <a:p>
            <a:r>
              <a:rPr lang="en-GB" dirty="0"/>
              <a:t>AES has been used for demo purposes but SHA-256 is preferred (although neither are 100% secure). Account Admin process would require revision to properly handle SHA-256</a:t>
            </a:r>
          </a:p>
          <a:p>
            <a:pPr marL="0" indent="0">
              <a:buNone/>
            </a:pPr>
            <a:endParaRPr lang="en-GB" dirty="0"/>
          </a:p>
          <a:p>
            <a:pPr marL="0" indent="0">
              <a:buNone/>
            </a:pPr>
            <a:r>
              <a:rPr lang="en-GB" dirty="0">
                <a:solidFill>
                  <a:srgbClr val="FFFF00"/>
                </a:solidFill>
              </a:rPr>
              <a:t>Session validation</a:t>
            </a:r>
          </a:p>
          <a:p>
            <a:r>
              <a:rPr lang="en-GB" dirty="0"/>
              <a:t>Use of </a:t>
            </a:r>
            <a:r>
              <a:rPr lang="en-GB" dirty="0" err="1"/>
              <a:t>isAuth</a:t>
            </a:r>
            <a:r>
              <a:rPr lang="en-GB" dirty="0"/>
              <a:t> (auth.js) middleware &amp; setting </a:t>
            </a:r>
            <a:r>
              <a:rPr lang="en-GB" dirty="0" err="1"/>
              <a:t>sessionUserName</a:t>
            </a:r>
            <a:r>
              <a:rPr lang="en-GB" dirty="0"/>
              <a:t> limiting user’s access to only what is permitted</a:t>
            </a:r>
            <a:endParaRPr lang="en-GB" dirty="0">
              <a:solidFill>
                <a:srgbClr val="FFFF00"/>
              </a:solidFill>
            </a:endParaRPr>
          </a:p>
        </p:txBody>
      </p:sp>
      <p:sp>
        <p:nvSpPr>
          <p:cNvPr id="11" name="Title 6">
            <a:extLst>
              <a:ext uri="{FF2B5EF4-FFF2-40B4-BE49-F238E27FC236}">
                <a16:creationId xmlns:a16="http://schemas.microsoft.com/office/drawing/2014/main" id="{AECF7CE4-D236-3477-A426-BCFE1BF295E6}"/>
              </a:ext>
            </a:extLst>
          </p:cNvPr>
          <p:cNvSpPr txBox="1">
            <a:spLocks/>
          </p:cNvSpPr>
          <p:nvPr/>
        </p:nvSpPr>
        <p:spPr>
          <a:xfrm>
            <a:off x="329090" y="266576"/>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dirty="0">
                <a:solidFill>
                  <a:schemeClr val="accent1">
                    <a:lumMod val="40000"/>
                    <a:lumOff val="60000"/>
                  </a:schemeClr>
                </a:solidFill>
              </a:rPr>
              <a:t>Security</a:t>
            </a:r>
          </a:p>
        </p:txBody>
      </p:sp>
      <p:sp>
        <p:nvSpPr>
          <p:cNvPr id="2" name="Text Placeholder 2">
            <a:extLst>
              <a:ext uri="{FF2B5EF4-FFF2-40B4-BE49-F238E27FC236}">
                <a16:creationId xmlns:a16="http://schemas.microsoft.com/office/drawing/2014/main" id="{9177A33E-4F02-1A82-5DFB-14A3A3C44BFE}"/>
              </a:ext>
            </a:extLst>
          </p:cNvPr>
          <p:cNvSpPr txBox="1">
            <a:spLocks/>
          </p:cNvSpPr>
          <p:nvPr/>
        </p:nvSpPr>
        <p:spPr>
          <a:xfrm>
            <a:off x="5189433" y="832298"/>
            <a:ext cx="4620883" cy="5180014"/>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solidFill>
                  <a:srgbClr val="FFFF00"/>
                </a:solidFill>
              </a:rPr>
              <a:t>Validations</a:t>
            </a:r>
          </a:p>
          <a:p>
            <a:r>
              <a:rPr lang="en-GB" dirty="0"/>
              <a:t>Greater focus on server-side (due to the possibility of disabling JavaScript in browser)</a:t>
            </a:r>
          </a:p>
          <a:p>
            <a:r>
              <a:rPr lang="en-GB" dirty="0"/>
              <a:t>Duplication of some checks on client-side</a:t>
            </a:r>
          </a:p>
          <a:p>
            <a:r>
              <a:rPr lang="en-GB" dirty="0"/>
              <a:t>Disable buttons by default on client-side unless valid inputs are provided</a:t>
            </a:r>
          </a:p>
          <a:p>
            <a:pPr marL="0" indent="0">
              <a:buNone/>
            </a:pPr>
            <a:endParaRPr lang="en-GB" dirty="0"/>
          </a:p>
          <a:p>
            <a:pPr marL="0" indent="0">
              <a:buNone/>
            </a:pPr>
            <a:r>
              <a:rPr lang="en-GB" dirty="0">
                <a:solidFill>
                  <a:srgbClr val="FFFF00"/>
                </a:solidFill>
              </a:rPr>
              <a:t>Caching</a:t>
            </a:r>
          </a:p>
          <a:p>
            <a:r>
              <a:rPr lang="en-GB" dirty="0"/>
              <a:t>Cache-Control in app.js on client side</a:t>
            </a:r>
          </a:p>
          <a:p>
            <a:pPr marL="0" indent="0">
              <a:buNone/>
            </a:pPr>
            <a:endParaRPr lang="en-GB" dirty="0"/>
          </a:p>
          <a:p>
            <a:pPr marL="0" indent="0">
              <a:buNone/>
            </a:pPr>
            <a:r>
              <a:rPr lang="en-GB" dirty="0">
                <a:solidFill>
                  <a:srgbClr val="FFFF00"/>
                </a:solidFill>
              </a:rPr>
              <a:t>SQL injection</a:t>
            </a:r>
          </a:p>
          <a:p>
            <a:r>
              <a:rPr lang="en-GB" dirty="0" err="1"/>
              <a:t>mysql.escape</a:t>
            </a:r>
            <a:r>
              <a:rPr lang="en-GB" dirty="0"/>
              <a:t>(input) on server side</a:t>
            </a:r>
          </a:p>
        </p:txBody>
      </p:sp>
      <p:pic>
        <p:nvPicPr>
          <p:cNvPr id="6" name="Picture 5">
            <a:extLst>
              <a:ext uri="{FF2B5EF4-FFF2-40B4-BE49-F238E27FC236}">
                <a16:creationId xmlns:a16="http://schemas.microsoft.com/office/drawing/2014/main" id="{CB8C0C41-7FE9-7F02-A692-EDADF80BB30F}"/>
              </a:ext>
            </a:extLst>
          </p:cNvPr>
          <p:cNvPicPr>
            <a:picLocks noChangeAspect="1"/>
          </p:cNvPicPr>
          <p:nvPr/>
        </p:nvPicPr>
        <p:blipFill>
          <a:blip r:embed="rId2"/>
          <a:stretch>
            <a:fillRect/>
          </a:stretch>
        </p:blipFill>
        <p:spPr>
          <a:xfrm>
            <a:off x="9299274" y="2013448"/>
            <a:ext cx="2515656" cy="2619039"/>
          </a:xfrm>
          <a:prstGeom prst="rect">
            <a:avLst/>
          </a:prstGeom>
        </p:spPr>
      </p:pic>
      <p:pic>
        <p:nvPicPr>
          <p:cNvPr id="8" name="Picture 7">
            <a:extLst>
              <a:ext uri="{FF2B5EF4-FFF2-40B4-BE49-F238E27FC236}">
                <a16:creationId xmlns:a16="http://schemas.microsoft.com/office/drawing/2014/main" id="{7698CC3C-F4E7-4C19-8EBF-4130AADBA361}"/>
              </a:ext>
            </a:extLst>
          </p:cNvPr>
          <p:cNvPicPr>
            <a:picLocks noChangeAspect="1"/>
          </p:cNvPicPr>
          <p:nvPr/>
        </p:nvPicPr>
        <p:blipFill>
          <a:blip r:embed="rId3"/>
          <a:stretch>
            <a:fillRect/>
          </a:stretch>
        </p:blipFill>
        <p:spPr>
          <a:xfrm>
            <a:off x="9299274" y="4716351"/>
            <a:ext cx="2332547" cy="1985874"/>
          </a:xfrm>
          <a:prstGeom prst="rect">
            <a:avLst/>
          </a:prstGeom>
        </p:spPr>
      </p:pic>
      <p:pic>
        <p:nvPicPr>
          <p:cNvPr id="10" name="Picture 9">
            <a:extLst>
              <a:ext uri="{FF2B5EF4-FFF2-40B4-BE49-F238E27FC236}">
                <a16:creationId xmlns:a16="http://schemas.microsoft.com/office/drawing/2014/main" id="{F073ED24-AD5A-E491-51C8-748CD25A2708}"/>
              </a:ext>
            </a:extLst>
          </p:cNvPr>
          <p:cNvPicPr>
            <a:picLocks noChangeAspect="1"/>
          </p:cNvPicPr>
          <p:nvPr/>
        </p:nvPicPr>
        <p:blipFill>
          <a:blip r:embed="rId4"/>
          <a:stretch>
            <a:fillRect/>
          </a:stretch>
        </p:blipFill>
        <p:spPr>
          <a:xfrm>
            <a:off x="79336" y="4632487"/>
            <a:ext cx="2949611" cy="1479891"/>
          </a:xfrm>
          <a:prstGeom prst="rect">
            <a:avLst/>
          </a:prstGeom>
        </p:spPr>
      </p:pic>
      <p:pic>
        <p:nvPicPr>
          <p:cNvPr id="13" name="Picture 12">
            <a:extLst>
              <a:ext uri="{FF2B5EF4-FFF2-40B4-BE49-F238E27FC236}">
                <a16:creationId xmlns:a16="http://schemas.microsoft.com/office/drawing/2014/main" id="{1181D3DE-2C13-0A1A-96FC-E61FB70A8FC4}"/>
              </a:ext>
            </a:extLst>
          </p:cNvPr>
          <p:cNvPicPr>
            <a:picLocks noChangeAspect="1"/>
          </p:cNvPicPr>
          <p:nvPr/>
        </p:nvPicPr>
        <p:blipFill>
          <a:blip r:embed="rId5"/>
          <a:stretch>
            <a:fillRect/>
          </a:stretch>
        </p:blipFill>
        <p:spPr>
          <a:xfrm>
            <a:off x="2851362" y="5068736"/>
            <a:ext cx="2515657" cy="1633489"/>
          </a:xfrm>
          <a:prstGeom prst="rect">
            <a:avLst/>
          </a:prstGeom>
        </p:spPr>
      </p:pic>
    </p:spTree>
    <p:extLst>
      <p:ext uri="{BB962C8B-B14F-4D97-AF65-F5344CB8AC3E}">
        <p14:creationId xmlns:p14="http://schemas.microsoft.com/office/powerpoint/2010/main" val="964162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3E3EF51-53D1-CB35-30F5-2C4ACF286662}"/>
              </a:ext>
            </a:extLst>
          </p:cNvPr>
          <p:cNvSpPr>
            <a:spLocks noGrp="1"/>
          </p:cNvSpPr>
          <p:nvPr>
            <p:ph type="body" sz="quarter" idx="13"/>
          </p:nvPr>
        </p:nvSpPr>
        <p:spPr>
          <a:xfrm>
            <a:off x="234200" y="1160401"/>
            <a:ext cx="4111924" cy="4714188"/>
          </a:xfrm>
        </p:spPr>
        <p:txBody>
          <a:bodyPr/>
          <a:lstStyle/>
          <a:p>
            <a:pPr marL="0" indent="0">
              <a:buNone/>
            </a:pPr>
            <a:r>
              <a:rPr lang="en-GB" dirty="0">
                <a:solidFill>
                  <a:srgbClr val="FFFF00"/>
                </a:solidFill>
              </a:rPr>
              <a:t>Database Design</a:t>
            </a:r>
          </a:p>
          <a:p>
            <a:r>
              <a:rPr lang="en-GB" dirty="0"/>
              <a:t>Soft deletes</a:t>
            </a:r>
          </a:p>
          <a:p>
            <a:r>
              <a:rPr lang="en-GB" dirty="0"/>
              <a:t>Run IDs/row locking during account creation</a:t>
            </a:r>
          </a:p>
          <a:p>
            <a:r>
              <a:rPr lang="en-GB" dirty="0"/>
              <a:t>Naming conventions</a:t>
            </a:r>
          </a:p>
          <a:p>
            <a:r>
              <a:rPr lang="en-GB" dirty="0"/>
              <a:t>Encryption: storage of salt &amp; key values (adopt an industry-standard policy)</a:t>
            </a:r>
          </a:p>
          <a:p>
            <a:r>
              <a:rPr lang="en-GB" dirty="0"/>
              <a:t>Table indexing for query optimisation</a:t>
            </a:r>
          </a:p>
          <a:p>
            <a:pPr marL="0" indent="0">
              <a:buNone/>
            </a:pPr>
            <a:endParaRPr lang="en-GB" dirty="0"/>
          </a:p>
          <a:p>
            <a:pPr marL="0" indent="0">
              <a:buNone/>
            </a:pPr>
            <a:r>
              <a:rPr lang="en-GB" dirty="0">
                <a:solidFill>
                  <a:srgbClr val="FFFF00"/>
                </a:solidFill>
              </a:rPr>
              <a:t>Code modularity</a:t>
            </a:r>
          </a:p>
          <a:p>
            <a:r>
              <a:rPr lang="en-GB" dirty="0"/>
              <a:t>Limited externalisation of inline scripts in EJS files (due to time constraints)</a:t>
            </a:r>
          </a:p>
          <a:p>
            <a:r>
              <a:rPr lang="en-GB" dirty="0"/>
              <a:t>Potential inclusion of redundant elements</a:t>
            </a:r>
          </a:p>
          <a:p>
            <a:r>
              <a:rPr lang="en-GB" dirty="0"/>
              <a:t>Helmet (or similar) permissions for authorised code libraries</a:t>
            </a:r>
          </a:p>
        </p:txBody>
      </p:sp>
      <p:sp>
        <p:nvSpPr>
          <p:cNvPr id="11" name="Title 6">
            <a:extLst>
              <a:ext uri="{FF2B5EF4-FFF2-40B4-BE49-F238E27FC236}">
                <a16:creationId xmlns:a16="http://schemas.microsoft.com/office/drawing/2014/main" id="{AECF7CE4-D236-3477-A426-BCFE1BF295E6}"/>
              </a:ext>
            </a:extLst>
          </p:cNvPr>
          <p:cNvSpPr txBox="1">
            <a:spLocks/>
          </p:cNvSpPr>
          <p:nvPr/>
        </p:nvSpPr>
        <p:spPr>
          <a:xfrm>
            <a:off x="329090" y="266576"/>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dirty="0">
                <a:solidFill>
                  <a:schemeClr val="accent1">
                    <a:lumMod val="40000"/>
                    <a:lumOff val="60000"/>
                  </a:schemeClr>
                </a:solidFill>
              </a:rPr>
              <a:t>Improvements</a:t>
            </a:r>
          </a:p>
        </p:txBody>
      </p:sp>
      <p:sp>
        <p:nvSpPr>
          <p:cNvPr id="2" name="Text Placeholder 2">
            <a:extLst>
              <a:ext uri="{FF2B5EF4-FFF2-40B4-BE49-F238E27FC236}">
                <a16:creationId xmlns:a16="http://schemas.microsoft.com/office/drawing/2014/main" id="{9177A33E-4F02-1A82-5DFB-14A3A3C44BFE}"/>
              </a:ext>
            </a:extLst>
          </p:cNvPr>
          <p:cNvSpPr txBox="1">
            <a:spLocks/>
          </p:cNvSpPr>
          <p:nvPr/>
        </p:nvSpPr>
        <p:spPr>
          <a:xfrm>
            <a:off x="4346124" y="1164862"/>
            <a:ext cx="4620883" cy="5102376"/>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solidFill>
                  <a:srgbClr val="FFFF00"/>
                </a:solidFill>
              </a:rPr>
              <a:t>User Experience</a:t>
            </a:r>
          </a:p>
          <a:p>
            <a:r>
              <a:rPr lang="en-GB" dirty="0"/>
              <a:t>Password confirmation (enter twice to avoid typos)</a:t>
            </a:r>
          </a:p>
          <a:p>
            <a:r>
              <a:rPr lang="en-GB" dirty="0"/>
              <a:t>Reset password option (would probably require link with email server and/or SMS for confirmation)</a:t>
            </a:r>
          </a:p>
          <a:p>
            <a:r>
              <a:rPr lang="en-GB" dirty="0"/>
              <a:t>Verify account creation via email confirmation</a:t>
            </a:r>
          </a:p>
          <a:p>
            <a:r>
              <a:rPr lang="en-GB" dirty="0"/>
              <a:t>MFA etc…</a:t>
            </a:r>
          </a:p>
          <a:p>
            <a:pPr marL="0" indent="0">
              <a:buNone/>
            </a:pPr>
            <a:endParaRPr lang="en-GB" dirty="0"/>
          </a:p>
          <a:p>
            <a:pPr marL="0" indent="0">
              <a:buFont typeface="Arial" panose="020B0604020202020204" pitchFamily="34" charset="0"/>
              <a:buNone/>
            </a:pPr>
            <a:r>
              <a:rPr lang="en-GB" dirty="0">
                <a:solidFill>
                  <a:srgbClr val="FFFF00"/>
                </a:solidFill>
              </a:rPr>
              <a:t>Deployment/Scalability</a:t>
            </a:r>
          </a:p>
          <a:p>
            <a:r>
              <a:rPr lang="en-GB" dirty="0"/>
              <a:t>Negligible user numbers/data volumes in demo, so no idea about scalability</a:t>
            </a:r>
          </a:p>
          <a:p>
            <a:r>
              <a:rPr lang="en-GB" dirty="0"/>
              <a:t>Little time to look at deployment options</a:t>
            </a:r>
          </a:p>
        </p:txBody>
      </p:sp>
    </p:spTree>
    <p:extLst>
      <p:ext uri="{BB962C8B-B14F-4D97-AF65-F5344CB8AC3E}">
        <p14:creationId xmlns:p14="http://schemas.microsoft.com/office/powerpoint/2010/main" val="3048569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358236" y="396276"/>
            <a:ext cx="11214100" cy="535531"/>
          </a:xfrm>
        </p:spPr>
        <p:txBody>
          <a:bodyPr/>
          <a:lstStyle/>
          <a:p>
            <a:r>
              <a:rPr lang="en-US" dirty="0">
                <a:solidFill>
                  <a:schemeClr val="accent1">
                    <a:lumMod val="40000"/>
                    <a:lumOff val="60000"/>
                  </a:schemeClr>
                </a:solidFill>
              </a:rPr>
              <a:t>Specification</a:t>
            </a:r>
          </a:p>
        </p:txBody>
      </p:sp>
      <p:sp>
        <p:nvSpPr>
          <p:cNvPr id="3" name="Text Placeholder 9">
            <a:extLst>
              <a:ext uri="{FF2B5EF4-FFF2-40B4-BE49-F238E27FC236}">
                <a16:creationId xmlns:a16="http://schemas.microsoft.com/office/drawing/2014/main" id="{8EF1CCFD-C5E6-F3B1-5D86-12E4A5E6E99B}"/>
              </a:ext>
            </a:extLst>
          </p:cNvPr>
          <p:cNvSpPr txBox="1">
            <a:spLocks/>
          </p:cNvSpPr>
          <p:nvPr/>
        </p:nvSpPr>
        <p:spPr>
          <a:xfrm>
            <a:off x="291069" y="992192"/>
            <a:ext cx="9336010" cy="562426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b="0" i="0" dirty="0">
                <a:effectLst/>
                <a:latin typeface="Arial" panose="020B0604020202020204" pitchFamily="34" charset="0"/>
              </a:rPr>
              <a:t>A modern, responsive data-driven web app should be designed, developed and tested that provides the following functionality</a:t>
            </a:r>
            <a:endParaRPr lang="en-US" dirty="0"/>
          </a:p>
          <a:p>
            <a:r>
              <a:rPr lang="en-GB" b="0" i="0" dirty="0">
                <a:effectLst/>
                <a:latin typeface="Arial" panose="020B0604020202020204" pitchFamily="34" charset="0"/>
              </a:rPr>
              <a:t>Facilitate multiple users such that individual users should be able to register, login and logout. Data specific to an individual user should only be accessible to the corresponding user</a:t>
            </a:r>
            <a:endParaRPr lang="en-US" dirty="0"/>
          </a:p>
          <a:p>
            <a:r>
              <a:rPr lang="en-GB" b="0" i="0" dirty="0">
                <a:effectLst/>
                <a:latin typeface="Arial" panose="020B0604020202020204" pitchFamily="34" charset="0"/>
              </a:rPr>
              <a:t>Provide appropriate validation of any user input where necessary, along with appropriate user authentication and address potential security vulnerabilities</a:t>
            </a:r>
          </a:p>
          <a:p>
            <a:r>
              <a:rPr lang="en-GB" b="0" i="0" dirty="0">
                <a:effectLst/>
                <a:latin typeface="Arial" panose="020B0604020202020204" pitchFamily="34" charset="0"/>
              </a:rPr>
              <a:t>When logged in, a user should be able to record a snapshot of their current emotional state. The information recorded by the snapshot should include values for the user’s current levels of enjoyment, sadness, anger, contempt, disgust, fear, and surprise, along with the current date and time. The snapshot should also include an optional set of contextual triggers</a:t>
            </a:r>
          </a:p>
          <a:p>
            <a:r>
              <a:rPr lang="en-GB" b="0" i="0" dirty="0">
                <a:effectLst/>
                <a:latin typeface="Arial" panose="020B0604020202020204" pitchFamily="34" charset="0"/>
              </a:rPr>
              <a:t>When logged in, a user should be able to view a list of all previously recorded snapshots</a:t>
            </a:r>
          </a:p>
          <a:p>
            <a:r>
              <a:rPr lang="en-GB" b="0" i="0" dirty="0">
                <a:effectLst/>
                <a:latin typeface="Arial" panose="020B0604020202020204" pitchFamily="34" charset="0"/>
              </a:rPr>
              <a:t>The user should be able to select an individual snapshot from the list and change (e.g., add or modify) contextual triggers associated with recorded levels of emotion, or delete the snapshot</a:t>
            </a:r>
          </a:p>
          <a:p>
            <a:r>
              <a:rPr lang="en-GB" b="0" i="0" dirty="0">
                <a:effectLst/>
                <a:latin typeface="Arial" panose="020B0604020202020204" pitchFamily="34" charset="0"/>
              </a:rPr>
              <a:t>When logged in, a user should be able to view a summary visualisation of previously recorded emotional states over time, along with related, relevant statistics or information</a:t>
            </a:r>
            <a:endParaRPr lang="en-US" u="sng" dirty="0">
              <a:hlinkClick r:id="rId2">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3075648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solidFill>
                  <a:schemeClr val="accent1">
                    <a:lumMod val="40000"/>
                    <a:lumOff val="60000"/>
                  </a:schemeClr>
                </a:solidFill>
              </a:rPr>
              <a:t>Project Requirements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12952" y="6430298"/>
            <a:ext cx="5964926" cy="427702"/>
          </a:xfrm>
        </p:spPr>
        <p:txBody>
          <a:bodyPr/>
          <a:lstStyle/>
          <a:p>
            <a:pPr marL="0" indent="0">
              <a:buNone/>
            </a:pPr>
            <a:r>
              <a:rPr lang="en-US" dirty="0"/>
              <a:t>GitHub repository: </a:t>
            </a:r>
            <a:r>
              <a:rPr lang="en-US" dirty="0">
                <a:hlinkClick r:id="rId2"/>
              </a:rPr>
              <a:t>https://github.com/ctneeson/emotiontracker2</a:t>
            </a:r>
            <a:endParaRPr lang="en-US" u="sng" dirty="0">
              <a:hlinkClick r:id="rId2">
                <a:extLst>
                  <a:ext uri="{A12FA001-AC4F-418D-AE19-62706E023703}">
                    <ahyp:hlinkClr xmlns:ahyp="http://schemas.microsoft.com/office/drawing/2018/hyperlinkcolor" val="tx"/>
                  </a:ext>
                </a:extLst>
              </a:hlinkClick>
            </a:endParaRPr>
          </a:p>
        </p:txBody>
      </p:sp>
      <p:sp>
        <p:nvSpPr>
          <p:cNvPr id="3" name="Text Placeholder 9">
            <a:extLst>
              <a:ext uri="{FF2B5EF4-FFF2-40B4-BE49-F238E27FC236}">
                <a16:creationId xmlns:a16="http://schemas.microsoft.com/office/drawing/2014/main" id="{8EF1CCFD-C5E6-F3B1-5D86-12E4A5E6E99B}"/>
              </a:ext>
            </a:extLst>
          </p:cNvPr>
          <p:cNvSpPr txBox="1">
            <a:spLocks/>
          </p:cNvSpPr>
          <p:nvPr/>
        </p:nvSpPr>
        <p:spPr>
          <a:xfrm>
            <a:off x="308322" y="1221255"/>
            <a:ext cx="4654298" cy="1832663"/>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u="sng" dirty="0">
                <a:solidFill>
                  <a:srgbClr val="FFFF00"/>
                </a:solidFill>
              </a:rPr>
              <a:t>Software requirements</a:t>
            </a:r>
          </a:p>
          <a:p>
            <a:r>
              <a:rPr lang="en-US" dirty="0"/>
              <a:t>Development environment: </a:t>
            </a:r>
            <a:r>
              <a:rPr lang="en-US" dirty="0" err="1">
                <a:hlinkClick r:id="rId3"/>
              </a:rPr>
              <a:t>Laragon</a:t>
            </a:r>
            <a:endParaRPr lang="en-US" dirty="0"/>
          </a:p>
          <a:p>
            <a:r>
              <a:rPr lang="en-US" dirty="0"/>
              <a:t>VS Code</a:t>
            </a:r>
          </a:p>
          <a:p>
            <a:r>
              <a:rPr lang="en-US" dirty="0"/>
              <a:t>Postman</a:t>
            </a:r>
          </a:p>
          <a:p>
            <a:r>
              <a:rPr lang="en-US" dirty="0"/>
              <a:t>Browser (Opera in this demonstration)</a:t>
            </a:r>
          </a:p>
          <a:p>
            <a:pPr marL="0" indent="0">
              <a:buFont typeface="Arial" panose="020B0604020202020204" pitchFamily="34" charset="0"/>
              <a:buNone/>
            </a:pPr>
            <a:endParaRPr lang="en-US" u="sng" dirty="0">
              <a:hlinkClick r:id="rId2">
                <a:extLst>
                  <a:ext uri="{A12FA001-AC4F-418D-AE19-62706E023703}">
                    <ahyp:hlinkClr xmlns:ahyp="http://schemas.microsoft.com/office/drawing/2018/hyperlinkcolor" val="tx"/>
                  </a:ext>
                </a:extLst>
              </a:hlinkClick>
            </a:endParaRPr>
          </a:p>
        </p:txBody>
      </p:sp>
      <p:pic>
        <p:nvPicPr>
          <p:cNvPr id="5" name="Picture 4">
            <a:extLst>
              <a:ext uri="{FF2B5EF4-FFF2-40B4-BE49-F238E27FC236}">
                <a16:creationId xmlns:a16="http://schemas.microsoft.com/office/drawing/2014/main" id="{157B34AC-6BFC-0CC0-2045-BA115104F5AA}"/>
              </a:ext>
            </a:extLst>
          </p:cNvPr>
          <p:cNvPicPr>
            <a:picLocks noChangeAspect="1"/>
          </p:cNvPicPr>
          <p:nvPr/>
        </p:nvPicPr>
        <p:blipFill>
          <a:blip r:embed="rId4"/>
          <a:stretch>
            <a:fillRect/>
          </a:stretch>
        </p:blipFill>
        <p:spPr>
          <a:xfrm>
            <a:off x="533400" y="3128312"/>
            <a:ext cx="4654298" cy="3301986"/>
          </a:xfrm>
          <a:prstGeom prst="rect">
            <a:avLst/>
          </a:prstGeom>
        </p:spPr>
      </p:pic>
      <p:pic>
        <p:nvPicPr>
          <p:cNvPr id="8" name="Picture 7">
            <a:extLst>
              <a:ext uri="{FF2B5EF4-FFF2-40B4-BE49-F238E27FC236}">
                <a16:creationId xmlns:a16="http://schemas.microsoft.com/office/drawing/2014/main" id="{54609C95-0D3C-548F-9CD0-CE6EC553B83A}"/>
              </a:ext>
            </a:extLst>
          </p:cNvPr>
          <p:cNvPicPr>
            <a:picLocks noChangeAspect="1"/>
          </p:cNvPicPr>
          <p:nvPr/>
        </p:nvPicPr>
        <p:blipFill>
          <a:blip r:embed="rId5"/>
          <a:stretch>
            <a:fillRect/>
          </a:stretch>
        </p:blipFill>
        <p:spPr>
          <a:xfrm>
            <a:off x="5559283" y="810690"/>
            <a:ext cx="3170174" cy="2119702"/>
          </a:xfrm>
          <a:prstGeom prst="rect">
            <a:avLst/>
          </a:prstGeom>
        </p:spPr>
      </p:pic>
      <p:pic>
        <p:nvPicPr>
          <p:cNvPr id="11" name="Picture 10">
            <a:extLst>
              <a:ext uri="{FF2B5EF4-FFF2-40B4-BE49-F238E27FC236}">
                <a16:creationId xmlns:a16="http://schemas.microsoft.com/office/drawing/2014/main" id="{09FEC025-EAB0-AD05-DE7A-D953AF19DA98}"/>
              </a:ext>
            </a:extLst>
          </p:cNvPr>
          <p:cNvPicPr>
            <a:picLocks noChangeAspect="1"/>
          </p:cNvPicPr>
          <p:nvPr/>
        </p:nvPicPr>
        <p:blipFill>
          <a:blip r:embed="rId6"/>
          <a:stretch>
            <a:fillRect/>
          </a:stretch>
        </p:blipFill>
        <p:spPr>
          <a:xfrm>
            <a:off x="8954535" y="282710"/>
            <a:ext cx="2991109" cy="3414056"/>
          </a:xfrm>
          <a:prstGeom prst="rect">
            <a:avLst/>
          </a:prstGeom>
        </p:spPr>
      </p:pic>
      <p:sp>
        <p:nvSpPr>
          <p:cNvPr id="12" name="Text Placeholder 9">
            <a:extLst>
              <a:ext uri="{FF2B5EF4-FFF2-40B4-BE49-F238E27FC236}">
                <a16:creationId xmlns:a16="http://schemas.microsoft.com/office/drawing/2014/main" id="{FC9B20FD-7CF3-AFC1-FF2D-53DB0BE2CA11}"/>
              </a:ext>
            </a:extLst>
          </p:cNvPr>
          <p:cNvSpPr txBox="1">
            <a:spLocks/>
          </p:cNvSpPr>
          <p:nvPr/>
        </p:nvSpPr>
        <p:spPr>
          <a:xfrm>
            <a:off x="5486400" y="3754681"/>
            <a:ext cx="6551719" cy="2820609"/>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u="sng" dirty="0">
                <a:solidFill>
                  <a:srgbClr val="FFFF00"/>
                </a:solidFill>
              </a:rPr>
              <a:t>Setup instructions</a:t>
            </a:r>
          </a:p>
          <a:p>
            <a:r>
              <a:rPr lang="en-US" dirty="0"/>
              <a:t>SQL scripts to create tables &amp; populate sample data</a:t>
            </a:r>
          </a:p>
          <a:p>
            <a:pPr lvl="1"/>
            <a:r>
              <a:rPr lang="en-US" dirty="0"/>
              <a:t>Test accounts (</a:t>
            </a:r>
            <a:r>
              <a:rPr lang="en-US" b="1" dirty="0">
                <a:solidFill>
                  <a:schemeClr val="accent6">
                    <a:lumMod val="60000"/>
                    <a:lumOff val="40000"/>
                  </a:schemeClr>
                </a:solidFill>
              </a:rPr>
              <a:t>admin:admin123</a:t>
            </a:r>
            <a:r>
              <a:rPr lang="en-US" dirty="0"/>
              <a:t> &amp; </a:t>
            </a:r>
            <a:r>
              <a:rPr lang="en-US" b="1" dirty="0">
                <a:solidFill>
                  <a:schemeClr val="accent6">
                    <a:lumMod val="60000"/>
                    <a:lumOff val="40000"/>
                  </a:schemeClr>
                </a:solidFill>
              </a:rPr>
              <a:t>user:user123</a:t>
            </a:r>
            <a:r>
              <a:rPr lang="en-US" dirty="0"/>
              <a:t>)</a:t>
            </a:r>
          </a:p>
          <a:p>
            <a:pPr lvl="1"/>
            <a:r>
              <a:rPr lang="en-US" dirty="0"/>
              <a:t>Constraints incl. FKS</a:t>
            </a:r>
          </a:p>
          <a:p>
            <a:pPr lvl="1"/>
            <a:r>
              <a:rPr lang="en-US" dirty="0"/>
              <a:t>Password encryption</a:t>
            </a:r>
          </a:p>
          <a:p>
            <a:r>
              <a:rPr lang="en-US" dirty="0"/>
              <a:t>Stored procedures</a:t>
            </a:r>
          </a:p>
          <a:p>
            <a:pPr lvl="1"/>
            <a:r>
              <a:rPr lang="en-US" dirty="0"/>
              <a:t>11 SPs to be created – see slide 8 for individual details</a:t>
            </a: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7B121E30-65FD-5137-2043-CCD6CE33AE3E}"/>
              </a:ext>
            </a:extLst>
          </p:cNvPr>
          <p:cNvSpPr txBox="1">
            <a:spLocks/>
          </p:cNvSpPr>
          <p:nvPr/>
        </p:nvSpPr>
        <p:spPr>
          <a:xfrm>
            <a:off x="329090" y="266576"/>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dirty="0">
                <a:solidFill>
                  <a:schemeClr val="accent1">
                    <a:lumMod val="40000"/>
                    <a:lumOff val="60000"/>
                  </a:schemeClr>
                </a:solidFill>
              </a:rPr>
              <a:t>Database Design</a:t>
            </a:r>
          </a:p>
        </p:txBody>
      </p:sp>
      <p:pic>
        <p:nvPicPr>
          <p:cNvPr id="9" name="Picture 8">
            <a:extLst>
              <a:ext uri="{FF2B5EF4-FFF2-40B4-BE49-F238E27FC236}">
                <a16:creationId xmlns:a16="http://schemas.microsoft.com/office/drawing/2014/main" id="{4E9DF860-1488-9968-FACD-9BE334B65A23}"/>
              </a:ext>
            </a:extLst>
          </p:cNvPr>
          <p:cNvPicPr>
            <a:picLocks noChangeAspect="1"/>
          </p:cNvPicPr>
          <p:nvPr/>
        </p:nvPicPr>
        <p:blipFill>
          <a:blip r:embed="rId2"/>
          <a:stretch>
            <a:fillRect/>
          </a:stretch>
        </p:blipFill>
        <p:spPr>
          <a:xfrm>
            <a:off x="5675790" y="924108"/>
            <a:ext cx="6516210" cy="5080738"/>
          </a:xfrm>
          <a:prstGeom prst="rect">
            <a:avLst/>
          </a:prstGeom>
        </p:spPr>
      </p:pic>
      <p:sp>
        <p:nvSpPr>
          <p:cNvPr id="10" name="Text Placeholder 9">
            <a:extLst>
              <a:ext uri="{FF2B5EF4-FFF2-40B4-BE49-F238E27FC236}">
                <a16:creationId xmlns:a16="http://schemas.microsoft.com/office/drawing/2014/main" id="{F90C2462-4ACE-9592-7351-0EC9492067EE}"/>
              </a:ext>
            </a:extLst>
          </p:cNvPr>
          <p:cNvSpPr txBox="1">
            <a:spLocks/>
          </p:cNvSpPr>
          <p:nvPr/>
        </p:nvSpPr>
        <p:spPr>
          <a:xfrm>
            <a:off x="235566" y="924108"/>
            <a:ext cx="5370990" cy="4970665"/>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u="sng" dirty="0">
                <a:solidFill>
                  <a:srgbClr val="FFFF00"/>
                </a:solidFill>
              </a:rPr>
              <a:t>Considerations</a:t>
            </a:r>
          </a:p>
          <a:p>
            <a:r>
              <a:rPr lang="en-US" dirty="0"/>
              <a:t>XAMPP: many shortcomings (</a:t>
            </a:r>
            <a:r>
              <a:rPr lang="en-US" dirty="0" err="1"/>
              <a:t>Laragon</a:t>
            </a:r>
            <a:r>
              <a:rPr lang="en-US" dirty="0"/>
              <a:t> used instead)</a:t>
            </a:r>
          </a:p>
          <a:p>
            <a:r>
              <a:rPr lang="en-US" dirty="0"/>
              <a:t>Triggers considered on insert/delete but avoided due to complexity</a:t>
            </a:r>
          </a:p>
          <a:p>
            <a:r>
              <a:rPr lang="en-US" dirty="0"/>
              <a:t>Reliance on UPDATED_BY column to match user name in joins (sometimes admin can update on behalf of another user)</a:t>
            </a:r>
          </a:p>
          <a:p>
            <a:r>
              <a:rPr lang="en-US" dirty="0"/>
              <a:t>Selecting MAX(id) from </a:t>
            </a:r>
            <a:r>
              <a:rPr lang="en-US" dirty="0" err="1"/>
              <a:t>emotionhistory</a:t>
            </a:r>
            <a:r>
              <a:rPr lang="en-US" dirty="0"/>
              <a:t> when inserting new snapshot in order to link to other tables - using a Run ID would be more advisable</a:t>
            </a:r>
          </a:p>
          <a:p>
            <a:r>
              <a:rPr lang="en-US" dirty="0"/>
              <a:t>Considered soft deletions (ACTIVE column on certain tables) but this added complexity to queries</a:t>
            </a:r>
          </a:p>
          <a:p>
            <a:r>
              <a:rPr lang="en-US" dirty="0"/>
              <a:t>Password datatype</a:t>
            </a:r>
          </a:p>
        </p:txBody>
      </p:sp>
    </p:spTree>
    <p:extLst>
      <p:ext uri="{BB962C8B-B14F-4D97-AF65-F5344CB8AC3E}">
        <p14:creationId xmlns:p14="http://schemas.microsoft.com/office/powerpoint/2010/main" val="1408203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pic>
        <p:nvPicPr>
          <p:cNvPr id="6" name="Picture 5" descr="A diagram of a computer network&#10;&#10;Description automatically generated">
            <a:extLst>
              <a:ext uri="{FF2B5EF4-FFF2-40B4-BE49-F238E27FC236}">
                <a16:creationId xmlns:a16="http://schemas.microsoft.com/office/drawing/2014/main" id="{B26C75ED-3941-5985-D545-611BACA95BB7}"/>
              </a:ext>
            </a:extLst>
          </p:cNvPr>
          <p:cNvPicPr>
            <a:picLocks noChangeAspect="1"/>
          </p:cNvPicPr>
          <p:nvPr/>
        </p:nvPicPr>
        <p:blipFill>
          <a:blip r:embed="rId2"/>
          <a:stretch>
            <a:fillRect/>
          </a:stretch>
        </p:blipFill>
        <p:spPr>
          <a:xfrm>
            <a:off x="1229085" y="1082540"/>
            <a:ext cx="9733829" cy="4692919"/>
          </a:xfrm>
          <a:prstGeom prst="rect">
            <a:avLst/>
          </a:prstGeom>
        </p:spPr>
      </p:pic>
      <p:sp>
        <p:nvSpPr>
          <p:cNvPr id="5" name="Title 6">
            <a:extLst>
              <a:ext uri="{FF2B5EF4-FFF2-40B4-BE49-F238E27FC236}">
                <a16:creationId xmlns:a16="http://schemas.microsoft.com/office/drawing/2014/main" id="{18881220-709A-1EA7-E90E-ED8017B4820C}"/>
              </a:ext>
            </a:extLst>
          </p:cNvPr>
          <p:cNvSpPr>
            <a:spLocks noGrp="1"/>
          </p:cNvSpPr>
          <p:nvPr>
            <p:ph type="title"/>
          </p:nvPr>
        </p:nvSpPr>
        <p:spPr>
          <a:xfrm>
            <a:off x="329090" y="266576"/>
            <a:ext cx="11214100" cy="535531"/>
          </a:xfrm>
        </p:spPr>
        <p:txBody>
          <a:bodyPr/>
          <a:lstStyle/>
          <a:p>
            <a:r>
              <a:rPr lang="en-US" dirty="0">
                <a:solidFill>
                  <a:schemeClr val="accent1">
                    <a:lumMod val="40000"/>
                    <a:lumOff val="60000"/>
                  </a:schemeClr>
                </a:solidFill>
              </a:rPr>
              <a:t>System Implementation</a:t>
            </a:r>
          </a:p>
        </p:txBody>
      </p:sp>
    </p:spTree>
    <p:extLst>
      <p:ext uri="{BB962C8B-B14F-4D97-AF65-F5344CB8AC3E}">
        <p14:creationId xmlns:p14="http://schemas.microsoft.com/office/powerpoint/2010/main" val="69019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329090" y="177800"/>
            <a:ext cx="11214100" cy="535531"/>
          </a:xfrm>
        </p:spPr>
        <p:txBody>
          <a:bodyPr/>
          <a:lstStyle/>
          <a:p>
            <a:r>
              <a:rPr lang="en-US" dirty="0">
                <a:solidFill>
                  <a:schemeClr val="accent1">
                    <a:lumMod val="40000"/>
                    <a:lumOff val="60000"/>
                  </a:schemeClr>
                </a:solidFill>
              </a:rPr>
              <a:t>Project Structure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192102" y="742648"/>
            <a:ext cx="1215625" cy="335808"/>
          </a:xfrm>
        </p:spPr>
        <p:txBody>
          <a:bodyPr/>
          <a:lstStyle/>
          <a:p>
            <a:pPr marL="0" indent="0">
              <a:buNone/>
            </a:pPr>
            <a:r>
              <a:rPr lang="en-US" dirty="0">
                <a:solidFill>
                  <a:srgbClr val="FFFF00"/>
                </a:solidFill>
              </a:rPr>
              <a:t>Client-side</a:t>
            </a:r>
          </a:p>
        </p:txBody>
      </p:sp>
      <p:pic>
        <p:nvPicPr>
          <p:cNvPr id="5" name="Picture 4">
            <a:extLst>
              <a:ext uri="{FF2B5EF4-FFF2-40B4-BE49-F238E27FC236}">
                <a16:creationId xmlns:a16="http://schemas.microsoft.com/office/drawing/2014/main" id="{EBD85714-E91A-B084-5690-41E1F1C7E6A4}"/>
              </a:ext>
            </a:extLst>
          </p:cNvPr>
          <p:cNvPicPr>
            <a:picLocks noChangeAspect="1"/>
          </p:cNvPicPr>
          <p:nvPr/>
        </p:nvPicPr>
        <p:blipFill>
          <a:blip r:embed="rId2"/>
          <a:stretch>
            <a:fillRect/>
          </a:stretch>
        </p:blipFill>
        <p:spPr>
          <a:xfrm>
            <a:off x="1407727" y="668400"/>
            <a:ext cx="2276506" cy="6123017"/>
          </a:xfrm>
          <a:prstGeom prst="rect">
            <a:avLst/>
          </a:prstGeom>
        </p:spPr>
      </p:pic>
      <p:sp>
        <p:nvSpPr>
          <p:cNvPr id="6" name="Text Placeholder 9">
            <a:extLst>
              <a:ext uri="{FF2B5EF4-FFF2-40B4-BE49-F238E27FC236}">
                <a16:creationId xmlns:a16="http://schemas.microsoft.com/office/drawing/2014/main" id="{C3796045-8AE8-B96D-CCC8-F89EEC6C9142}"/>
              </a:ext>
            </a:extLst>
          </p:cNvPr>
          <p:cNvSpPr txBox="1">
            <a:spLocks/>
          </p:cNvSpPr>
          <p:nvPr/>
        </p:nvSpPr>
        <p:spPr>
          <a:xfrm>
            <a:off x="6976262" y="1898973"/>
            <a:ext cx="1400331" cy="33580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FF00"/>
                </a:solidFill>
              </a:rPr>
              <a:t>Server-side</a:t>
            </a:r>
          </a:p>
        </p:txBody>
      </p:sp>
      <p:pic>
        <p:nvPicPr>
          <p:cNvPr id="9" name="Picture 8">
            <a:extLst>
              <a:ext uri="{FF2B5EF4-FFF2-40B4-BE49-F238E27FC236}">
                <a16:creationId xmlns:a16="http://schemas.microsoft.com/office/drawing/2014/main" id="{F5898CD8-3E6E-EC30-7828-D714E48015F5}"/>
              </a:ext>
            </a:extLst>
          </p:cNvPr>
          <p:cNvPicPr>
            <a:picLocks noChangeAspect="1"/>
          </p:cNvPicPr>
          <p:nvPr/>
        </p:nvPicPr>
        <p:blipFill>
          <a:blip r:embed="rId3"/>
          <a:stretch>
            <a:fillRect/>
          </a:stretch>
        </p:blipFill>
        <p:spPr>
          <a:xfrm>
            <a:off x="6351664" y="2273902"/>
            <a:ext cx="2649528" cy="2643035"/>
          </a:xfrm>
          <a:prstGeom prst="rect">
            <a:avLst/>
          </a:prstGeom>
        </p:spPr>
      </p:pic>
      <p:pic>
        <p:nvPicPr>
          <p:cNvPr id="12" name="Picture 11">
            <a:extLst>
              <a:ext uri="{FF2B5EF4-FFF2-40B4-BE49-F238E27FC236}">
                <a16:creationId xmlns:a16="http://schemas.microsoft.com/office/drawing/2014/main" id="{34975E23-3AFB-3B3D-932C-34689106C0BF}"/>
              </a:ext>
            </a:extLst>
          </p:cNvPr>
          <p:cNvPicPr>
            <a:picLocks noChangeAspect="1"/>
          </p:cNvPicPr>
          <p:nvPr/>
        </p:nvPicPr>
        <p:blipFill>
          <a:blip r:embed="rId4"/>
          <a:stretch>
            <a:fillRect/>
          </a:stretch>
        </p:blipFill>
        <p:spPr>
          <a:xfrm>
            <a:off x="8248971" y="2531468"/>
            <a:ext cx="3825572" cy="4259949"/>
          </a:xfrm>
          <a:prstGeom prst="rect">
            <a:avLst/>
          </a:prstGeom>
        </p:spPr>
      </p:pic>
      <p:pic>
        <p:nvPicPr>
          <p:cNvPr id="14" name="Picture 13">
            <a:extLst>
              <a:ext uri="{FF2B5EF4-FFF2-40B4-BE49-F238E27FC236}">
                <a16:creationId xmlns:a16="http://schemas.microsoft.com/office/drawing/2014/main" id="{8C9C43FB-C483-FD45-E10F-B53E0D9B595C}"/>
              </a:ext>
            </a:extLst>
          </p:cNvPr>
          <p:cNvPicPr>
            <a:picLocks noChangeAspect="1"/>
          </p:cNvPicPr>
          <p:nvPr/>
        </p:nvPicPr>
        <p:blipFill>
          <a:blip r:embed="rId5"/>
          <a:stretch>
            <a:fillRect/>
          </a:stretch>
        </p:blipFill>
        <p:spPr>
          <a:xfrm>
            <a:off x="3128068" y="910552"/>
            <a:ext cx="3073134" cy="3394670"/>
          </a:xfrm>
          <a:prstGeom prst="rect">
            <a:avLst/>
          </a:prstGeom>
        </p:spPr>
      </p:pic>
    </p:spTree>
    <p:extLst>
      <p:ext uri="{BB962C8B-B14F-4D97-AF65-F5344CB8AC3E}">
        <p14:creationId xmlns:p14="http://schemas.microsoft.com/office/powerpoint/2010/main" val="331796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3E3EF51-53D1-CB35-30F5-2C4ACF286662}"/>
              </a:ext>
            </a:extLst>
          </p:cNvPr>
          <p:cNvSpPr>
            <a:spLocks noGrp="1"/>
          </p:cNvSpPr>
          <p:nvPr>
            <p:ph type="body" sz="quarter" idx="13"/>
          </p:nvPr>
        </p:nvSpPr>
        <p:spPr>
          <a:xfrm>
            <a:off x="131819" y="802107"/>
            <a:ext cx="8734777" cy="4093243"/>
          </a:xfrm>
        </p:spPr>
        <p:txBody>
          <a:bodyPr/>
          <a:lstStyle/>
          <a:p>
            <a:r>
              <a:rPr lang="en-GB" dirty="0"/>
              <a:t>Developing while learning &amp; a lot of rework required as new considerations</a:t>
            </a:r>
          </a:p>
          <a:p>
            <a:r>
              <a:rPr lang="en-GB" dirty="0"/>
              <a:t>Slow pace in early days, often getting stuck &amp; unable to find help / unaware of resources</a:t>
            </a:r>
          </a:p>
          <a:p>
            <a:r>
              <a:rPr lang="en-GB" dirty="0"/>
              <a:t>Discovery of most important resources - some happened by accident</a:t>
            </a:r>
          </a:p>
          <a:p>
            <a:r>
              <a:rPr lang="en-GB" dirty="0"/>
              <a:t>GitHub sync added when a basic working prototype was achieved</a:t>
            </a:r>
          </a:p>
          <a:p>
            <a:r>
              <a:rPr lang="en-GB" dirty="0"/>
              <a:t>Heavy leveraging of SQL for server-side manipulation &amp; validations to speed up progress</a:t>
            </a:r>
          </a:p>
          <a:p>
            <a:r>
              <a:rPr lang="en-GB" dirty="0"/>
              <a:t>Time constraints vs. code modularity</a:t>
            </a:r>
          </a:p>
          <a:p>
            <a:r>
              <a:rPr lang="en-GB" dirty="0"/>
              <a:t>JavaScript libraries: </a:t>
            </a:r>
            <a:r>
              <a:rPr lang="en-GB" dirty="0" err="1"/>
              <a:t>UIKit</a:t>
            </a:r>
            <a:r>
              <a:rPr lang="en-GB" dirty="0"/>
              <a:t>, Semantic UI (dropdown), Chart JS (radar charts), jQuery (API requests - $.post &amp; $.ajax)</a:t>
            </a:r>
          </a:p>
        </p:txBody>
      </p:sp>
      <p:sp>
        <p:nvSpPr>
          <p:cNvPr id="11" name="Title 6">
            <a:extLst>
              <a:ext uri="{FF2B5EF4-FFF2-40B4-BE49-F238E27FC236}">
                <a16:creationId xmlns:a16="http://schemas.microsoft.com/office/drawing/2014/main" id="{AECF7CE4-D236-3477-A426-BCFE1BF295E6}"/>
              </a:ext>
            </a:extLst>
          </p:cNvPr>
          <p:cNvSpPr txBox="1">
            <a:spLocks/>
          </p:cNvSpPr>
          <p:nvPr/>
        </p:nvSpPr>
        <p:spPr>
          <a:xfrm>
            <a:off x="329090" y="266576"/>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dirty="0">
                <a:solidFill>
                  <a:schemeClr val="accent1">
                    <a:lumMod val="40000"/>
                    <a:lumOff val="60000"/>
                  </a:schemeClr>
                </a:solidFill>
              </a:rPr>
              <a:t>Development Approach</a:t>
            </a:r>
          </a:p>
        </p:txBody>
      </p:sp>
      <p:pic>
        <p:nvPicPr>
          <p:cNvPr id="1026" name="Picture 2">
            <a:extLst>
              <a:ext uri="{FF2B5EF4-FFF2-40B4-BE49-F238E27FC236}">
                <a16:creationId xmlns:a16="http://schemas.microsoft.com/office/drawing/2014/main" id="{9A2D4FC8-4DCD-EF61-BFDE-FB18449EC2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2358" y="4945146"/>
            <a:ext cx="1853938" cy="5450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umbs Down Circle by j4p4n | Thumbs down, Clip art, Sticker template">
            <a:extLst>
              <a:ext uri="{FF2B5EF4-FFF2-40B4-BE49-F238E27FC236}">
                <a16:creationId xmlns:a16="http://schemas.microsoft.com/office/drawing/2014/main" id="{6BA0660D-C39B-A602-574B-6FA47DD721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4406" y="4730484"/>
            <a:ext cx="981838" cy="98183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ree Thumbs Up Clipart Pictures - Clipartix">
            <a:extLst>
              <a:ext uri="{FF2B5EF4-FFF2-40B4-BE49-F238E27FC236}">
                <a16:creationId xmlns:a16="http://schemas.microsoft.com/office/drawing/2014/main" id="{12FBC585-2276-F2B5-170B-FB5040DAAF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0543" y="5761464"/>
            <a:ext cx="985701" cy="98183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sponsible AI pair programming with GitHub Copilot - The GitHub Blog">
            <a:extLst>
              <a:ext uri="{FF2B5EF4-FFF2-40B4-BE49-F238E27FC236}">
                <a16:creationId xmlns:a16="http://schemas.microsoft.com/office/drawing/2014/main" id="{2F441EBE-5A7B-E336-CB38-3FB229723B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17423" y="5824627"/>
            <a:ext cx="1645487" cy="86388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UIkit">
            <a:extLst>
              <a:ext uri="{FF2B5EF4-FFF2-40B4-BE49-F238E27FC236}">
                <a16:creationId xmlns:a16="http://schemas.microsoft.com/office/drawing/2014/main" id="{392ED1D7-1DA9-4366-81F7-681AAE1BB2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13197" y="3663858"/>
            <a:ext cx="1853938" cy="94688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Free Thumbs Up Clipart Pictures - Clipartix">
            <a:extLst>
              <a:ext uri="{FF2B5EF4-FFF2-40B4-BE49-F238E27FC236}">
                <a16:creationId xmlns:a16="http://schemas.microsoft.com/office/drawing/2014/main" id="{BF0516DB-343F-5F51-666E-0887361F44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7047" y="3646381"/>
            <a:ext cx="985701" cy="98183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tack Overflow Logo">
            <a:extLst>
              <a:ext uri="{FF2B5EF4-FFF2-40B4-BE49-F238E27FC236}">
                <a16:creationId xmlns:a16="http://schemas.microsoft.com/office/drawing/2014/main" id="{8B76661A-7EC2-D555-5713-C0B7A132261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26244" y="2746060"/>
            <a:ext cx="2059719" cy="66739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So So icon in Office XS Style">
            <a:extLst>
              <a:ext uri="{FF2B5EF4-FFF2-40B4-BE49-F238E27FC236}">
                <a16:creationId xmlns:a16="http://schemas.microsoft.com/office/drawing/2014/main" id="{452286E3-ADCC-DA33-DA1A-F332610E5AE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97046" y="2586908"/>
            <a:ext cx="985701" cy="985701"/>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meh (MEH). información de precios, capitalización de mercado, gráficos ...">
            <a:extLst>
              <a:ext uri="{FF2B5EF4-FFF2-40B4-BE49-F238E27FC236}">
                <a16:creationId xmlns:a16="http://schemas.microsoft.com/office/drawing/2014/main" id="{1C5D3C39-B8C6-A6B8-985A-AC443527D19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40543" y="1542440"/>
            <a:ext cx="942204" cy="942204"/>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QUB logo | 英國升學專家 - HKIES 海升國際教育服務中心">
            <a:extLst>
              <a:ext uri="{FF2B5EF4-FFF2-40B4-BE49-F238E27FC236}">
                <a16:creationId xmlns:a16="http://schemas.microsoft.com/office/drawing/2014/main" id="{90A23162-282B-C0A4-AB4C-A55A8B716D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26244" y="1648346"/>
            <a:ext cx="2078803" cy="76331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GitHub - ngx-semantic/ngx-semantic: A new take on an Angular ...">
            <a:extLst>
              <a:ext uri="{FF2B5EF4-FFF2-40B4-BE49-F238E27FC236}">
                <a16:creationId xmlns:a16="http://schemas.microsoft.com/office/drawing/2014/main" id="{EC1FB8A2-50B2-1A90-69C6-199A938D8DA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414045" y="271371"/>
            <a:ext cx="1129145" cy="112914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0" descr="So So icon in Office XS Style">
            <a:extLst>
              <a:ext uri="{FF2B5EF4-FFF2-40B4-BE49-F238E27FC236}">
                <a16:creationId xmlns:a16="http://schemas.microsoft.com/office/drawing/2014/main" id="{DF61D1D9-C98F-B7CC-C184-218BB6F0B10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18794" y="346143"/>
            <a:ext cx="985701" cy="98570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AC6F1E09-3E65-4B0E-4094-FF7A53BCEDFC}"/>
              </a:ext>
            </a:extLst>
          </p:cNvPr>
          <p:cNvPicPr>
            <a:picLocks noChangeAspect="1"/>
          </p:cNvPicPr>
          <p:nvPr/>
        </p:nvPicPr>
        <p:blipFill>
          <a:blip r:embed="rId12"/>
          <a:stretch>
            <a:fillRect/>
          </a:stretch>
        </p:blipFill>
        <p:spPr>
          <a:xfrm>
            <a:off x="1295932" y="3854411"/>
            <a:ext cx="4510846" cy="2316512"/>
          </a:xfrm>
          <a:prstGeom prst="rect">
            <a:avLst/>
          </a:prstGeom>
        </p:spPr>
      </p:pic>
    </p:spTree>
    <p:extLst>
      <p:ext uri="{BB962C8B-B14F-4D97-AF65-F5344CB8AC3E}">
        <p14:creationId xmlns:p14="http://schemas.microsoft.com/office/powerpoint/2010/main" val="267310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3E3EF51-53D1-CB35-30F5-2C4ACF286662}"/>
              </a:ext>
            </a:extLst>
          </p:cNvPr>
          <p:cNvSpPr>
            <a:spLocks noGrp="1"/>
          </p:cNvSpPr>
          <p:nvPr>
            <p:ph type="body" sz="quarter" idx="13"/>
          </p:nvPr>
        </p:nvSpPr>
        <p:spPr>
          <a:xfrm>
            <a:off x="225573" y="802107"/>
            <a:ext cx="4620883" cy="1203237"/>
          </a:xfrm>
        </p:spPr>
        <p:txBody>
          <a:bodyPr/>
          <a:lstStyle/>
          <a:p>
            <a:pPr marL="0" indent="0">
              <a:buNone/>
            </a:pPr>
            <a:r>
              <a:rPr lang="en-GB" dirty="0">
                <a:solidFill>
                  <a:srgbClr val="FFFF00"/>
                </a:solidFill>
              </a:rPr>
              <a:t>Database Setup</a:t>
            </a:r>
          </a:p>
          <a:p>
            <a:r>
              <a:rPr lang="en-GB" dirty="0" err="1"/>
              <a:t>HeidiSQL</a:t>
            </a:r>
            <a:r>
              <a:rPr lang="en-GB" dirty="0"/>
              <a:t> via </a:t>
            </a:r>
            <a:r>
              <a:rPr lang="en-GB" dirty="0" err="1"/>
              <a:t>Laragon</a:t>
            </a:r>
            <a:endParaRPr lang="en-GB" dirty="0"/>
          </a:p>
          <a:p>
            <a:r>
              <a:rPr lang="en-GB" dirty="0" err="1"/>
              <a:t>emotiontracker_setup_tables.sql</a:t>
            </a:r>
            <a:endParaRPr lang="en-GB" dirty="0"/>
          </a:p>
        </p:txBody>
      </p:sp>
      <p:sp>
        <p:nvSpPr>
          <p:cNvPr id="11" name="Title 6">
            <a:extLst>
              <a:ext uri="{FF2B5EF4-FFF2-40B4-BE49-F238E27FC236}">
                <a16:creationId xmlns:a16="http://schemas.microsoft.com/office/drawing/2014/main" id="{AECF7CE4-D236-3477-A426-BCFE1BF295E6}"/>
              </a:ext>
            </a:extLst>
          </p:cNvPr>
          <p:cNvSpPr txBox="1">
            <a:spLocks/>
          </p:cNvSpPr>
          <p:nvPr/>
        </p:nvSpPr>
        <p:spPr>
          <a:xfrm>
            <a:off x="329090" y="266576"/>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dirty="0">
                <a:solidFill>
                  <a:schemeClr val="accent1">
                    <a:lumMod val="40000"/>
                    <a:lumOff val="60000"/>
                  </a:schemeClr>
                </a:solidFill>
              </a:rPr>
              <a:t>MySQL/API Walkthrough</a:t>
            </a:r>
          </a:p>
        </p:txBody>
      </p:sp>
      <p:sp>
        <p:nvSpPr>
          <p:cNvPr id="4" name="Text Placeholder 2">
            <a:extLst>
              <a:ext uri="{FF2B5EF4-FFF2-40B4-BE49-F238E27FC236}">
                <a16:creationId xmlns:a16="http://schemas.microsoft.com/office/drawing/2014/main" id="{D5CB60A9-B392-5E1F-E86D-BDCDE1ABF093}"/>
              </a:ext>
            </a:extLst>
          </p:cNvPr>
          <p:cNvSpPr txBox="1">
            <a:spLocks/>
          </p:cNvSpPr>
          <p:nvPr/>
        </p:nvSpPr>
        <p:spPr>
          <a:xfrm>
            <a:off x="225573" y="1906438"/>
            <a:ext cx="6546163" cy="4787660"/>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solidFill>
                  <a:srgbClr val="FFFF00"/>
                </a:solidFill>
              </a:rPr>
              <a:t>Stored Procedures</a:t>
            </a:r>
          </a:p>
          <a:p>
            <a:r>
              <a:rPr lang="en-GB" dirty="0" err="1"/>
              <a:t>sp_postNewUser</a:t>
            </a:r>
            <a:r>
              <a:rPr lang="en-GB" dirty="0"/>
              <a:t>: Create new account (PW encryption)</a:t>
            </a:r>
          </a:p>
          <a:p>
            <a:r>
              <a:rPr lang="en-GB" dirty="0" err="1"/>
              <a:t>sp_getUserPostLogin</a:t>
            </a:r>
            <a:r>
              <a:rPr lang="en-GB" dirty="0"/>
              <a:t>: Login validation</a:t>
            </a:r>
          </a:p>
          <a:p>
            <a:r>
              <a:rPr lang="en-GB" dirty="0" err="1"/>
              <a:t>sp_postNewEmotionHist</a:t>
            </a:r>
            <a:r>
              <a:rPr lang="en-GB" dirty="0"/>
              <a:t>: Create snapshot</a:t>
            </a:r>
          </a:p>
          <a:p>
            <a:r>
              <a:rPr lang="en-GB" dirty="0" err="1"/>
              <a:t>sp_getTriggers</a:t>
            </a:r>
            <a:r>
              <a:rPr lang="en-GB" dirty="0"/>
              <a:t>: used in Create/Edit snapshot</a:t>
            </a:r>
          </a:p>
          <a:p>
            <a:r>
              <a:rPr lang="en-GB" dirty="0" err="1"/>
              <a:t>sp_getEmotionHist</a:t>
            </a:r>
            <a:r>
              <a:rPr lang="en-GB" dirty="0"/>
              <a:t>: snapshots overview</a:t>
            </a:r>
          </a:p>
          <a:p>
            <a:r>
              <a:rPr lang="en-GB" dirty="0" err="1"/>
              <a:t>sp_getEmotionHistByID</a:t>
            </a:r>
            <a:r>
              <a:rPr lang="en-GB" dirty="0"/>
              <a:t>: Edit snapshot – view</a:t>
            </a:r>
          </a:p>
          <a:p>
            <a:r>
              <a:rPr lang="en-GB" dirty="0" err="1"/>
              <a:t>sp_updateEmotionHistByID</a:t>
            </a:r>
            <a:r>
              <a:rPr lang="en-GB" dirty="0"/>
              <a:t>: Edit snapshot - update</a:t>
            </a:r>
          </a:p>
          <a:p>
            <a:r>
              <a:rPr lang="en-GB" dirty="0" err="1"/>
              <a:t>sp_deleteEmotionHistByID</a:t>
            </a:r>
            <a:r>
              <a:rPr lang="en-GB" dirty="0"/>
              <a:t>: Delete snapshot</a:t>
            </a:r>
          </a:p>
          <a:p>
            <a:r>
              <a:rPr lang="en-GB" dirty="0" err="1"/>
              <a:t>sp_getUsers</a:t>
            </a:r>
            <a:r>
              <a:rPr lang="en-GB" dirty="0"/>
              <a:t>: Account Admin</a:t>
            </a:r>
          </a:p>
          <a:p>
            <a:r>
              <a:rPr lang="en-GB" dirty="0" err="1"/>
              <a:t>sp_updateUser</a:t>
            </a:r>
            <a:r>
              <a:rPr lang="en-GB" dirty="0"/>
              <a:t>: Update user details</a:t>
            </a:r>
          </a:p>
          <a:p>
            <a:r>
              <a:rPr lang="en-GB" dirty="0" err="1"/>
              <a:t>sp_deleteUser</a:t>
            </a:r>
            <a:r>
              <a:rPr lang="en-GB" dirty="0"/>
              <a:t>: Delete user account &amp; associated records</a:t>
            </a:r>
          </a:p>
        </p:txBody>
      </p:sp>
      <p:pic>
        <p:nvPicPr>
          <p:cNvPr id="6" name="Picture 5">
            <a:extLst>
              <a:ext uri="{FF2B5EF4-FFF2-40B4-BE49-F238E27FC236}">
                <a16:creationId xmlns:a16="http://schemas.microsoft.com/office/drawing/2014/main" id="{BDF9EBC5-7281-547D-05F0-D51DFD70FA17}"/>
              </a:ext>
            </a:extLst>
          </p:cNvPr>
          <p:cNvPicPr>
            <a:picLocks noChangeAspect="1"/>
          </p:cNvPicPr>
          <p:nvPr/>
        </p:nvPicPr>
        <p:blipFill>
          <a:blip r:embed="rId2"/>
          <a:stretch>
            <a:fillRect/>
          </a:stretch>
        </p:blipFill>
        <p:spPr>
          <a:xfrm>
            <a:off x="6892617" y="495993"/>
            <a:ext cx="4620884" cy="2820889"/>
          </a:xfrm>
          <a:prstGeom prst="rect">
            <a:avLst/>
          </a:prstGeom>
        </p:spPr>
      </p:pic>
      <p:pic>
        <p:nvPicPr>
          <p:cNvPr id="8" name="Picture 7">
            <a:extLst>
              <a:ext uri="{FF2B5EF4-FFF2-40B4-BE49-F238E27FC236}">
                <a16:creationId xmlns:a16="http://schemas.microsoft.com/office/drawing/2014/main" id="{C3DC9EDD-5221-7D80-1F28-4B1F718D9364}"/>
              </a:ext>
            </a:extLst>
          </p:cNvPr>
          <p:cNvPicPr>
            <a:picLocks noChangeAspect="1"/>
          </p:cNvPicPr>
          <p:nvPr/>
        </p:nvPicPr>
        <p:blipFill>
          <a:blip r:embed="rId3"/>
          <a:stretch>
            <a:fillRect/>
          </a:stretch>
        </p:blipFill>
        <p:spPr>
          <a:xfrm>
            <a:off x="6892617" y="3398660"/>
            <a:ext cx="4620884" cy="2183095"/>
          </a:xfrm>
          <a:prstGeom prst="rect">
            <a:avLst/>
          </a:prstGeom>
        </p:spPr>
      </p:pic>
    </p:spTree>
    <p:extLst>
      <p:ext uri="{BB962C8B-B14F-4D97-AF65-F5344CB8AC3E}">
        <p14:creationId xmlns:p14="http://schemas.microsoft.com/office/powerpoint/2010/main" val="427077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3E3EF51-53D1-CB35-30F5-2C4ACF286662}"/>
              </a:ext>
            </a:extLst>
          </p:cNvPr>
          <p:cNvSpPr>
            <a:spLocks noGrp="1"/>
          </p:cNvSpPr>
          <p:nvPr>
            <p:ph type="body" sz="quarter" idx="13"/>
          </p:nvPr>
        </p:nvSpPr>
        <p:spPr>
          <a:xfrm>
            <a:off x="234200" y="1160401"/>
            <a:ext cx="3749613" cy="4714188"/>
          </a:xfrm>
        </p:spPr>
        <p:txBody>
          <a:bodyPr/>
          <a:lstStyle/>
          <a:p>
            <a:pPr marL="0" indent="0">
              <a:buNone/>
            </a:pPr>
            <a:r>
              <a:rPr lang="en-GB" dirty="0">
                <a:solidFill>
                  <a:srgbClr val="FFFF00"/>
                </a:solidFill>
              </a:rPr>
              <a:t>Test User</a:t>
            </a:r>
          </a:p>
          <a:p>
            <a:r>
              <a:rPr lang="en-GB" dirty="0"/>
              <a:t>Login &amp; view snapshots</a:t>
            </a:r>
          </a:p>
          <a:p>
            <a:pPr marL="0" indent="0">
              <a:buNone/>
            </a:pPr>
            <a:endParaRPr lang="en-GB" dirty="0"/>
          </a:p>
          <a:p>
            <a:pPr marL="0" indent="0">
              <a:buNone/>
            </a:pPr>
            <a:r>
              <a:rPr lang="en-GB" dirty="0">
                <a:solidFill>
                  <a:srgbClr val="FFFF00"/>
                </a:solidFill>
              </a:rPr>
              <a:t>New User</a:t>
            </a:r>
          </a:p>
          <a:p>
            <a:r>
              <a:rPr lang="en-GB" dirty="0"/>
              <a:t>Create account (data validations)</a:t>
            </a:r>
          </a:p>
          <a:p>
            <a:r>
              <a:rPr lang="en-GB" dirty="0"/>
              <a:t>Login</a:t>
            </a:r>
          </a:p>
          <a:p>
            <a:r>
              <a:rPr lang="en-GB" dirty="0"/>
              <a:t>Add snapshot (date validation)</a:t>
            </a:r>
          </a:p>
          <a:p>
            <a:r>
              <a:rPr lang="en-GB" dirty="0"/>
              <a:t>Snapshots overview</a:t>
            </a:r>
          </a:p>
          <a:p>
            <a:r>
              <a:rPr lang="en-GB" dirty="0"/>
              <a:t>Edit snapshot (triggers dropdown)</a:t>
            </a:r>
          </a:p>
          <a:p>
            <a:r>
              <a:rPr lang="en-GB" dirty="0"/>
              <a:t>Delete snapshot</a:t>
            </a:r>
          </a:p>
          <a:p>
            <a:r>
              <a:rPr lang="en-GB" dirty="0"/>
              <a:t>Account Admin</a:t>
            </a:r>
          </a:p>
        </p:txBody>
      </p:sp>
      <p:sp>
        <p:nvSpPr>
          <p:cNvPr id="11" name="Title 6">
            <a:extLst>
              <a:ext uri="{FF2B5EF4-FFF2-40B4-BE49-F238E27FC236}">
                <a16:creationId xmlns:a16="http://schemas.microsoft.com/office/drawing/2014/main" id="{AECF7CE4-D236-3477-A426-BCFE1BF295E6}"/>
              </a:ext>
            </a:extLst>
          </p:cNvPr>
          <p:cNvSpPr txBox="1">
            <a:spLocks/>
          </p:cNvSpPr>
          <p:nvPr/>
        </p:nvSpPr>
        <p:spPr>
          <a:xfrm>
            <a:off x="329090" y="266576"/>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dirty="0">
                <a:solidFill>
                  <a:schemeClr val="accent1">
                    <a:lumMod val="40000"/>
                    <a:lumOff val="60000"/>
                  </a:schemeClr>
                </a:solidFill>
              </a:rPr>
              <a:t>User Interface Walkthrough</a:t>
            </a:r>
          </a:p>
        </p:txBody>
      </p:sp>
      <p:sp>
        <p:nvSpPr>
          <p:cNvPr id="2" name="Text Placeholder 2">
            <a:extLst>
              <a:ext uri="{FF2B5EF4-FFF2-40B4-BE49-F238E27FC236}">
                <a16:creationId xmlns:a16="http://schemas.microsoft.com/office/drawing/2014/main" id="{9177A33E-4F02-1A82-5DFB-14A3A3C44BFE}"/>
              </a:ext>
            </a:extLst>
          </p:cNvPr>
          <p:cNvSpPr txBox="1">
            <a:spLocks/>
          </p:cNvSpPr>
          <p:nvPr/>
        </p:nvSpPr>
        <p:spPr>
          <a:xfrm>
            <a:off x="3983815" y="1160401"/>
            <a:ext cx="4620883" cy="2472162"/>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solidFill>
                  <a:srgbClr val="FFFF00"/>
                </a:solidFill>
              </a:rPr>
              <a:t>Admin User</a:t>
            </a:r>
          </a:p>
          <a:p>
            <a:r>
              <a:rPr lang="en-GB" dirty="0"/>
              <a:t>Login &amp; view different users’ snapshots</a:t>
            </a:r>
          </a:p>
          <a:p>
            <a:r>
              <a:rPr lang="en-GB" dirty="0"/>
              <a:t>Edit/Delete snapshot of other user</a:t>
            </a:r>
          </a:p>
          <a:p>
            <a:r>
              <a:rPr lang="en-GB" dirty="0"/>
              <a:t>Account Admin for other user (incl. assign new role / delete account)</a:t>
            </a:r>
          </a:p>
        </p:txBody>
      </p:sp>
      <p:pic>
        <p:nvPicPr>
          <p:cNvPr id="5" name="Picture 4">
            <a:extLst>
              <a:ext uri="{FF2B5EF4-FFF2-40B4-BE49-F238E27FC236}">
                <a16:creationId xmlns:a16="http://schemas.microsoft.com/office/drawing/2014/main" id="{499EEAA8-EDAA-4EF9-104D-D66E92AFA45E}"/>
              </a:ext>
            </a:extLst>
          </p:cNvPr>
          <p:cNvPicPr>
            <a:picLocks noChangeAspect="1"/>
          </p:cNvPicPr>
          <p:nvPr/>
        </p:nvPicPr>
        <p:blipFill>
          <a:blip r:embed="rId2"/>
          <a:stretch>
            <a:fillRect/>
          </a:stretch>
        </p:blipFill>
        <p:spPr>
          <a:xfrm>
            <a:off x="4062328" y="3057774"/>
            <a:ext cx="4463855" cy="3218231"/>
          </a:xfrm>
          <a:prstGeom prst="rect">
            <a:avLst/>
          </a:prstGeom>
        </p:spPr>
      </p:pic>
    </p:spTree>
    <p:extLst>
      <p:ext uri="{BB962C8B-B14F-4D97-AF65-F5344CB8AC3E}">
        <p14:creationId xmlns:p14="http://schemas.microsoft.com/office/powerpoint/2010/main" val="2261443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642</TotalTime>
  <Words>963</Words>
  <Application>Microsoft Office PowerPoint</Application>
  <PresentationFormat>Widescreen</PresentationFormat>
  <Paragraphs>119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Trade Gothic LT Pro</vt:lpstr>
      <vt:lpstr>Trebuchet MS</vt:lpstr>
      <vt:lpstr>Office Theme</vt:lpstr>
      <vt:lpstr>Emotion Tracker App Project</vt:lpstr>
      <vt:lpstr>Specification</vt:lpstr>
      <vt:lpstr>Project Requirements</vt:lpstr>
      <vt:lpstr>PowerPoint Presentation</vt:lpstr>
      <vt:lpstr>System Implementation</vt:lpstr>
      <vt:lpstr>Project Structure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Tracker App Project</dc:title>
  <dc:creator>Neeson, Ciaran</dc:creator>
  <cp:lastModifiedBy>Ciaran Neeson</cp:lastModifiedBy>
  <cp:revision>10</cp:revision>
  <dcterms:created xsi:type="dcterms:W3CDTF">2024-03-11T11:50:42Z</dcterms:created>
  <dcterms:modified xsi:type="dcterms:W3CDTF">2024-03-22T04:04:12Z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