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charts/chart1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4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chemeClr val="accent4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chemeClr val="accent4">
                  <a:hueOff val="-624705"/>
                  <a:lumOff val="1372"/>
                </a:schemeClr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solidFill>
                <a:srgbClr val="FF5400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explosion val="0"/>
            <c:spPr>
              <a:solidFill>
                <a:schemeClr val="accent5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2000" u="none">
                      <a:solidFill>
                        <a:srgbClr val="FFFFFF"/>
                      </a:solidFill>
                      <a:latin typeface="Helvetica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2000" u="none">
                      <a:solidFill>
                        <a:srgbClr val="FFFFFF"/>
                      </a:solidFill>
                      <a:latin typeface="Helvetica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>
                    <a:defRPr b="0" i="0" strike="noStrike" sz="2000" u="none">
                      <a:solidFill>
                        <a:srgbClr val="FFFFFF"/>
                      </a:solidFill>
                      <a:latin typeface="Helvetica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3"/>
              <c:numFmt formatCode="#,##0%" sourceLinked="0"/>
              <c:txPr>
                <a:bodyPr/>
                <a:lstStyle/>
                <a:p>
                  <a:pPr>
                    <a:defRPr b="0" i="0" strike="noStrike" sz="2000" u="none">
                      <a:solidFill>
                        <a:srgbClr val="FFFFFF"/>
                      </a:solidFill>
                      <a:latin typeface="Helvetica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2000" u="none">
                    <a:solidFill>
                      <a:srgbClr val="FFFFFF"/>
                    </a:solidFill>
                    <a:latin typeface="Helvetica"/>
                  </a:defRPr>
                </a:pPr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Sheet1!$B$1:$E$1</c:f>
              <c:strCache>
                <c:ptCount val="4"/>
                <c:pt idx="0">
                  <c:v>Streamer</c:v>
                </c:pt>
                <c:pt idx="1">
                  <c:v>Requester</c:v>
                </c:pt>
                <c:pt idx="2">
                  <c:v>Vivid</c:v>
                </c:pt>
                <c:pt idx="3">
                  <c:v>Resharers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40.000000</c:v>
                </c:pt>
                <c:pt idx="1">
                  <c:v>30.000000</c:v>
                </c:pt>
                <c:pt idx="2">
                  <c:v>20.000000</c:v>
                </c:pt>
                <c:pt idx="3">
                  <c:v>10.000000</c:v>
                </c:pt>
              </c:numCache>
            </c:numRef>
          </c:val>
        </c:ser>
        <c:firstSliceAng val="0"/>
        <c:holeSize val="75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icropayments…"/>
          <p:cNvSpPr txBox="1"/>
          <p:nvPr/>
        </p:nvSpPr>
        <p:spPr>
          <a:xfrm>
            <a:off x="1973771" y="647700"/>
            <a:ext cx="9057259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Micropayments</a:t>
            </a:r>
          </a:p>
          <a:p>
            <a:pPr>
              <a:defRPr sz="7000"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will be key in web 3.0</a:t>
            </a:r>
          </a:p>
        </p:txBody>
      </p:sp>
      <p:sp>
        <p:nvSpPr>
          <p:cNvPr id="120" name="Shift to Ad-free &amp; On demand…"/>
          <p:cNvSpPr txBox="1"/>
          <p:nvPr/>
        </p:nvSpPr>
        <p:spPr>
          <a:xfrm>
            <a:off x="2731864" y="4800600"/>
            <a:ext cx="7083922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4" indent="-333374" algn="l">
              <a:buSzPct val="145000"/>
              <a:buChar char="•"/>
              <a:defRPr b="0" sz="4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Shift to Ad-free &amp; On demand</a:t>
            </a:r>
          </a:p>
          <a:p>
            <a:pPr marL="333374" indent="-333374" algn="l">
              <a:buSzPct val="145000"/>
              <a:buChar char="•"/>
              <a:defRPr b="0" sz="4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Price point</a:t>
            </a:r>
          </a:p>
          <a:p>
            <a:pPr marL="333374" indent="-333374" algn="l">
              <a:buSzPct val="145000"/>
              <a:buChar char="•"/>
              <a:defRPr b="0" sz="4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Mobile/5g </a:t>
            </a:r>
          </a:p>
          <a:p>
            <a:pPr marL="333374" indent="-333374" algn="l">
              <a:buSzPct val="145000"/>
              <a:buChar char="•"/>
              <a:defRPr b="0" sz="4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IoT, virtual worlds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hank you.…"/>
          <p:cNvSpPr txBox="1"/>
          <p:nvPr/>
        </p:nvSpPr>
        <p:spPr>
          <a:xfrm>
            <a:off x="952500" y="1556895"/>
            <a:ext cx="11099800" cy="2891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6500">
                <a:latin typeface="Helvetica"/>
                <a:ea typeface="Helvetica"/>
                <a:cs typeface="Helvetica"/>
                <a:sym typeface="Helvetica"/>
              </a:defRPr>
            </a:pPr>
            <a:r>
              <a:t>Thank you.</a:t>
            </a:r>
          </a:p>
          <a:p>
            <a:pPr>
              <a:defRPr sz="6500">
                <a:latin typeface="Helvetica"/>
                <a:ea typeface="Helvetica"/>
                <a:cs typeface="Helvetica"/>
                <a:sym typeface="Helvetica"/>
              </a:defRPr>
            </a:pPr>
            <a:r>
              <a:t>Any questions?</a:t>
            </a:r>
          </a:p>
        </p:txBody>
      </p:sp>
      <p:sp>
        <p:nvSpPr>
          <p:cNvPr id="175" name="Vivid"/>
          <p:cNvSpPr txBox="1"/>
          <p:nvPr>
            <p:ph type="title" idx="4294967295"/>
          </p:nvPr>
        </p:nvSpPr>
        <p:spPr>
          <a:xfrm>
            <a:off x="5216549" y="6732091"/>
            <a:ext cx="2571702" cy="1750418"/>
          </a:xfrm>
          <a:prstGeom prst="rect">
            <a:avLst/>
          </a:prstGeom>
        </p:spPr>
        <p:txBody>
          <a:bodyPr/>
          <a:lstStyle/>
          <a:p>
            <a:pPr defTabSz="479044">
              <a:defRPr b="1" spc="-262" sz="656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pc="-393" sz="9840"/>
              <a:t>V</a:t>
            </a:r>
            <a:r>
              <a:rPr spc="-327" sz="8200"/>
              <a:t>ivid</a:t>
            </a:r>
          </a:p>
        </p:txBody>
      </p:sp>
      <p:sp>
        <p:nvSpPr>
          <p:cNvPr id="176" name="Request live streams and get paid!"/>
          <p:cNvSpPr txBox="1"/>
          <p:nvPr/>
        </p:nvSpPr>
        <p:spPr>
          <a:xfrm>
            <a:off x="2014091" y="8384873"/>
            <a:ext cx="8976618" cy="1583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sz="32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Request live streams and get paid!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Draft2.png" descr="Draft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19200"/>
            <a:ext cx="13004800" cy="7315200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Network Map"/>
          <p:cNvSpPr txBox="1"/>
          <p:nvPr>
            <p:ph type="title" idx="4294967295"/>
          </p:nvPr>
        </p:nvSpPr>
        <p:spPr>
          <a:xfrm>
            <a:off x="276969" y="-17505"/>
            <a:ext cx="12450862" cy="965124"/>
          </a:xfrm>
          <a:prstGeom prst="rect">
            <a:avLst/>
          </a:prstGeom>
        </p:spPr>
        <p:txBody>
          <a:bodyPr/>
          <a:lstStyle>
            <a:lvl1pPr defTabSz="560831">
              <a:defRPr b="1" sz="576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Network Map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User Example 1 - what’s happening on the ground Jo?"/>
          <p:cNvSpPr txBox="1"/>
          <p:nvPr>
            <p:ph type="title"/>
          </p:nvPr>
        </p:nvSpPr>
        <p:spPr>
          <a:xfrm>
            <a:off x="276969" y="-17505"/>
            <a:ext cx="12450862" cy="965124"/>
          </a:xfrm>
          <a:prstGeom prst="rect">
            <a:avLst/>
          </a:prstGeom>
        </p:spPr>
        <p:txBody>
          <a:bodyPr/>
          <a:lstStyle>
            <a:lvl1pPr>
              <a:defRPr b="1" sz="3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User Example 1 - what’s happening on the ground Jo?</a:t>
            </a:r>
          </a:p>
        </p:txBody>
      </p:sp>
      <p:sp>
        <p:nvSpPr>
          <p:cNvPr id="182" name="Jo is in Times Square…"/>
          <p:cNvSpPr txBox="1"/>
          <p:nvPr/>
        </p:nvSpPr>
        <p:spPr>
          <a:xfrm>
            <a:off x="3072721" y="1627686"/>
            <a:ext cx="3538278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Jo is in Times Square </a:t>
            </a:r>
          </a:p>
          <a:p>
            <a:pPr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and an umbrella protest </a:t>
            </a:r>
          </a:p>
          <a:p>
            <a:pPr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is in progress</a:t>
            </a:r>
          </a:p>
        </p:txBody>
      </p:sp>
      <p:pic>
        <p:nvPicPr>
          <p:cNvPr id="183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2899930">
            <a:off x="5800055" y="3092981"/>
            <a:ext cx="1465531" cy="759543"/>
          </a:xfrm>
          <a:prstGeom prst="rect">
            <a:avLst/>
          </a:prstGeom>
        </p:spPr>
      </p:pic>
      <p:sp>
        <p:nvSpPr>
          <p:cNvPr id="185" name="Phone"/>
          <p:cNvSpPr/>
          <p:nvPr/>
        </p:nvSpPr>
        <p:spPr>
          <a:xfrm>
            <a:off x="7281636" y="3304195"/>
            <a:ext cx="741344" cy="1526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8" y="0"/>
                </a:moveTo>
                <a:cubicBezTo>
                  <a:pt x="934" y="0"/>
                  <a:pt x="0" y="453"/>
                  <a:pt x="0" y="1004"/>
                </a:cubicBezTo>
                <a:lnTo>
                  <a:pt x="0" y="20596"/>
                </a:lnTo>
                <a:cubicBezTo>
                  <a:pt x="0" y="21152"/>
                  <a:pt x="934" y="21600"/>
                  <a:pt x="2068" y="21600"/>
                </a:cubicBezTo>
                <a:lnTo>
                  <a:pt x="19532" y="21600"/>
                </a:lnTo>
                <a:cubicBezTo>
                  <a:pt x="20666" y="21600"/>
                  <a:pt x="21600" y="21147"/>
                  <a:pt x="21600" y="20596"/>
                </a:cubicBezTo>
                <a:lnTo>
                  <a:pt x="21600" y="1004"/>
                </a:lnTo>
                <a:cubicBezTo>
                  <a:pt x="21600" y="453"/>
                  <a:pt x="20677" y="0"/>
                  <a:pt x="19532" y="0"/>
                </a:cubicBezTo>
                <a:lnTo>
                  <a:pt x="2068" y="0"/>
                </a:lnTo>
                <a:close/>
                <a:moveTo>
                  <a:pt x="9142" y="1350"/>
                </a:moveTo>
                <a:lnTo>
                  <a:pt x="12468" y="1350"/>
                </a:lnTo>
                <a:cubicBezTo>
                  <a:pt x="12758" y="1350"/>
                  <a:pt x="12990" y="1463"/>
                  <a:pt x="12990" y="1604"/>
                </a:cubicBezTo>
                <a:cubicBezTo>
                  <a:pt x="12990" y="1744"/>
                  <a:pt x="12758" y="1858"/>
                  <a:pt x="12468" y="1858"/>
                </a:cubicBezTo>
                <a:lnTo>
                  <a:pt x="9142" y="1858"/>
                </a:lnTo>
                <a:cubicBezTo>
                  <a:pt x="8853" y="1858"/>
                  <a:pt x="8621" y="1744"/>
                  <a:pt x="8621" y="1604"/>
                </a:cubicBezTo>
                <a:cubicBezTo>
                  <a:pt x="8621" y="1463"/>
                  <a:pt x="8853" y="1350"/>
                  <a:pt x="9142" y="1350"/>
                </a:cubicBezTo>
                <a:close/>
                <a:moveTo>
                  <a:pt x="1477" y="2927"/>
                </a:moveTo>
                <a:lnTo>
                  <a:pt x="20123" y="2927"/>
                </a:lnTo>
                <a:lnTo>
                  <a:pt x="20123" y="18985"/>
                </a:lnTo>
                <a:lnTo>
                  <a:pt x="1477" y="18985"/>
                </a:lnTo>
                <a:lnTo>
                  <a:pt x="1477" y="292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" name="It’s trending on…"/>
          <p:cNvSpPr txBox="1"/>
          <p:nvPr/>
        </p:nvSpPr>
        <p:spPr>
          <a:xfrm>
            <a:off x="8761005" y="3431382"/>
            <a:ext cx="2402999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It’s trending on </a:t>
            </a:r>
          </a:p>
          <a:p>
            <a:pPr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social media.</a:t>
            </a:r>
          </a:p>
          <a:p>
            <a:pPr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Jo pulls up Vivid</a:t>
            </a:r>
          </a:p>
          <a:p>
            <a:pPr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and goes live!</a:t>
            </a:r>
          </a:p>
        </p:txBody>
      </p:sp>
      <p:pic>
        <p:nvPicPr>
          <p:cNvPr id="187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500070">
            <a:off x="5743069" y="4177500"/>
            <a:ext cx="1465531" cy="759544"/>
          </a:xfrm>
          <a:prstGeom prst="rect">
            <a:avLst/>
          </a:prstGeom>
        </p:spPr>
      </p:pic>
      <p:sp>
        <p:nvSpPr>
          <p:cNvPr id="189" name="Each user who joins…"/>
          <p:cNvSpPr txBox="1"/>
          <p:nvPr/>
        </p:nvSpPr>
        <p:spPr>
          <a:xfrm>
            <a:off x="1679894" y="4889499"/>
            <a:ext cx="355533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Each user who joins </a:t>
            </a:r>
          </a:p>
          <a:p>
            <a:pPr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pays Jo a micropayment</a:t>
            </a:r>
          </a:p>
        </p:txBody>
      </p:sp>
      <p:pic>
        <p:nvPicPr>
          <p:cNvPr id="190" name="download (3).png" descr="download (3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742" y="979986"/>
            <a:ext cx="2540001" cy="254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Jo is rewarded &amp; incentivised…"/>
          <p:cNvSpPr txBox="1"/>
          <p:nvPr/>
        </p:nvSpPr>
        <p:spPr>
          <a:xfrm>
            <a:off x="5367906" y="7045446"/>
            <a:ext cx="5373360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Jo is rewarded &amp; incentivised </a:t>
            </a:r>
          </a:p>
          <a:p>
            <a:pPr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to stream on Vivid again</a:t>
            </a:r>
          </a:p>
          <a:p>
            <a:pPr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When other users view at a later date</a:t>
            </a:r>
          </a:p>
          <a:p>
            <a:pPr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Jo’s payment increases</a:t>
            </a:r>
          </a:p>
        </p:txBody>
      </p:sp>
      <p:sp>
        <p:nvSpPr>
          <p:cNvPr id="192" name="Male"/>
          <p:cNvSpPr/>
          <p:nvPr/>
        </p:nvSpPr>
        <p:spPr>
          <a:xfrm>
            <a:off x="1895826" y="3990048"/>
            <a:ext cx="253266" cy="683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3" name="Male"/>
          <p:cNvSpPr/>
          <p:nvPr/>
        </p:nvSpPr>
        <p:spPr>
          <a:xfrm>
            <a:off x="2175226" y="3990048"/>
            <a:ext cx="253266" cy="683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4" name="Male"/>
          <p:cNvSpPr/>
          <p:nvPr/>
        </p:nvSpPr>
        <p:spPr>
          <a:xfrm>
            <a:off x="2454626" y="3990048"/>
            <a:ext cx="253266" cy="683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" name="Male"/>
          <p:cNvSpPr/>
          <p:nvPr/>
        </p:nvSpPr>
        <p:spPr>
          <a:xfrm>
            <a:off x="2734026" y="3990048"/>
            <a:ext cx="253266" cy="683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" name="Male"/>
          <p:cNvSpPr/>
          <p:nvPr/>
        </p:nvSpPr>
        <p:spPr>
          <a:xfrm>
            <a:off x="3013426" y="3990048"/>
            <a:ext cx="253266" cy="683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7" name="Male"/>
          <p:cNvSpPr/>
          <p:nvPr/>
        </p:nvSpPr>
        <p:spPr>
          <a:xfrm>
            <a:off x="3292826" y="3990048"/>
            <a:ext cx="253266" cy="683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8" name="Male"/>
          <p:cNvSpPr/>
          <p:nvPr/>
        </p:nvSpPr>
        <p:spPr>
          <a:xfrm>
            <a:off x="3572226" y="3990048"/>
            <a:ext cx="253266" cy="683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" name="Male"/>
          <p:cNvSpPr/>
          <p:nvPr/>
        </p:nvSpPr>
        <p:spPr>
          <a:xfrm>
            <a:off x="3851626" y="3990048"/>
            <a:ext cx="253266" cy="683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0" name="Male"/>
          <p:cNvSpPr/>
          <p:nvPr/>
        </p:nvSpPr>
        <p:spPr>
          <a:xfrm>
            <a:off x="4131026" y="3990048"/>
            <a:ext cx="253266" cy="683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1" name="Male"/>
          <p:cNvSpPr/>
          <p:nvPr/>
        </p:nvSpPr>
        <p:spPr>
          <a:xfrm>
            <a:off x="4410426" y="3990048"/>
            <a:ext cx="253266" cy="683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2" name="Male"/>
          <p:cNvSpPr/>
          <p:nvPr/>
        </p:nvSpPr>
        <p:spPr>
          <a:xfrm>
            <a:off x="4703031" y="3990048"/>
            <a:ext cx="253266" cy="683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" name="Male"/>
          <p:cNvSpPr/>
          <p:nvPr/>
        </p:nvSpPr>
        <p:spPr>
          <a:xfrm>
            <a:off x="4982431" y="3990048"/>
            <a:ext cx="253266" cy="683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04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2899930">
            <a:off x="5988697" y="5246004"/>
            <a:ext cx="1465531" cy="759543"/>
          </a:xfrm>
          <a:prstGeom prst="rect">
            <a:avLst/>
          </a:prstGeom>
        </p:spPr>
      </p:pic>
      <p:sp>
        <p:nvSpPr>
          <p:cNvPr id="206" name="Piggy Bank"/>
          <p:cNvSpPr/>
          <p:nvPr/>
        </p:nvSpPr>
        <p:spPr>
          <a:xfrm>
            <a:off x="7510236" y="5945730"/>
            <a:ext cx="1088700" cy="683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3" h="21600" fill="norm" stroke="1" extrusionOk="0">
                <a:moveTo>
                  <a:pt x="12587" y="0"/>
                </a:moveTo>
                <a:cubicBezTo>
                  <a:pt x="8555" y="0"/>
                  <a:pt x="6723" y="2256"/>
                  <a:pt x="6086" y="3315"/>
                </a:cubicBezTo>
                <a:cubicBezTo>
                  <a:pt x="5935" y="3565"/>
                  <a:pt x="5683" y="3543"/>
                  <a:pt x="5548" y="3269"/>
                </a:cubicBezTo>
                <a:cubicBezTo>
                  <a:pt x="5210" y="2580"/>
                  <a:pt x="4579" y="1527"/>
                  <a:pt x="3884" y="1527"/>
                </a:cubicBezTo>
                <a:cubicBezTo>
                  <a:pt x="2850" y="1527"/>
                  <a:pt x="3652" y="4548"/>
                  <a:pt x="3652" y="4548"/>
                </a:cubicBezTo>
                <a:cubicBezTo>
                  <a:pt x="3652" y="4548"/>
                  <a:pt x="2493" y="5921"/>
                  <a:pt x="2229" y="7581"/>
                </a:cubicBezTo>
                <a:cubicBezTo>
                  <a:pt x="2033" y="8805"/>
                  <a:pt x="641" y="8562"/>
                  <a:pt x="364" y="8562"/>
                </a:cubicBezTo>
                <a:cubicBezTo>
                  <a:pt x="-65" y="8562"/>
                  <a:pt x="-90" y="9711"/>
                  <a:pt x="162" y="10817"/>
                </a:cubicBezTo>
                <a:cubicBezTo>
                  <a:pt x="414" y="11924"/>
                  <a:pt x="1121" y="12374"/>
                  <a:pt x="1121" y="12374"/>
                </a:cubicBezTo>
                <a:cubicBezTo>
                  <a:pt x="995" y="12579"/>
                  <a:pt x="940" y="12757"/>
                  <a:pt x="1397" y="13358"/>
                </a:cubicBezTo>
                <a:cubicBezTo>
                  <a:pt x="1708" y="13767"/>
                  <a:pt x="2573" y="15312"/>
                  <a:pt x="4854" y="16551"/>
                </a:cubicBezTo>
                <a:cubicBezTo>
                  <a:pt x="5082" y="16675"/>
                  <a:pt x="5218" y="17057"/>
                  <a:pt x="5167" y="17439"/>
                </a:cubicBezTo>
                <a:lnTo>
                  <a:pt x="4702" y="20912"/>
                </a:lnTo>
                <a:cubicBezTo>
                  <a:pt x="4655" y="21267"/>
                  <a:pt x="4822" y="21600"/>
                  <a:pt x="5046" y="21600"/>
                </a:cubicBezTo>
                <a:lnTo>
                  <a:pt x="6770" y="21600"/>
                </a:lnTo>
                <a:cubicBezTo>
                  <a:pt x="6952" y="21600"/>
                  <a:pt x="7117" y="21432"/>
                  <a:pt x="7195" y="21165"/>
                </a:cubicBezTo>
                <a:lnTo>
                  <a:pt x="8037" y="18272"/>
                </a:lnTo>
                <a:cubicBezTo>
                  <a:pt x="8124" y="17974"/>
                  <a:pt x="8318" y="17798"/>
                  <a:pt x="8520" y="17839"/>
                </a:cubicBezTo>
                <a:cubicBezTo>
                  <a:pt x="9682" y="18075"/>
                  <a:pt x="11029" y="18218"/>
                  <a:pt x="12587" y="18218"/>
                </a:cubicBezTo>
                <a:cubicBezTo>
                  <a:pt x="13307" y="18218"/>
                  <a:pt x="13973" y="18115"/>
                  <a:pt x="14586" y="17928"/>
                </a:cubicBezTo>
                <a:cubicBezTo>
                  <a:pt x="14785" y="17867"/>
                  <a:pt x="14987" y="18016"/>
                  <a:pt x="15087" y="18304"/>
                </a:cubicBezTo>
                <a:lnTo>
                  <a:pt x="16087" y="21210"/>
                </a:lnTo>
                <a:cubicBezTo>
                  <a:pt x="16170" y="21452"/>
                  <a:pt x="16326" y="21600"/>
                  <a:pt x="16497" y="21600"/>
                </a:cubicBezTo>
                <a:lnTo>
                  <a:pt x="18243" y="21600"/>
                </a:lnTo>
                <a:cubicBezTo>
                  <a:pt x="18466" y="21600"/>
                  <a:pt x="18632" y="21267"/>
                  <a:pt x="18585" y="20912"/>
                </a:cubicBezTo>
                <a:lnTo>
                  <a:pt x="17934" y="16027"/>
                </a:lnTo>
                <a:cubicBezTo>
                  <a:pt x="17898" y="15757"/>
                  <a:pt x="17954" y="15477"/>
                  <a:pt x="18081" y="15293"/>
                </a:cubicBezTo>
                <a:cubicBezTo>
                  <a:pt x="19709" y="12937"/>
                  <a:pt x="20209" y="9534"/>
                  <a:pt x="19579" y="6535"/>
                </a:cubicBezTo>
                <a:cubicBezTo>
                  <a:pt x="19542" y="6361"/>
                  <a:pt x="19606" y="6175"/>
                  <a:pt x="19716" y="6132"/>
                </a:cubicBezTo>
                <a:cubicBezTo>
                  <a:pt x="20422" y="5855"/>
                  <a:pt x="21510" y="5137"/>
                  <a:pt x="21057" y="3409"/>
                </a:cubicBezTo>
                <a:cubicBezTo>
                  <a:pt x="21016" y="3254"/>
                  <a:pt x="20894" y="3213"/>
                  <a:pt x="20817" y="3325"/>
                </a:cubicBezTo>
                <a:cubicBezTo>
                  <a:pt x="20744" y="3432"/>
                  <a:pt x="20690" y="3550"/>
                  <a:pt x="20648" y="3659"/>
                </a:cubicBezTo>
                <a:cubicBezTo>
                  <a:pt x="20608" y="3765"/>
                  <a:pt x="20510" y="3756"/>
                  <a:pt x="20481" y="3640"/>
                </a:cubicBezTo>
                <a:cubicBezTo>
                  <a:pt x="20393" y="3281"/>
                  <a:pt x="20178" y="2828"/>
                  <a:pt x="19658" y="2927"/>
                </a:cubicBezTo>
                <a:cubicBezTo>
                  <a:pt x="19214" y="3013"/>
                  <a:pt x="19022" y="3455"/>
                  <a:pt x="18950" y="3944"/>
                </a:cubicBezTo>
                <a:cubicBezTo>
                  <a:pt x="18926" y="4113"/>
                  <a:pt x="18794" y="4163"/>
                  <a:pt x="18727" y="4027"/>
                </a:cubicBezTo>
                <a:cubicBezTo>
                  <a:pt x="17574" y="1683"/>
                  <a:pt x="15528" y="0"/>
                  <a:pt x="12587" y="0"/>
                </a:cubicBezTo>
                <a:close/>
                <a:moveTo>
                  <a:pt x="12448" y="1027"/>
                </a:moveTo>
                <a:cubicBezTo>
                  <a:pt x="13136" y="1027"/>
                  <a:pt x="13772" y="1163"/>
                  <a:pt x="14343" y="1427"/>
                </a:cubicBezTo>
                <a:cubicBezTo>
                  <a:pt x="14395" y="1452"/>
                  <a:pt x="14423" y="1545"/>
                  <a:pt x="14402" y="1626"/>
                </a:cubicBezTo>
                <a:lnTo>
                  <a:pt x="14271" y="2126"/>
                </a:lnTo>
                <a:cubicBezTo>
                  <a:pt x="14254" y="2195"/>
                  <a:pt x="14208" y="2230"/>
                  <a:pt x="14164" y="2210"/>
                </a:cubicBezTo>
                <a:cubicBezTo>
                  <a:pt x="13649" y="1978"/>
                  <a:pt x="13073" y="1858"/>
                  <a:pt x="12448" y="1858"/>
                </a:cubicBezTo>
                <a:cubicBezTo>
                  <a:pt x="11524" y="1858"/>
                  <a:pt x="10708" y="2034"/>
                  <a:pt x="10012" y="2382"/>
                </a:cubicBezTo>
                <a:cubicBezTo>
                  <a:pt x="9968" y="2404"/>
                  <a:pt x="9920" y="2371"/>
                  <a:pt x="9902" y="2301"/>
                </a:cubicBezTo>
                <a:lnTo>
                  <a:pt x="9773" y="1801"/>
                </a:lnTo>
                <a:cubicBezTo>
                  <a:pt x="9752" y="1721"/>
                  <a:pt x="9776" y="1628"/>
                  <a:pt x="9827" y="1602"/>
                </a:cubicBezTo>
                <a:cubicBezTo>
                  <a:pt x="10483" y="1268"/>
                  <a:pt x="11341" y="1027"/>
                  <a:pt x="12448" y="1027"/>
                </a:cubicBezTo>
                <a:close/>
                <a:moveTo>
                  <a:pt x="19754" y="3828"/>
                </a:moveTo>
                <a:cubicBezTo>
                  <a:pt x="19782" y="3821"/>
                  <a:pt x="19813" y="3823"/>
                  <a:pt x="19842" y="3836"/>
                </a:cubicBezTo>
                <a:cubicBezTo>
                  <a:pt x="19958" y="3890"/>
                  <a:pt x="20023" y="4100"/>
                  <a:pt x="19987" y="4307"/>
                </a:cubicBezTo>
                <a:cubicBezTo>
                  <a:pt x="19929" y="4638"/>
                  <a:pt x="19691" y="4699"/>
                  <a:pt x="19691" y="4699"/>
                </a:cubicBezTo>
                <a:cubicBezTo>
                  <a:pt x="19691" y="4699"/>
                  <a:pt x="19502" y="4478"/>
                  <a:pt x="19565" y="4113"/>
                </a:cubicBezTo>
                <a:cubicBezTo>
                  <a:pt x="19592" y="3958"/>
                  <a:pt x="19669" y="3850"/>
                  <a:pt x="19754" y="38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User Example 2 - Jed the Surfer"/>
          <p:cNvSpPr txBox="1"/>
          <p:nvPr>
            <p:ph type="title"/>
          </p:nvPr>
        </p:nvSpPr>
        <p:spPr>
          <a:xfrm>
            <a:off x="952500" y="35375"/>
            <a:ext cx="11099800" cy="1090534"/>
          </a:xfrm>
          <a:prstGeom prst="rect">
            <a:avLst/>
          </a:prstGeom>
        </p:spPr>
        <p:txBody>
          <a:bodyPr/>
          <a:lstStyle>
            <a:lvl1pPr>
              <a:defRPr b="1" sz="3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User Example 2 - Jed the Surfer</a:t>
            </a:r>
          </a:p>
        </p:txBody>
      </p:sp>
      <p:pic>
        <p:nvPicPr>
          <p:cNvPr id="209" name="download.png" descr="downloa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58726" y="1457525"/>
            <a:ext cx="1886980" cy="1886980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Jed wants to go surfing"/>
          <p:cNvSpPr txBox="1"/>
          <p:nvPr/>
        </p:nvSpPr>
        <p:spPr>
          <a:xfrm>
            <a:off x="3494122" y="1722640"/>
            <a:ext cx="337937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Jed wants to go surfing</a:t>
            </a:r>
          </a:p>
        </p:txBody>
      </p:sp>
      <p:pic>
        <p:nvPicPr>
          <p:cNvPr id="211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2899930">
            <a:off x="5789947" y="2496642"/>
            <a:ext cx="1465531" cy="759543"/>
          </a:xfrm>
          <a:prstGeom prst="rect">
            <a:avLst/>
          </a:prstGeom>
        </p:spPr>
      </p:pic>
      <p:sp>
        <p:nvSpPr>
          <p:cNvPr id="213" name="Phone"/>
          <p:cNvSpPr/>
          <p:nvPr/>
        </p:nvSpPr>
        <p:spPr>
          <a:xfrm>
            <a:off x="7329435" y="2597417"/>
            <a:ext cx="741343" cy="1526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8" y="0"/>
                </a:moveTo>
                <a:cubicBezTo>
                  <a:pt x="934" y="0"/>
                  <a:pt x="0" y="453"/>
                  <a:pt x="0" y="1004"/>
                </a:cubicBezTo>
                <a:lnTo>
                  <a:pt x="0" y="20596"/>
                </a:lnTo>
                <a:cubicBezTo>
                  <a:pt x="0" y="21152"/>
                  <a:pt x="934" y="21600"/>
                  <a:pt x="2068" y="21600"/>
                </a:cubicBezTo>
                <a:lnTo>
                  <a:pt x="19532" y="21600"/>
                </a:lnTo>
                <a:cubicBezTo>
                  <a:pt x="20666" y="21600"/>
                  <a:pt x="21600" y="21147"/>
                  <a:pt x="21600" y="20596"/>
                </a:cubicBezTo>
                <a:lnTo>
                  <a:pt x="21600" y="1004"/>
                </a:lnTo>
                <a:cubicBezTo>
                  <a:pt x="21600" y="453"/>
                  <a:pt x="20677" y="0"/>
                  <a:pt x="19532" y="0"/>
                </a:cubicBezTo>
                <a:lnTo>
                  <a:pt x="2068" y="0"/>
                </a:lnTo>
                <a:close/>
                <a:moveTo>
                  <a:pt x="9142" y="1350"/>
                </a:moveTo>
                <a:lnTo>
                  <a:pt x="12468" y="1350"/>
                </a:lnTo>
                <a:cubicBezTo>
                  <a:pt x="12758" y="1350"/>
                  <a:pt x="12990" y="1463"/>
                  <a:pt x="12990" y="1604"/>
                </a:cubicBezTo>
                <a:cubicBezTo>
                  <a:pt x="12990" y="1744"/>
                  <a:pt x="12758" y="1858"/>
                  <a:pt x="12468" y="1858"/>
                </a:cubicBezTo>
                <a:lnTo>
                  <a:pt x="9142" y="1858"/>
                </a:lnTo>
                <a:cubicBezTo>
                  <a:pt x="8853" y="1858"/>
                  <a:pt x="8621" y="1744"/>
                  <a:pt x="8621" y="1604"/>
                </a:cubicBezTo>
                <a:cubicBezTo>
                  <a:pt x="8621" y="1463"/>
                  <a:pt x="8853" y="1350"/>
                  <a:pt x="9142" y="1350"/>
                </a:cubicBezTo>
                <a:close/>
                <a:moveTo>
                  <a:pt x="1477" y="2927"/>
                </a:moveTo>
                <a:lnTo>
                  <a:pt x="20123" y="2927"/>
                </a:lnTo>
                <a:lnTo>
                  <a:pt x="20123" y="18985"/>
                </a:lnTo>
                <a:lnTo>
                  <a:pt x="1477" y="18985"/>
                </a:lnTo>
                <a:lnTo>
                  <a:pt x="1477" y="292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4" name="Pulls up Vivid…"/>
          <p:cNvSpPr txBox="1"/>
          <p:nvPr/>
        </p:nvSpPr>
        <p:spPr>
          <a:xfrm>
            <a:off x="8317325" y="2523924"/>
            <a:ext cx="4221868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Pulls up Vivid</a:t>
            </a:r>
          </a:p>
          <a:p>
            <a:pPr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&amp; makes request into </a:t>
            </a:r>
          </a:p>
          <a:p>
            <a:pPr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Bondi Beach</a:t>
            </a:r>
          </a:p>
          <a:p>
            <a:pPr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“How’s the surf?”</a:t>
            </a:r>
          </a:p>
        </p:txBody>
      </p:sp>
      <p:sp>
        <p:nvSpPr>
          <p:cNvPr id="215" name="“Dude, it is sweet,…"/>
          <p:cNvSpPr txBox="1"/>
          <p:nvPr/>
        </p:nvSpPr>
        <p:spPr>
          <a:xfrm>
            <a:off x="8042680" y="5521125"/>
            <a:ext cx="2637558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“Dude, it is sweet,</a:t>
            </a:r>
          </a:p>
          <a:p>
            <a:pPr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huge waves now,</a:t>
            </a:r>
          </a:p>
          <a:p>
            <a:pPr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check this out…”</a:t>
            </a:r>
          </a:p>
        </p:txBody>
      </p:sp>
      <p:pic>
        <p:nvPicPr>
          <p:cNvPr id="216" name="download (1).png" descr="download (1)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122707" y="4706024"/>
            <a:ext cx="1526708" cy="1526708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Location Pin"/>
          <p:cNvSpPr/>
          <p:nvPr/>
        </p:nvSpPr>
        <p:spPr>
          <a:xfrm>
            <a:off x="5127184" y="4176720"/>
            <a:ext cx="580259" cy="9351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8" y="0"/>
                  <a:pt x="0" y="2997"/>
                  <a:pt x="0" y="6701"/>
                </a:cubicBezTo>
                <a:cubicBezTo>
                  <a:pt x="0" y="12819"/>
                  <a:pt x="10800" y="21600"/>
                  <a:pt x="10800" y="21600"/>
                </a:cubicBezTo>
                <a:cubicBezTo>
                  <a:pt x="10800" y="21600"/>
                  <a:pt x="21600" y="12814"/>
                  <a:pt x="21600" y="6701"/>
                </a:cubicBezTo>
                <a:cubicBezTo>
                  <a:pt x="21600" y="2997"/>
                  <a:pt x="16762" y="0"/>
                  <a:pt x="10800" y="0"/>
                </a:cubicBezTo>
                <a:close/>
                <a:moveTo>
                  <a:pt x="10800" y="2683"/>
                </a:moveTo>
                <a:cubicBezTo>
                  <a:pt x="14368" y="2683"/>
                  <a:pt x="17267" y="4482"/>
                  <a:pt x="17267" y="6696"/>
                </a:cubicBezTo>
                <a:cubicBezTo>
                  <a:pt x="17267" y="8910"/>
                  <a:pt x="14368" y="10709"/>
                  <a:pt x="10800" y="10709"/>
                </a:cubicBezTo>
                <a:cubicBezTo>
                  <a:pt x="7232" y="10709"/>
                  <a:pt x="4335" y="8910"/>
                  <a:pt x="4335" y="6696"/>
                </a:cubicBezTo>
                <a:cubicBezTo>
                  <a:pt x="4335" y="4482"/>
                  <a:pt x="7232" y="2683"/>
                  <a:pt x="10800" y="2683"/>
                </a:cubicBezTo>
                <a:close/>
                <a:moveTo>
                  <a:pt x="10800" y="4769"/>
                </a:moveTo>
                <a:cubicBezTo>
                  <a:pt x="9085" y="4769"/>
                  <a:pt x="7686" y="5632"/>
                  <a:pt x="7686" y="6701"/>
                </a:cubicBezTo>
                <a:cubicBezTo>
                  <a:pt x="7686" y="7770"/>
                  <a:pt x="9077" y="8635"/>
                  <a:pt x="10800" y="8635"/>
                </a:cubicBezTo>
                <a:cubicBezTo>
                  <a:pt x="12523" y="8635"/>
                  <a:pt x="13917" y="7770"/>
                  <a:pt x="13917" y="6701"/>
                </a:cubicBezTo>
                <a:cubicBezTo>
                  <a:pt x="13917" y="5632"/>
                  <a:pt x="12515" y="4769"/>
                  <a:pt x="10800" y="4769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18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9500070">
            <a:off x="5743069" y="3711096"/>
            <a:ext cx="1465531" cy="759543"/>
          </a:xfrm>
          <a:prstGeom prst="rect">
            <a:avLst/>
          </a:prstGeom>
        </p:spPr>
      </p:pic>
      <p:sp>
        <p:nvSpPr>
          <p:cNvPr id="220" name="Sarah is in Bondi…"/>
          <p:cNvSpPr txBox="1"/>
          <p:nvPr/>
        </p:nvSpPr>
        <p:spPr>
          <a:xfrm>
            <a:off x="1475661" y="4737099"/>
            <a:ext cx="3185276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Sarah is in Bondi</a:t>
            </a:r>
          </a:p>
          <a:p>
            <a:pPr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&amp; accepts the request</a:t>
            </a:r>
          </a:p>
          <a:p>
            <a:pPr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Stream begins </a:t>
            </a:r>
          </a:p>
          <a:p>
            <a:pPr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&amp; Micropayment</a:t>
            </a:r>
          </a:p>
          <a:p>
            <a:pPr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from Jed to Sarah</a:t>
            </a:r>
          </a:p>
        </p:txBody>
      </p:sp>
      <p:pic>
        <p:nvPicPr>
          <p:cNvPr id="221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2899930">
            <a:off x="5800055" y="4918382"/>
            <a:ext cx="1465531" cy="759544"/>
          </a:xfrm>
          <a:prstGeom prst="rect">
            <a:avLst/>
          </a:prstGeom>
        </p:spPr>
      </p:pic>
      <p:pic>
        <p:nvPicPr>
          <p:cNvPr id="223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9500070">
            <a:off x="5743069" y="6141686"/>
            <a:ext cx="1465531" cy="759543"/>
          </a:xfrm>
          <a:prstGeom prst="rect">
            <a:avLst/>
          </a:prstGeom>
        </p:spPr>
      </p:pic>
      <p:sp>
        <p:nvSpPr>
          <p:cNvPr id="225" name="Jed heads to the beach,…"/>
          <p:cNvSpPr txBox="1"/>
          <p:nvPr/>
        </p:nvSpPr>
        <p:spPr>
          <a:xfrm>
            <a:off x="4495214" y="7661075"/>
            <a:ext cx="401437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Jed heads to the beach,</a:t>
            </a:r>
          </a:p>
          <a:p>
            <a:pPr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Sarah is paid for the stream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User Example 3 - Party Boy Jim"/>
          <p:cNvSpPr txBox="1"/>
          <p:nvPr>
            <p:ph type="title"/>
          </p:nvPr>
        </p:nvSpPr>
        <p:spPr>
          <a:xfrm>
            <a:off x="585787" y="-21841"/>
            <a:ext cx="11833226" cy="1117670"/>
          </a:xfrm>
          <a:prstGeom prst="rect">
            <a:avLst/>
          </a:prstGeom>
        </p:spPr>
        <p:txBody>
          <a:bodyPr/>
          <a:lstStyle>
            <a:lvl1pPr>
              <a:defRPr b="1" sz="3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User Example 3 - Party Boy Jim</a:t>
            </a:r>
          </a:p>
        </p:txBody>
      </p:sp>
      <p:sp>
        <p:nvSpPr>
          <p:cNvPr id="228" name="Jim has had a long week…"/>
          <p:cNvSpPr txBox="1"/>
          <p:nvPr/>
        </p:nvSpPr>
        <p:spPr>
          <a:xfrm>
            <a:off x="968726" y="1399033"/>
            <a:ext cx="433280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Jim has had a long week</a:t>
            </a:r>
          </a:p>
          <a:p>
            <a:pPr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and needs to let his hair down</a:t>
            </a:r>
          </a:p>
        </p:txBody>
      </p:sp>
      <p:pic>
        <p:nvPicPr>
          <p:cNvPr id="229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2899930">
            <a:off x="5800055" y="1627678"/>
            <a:ext cx="1465531" cy="759544"/>
          </a:xfrm>
          <a:prstGeom prst="rect">
            <a:avLst/>
          </a:prstGeom>
        </p:spPr>
      </p:pic>
      <p:sp>
        <p:nvSpPr>
          <p:cNvPr id="231" name="Pulls up Vivid &amp; sees…"/>
          <p:cNvSpPr txBox="1"/>
          <p:nvPr/>
        </p:nvSpPr>
        <p:spPr>
          <a:xfrm>
            <a:off x="7639839" y="1870994"/>
            <a:ext cx="4491399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Pulls up Vivid &amp; sees </a:t>
            </a:r>
          </a:p>
          <a:p>
            <a:pPr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hotspot map in Camden,</a:t>
            </a:r>
          </a:p>
          <a:p>
            <a:pPr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this looks good, puts in request</a:t>
            </a:r>
          </a:p>
          <a:p>
            <a:pPr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“Looking for some live music, </a:t>
            </a:r>
          </a:p>
          <a:p>
            <a:pPr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where’s the party at?"</a:t>
            </a:r>
          </a:p>
        </p:txBody>
      </p:sp>
      <p:pic>
        <p:nvPicPr>
          <p:cNvPr id="232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500070">
            <a:off x="5743069" y="3646336"/>
            <a:ext cx="1465531" cy="759544"/>
          </a:xfrm>
          <a:prstGeom prst="rect">
            <a:avLst/>
          </a:prstGeom>
        </p:spPr>
      </p:pic>
      <p:sp>
        <p:nvSpPr>
          <p:cNvPr id="234" name="A venue manager accepts…"/>
          <p:cNvSpPr txBox="1"/>
          <p:nvPr/>
        </p:nvSpPr>
        <p:spPr>
          <a:xfrm>
            <a:off x="1248638" y="3540276"/>
            <a:ext cx="4014684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A venue manager accepts </a:t>
            </a:r>
          </a:p>
          <a:p>
            <a:pPr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the request, Stream begins </a:t>
            </a:r>
          </a:p>
          <a:p>
            <a:pPr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&amp; Micropayment from </a:t>
            </a:r>
          </a:p>
          <a:p>
            <a:pPr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Jim to venue manager</a:t>
            </a:r>
          </a:p>
          <a:p>
            <a:pPr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“It’s getting busy, we have </a:t>
            </a:r>
          </a:p>
          <a:p>
            <a:pPr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some great bands tonight!”</a:t>
            </a:r>
          </a:p>
        </p:txBody>
      </p:sp>
      <p:pic>
        <p:nvPicPr>
          <p:cNvPr id="235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2899930">
            <a:off x="5800055" y="5648977"/>
            <a:ext cx="1465531" cy="759543"/>
          </a:xfrm>
          <a:prstGeom prst="rect">
            <a:avLst/>
          </a:prstGeom>
        </p:spPr>
      </p:pic>
      <p:sp>
        <p:nvSpPr>
          <p:cNvPr id="237" name="Other party people join…"/>
          <p:cNvSpPr txBox="1"/>
          <p:nvPr/>
        </p:nvSpPr>
        <p:spPr>
          <a:xfrm>
            <a:off x="7693247" y="5997288"/>
            <a:ext cx="4384583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Other party people join </a:t>
            </a:r>
          </a:p>
          <a:p>
            <a:pPr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Each user pays Jim &amp; venue </a:t>
            </a:r>
          </a:p>
          <a:p>
            <a:pPr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manager a micropayment</a:t>
            </a:r>
          </a:p>
          <a:p>
            <a:pPr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Jim no longer pays for stream </a:t>
            </a:r>
          </a:p>
          <a:p>
            <a:pPr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&amp; is earning from his request</a:t>
            </a:r>
          </a:p>
        </p:txBody>
      </p:sp>
      <p:sp>
        <p:nvSpPr>
          <p:cNvPr id="238" name="Male"/>
          <p:cNvSpPr/>
          <p:nvPr/>
        </p:nvSpPr>
        <p:spPr>
          <a:xfrm>
            <a:off x="8095205" y="4868797"/>
            <a:ext cx="253265" cy="683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9" name="Male"/>
          <p:cNvSpPr/>
          <p:nvPr/>
        </p:nvSpPr>
        <p:spPr>
          <a:xfrm>
            <a:off x="8374605" y="4868797"/>
            <a:ext cx="253265" cy="683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0" name="Male"/>
          <p:cNvSpPr/>
          <p:nvPr/>
        </p:nvSpPr>
        <p:spPr>
          <a:xfrm>
            <a:off x="8654005" y="4868797"/>
            <a:ext cx="253266" cy="683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1" name="Male"/>
          <p:cNvSpPr/>
          <p:nvPr/>
        </p:nvSpPr>
        <p:spPr>
          <a:xfrm>
            <a:off x="8933405" y="4868797"/>
            <a:ext cx="253266" cy="683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" name="Male"/>
          <p:cNvSpPr/>
          <p:nvPr/>
        </p:nvSpPr>
        <p:spPr>
          <a:xfrm>
            <a:off x="9212805" y="4868797"/>
            <a:ext cx="253266" cy="683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3" name="Male"/>
          <p:cNvSpPr/>
          <p:nvPr/>
        </p:nvSpPr>
        <p:spPr>
          <a:xfrm>
            <a:off x="9492205" y="4868797"/>
            <a:ext cx="253266" cy="683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4" name="Male"/>
          <p:cNvSpPr/>
          <p:nvPr/>
        </p:nvSpPr>
        <p:spPr>
          <a:xfrm>
            <a:off x="9771605" y="4868797"/>
            <a:ext cx="253266" cy="683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5" name="Male"/>
          <p:cNvSpPr/>
          <p:nvPr/>
        </p:nvSpPr>
        <p:spPr>
          <a:xfrm>
            <a:off x="10051005" y="4868797"/>
            <a:ext cx="253266" cy="683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6" name="Male"/>
          <p:cNvSpPr/>
          <p:nvPr/>
        </p:nvSpPr>
        <p:spPr>
          <a:xfrm>
            <a:off x="10330405" y="4868797"/>
            <a:ext cx="253266" cy="683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7" name="Male"/>
          <p:cNvSpPr/>
          <p:nvPr/>
        </p:nvSpPr>
        <p:spPr>
          <a:xfrm>
            <a:off x="10609805" y="4868797"/>
            <a:ext cx="253266" cy="683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8" name="Male"/>
          <p:cNvSpPr/>
          <p:nvPr/>
        </p:nvSpPr>
        <p:spPr>
          <a:xfrm>
            <a:off x="10902410" y="4868797"/>
            <a:ext cx="253266" cy="683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9" name="Male"/>
          <p:cNvSpPr/>
          <p:nvPr/>
        </p:nvSpPr>
        <p:spPr>
          <a:xfrm>
            <a:off x="11181810" y="4868797"/>
            <a:ext cx="253266" cy="683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50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500070">
            <a:off x="5743069" y="7938580"/>
            <a:ext cx="1465531" cy="759543"/>
          </a:xfrm>
          <a:prstGeom prst="rect">
            <a:avLst/>
          </a:prstGeom>
        </p:spPr>
      </p:pic>
      <p:sp>
        <p:nvSpPr>
          <p:cNvPr id="252" name="Jim heads to the party!…"/>
          <p:cNvSpPr txBox="1"/>
          <p:nvPr/>
        </p:nvSpPr>
        <p:spPr>
          <a:xfrm>
            <a:off x="1961181" y="7490967"/>
            <a:ext cx="3326198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Jim heads to the party!</a:t>
            </a:r>
          </a:p>
          <a:p>
            <a:pPr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Jim &amp; venue manager </a:t>
            </a:r>
          </a:p>
          <a:p>
            <a:pPr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are incentivised</a:t>
            </a:r>
          </a:p>
          <a:p>
            <a:pPr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to use Vivid again</a:t>
            </a:r>
          </a:p>
        </p:txBody>
      </p:sp>
      <p:sp>
        <p:nvSpPr>
          <p:cNvPr id="253" name="Piggy Bank"/>
          <p:cNvSpPr/>
          <p:nvPr/>
        </p:nvSpPr>
        <p:spPr>
          <a:xfrm>
            <a:off x="415377" y="8512024"/>
            <a:ext cx="1088699" cy="683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3" h="21600" fill="norm" stroke="1" extrusionOk="0">
                <a:moveTo>
                  <a:pt x="12587" y="0"/>
                </a:moveTo>
                <a:cubicBezTo>
                  <a:pt x="8555" y="0"/>
                  <a:pt x="6723" y="2256"/>
                  <a:pt x="6086" y="3315"/>
                </a:cubicBezTo>
                <a:cubicBezTo>
                  <a:pt x="5935" y="3565"/>
                  <a:pt x="5683" y="3543"/>
                  <a:pt x="5548" y="3269"/>
                </a:cubicBezTo>
                <a:cubicBezTo>
                  <a:pt x="5210" y="2580"/>
                  <a:pt x="4579" y="1527"/>
                  <a:pt x="3884" y="1527"/>
                </a:cubicBezTo>
                <a:cubicBezTo>
                  <a:pt x="2850" y="1527"/>
                  <a:pt x="3652" y="4548"/>
                  <a:pt x="3652" y="4548"/>
                </a:cubicBezTo>
                <a:cubicBezTo>
                  <a:pt x="3652" y="4548"/>
                  <a:pt x="2493" y="5921"/>
                  <a:pt x="2229" y="7581"/>
                </a:cubicBezTo>
                <a:cubicBezTo>
                  <a:pt x="2033" y="8805"/>
                  <a:pt x="641" y="8562"/>
                  <a:pt x="364" y="8562"/>
                </a:cubicBezTo>
                <a:cubicBezTo>
                  <a:pt x="-65" y="8562"/>
                  <a:pt x="-90" y="9711"/>
                  <a:pt x="162" y="10817"/>
                </a:cubicBezTo>
                <a:cubicBezTo>
                  <a:pt x="414" y="11924"/>
                  <a:pt x="1121" y="12374"/>
                  <a:pt x="1121" y="12374"/>
                </a:cubicBezTo>
                <a:cubicBezTo>
                  <a:pt x="995" y="12579"/>
                  <a:pt x="940" y="12757"/>
                  <a:pt x="1397" y="13358"/>
                </a:cubicBezTo>
                <a:cubicBezTo>
                  <a:pt x="1708" y="13767"/>
                  <a:pt x="2573" y="15312"/>
                  <a:pt x="4854" y="16551"/>
                </a:cubicBezTo>
                <a:cubicBezTo>
                  <a:pt x="5082" y="16675"/>
                  <a:pt x="5218" y="17057"/>
                  <a:pt x="5167" y="17439"/>
                </a:cubicBezTo>
                <a:lnTo>
                  <a:pt x="4702" y="20912"/>
                </a:lnTo>
                <a:cubicBezTo>
                  <a:pt x="4655" y="21267"/>
                  <a:pt x="4822" y="21600"/>
                  <a:pt x="5046" y="21600"/>
                </a:cubicBezTo>
                <a:lnTo>
                  <a:pt x="6770" y="21600"/>
                </a:lnTo>
                <a:cubicBezTo>
                  <a:pt x="6952" y="21600"/>
                  <a:pt x="7117" y="21432"/>
                  <a:pt x="7195" y="21165"/>
                </a:cubicBezTo>
                <a:lnTo>
                  <a:pt x="8037" y="18272"/>
                </a:lnTo>
                <a:cubicBezTo>
                  <a:pt x="8124" y="17974"/>
                  <a:pt x="8318" y="17798"/>
                  <a:pt x="8520" y="17839"/>
                </a:cubicBezTo>
                <a:cubicBezTo>
                  <a:pt x="9682" y="18075"/>
                  <a:pt x="11029" y="18218"/>
                  <a:pt x="12587" y="18218"/>
                </a:cubicBezTo>
                <a:cubicBezTo>
                  <a:pt x="13307" y="18218"/>
                  <a:pt x="13973" y="18115"/>
                  <a:pt x="14586" y="17928"/>
                </a:cubicBezTo>
                <a:cubicBezTo>
                  <a:pt x="14785" y="17867"/>
                  <a:pt x="14987" y="18016"/>
                  <a:pt x="15087" y="18304"/>
                </a:cubicBezTo>
                <a:lnTo>
                  <a:pt x="16087" y="21210"/>
                </a:lnTo>
                <a:cubicBezTo>
                  <a:pt x="16170" y="21452"/>
                  <a:pt x="16326" y="21600"/>
                  <a:pt x="16497" y="21600"/>
                </a:cubicBezTo>
                <a:lnTo>
                  <a:pt x="18243" y="21600"/>
                </a:lnTo>
                <a:cubicBezTo>
                  <a:pt x="18466" y="21600"/>
                  <a:pt x="18632" y="21267"/>
                  <a:pt x="18585" y="20912"/>
                </a:cubicBezTo>
                <a:lnTo>
                  <a:pt x="17934" y="16027"/>
                </a:lnTo>
                <a:cubicBezTo>
                  <a:pt x="17898" y="15757"/>
                  <a:pt x="17954" y="15477"/>
                  <a:pt x="18081" y="15293"/>
                </a:cubicBezTo>
                <a:cubicBezTo>
                  <a:pt x="19709" y="12937"/>
                  <a:pt x="20209" y="9534"/>
                  <a:pt x="19579" y="6535"/>
                </a:cubicBezTo>
                <a:cubicBezTo>
                  <a:pt x="19542" y="6361"/>
                  <a:pt x="19606" y="6175"/>
                  <a:pt x="19716" y="6132"/>
                </a:cubicBezTo>
                <a:cubicBezTo>
                  <a:pt x="20422" y="5855"/>
                  <a:pt x="21510" y="5137"/>
                  <a:pt x="21057" y="3409"/>
                </a:cubicBezTo>
                <a:cubicBezTo>
                  <a:pt x="21016" y="3254"/>
                  <a:pt x="20894" y="3213"/>
                  <a:pt x="20817" y="3325"/>
                </a:cubicBezTo>
                <a:cubicBezTo>
                  <a:pt x="20744" y="3432"/>
                  <a:pt x="20690" y="3550"/>
                  <a:pt x="20648" y="3659"/>
                </a:cubicBezTo>
                <a:cubicBezTo>
                  <a:pt x="20608" y="3765"/>
                  <a:pt x="20510" y="3756"/>
                  <a:pt x="20481" y="3640"/>
                </a:cubicBezTo>
                <a:cubicBezTo>
                  <a:pt x="20393" y="3281"/>
                  <a:pt x="20178" y="2828"/>
                  <a:pt x="19658" y="2927"/>
                </a:cubicBezTo>
                <a:cubicBezTo>
                  <a:pt x="19214" y="3013"/>
                  <a:pt x="19022" y="3455"/>
                  <a:pt x="18950" y="3944"/>
                </a:cubicBezTo>
                <a:cubicBezTo>
                  <a:pt x="18926" y="4113"/>
                  <a:pt x="18794" y="4163"/>
                  <a:pt x="18727" y="4027"/>
                </a:cubicBezTo>
                <a:cubicBezTo>
                  <a:pt x="17574" y="1683"/>
                  <a:pt x="15528" y="0"/>
                  <a:pt x="12587" y="0"/>
                </a:cubicBezTo>
                <a:close/>
                <a:moveTo>
                  <a:pt x="12448" y="1027"/>
                </a:moveTo>
                <a:cubicBezTo>
                  <a:pt x="13136" y="1027"/>
                  <a:pt x="13772" y="1163"/>
                  <a:pt x="14343" y="1427"/>
                </a:cubicBezTo>
                <a:cubicBezTo>
                  <a:pt x="14395" y="1452"/>
                  <a:pt x="14423" y="1545"/>
                  <a:pt x="14402" y="1626"/>
                </a:cubicBezTo>
                <a:lnTo>
                  <a:pt x="14271" y="2126"/>
                </a:lnTo>
                <a:cubicBezTo>
                  <a:pt x="14254" y="2195"/>
                  <a:pt x="14208" y="2230"/>
                  <a:pt x="14164" y="2210"/>
                </a:cubicBezTo>
                <a:cubicBezTo>
                  <a:pt x="13649" y="1978"/>
                  <a:pt x="13073" y="1858"/>
                  <a:pt x="12448" y="1858"/>
                </a:cubicBezTo>
                <a:cubicBezTo>
                  <a:pt x="11524" y="1858"/>
                  <a:pt x="10708" y="2034"/>
                  <a:pt x="10012" y="2382"/>
                </a:cubicBezTo>
                <a:cubicBezTo>
                  <a:pt x="9968" y="2404"/>
                  <a:pt x="9920" y="2371"/>
                  <a:pt x="9902" y="2301"/>
                </a:cubicBezTo>
                <a:lnTo>
                  <a:pt x="9773" y="1801"/>
                </a:lnTo>
                <a:cubicBezTo>
                  <a:pt x="9752" y="1721"/>
                  <a:pt x="9776" y="1628"/>
                  <a:pt x="9827" y="1602"/>
                </a:cubicBezTo>
                <a:cubicBezTo>
                  <a:pt x="10483" y="1268"/>
                  <a:pt x="11341" y="1027"/>
                  <a:pt x="12448" y="1027"/>
                </a:cubicBezTo>
                <a:close/>
                <a:moveTo>
                  <a:pt x="19754" y="3828"/>
                </a:moveTo>
                <a:cubicBezTo>
                  <a:pt x="19782" y="3821"/>
                  <a:pt x="19813" y="3823"/>
                  <a:pt x="19842" y="3836"/>
                </a:cubicBezTo>
                <a:cubicBezTo>
                  <a:pt x="19958" y="3890"/>
                  <a:pt x="20023" y="4100"/>
                  <a:pt x="19987" y="4307"/>
                </a:cubicBezTo>
                <a:cubicBezTo>
                  <a:pt x="19929" y="4638"/>
                  <a:pt x="19691" y="4699"/>
                  <a:pt x="19691" y="4699"/>
                </a:cubicBezTo>
                <a:cubicBezTo>
                  <a:pt x="19691" y="4699"/>
                  <a:pt x="19502" y="4478"/>
                  <a:pt x="19565" y="4113"/>
                </a:cubicBezTo>
                <a:cubicBezTo>
                  <a:pt x="19592" y="3958"/>
                  <a:pt x="19669" y="3850"/>
                  <a:pt x="19754" y="38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4" name="Electric Guitar"/>
          <p:cNvSpPr/>
          <p:nvPr/>
        </p:nvSpPr>
        <p:spPr>
          <a:xfrm>
            <a:off x="87032" y="3373694"/>
            <a:ext cx="489545" cy="15211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74" fill="norm" stroke="1" extrusionOk="0">
                <a:moveTo>
                  <a:pt x="13082" y="3"/>
                </a:moveTo>
                <a:cubicBezTo>
                  <a:pt x="12358" y="26"/>
                  <a:pt x="11675" y="170"/>
                  <a:pt x="11429" y="448"/>
                </a:cubicBezTo>
                <a:cubicBezTo>
                  <a:pt x="11396" y="485"/>
                  <a:pt x="11344" y="539"/>
                  <a:pt x="11277" y="609"/>
                </a:cubicBezTo>
                <a:lnTo>
                  <a:pt x="10795" y="560"/>
                </a:lnTo>
                <a:cubicBezTo>
                  <a:pt x="10812" y="501"/>
                  <a:pt x="10793" y="447"/>
                  <a:pt x="10742" y="404"/>
                </a:cubicBezTo>
                <a:lnTo>
                  <a:pt x="10155" y="345"/>
                </a:lnTo>
                <a:cubicBezTo>
                  <a:pt x="9987" y="383"/>
                  <a:pt x="9851" y="448"/>
                  <a:pt x="9767" y="523"/>
                </a:cubicBezTo>
                <a:cubicBezTo>
                  <a:pt x="9683" y="598"/>
                  <a:pt x="9700" y="674"/>
                  <a:pt x="9767" y="738"/>
                </a:cubicBezTo>
                <a:lnTo>
                  <a:pt x="10354" y="797"/>
                </a:lnTo>
                <a:cubicBezTo>
                  <a:pt x="10488" y="770"/>
                  <a:pt x="10590" y="726"/>
                  <a:pt x="10674" y="673"/>
                </a:cubicBezTo>
                <a:lnTo>
                  <a:pt x="11162" y="721"/>
                </a:lnTo>
                <a:cubicBezTo>
                  <a:pt x="11061" y="834"/>
                  <a:pt x="10925" y="973"/>
                  <a:pt x="10774" y="1129"/>
                </a:cubicBezTo>
                <a:lnTo>
                  <a:pt x="10291" y="1082"/>
                </a:lnTo>
                <a:cubicBezTo>
                  <a:pt x="10308" y="1023"/>
                  <a:pt x="10289" y="969"/>
                  <a:pt x="10239" y="926"/>
                </a:cubicBezTo>
                <a:lnTo>
                  <a:pt x="9651" y="867"/>
                </a:lnTo>
                <a:cubicBezTo>
                  <a:pt x="9483" y="905"/>
                  <a:pt x="9347" y="968"/>
                  <a:pt x="9263" y="1043"/>
                </a:cubicBezTo>
                <a:cubicBezTo>
                  <a:pt x="9196" y="1119"/>
                  <a:pt x="9196" y="1194"/>
                  <a:pt x="9263" y="1258"/>
                </a:cubicBezTo>
                <a:lnTo>
                  <a:pt x="9851" y="1317"/>
                </a:lnTo>
                <a:cubicBezTo>
                  <a:pt x="9985" y="1290"/>
                  <a:pt x="10087" y="1248"/>
                  <a:pt x="10171" y="1195"/>
                </a:cubicBezTo>
                <a:lnTo>
                  <a:pt x="10658" y="1243"/>
                </a:lnTo>
                <a:cubicBezTo>
                  <a:pt x="10541" y="1372"/>
                  <a:pt x="10405" y="1506"/>
                  <a:pt x="10270" y="1651"/>
                </a:cubicBezTo>
                <a:lnTo>
                  <a:pt x="9788" y="1602"/>
                </a:lnTo>
                <a:cubicBezTo>
                  <a:pt x="9804" y="1543"/>
                  <a:pt x="9786" y="1489"/>
                  <a:pt x="9735" y="1446"/>
                </a:cubicBezTo>
                <a:lnTo>
                  <a:pt x="9148" y="1388"/>
                </a:lnTo>
                <a:cubicBezTo>
                  <a:pt x="8980" y="1425"/>
                  <a:pt x="8844" y="1490"/>
                  <a:pt x="8760" y="1565"/>
                </a:cubicBezTo>
                <a:cubicBezTo>
                  <a:pt x="8692" y="1641"/>
                  <a:pt x="8692" y="1716"/>
                  <a:pt x="8760" y="1780"/>
                </a:cubicBezTo>
                <a:lnTo>
                  <a:pt x="9347" y="1839"/>
                </a:lnTo>
                <a:cubicBezTo>
                  <a:pt x="9481" y="1812"/>
                  <a:pt x="9583" y="1768"/>
                  <a:pt x="9667" y="1715"/>
                </a:cubicBezTo>
                <a:lnTo>
                  <a:pt x="10155" y="1763"/>
                </a:lnTo>
                <a:cubicBezTo>
                  <a:pt x="10021" y="1898"/>
                  <a:pt x="9884" y="2037"/>
                  <a:pt x="9767" y="2171"/>
                </a:cubicBezTo>
                <a:lnTo>
                  <a:pt x="9284" y="2123"/>
                </a:lnTo>
                <a:cubicBezTo>
                  <a:pt x="9301" y="2063"/>
                  <a:pt x="9282" y="2011"/>
                  <a:pt x="9232" y="1968"/>
                </a:cubicBezTo>
                <a:lnTo>
                  <a:pt x="8644" y="1908"/>
                </a:lnTo>
                <a:cubicBezTo>
                  <a:pt x="8476" y="1945"/>
                  <a:pt x="8340" y="2010"/>
                  <a:pt x="8256" y="2086"/>
                </a:cubicBezTo>
                <a:cubicBezTo>
                  <a:pt x="8172" y="2161"/>
                  <a:pt x="8189" y="2236"/>
                  <a:pt x="8256" y="2300"/>
                </a:cubicBezTo>
                <a:lnTo>
                  <a:pt x="8844" y="2359"/>
                </a:lnTo>
                <a:cubicBezTo>
                  <a:pt x="8978" y="2332"/>
                  <a:pt x="9080" y="2290"/>
                  <a:pt x="9163" y="2237"/>
                </a:cubicBezTo>
                <a:lnTo>
                  <a:pt x="9651" y="2284"/>
                </a:lnTo>
                <a:cubicBezTo>
                  <a:pt x="9517" y="2423"/>
                  <a:pt x="9381" y="2564"/>
                  <a:pt x="9263" y="2693"/>
                </a:cubicBezTo>
                <a:lnTo>
                  <a:pt x="8796" y="2644"/>
                </a:lnTo>
                <a:cubicBezTo>
                  <a:pt x="8813" y="2585"/>
                  <a:pt x="8794" y="2531"/>
                  <a:pt x="8744" y="2488"/>
                </a:cubicBezTo>
                <a:lnTo>
                  <a:pt x="8156" y="2430"/>
                </a:lnTo>
                <a:cubicBezTo>
                  <a:pt x="7989" y="2467"/>
                  <a:pt x="7857" y="2531"/>
                  <a:pt x="7773" y="2606"/>
                </a:cubicBezTo>
                <a:cubicBezTo>
                  <a:pt x="7690" y="2681"/>
                  <a:pt x="7706" y="2756"/>
                  <a:pt x="7773" y="2821"/>
                </a:cubicBezTo>
                <a:lnTo>
                  <a:pt x="8361" y="2881"/>
                </a:lnTo>
                <a:cubicBezTo>
                  <a:pt x="8495" y="2854"/>
                  <a:pt x="8592" y="2811"/>
                  <a:pt x="8676" y="2757"/>
                </a:cubicBezTo>
                <a:lnTo>
                  <a:pt x="9148" y="2806"/>
                </a:lnTo>
                <a:cubicBezTo>
                  <a:pt x="8997" y="2956"/>
                  <a:pt x="8860" y="3095"/>
                  <a:pt x="8760" y="3213"/>
                </a:cubicBezTo>
                <a:lnTo>
                  <a:pt x="8293" y="3165"/>
                </a:lnTo>
                <a:cubicBezTo>
                  <a:pt x="8310" y="3106"/>
                  <a:pt x="8291" y="3052"/>
                  <a:pt x="8240" y="3009"/>
                </a:cubicBezTo>
                <a:lnTo>
                  <a:pt x="7653" y="2950"/>
                </a:lnTo>
                <a:cubicBezTo>
                  <a:pt x="7485" y="2988"/>
                  <a:pt x="7354" y="3053"/>
                  <a:pt x="7270" y="3128"/>
                </a:cubicBezTo>
                <a:cubicBezTo>
                  <a:pt x="7203" y="3203"/>
                  <a:pt x="7203" y="3278"/>
                  <a:pt x="7270" y="3343"/>
                </a:cubicBezTo>
                <a:lnTo>
                  <a:pt x="7857" y="3401"/>
                </a:lnTo>
                <a:cubicBezTo>
                  <a:pt x="7992" y="3374"/>
                  <a:pt x="8088" y="3331"/>
                  <a:pt x="8172" y="3277"/>
                </a:cubicBezTo>
                <a:lnTo>
                  <a:pt x="8644" y="3326"/>
                </a:lnTo>
                <a:cubicBezTo>
                  <a:pt x="8560" y="3422"/>
                  <a:pt x="8478" y="3493"/>
                  <a:pt x="8445" y="3531"/>
                </a:cubicBezTo>
                <a:cubicBezTo>
                  <a:pt x="8176" y="3826"/>
                  <a:pt x="9264" y="3814"/>
                  <a:pt x="9331" y="4056"/>
                </a:cubicBezTo>
                <a:lnTo>
                  <a:pt x="8896" y="12804"/>
                </a:lnTo>
                <a:cubicBezTo>
                  <a:pt x="8879" y="13057"/>
                  <a:pt x="8242" y="13267"/>
                  <a:pt x="7454" y="13272"/>
                </a:cubicBezTo>
                <a:cubicBezTo>
                  <a:pt x="7437" y="13272"/>
                  <a:pt x="7434" y="13272"/>
                  <a:pt x="7417" y="13272"/>
                </a:cubicBezTo>
                <a:cubicBezTo>
                  <a:pt x="5889" y="13272"/>
                  <a:pt x="4448" y="12884"/>
                  <a:pt x="4448" y="11923"/>
                </a:cubicBezTo>
                <a:cubicBezTo>
                  <a:pt x="4448" y="11306"/>
                  <a:pt x="1427" y="11526"/>
                  <a:pt x="1427" y="12858"/>
                </a:cubicBezTo>
                <a:cubicBezTo>
                  <a:pt x="1427" y="14190"/>
                  <a:pt x="3273" y="14760"/>
                  <a:pt x="3273" y="15608"/>
                </a:cubicBezTo>
                <a:cubicBezTo>
                  <a:pt x="3273" y="16629"/>
                  <a:pt x="0" y="17932"/>
                  <a:pt x="0" y="19119"/>
                </a:cubicBezTo>
                <a:cubicBezTo>
                  <a:pt x="0" y="20306"/>
                  <a:pt x="3188" y="21365"/>
                  <a:pt x="10674" y="21462"/>
                </a:cubicBezTo>
                <a:cubicBezTo>
                  <a:pt x="18261" y="21564"/>
                  <a:pt x="21600" y="20999"/>
                  <a:pt x="21600" y="19334"/>
                </a:cubicBezTo>
                <a:cubicBezTo>
                  <a:pt x="21600" y="17669"/>
                  <a:pt x="18495" y="17010"/>
                  <a:pt x="18495" y="16011"/>
                </a:cubicBezTo>
                <a:cubicBezTo>
                  <a:pt x="18495" y="15292"/>
                  <a:pt x="20142" y="15076"/>
                  <a:pt x="20142" y="14002"/>
                </a:cubicBezTo>
                <a:cubicBezTo>
                  <a:pt x="20142" y="12928"/>
                  <a:pt x="18565" y="12939"/>
                  <a:pt x="18196" y="12982"/>
                </a:cubicBezTo>
                <a:cubicBezTo>
                  <a:pt x="16786" y="13138"/>
                  <a:pt x="18011" y="14071"/>
                  <a:pt x="15426" y="14232"/>
                </a:cubicBezTo>
                <a:cubicBezTo>
                  <a:pt x="15410" y="14232"/>
                  <a:pt x="15391" y="14234"/>
                  <a:pt x="15374" y="14239"/>
                </a:cubicBezTo>
                <a:cubicBezTo>
                  <a:pt x="14065" y="14320"/>
                  <a:pt x="12857" y="13997"/>
                  <a:pt x="12840" y="13573"/>
                </a:cubicBezTo>
                <a:lnTo>
                  <a:pt x="12321" y="4046"/>
                </a:lnTo>
                <a:cubicBezTo>
                  <a:pt x="12304" y="3847"/>
                  <a:pt x="12874" y="3622"/>
                  <a:pt x="13764" y="3482"/>
                </a:cubicBezTo>
                <a:cubicBezTo>
                  <a:pt x="14502" y="3369"/>
                  <a:pt x="14955" y="3117"/>
                  <a:pt x="14855" y="2859"/>
                </a:cubicBezTo>
                <a:cubicBezTo>
                  <a:pt x="14586" y="2134"/>
                  <a:pt x="13308" y="1812"/>
                  <a:pt x="13459" y="1565"/>
                </a:cubicBezTo>
                <a:cubicBezTo>
                  <a:pt x="13594" y="1345"/>
                  <a:pt x="14906" y="1333"/>
                  <a:pt x="15258" y="807"/>
                </a:cubicBezTo>
                <a:cubicBezTo>
                  <a:pt x="15615" y="256"/>
                  <a:pt x="14288" y="-36"/>
                  <a:pt x="13082" y="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But Micropayments…"/>
          <p:cNvSpPr txBox="1"/>
          <p:nvPr/>
        </p:nvSpPr>
        <p:spPr>
          <a:xfrm>
            <a:off x="1430734" y="635000"/>
            <a:ext cx="10143332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But Micropayments </a:t>
            </a:r>
          </a:p>
          <a:p>
            <a:pPr>
              <a:defRPr sz="7000"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are not widely used, yet</a:t>
            </a:r>
          </a:p>
        </p:txBody>
      </p:sp>
      <p:sp>
        <p:nvSpPr>
          <p:cNvPr id="123" name="Why?…"/>
          <p:cNvSpPr txBox="1"/>
          <p:nvPr/>
        </p:nvSpPr>
        <p:spPr>
          <a:xfrm>
            <a:off x="1591964" y="4965700"/>
            <a:ext cx="9201499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4" indent="-333374" algn="l">
              <a:buSzPct val="145000"/>
              <a:buChar char="•"/>
              <a:defRPr b="0" sz="4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Why?</a:t>
            </a:r>
          </a:p>
          <a:p>
            <a:pPr marL="333374" indent="-333374" algn="l">
              <a:buSzPct val="145000"/>
              <a:buChar char="•"/>
              <a:defRPr b="0" sz="4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Novel use cases before mass adoption</a:t>
            </a:r>
          </a:p>
          <a:p>
            <a:pPr marL="333374" indent="-333374" algn="l">
              <a:buSzPct val="145000"/>
              <a:buChar char="•"/>
              <a:defRPr b="0" sz="4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Microtransactions growth in gaming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Vivid helps users to view what’s happening right now in a different location by making live video streaming requests and rewarding creators by leveraging micropayments."/>
          <p:cNvSpPr txBox="1"/>
          <p:nvPr/>
        </p:nvSpPr>
        <p:spPr>
          <a:xfrm>
            <a:off x="383288" y="844549"/>
            <a:ext cx="12238224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>
              <a:defRPr b="0" sz="3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Vivid helps users to view what’s happening right now in a different location by making live video streaming requests and rewarding creators by leveraging micropayments.</a:t>
            </a:r>
          </a:p>
        </p:txBody>
      </p:sp>
      <p:pic>
        <p:nvPicPr>
          <p:cNvPr id="126" name="Untitled vivid.001.jpeg" descr="Untitled vivid.001.jpeg"/>
          <p:cNvPicPr>
            <a:picLocks noChangeAspect="1"/>
          </p:cNvPicPr>
          <p:nvPr/>
        </p:nvPicPr>
        <p:blipFill>
          <a:blip r:embed="rId2">
            <a:extLst/>
          </a:blip>
          <a:srcRect l="0" t="34057" r="0" b="0"/>
          <a:stretch>
            <a:fillRect/>
          </a:stretch>
        </p:blipFill>
        <p:spPr>
          <a:xfrm>
            <a:off x="0" y="3321843"/>
            <a:ext cx="13004800" cy="64317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On demand live streaming…"/>
          <p:cNvSpPr txBox="1"/>
          <p:nvPr/>
        </p:nvSpPr>
        <p:spPr>
          <a:xfrm>
            <a:off x="702479" y="3301999"/>
            <a:ext cx="11599843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86171" indent="-486171" algn="just">
              <a:buSzPct val="145000"/>
              <a:buChar char="•"/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On demand live streaming</a:t>
            </a:r>
          </a:p>
          <a:p>
            <a:pPr marL="486171" indent="-486171" algn="just">
              <a:buSzPct val="145000"/>
              <a:buChar char="•"/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Incentivised: Requester and Streamer get paid</a:t>
            </a:r>
          </a:p>
          <a:p>
            <a:pPr marL="486171" indent="-486171" algn="just">
              <a:buSzPct val="145000"/>
              <a:buChar char="•"/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Social peers: connecting with people just like yourself in another location</a:t>
            </a:r>
          </a:p>
          <a:p>
            <a:pPr marL="486171" indent="-486171" algn="just">
              <a:buSzPct val="145000"/>
              <a:buChar char="•"/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Peer to peer network</a:t>
            </a:r>
          </a:p>
        </p:txBody>
      </p:sp>
      <p:sp>
        <p:nvSpPr>
          <p:cNvPr id="129" name="Vivid"/>
          <p:cNvSpPr txBox="1"/>
          <p:nvPr>
            <p:ph type="title"/>
          </p:nvPr>
        </p:nvSpPr>
        <p:spPr>
          <a:xfrm>
            <a:off x="5216549" y="-11609"/>
            <a:ext cx="2571702" cy="1750418"/>
          </a:xfrm>
          <a:prstGeom prst="rect">
            <a:avLst/>
          </a:prstGeom>
        </p:spPr>
        <p:txBody>
          <a:bodyPr/>
          <a:lstStyle/>
          <a:p>
            <a:pPr defTabSz="449833">
              <a:defRPr b="1" sz="616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9239"/>
              <a:t>V</a:t>
            </a:r>
            <a:r>
              <a:rPr sz="7700"/>
              <a:t>ivid</a:t>
            </a:r>
          </a:p>
        </p:txBody>
      </p:sp>
      <p:sp>
        <p:nvSpPr>
          <p:cNvPr id="130" name="Request live streams and get paid!"/>
          <p:cNvSpPr txBox="1"/>
          <p:nvPr/>
        </p:nvSpPr>
        <p:spPr>
          <a:xfrm>
            <a:off x="2014091" y="1641173"/>
            <a:ext cx="8976618" cy="1583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4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Request live streams and get paid!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creenshot 2019-11-11 at 17.50.51.png" descr="Screenshot 2019-11-11 at 17.50.5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2879" y="3645877"/>
            <a:ext cx="11219042" cy="4189046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Why Live Streaming?"/>
          <p:cNvSpPr txBox="1"/>
          <p:nvPr>
            <p:ph type="title"/>
          </p:nvPr>
        </p:nvSpPr>
        <p:spPr>
          <a:xfrm>
            <a:off x="585787" y="409959"/>
            <a:ext cx="11833226" cy="1117670"/>
          </a:xfrm>
          <a:prstGeom prst="rect">
            <a:avLst/>
          </a:prstGeom>
        </p:spPr>
        <p:txBody>
          <a:bodyPr/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Why Live Streaming?</a:t>
            </a:r>
          </a:p>
        </p:txBody>
      </p:sp>
      <p:sp>
        <p:nvSpPr>
          <p:cNvPr id="134" name="It is booming!"/>
          <p:cNvSpPr txBox="1"/>
          <p:nvPr/>
        </p:nvSpPr>
        <p:spPr>
          <a:xfrm>
            <a:off x="4825746" y="1799353"/>
            <a:ext cx="313551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>
              <a:defRPr b="0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It is booming!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ayment Pool Per Stream"/>
          <p:cNvSpPr txBox="1"/>
          <p:nvPr>
            <p:ph type="title" idx="4294967295"/>
          </p:nvPr>
        </p:nvSpPr>
        <p:spPr>
          <a:xfrm>
            <a:off x="585787" y="-21841"/>
            <a:ext cx="11833226" cy="1117670"/>
          </a:xfrm>
          <a:prstGeom prst="rect">
            <a:avLst/>
          </a:prstGeom>
        </p:spPr>
        <p:txBody>
          <a:bodyPr/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Payment Pool Per Stream</a:t>
            </a:r>
          </a:p>
        </p:txBody>
      </p:sp>
      <p:sp>
        <p:nvSpPr>
          <p:cNvPr id="137" name="Fair and incentivised share of micropayments…"/>
          <p:cNvSpPr txBox="1"/>
          <p:nvPr/>
        </p:nvSpPr>
        <p:spPr>
          <a:xfrm>
            <a:off x="702479" y="1443612"/>
            <a:ext cx="11599843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86171" indent="-486171" algn="just">
              <a:buSzPct val="145000"/>
              <a:buChar char="•"/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Fair and incentivised share of micropayments</a:t>
            </a:r>
          </a:p>
          <a:p>
            <a:pPr marL="486171" indent="-486171" algn="just">
              <a:buSzPct val="145000"/>
              <a:buChar char="•"/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Pool increases over lifetime</a:t>
            </a:r>
          </a:p>
          <a:p>
            <a:pPr marL="486171" indent="-486171" algn="just">
              <a:buSzPct val="145000"/>
              <a:buChar char="•"/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Tipping</a:t>
            </a:r>
          </a:p>
          <a:p>
            <a:pPr marL="486171" indent="-486171" algn="just">
              <a:buSzPct val="145000"/>
              <a:buChar char="•"/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Stream ranking algorithm by views &amp; value - venue can very directly promote a stream</a:t>
            </a:r>
          </a:p>
        </p:txBody>
      </p:sp>
      <p:graphicFrame>
        <p:nvGraphicFramePr>
          <p:cNvPr id="138" name="2D Doughnut Chart"/>
          <p:cNvGraphicFramePr/>
          <p:nvPr/>
        </p:nvGraphicFramePr>
        <p:xfrm>
          <a:off x="4317479" y="4940995"/>
          <a:ext cx="4736406" cy="473640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"/>
          <p:cNvSpPr/>
          <p:nvPr/>
        </p:nvSpPr>
        <p:spPr>
          <a:xfrm>
            <a:off x="444500" y="2440826"/>
            <a:ext cx="3541515" cy="619700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1" name="Prototype"/>
          <p:cNvSpPr txBox="1"/>
          <p:nvPr/>
        </p:nvSpPr>
        <p:spPr>
          <a:xfrm>
            <a:off x="6895" y="-15171"/>
            <a:ext cx="4416724" cy="1186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Prototype</a:t>
            </a:r>
          </a:p>
        </p:txBody>
      </p:sp>
      <p:sp>
        <p:nvSpPr>
          <p:cNvPr id="142" name="Phone"/>
          <p:cNvSpPr/>
          <p:nvPr/>
        </p:nvSpPr>
        <p:spPr>
          <a:xfrm>
            <a:off x="168821" y="1310744"/>
            <a:ext cx="4056558" cy="83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8" y="0"/>
                </a:moveTo>
                <a:cubicBezTo>
                  <a:pt x="934" y="0"/>
                  <a:pt x="0" y="453"/>
                  <a:pt x="0" y="1004"/>
                </a:cubicBezTo>
                <a:lnTo>
                  <a:pt x="0" y="20596"/>
                </a:lnTo>
                <a:cubicBezTo>
                  <a:pt x="0" y="21152"/>
                  <a:pt x="934" y="21600"/>
                  <a:pt x="2068" y="21600"/>
                </a:cubicBezTo>
                <a:lnTo>
                  <a:pt x="19532" y="21600"/>
                </a:lnTo>
                <a:cubicBezTo>
                  <a:pt x="20666" y="21600"/>
                  <a:pt x="21600" y="21147"/>
                  <a:pt x="21600" y="20596"/>
                </a:cubicBezTo>
                <a:lnTo>
                  <a:pt x="21600" y="1004"/>
                </a:lnTo>
                <a:cubicBezTo>
                  <a:pt x="21600" y="453"/>
                  <a:pt x="20677" y="0"/>
                  <a:pt x="19532" y="0"/>
                </a:cubicBezTo>
                <a:lnTo>
                  <a:pt x="2068" y="0"/>
                </a:lnTo>
                <a:close/>
                <a:moveTo>
                  <a:pt x="9142" y="1350"/>
                </a:moveTo>
                <a:lnTo>
                  <a:pt x="12468" y="1350"/>
                </a:lnTo>
                <a:cubicBezTo>
                  <a:pt x="12758" y="1350"/>
                  <a:pt x="12990" y="1463"/>
                  <a:pt x="12990" y="1604"/>
                </a:cubicBezTo>
                <a:cubicBezTo>
                  <a:pt x="12990" y="1744"/>
                  <a:pt x="12758" y="1858"/>
                  <a:pt x="12468" y="1858"/>
                </a:cubicBezTo>
                <a:lnTo>
                  <a:pt x="9142" y="1858"/>
                </a:lnTo>
                <a:cubicBezTo>
                  <a:pt x="8853" y="1858"/>
                  <a:pt x="8621" y="1744"/>
                  <a:pt x="8621" y="1604"/>
                </a:cubicBezTo>
                <a:cubicBezTo>
                  <a:pt x="8621" y="1463"/>
                  <a:pt x="8853" y="1350"/>
                  <a:pt x="9142" y="1350"/>
                </a:cubicBezTo>
                <a:close/>
                <a:moveTo>
                  <a:pt x="1477" y="2927"/>
                </a:moveTo>
                <a:lnTo>
                  <a:pt x="20123" y="2927"/>
                </a:lnTo>
                <a:lnTo>
                  <a:pt x="20123" y="18985"/>
                </a:lnTo>
                <a:lnTo>
                  <a:pt x="1477" y="18985"/>
                </a:lnTo>
                <a:lnTo>
                  <a:pt x="1477" y="292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3" name="Request &amp; Share…"/>
          <p:cNvSpPr txBox="1"/>
          <p:nvPr/>
        </p:nvSpPr>
        <p:spPr>
          <a:xfrm>
            <a:off x="638549" y="2672401"/>
            <a:ext cx="3117102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Request &amp; Share</a:t>
            </a:r>
          </a:p>
          <a:p>
            <a:pPr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Network</a:t>
            </a:r>
          </a:p>
        </p:txBody>
      </p:sp>
      <p:sp>
        <p:nvSpPr>
          <p:cNvPr id="144" name="Discovery"/>
          <p:cNvSpPr txBox="1"/>
          <p:nvPr/>
        </p:nvSpPr>
        <p:spPr>
          <a:xfrm>
            <a:off x="1472077" y="3758251"/>
            <a:ext cx="145004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Discovery</a:t>
            </a:r>
          </a:p>
        </p:txBody>
      </p:sp>
      <p:sp>
        <p:nvSpPr>
          <p:cNvPr id="145" name="Create &amp; View…"/>
          <p:cNvSpPr txBox="1"/>
          <p:nvPr/>
        </p:nvSpPr>
        <p:spPr>
          <a:xfrm>
            <a:off x="1107616" y="4583751"/>
            <a:ext cx="2178968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Create &amp; View</a:t>
            </a:r>
          </a:p>
          <a:p>
            <a:pPr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Location-based</a:t>
            </a:r>
          </a:p>
          <a:p>
            <a:pPr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Requests</a:t>
            </a:r>
          </a:p>
        </p:txBody>
      </p:sp>
      <p:sp>
        <p:nvSpPr>
          <p:cNvPr id="146" name="Video Send…"/>
          <p:cNvSpPr txBox="1"/>
          <p:nvPr/>
        </p:nvSpPr>
        <p:spPr>
          <a:xfrm>
            <a:off x="1342882" y="6107751"/>
            <a:ext cx="1708436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Video Send </a:t>
            </a:r>
          </a:p>
          <a:p>
            <a:pPr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&amp; Receive</a:t>
            </a:r>
          </a:p>
        </p:txBody>
      </p:sp>
      <p:sp>
        <p:nvSpPr>
          <p:cNvPr id="147" name="Micropayments"/>
          <p:cNvSpPr txBox="1"/>
          <p:nvPr/>
        </p:nvSpPr>
        <p:spPr>
          <a:xfrm>
            <a:off x="1115187" y="7225351"/>
            <a:ext cx="21638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Micropayments</a:t>
            </a:r>
          </a:p>
        </p:txBody>
      </p:sp>
      <p:sp>
        <p:nvSpPr>
          <p:cNvPr id="148" name="Tags &amp; Keywords"/>
          <p:cNvSpPr txBox="1"/>
          <p:nvPr/>
        </p:nvSpPr>
        <p:spPr>
          <a:xfrm>
            <a:off x="978011" y="7974651"/>
            <a:ext cx="243817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Tags &amp; Keywords</a:t>
            </a:r>
          </a:p>
        </p:txBody>
      </p:sp>
      <p:sp>
        <p:nvSpPr>
          <p:cNvPr id="149" name="Rectangle"/>
          <p:cNvSpPr/>
          <p:nvPr/>
        </p:nvSpPr>
        <p:spPr>
          <a:xfrm>
            <a:off x="4749800" y="2440826"/>
            <a:ext cx="3541515" cy="619700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0" name="Phone"/>
          <p:cNvSpPr/>
          <p:nvPr/>
        </p:nvSpPr>
        <p:spPr>
          <a:xfrm>
            <a:off x="4474121" y="1310744"/>
            <a:ext cx="4056558" cy="83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8" y="0"/>
                </a:moveTo>
                <a:cubicBezTo>
                  <a:pt x="934" y="0"/>
                  <a:pt x="0" y="453"/>
                  <a:pt x="0" y="1004"/>
                </a:cubicBezTo>
                <a:lnTo>
                  <a:pt x="0" y="20596"/>
                </a:lnTo>
                <a:cubicBezTo>
                  <a:pt x="0" y="21152"/>
                  <a:pt x="934" y="21600"/>
                  <a:pt x="2068" y="21600"/>
                </a:cubicBezTo>
                <a:lnTo>
                  <a:pt x="19532" y="21600"/>
                </a:lnTo>
                <a:cubicBezTo>
                  <a:pt x="20666" y="21600"/>
                  <a:pt x="21600" y="21147"/>
                  <a:pt x="21600" y="20596"/>
                </a:cubicBezTo>
                <a:lnTo>
                  <a:pt x="21600" y="1004"/>
                </a:lnTo>
                <a:cubicBezTo>
                  <a:pt x="21600" y="453"/>
                  <a:pt x="20677" y="0"/>
                  <a:pt x="19532" y="0"/>
                </a:cubicBezTo>
                <a:lnTo>
                  <a:pt x="2068" y="0"/>
                </a:lnTo>
                <a:close/>
                <a:moveTo>
                  <a:pt x="9142" y="1350"/>
                </a:moveTo>
                <a:lnTo>
                  <a:pt x="12468" y="1350"/>
                </a:lnTo>
                <a:cubicBezTo>
                  <a:pt x="12758" y="1350"/>
                  <a:pt x="12990" y="1463"/>
                  <a:pt x="12990" y="1604"/>
                </a:cubicBezTo>
                <a:cubicBezTo>
                  <a:pt x="12990" y="1744"/>
                  <a:pt x="12758" y="1858"/>
                  <a:pt x="12468" y="1858"/>
                </a:cubicBezTo>
                <a:lnTo>
                  <a:pt x="9142" y="1858"/>
                </a:lnTo>
                <a:cubicBezTo>
                  <a:pt x="8853" y="1858"/>
                  <a:pt x="8621" y="1744"/>
                  <a:pt x="8621" y="1604"/>
                </a:cubicBezTo>
                <a:cubicBezTo>
                  <a:pt x="8621" y="1463"/>
                  <a:pt x="8853" y="1350"/>
                  <a:pt x="9142" y="1350"/>
                </a:cubicBezTo>
                <a:close/>
                <a:moveTo>
                  <a:pt x="1477" y="2927"/>
                </a:moveTo>
                <a:lnTo>
                  <a:pt x="20123" y="2927"/>
                </a:lnTo>
                <a:lnTo>
                  <a:pt x="20123" y="18985"/>
                </a:lnTo>
                <a:lnTo>
                  <a:pt x="1477" y="18985"/>
                </a:lnTo>
                <a:lnTo>
                  <a:pt x="1477" y="292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1" name="Multi-party stream…"/>
          <p:cNvSpPr txBox="1"/>
          <p:nvPr/>
        </p:nvSpPr>
        <p:spPr>
          <a:xfrm>
            <a:off x="5234266" y="2678751"/>
            <a:ext cx="2536268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Multi-party stream</a:t>
            </a:r>
          </a:p>
          <a:p>
            <a:pPr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sharing</a:t>
            </a:r>
          </a:p>
        </p:txBody>
      </p:sp>
      <p:sp>
        <p:nvSpPr>
          <p:cNvPr id="152" name="Collate &amp; augment…"/>
          <p:cNvSpPr txBox="1"/>
          <p:nvPr/>
        </p:nvSpPr>
        <p:spPr>
          <a:xfrm>
            <a:off x="5218850" y="3890013"/>
            <a:ext cx="2567100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Collate &amp; augment</a:t>
            </a:r>
          </a:p>
          <a:p>
            <a:pPr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requests</a:t>
            </a:r>
          </a:p>
        </p:txBody>
      </p:sp>
      <p:sp>
        <p:nvSpPr>
          <p:cNvPr id="153" name="Reshare video"/>
          <p:cNvSpPr txBox="1"/>
          <p:nvPr/>
        </p:nvSpPr>
        <p:spPr>
          <a:xfrm>
            <a:off x="5508358" y="5031425"/>
            <a:ext cx="202439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Reshare video</a:t>
            </a:r>
          </a:p>
        </p:txBody>
      </p:sp>
      <p:sp>
        <p:nvSpPr>
          <p:cNvPr id="154" name="Allocation of…"/>
          <p:cNvSpPr txBox="1"/>
          <p:nvPr/>
        </p:nvSpPr>
        <p:spPr>
          <a:xfrm>
            <a:off x="5412643" y="5842638"/>
            <a:ext cx="2179514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Allocation of </a:t>
            </a:r>
          </a:p>
          <a:p>
            <a:pPr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micropayments</a:t>
            </a:r>
          </a:p>
        </p:txBody>
      </p:sp>
      <p:sp>
        <p:nvSpPr>
          <p:cNvPr id="155" name="Tipping"/>
          <p:cNvSpPr txBox="1"/>
          <p:nvPr/>
        </p:nvSpPr>
        <p:spPr>
          <a:xfrm>
            <a:off x="5943407" y="7121745"/>
            <a:ext cx="111798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Tipping</a:t>
            </a:r>
          </a:p>
        </p:txBody>
      </p:sp>
      <p:sp>
        <p:nvSpPr>
          <p:cNvPr id="156" name="Trending/search"/>
          <p:cNvSpPr txBox="1"/>
          <p:nvPr/>
        </p:nvSpPr>
        <p:spPr>
          <a:xfrm>
            <a:off x="5366053" y="7861103"/>
            <a:ext cx="227269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Trending/search</a:t>
            </a:r>
          </a:p>
        </p:txBody>
      </p:sp>
      <p:sp>
        <p:nvSpPr>
          <p:cNvPr id="157" name="MVP"/>
          <p:cNvSpPr txBox="1"/>
          <p:nvPr/>
        </p:nvSpPr>
        <p:spPr>
          <a:xfrm>
            <a:off x="5354488" y="-15171"/>
            <a:ext cx="2295824" cy="1186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MVP</a:t>
            </a:r>
          </a:p>
        </p:txBody>
      </p:sp>
      <p:sp>
        <p:nvSpPr>
          <p:cNvPr id="158" name="Rectangle"/>
          <p:cNvSpPr/>
          <p:nvPr/>
        </p:nvSpPr>
        <p:spPr>
          <a:xfrm>
            <a:off x="9042400" y="2440826"/>
            <a:ext cx="3541515" cy="619700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9" name="Phone"/>
          <p:cNvSpPr/>
          <p:nvPr/>
        </p:nvSpPr>
        <p:spPr>
          <a:xfrm>
            <a:off x="8766721" y="1310744"/>
            <a:ext cx="4056558" cy="83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8" y="0"/>
                </a:moveTo>
                <a:cubicBezTo>
                  <a:pt x="934" y="0"/>
                  <a:pt x="0" y="453"/>
                  <a:pt x="0" y="1004"/>
                </a:cubicBezTo>
                <a:lnTo>
                  <a:pt x="0" y="20596"/>
                </a:lnTo>
                <a:cubicBezTo>
                  <a:pt x="0" y="21152"/>
                  <a:pt x="934" y="21600"/>
                  <a:pt x="2068" y="21600"/>
                </a:cubicBezTo>
                <a:lnTo>
                  <a:pt x="19532" y="21600"/>
                </a:lnTo>
                <a:cubicBezTo>
                  <a:pt x="20666" y="21600"/>
                  <a:pt x="21600" y="21147"/>
                  <a:pt x="21600" y="20596"/>
                </a:cubicBezTo>
                <a:lnTo>
                  <a:pt x="21600" y="1004"/>
                </a:lnTo>
                <a:cubicBezTo>
                  <a:pt x="21600" y="453"/>
                  <a:pt x="20677" y="0"/>
                  <a:pt x="19532" y="0"/>
                </a:cubicBezTo>
                <a:lnTo>
                  <a:pt x="2068" y="0"/>
                </a:lnTo>
                <a:close/>
                <a:moveTo>
                  <a:pt x="9142" y="1350"/>
                </a:moveTo>
                <a:lnTo>
                  <a:pt x="12468" y="1350"/>
                </a:lnTo>
                <a:cubicBezTo>
                  <a:pt x="12758" y="1350"/>
                  <a:pt x="12990" y="1463"/>
                  <a:pt x="12990" y="1604"/>
                </a:cubicBezTo>
                <a:cubicBezTo>
                  <a:pt x="12990" y="1744"/>
                  <a:pt x="12758" y="1858"/>
                  <a:pt x="12468" y="1858"/>
                </a:cubicBezTo>
                <a:lnTo>
                  <a:pt x="9142" y="1858"/>
                </a:lnTo>
                <a:cubicBezTo>
                  <a:pt x="8853" y="1858"/>
                  <a:pt x="8621" y="1744"/>
                  <a:pt x="8621" y="1604"/>
                </a:cubicBezTo>
                <a:cubicBezTo>
                  <a:pt x="8621" y="1463"/>
                  <a:pt x="8853" y="1350"/>
                  <a:pt x="9142" y="1350"/>
                </a:cubicBezTo>
                <a:close/>
                <a:moveTo>
                  <a:pt x="1477" y="2927"/>
                </a:moveTo>
                <a:lnTo>
                  <a:pt x="20123" y="2927"/>
                </a:lnTo>
                <a:lnTo>
                  <a:pt x="20123" y="18985"/>
                </a:lnTo>
                <a:lnTo>
                  <a:pt x="1477" y="18985"/>
                </a:lnTo>
                <a:lnTo>
                  <a:pt x="1477" y="292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0" name="Social functionality"/>
          <p:cNvSpPr txBox="1"/>
          <p:nvPr/>
        </p:nvSpPr>
        <p:spPr>
          <a:xfrm>
            <a:off x="9457084" y="2525974"/>
            <a:ext cx="267583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Social functionality</a:t>
            </a:r>
          </a:p>
        </p:txBody>
      </p:sp>
      <p:sp>
        <p:nvSpPr>
          <p:cNvPr id="161" name="Live chat"/>
          <p:cNvSpPr txBox="1"/>
          <p:nvPr/>
        </p:nvSpPr>
        <p:spPr>
          <a:xfrm>
            <a:off x="10132255" y="3179271"/>
            <a:ext cx="132549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Live chat</a:t>
            </a:r>
          </a:p>
        </p:txBody>
      </p:sp>
      <p:sp>
        <p:nvSpPr>
          <p:cNvPr id="162" name="Live Google…"/>
          <p:cNvSpPr txBox="1"/>
          <p:nvPr/>
        </p:nvSpPr>
        <p:spPr>
          <a:xfrm>
            <a:off x="9899513" y="3902418"/>
            <a:ext cx="1790974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Live Google </a:t>
            </a:r>
          </a:p>
          <a:p>
            <a:pPr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Street View</a:t>
            </a:r>
          </a:p>
        </p:txBody>
      </p:sp>
      <p:sp>
        <p:nvSpPr>
          <p:cNvPr id="163" name="Reputation system…"/>
          <p:cNvSpPr txBox="1"/>
          <p:nvPr/>
        </p:nvSpPr>
        <p:spPr>
          <a:xfrm>
            <a:off x="9449240" y="5166445"/>
            <a:ext cx="2691520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Reputation system </a:t>
            </a:r>
          </a:p>
          <a:p>
            <a:pPr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network reliability</a:t>
            </a:r>
          </a:p>
          <a:p>
            <a:pPr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&amp; counter fake</a:t>
            </a:r>
          </a:p>
          <a:p>
            <a:pPr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useless streams</a:t>
            </a:r>
          </a:p>
        </p:txBody>
      </p:sp>
      <p:sp>
        <p:nvSpPr>
          <p:cNvPr id="164" name="Censorship…"/>
          <p:cNvSpPr txBox="1"/>
          <p:nvPr/>
        </p:nvSpPr>
        <p:spPr>
          <a:xfrm>
            <a:off x="9930550" y="7062296"/>
            <a:ext cx="1728900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Censorship </a:t>
            </a:r>
          </a:p>
          <a:p>
            <a:pPr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resistance</a:t>
            </a:r>
          </a:p>
        </p:txBody>
      </p:sp>
      <p:sp>
        <p:nvSpPr>
          <p:cNvPr id="165" name="Integration with AR"/>
          <p:cNvSpPr txBox="1"/>
          <p:nvPr/>
        </p:nvSpPr>
        <p:spPr>
          <a:xfrm>
            <a:off x="9462473" y="8088198"/>
            <a:ext cx="266505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Integration with AR</a:t>
            </a:r>
          </a:p>
        </p:txBody>
      </p:sp>
      <p:sp>
        <p:nvSpPr>
          <p:cNvPr id="166" name="Future"/>
          <p:cNvSpPr txBox="1"/>
          <p:nvPr/>
        </p:nvSpPr>
        <p:spPr>
          <a:xfrm>
            <a:off x="9578256" y="-15171"/>
            <a:ext cx="2831796" cy="1186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Future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creenshot 2019-11-11 at 17.48.18.png" descr="Screenshot 2019-11-11 at 17.48.18.png"/>
          <p:cNvPicPr>
            <a:picLocks noChangeAspect="1"/>
          </p:cNvPicPr>
          <p:nvPr/>
        </p:nvPicPr>
        <p:blipFill>
          <a:blip r:embed="rId3">
            <a:extLst/>
          </a:blip>
          <a:srcRect l="0" t="10603" r="0" b="0"/>
          <a:stretch>
            <a:fillRect/>
          </a:stretch>
        </p:blipFill>
        <p:spPr>
          <a:xfrm>
            <a:off x="577254" y="1925655"/>
            <a:ext cx="11850093" cy="7359416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Team"/>
          <p:cNvSpPr txBox="1"/>
          <p:nvPr>
            <p:ph type="title"/>
          </p:nvPr>
        </p:nvSpPr>
        <p:spPr>
          <a:xfrm>
            <a:off x="585787" y="435359"/>
            <a:ext cx="11833226" cy="1117670"/>
          </a:xfrm>
          <a:prstGeom prst="rect">
            <a:avLst/>
          </a:prstGeom>
        </p:spPr>
        <p:txBody>
          <a:bodyPr/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Team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ackathon Goals"/>
          <p:cNvSpPr txBox="1"/>
          <p:nvPr>
            <p:ph type="title"/>
          </p:nvPr>
        </p:nvSpPr>
        <p:spPr>
          <a:xfrm>
            <a:off x="585787" y="435359"/>
            <a:ext cx="11833226" cy="1117670"/>
          </a:xfrm>
          <a:prstGeom prst="rect">
            <a:avLst/>
          </a:prstGeom>
        </p:spPr>
        <p:txBody>
          <a:bodyPr/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Hackathon Goals</a:t>
            </a:r>
          </a:p>
        </p:txBody>
      </p:sp>
      <p:sp>
        <p:nvSpPr>
          <p:cNvPr id="172" name="Build Proof Of Concept…"/>
          <p:cNvSpPr txBox="1"/>
          <p:nvPr/>
        </p:nvSpPr>
        <p:spPr>
          <a:xfrm>
            <a:off x="2874650" y="2425700"/>
            <a:ext cx="7255501" cy="490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86171" indent="-486171" algn="just">
              <a:buSzPct val="145000"/>
              <a:buChar char="•"/>
              <a:defRPr b="0" sz="4500">
                <a:latin typeface="Helvetica"/>
                <a:ea typeface="Helvetica"/>
                <a:cs typeface="Helvetica"/>
                <a:sym typeface="Helvetica"/>
              </a:defRPr>
            </a:pPr>
            <a:r>
              <a:t>Build Proof Of Concept</a:t>
            </a:r>
          </a:p>
          <a:p>
            <a:pPr marL="486171" indent="-486171" algn="just">
              <a:buSzPct val="145000"/>
              <a:buChar char="•"/>
              <a:defRPr b="0" sz="4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486171" indent="-486171" algn="just">
              <a:buSzPct val="145000"/>
              <a:buChar char="•"/>
              <a:defRPr b="0" sz="4500">
                <a:latin typeface="Helvetica"/>
                <a:ea typeface="Helvetica"/>
                <a:cs typeface="Helvetica"/>
                <a:sym typeface="Helvetica"/>
              </a:defRPr>
            </a:pPr>
            <a:r>
              <a:t>Functional Requirements </a:t>
            </a:r>
          </a:p>
          <a:p>
            <a:pPr marL="1121171" indent="-486171" algn="just">
              <a:buSzPct val="145000"/>
              <a:buChar char="-"/>
              <a:defRPr b="0" sz="4500">
                <a:latin typeface="Helvetica"/>
                <a:ea typeface="Helvetica"/>
                <a:cs typeface="Helvetica"/>
                <a:sym typeface="Helvetica"/>
              </a:defRPr>
            </a:pPr>
            <a:r>
              <a:t>User requests video</a:t>
            </a:r>
          </a:p>
          <a:p>
            <a:pPr marL="1121171" indent="-486171" algn="just">
              <a:buSzPct val="145000"/>
              <a:buChar char="-"/>
              <a:defRPr b="0" sz="4500">
                <a:latin typeface="Helvetica"/>
                <a:ea typeface="Helvetica"/>
                <a:cs typeface="Helvetica"/>
                <a:sym typeface="Helvetica"/>
              </a:defRPr>
            </a:pPr>
            <a:r>
              <a:t>Streamer accepts</a:t>
            </a:r>
          </a:p>
          <a:p>
            <a:pPr marL="1121171" indent="-486171" algn="just">
              <a:buSzPct val="145000"/>
              <a:buChar char="-"/>
              <a:defRPr b="0" sz="4500">
                <a:latin typeface="Helvetica"/>
                <a:ea typeface="Helvetica"/>
                <a:cs typeface="Helvetica"/>
                <a:sym typeface="Helvetica"/>
              </a:defRPr>
            </a:pPr>
            <a:r>
              <a:t>Begins video stream</a:t>
            </a:r>
          </a:p>
          <a:p>
            <a:pPr marL="1121171" indent="-486171" algn="just">
              <a:buSzPct val="145000"/>
              <a:buChar char="-"/>
              <a:defRPr b="0" sz="4500">
                <a:latin typeface="Helvetica"/>
                <a:ea typeface="Helvetica"/>
                <a:cs typeface="Helvetica"/>
                <a:sym typeface="Helvetica"/>
              </a:defRPr>
            </a:pPr>
            <a:r>
              <a:t>Transaction recorded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