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7" r:id="rId2"/>
    <p:sldId id="269" r:id="rId3"/>
    <p:sldId id="274" r:id="rId4"/>
    <p:sldId id="273" r:id="rId5"/>
    <p:sldId id="265" r:id="rId6"/>
    <p:sldId id="270" r:id="rId7"/>
    <p:sldId id="276" r:id="rId8"/>
    <p:sldId id="275" r:id="rId9"/>
    <p:sldId id="271" r:id="rId10"/>
    <p:sldId id="272" r:id="rId11"/>
    <p:sldId id="268" r:id="rId12"/>
  </p:sldIdLst>
  <p:sldSz cx="9144000" cy="6858000" type="screen4x3"/>
  <p:notesSz cx="6797675" cy="9926638"/>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C523"/>
    <a:srgbClr val="D8995F"/>
    <a:srgbClr val="6C442D"/>
    <a:srgbClr val="773630"/>
    <a:srgbClr val="F7F7F7"/>
    <a:srgbClr val="C9E576"/>
    <a:srgbClr val="C8E374"/>
    <a:srgbClr val="4D1979"/>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60" autoAdjust="0"/>
    <p:restoredTop sz="94660"/>
  </p:normalViewPr>
  <p:slideViewPr>
    <p:cSldViewPr>
      <p:cViewPr>
        <p:scale>
          <a:sx n="75" d="100"/>
          <a:sy n="75" d="100"/>
        </p:scale>
        <p:origin x="-1236" y="-6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ltLang="zh-CN"/>
          </a:p>
        </p:txBody>
      </p:sp>
      <p:sp>
        <p:nvSpPr>
          <p:cNvPr id="20483" name="Rectangle 3"/>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ltLang="zh-CN"/>
          </a:p>
        </p:txBody>
      </p:sp>
      <p:sp>
        <p:nvSpPr>
          <p:cNvPr id="20484"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p:spPr>
      </p:sp>
      <p:sp>
        <p:nvSpPr>
          <p:cNvPr id="20485"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ltLang="zh-CN" smtClean="0"/>
              <a:t>Click to edit Master text styles</a:t>
            </a:r>
          </a:p>
          <a:p>
            <a:pPr lvl="1"/>
            <a:r>
              <a:rPr lang="en-GB" altLang="zh-CN" smtClean="0"/>
              <a:t>Second level</a:t>
            </a:r>
          </a:p>
          <a:p>
            <a:pPr lvl="2"/>
            <a:r>
              <a:rPr lang="en-GB" altLang="zh-CN" smtClean="0"/>
              <a:t>Third level</a:t>
            </a:r>
          </a:p>
          <a:p>
            <a:pPr lvl="3"/>
            <a:r>
              <a:rPr lang="en-GB" altLang="zh-CN" smtClean="0"/>
              <a:t>Fourth level</a:t>
            </a:r>
          </a:p>
          <a:p>
            <a:pPr lvl="4"/>
            <a:r>
              <a:rPr lang="en-GB" altLang="zh-CN" smtClean="0"/>
              <a:t>Fifth level</a:t>
            </a:r>
          </a:p>
        </p:txBody>
      </p:sp>
      <p:sp>
        <p:nvSpPr>
          <p:cNvPr id="20486"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ltLang="zh-CN"/>
          </a:p>
        </p:txBody>
      </p:sp>
      <p:sp>
        <p:nvSpPr>
          <p:cNvPr id="20487" name="Rectangle 7"/>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3D5ABEA-3E77-4A51-80B4-37CA108471E7}" type="slidenum">
              <a:rPr lang="en-GB" altLang="zh-CN"/>
              <a:pPr/>
              <a:t>‹#›</a:t>
            </a:fld>
            <a:endParaRPr lang="en-GB"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E98ED7-783C-4007-8CF0-CC2EF7AF23F6}" type="slidenum">
              <a:rPr lang="en-GB" altLang="zh-CN"/>
              <a:pPr/>
              <a:t>1</a:t>
            </a:fld>
            <a:endParaRPr lang="en-GB" altLang="zh-CN"/>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r>
              <a:rPr lang="en-GB" altLang="zh-CN"/>
              <a:t>Background provided by m62 Visualcommunications, visit www.m62.net for more information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4CBB1-EFD5-4229-A4FD-7F3A2E5C2F30}" type="slidenum">
              <a:rPr lang="en-GB" altLang="zh-CN"/>
              <a:pPr/>
              <a:t>10</a:t>
            </a:fld>
            <a:endParaRPr lang="en-GB"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r>
              <a:rPr lang="en-GB" altLang="zh-CN"/>
              <a:t>Background provided by m62 Visualcommunications, visit www.m62.net for more information</a:t>
            </a:r>
          </a:p>
          <a:p>
            <a:endParaRPr lang="en-GB"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E98ED7-783C-4007-8CF0-CC2EF7AF23F6}" type="slidenum">
              <a:rPr lang="en-GB" altLang="zh-CN"/>
              <a:pPr/>
              <a:t>11</a:t>
            </a:fld>
            <a:endParaRPr lang="en-GB" altLang="zh-CN"/>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r>
              <a:rPr lang="en-GB" altLang="zh-CN"/>
              <a:t>Background provided by m62 Visualcommunications, visit www.m62.net for more information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E98ED7-783C-4007-8CF0-CC2EF7AF23F6}" type="slidenum">
              <a:rPr lang="en-GB" altLang="zh-CN"/>
              <a:pPr/>
              <a:t>2</a:t>
            </a:fld>
            <a:endParaRPr lang="en-GB" altLang="zh-CN"/>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r>
              <a:rPr lang="en-GB" altLang="zh-CN"/>
              <a:t>Background provided by m62 Visualcommunications, visit www.m62.net for more information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4CBB1-EFD5-4229-A4FD-7F3A2E5C2F30}" type="slidenum">
              <a:rPr lang="en-GB" altLang="zh-CN"/>
              <a:pPr/>
              <a:t>3</a:t>
            </a:fld>
            <a:endParaRPr lang="en-GB"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r>
              <a:rPr lang="en-GB" altLang="zh-CN"/>
              <a:t>Background provided by m62 Visualcommunications, visit www.m62.net for more information</a:t>
            </a:r>
          </a:p>
          <a:p>
            <a:endParaRPr lang="en-GB"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4CBB1-EFD5-4229-A4FD-7F3A2E5C2F30}" type="slidenum">
              <a:rPr lang="en-GB" altLang="zh-CN"/>
              <a:pPr/>
              <a:t>4</a:t>
            </a:fld>
            <a:endParaRPr lang="en-GB"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r>
              <a:rPr lang="en-GB" altLang="zh-CN"/>
              <a:t>Background provided by m62 Visualcommunications, visit www.m62.net for more information</a:t>
            </a:r>
          </a:p>
          <a:p>
            <a:endParaRPr lang="en-GB"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4CBB1-EFD5-4229-A4FD-7F3A2E5C2F30}" type="slidenum">
              <a:rPr lang="en-GB" altLang="zh-CN"/>
              <a:pPr/>
              <a:t>5</a:t>
            </a:fld>
            <a:endParaRPr lang="en-GB"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r>
              <a:rPr lang="en-GB" altLang="zh-CN"/>
              <a:t>Background provided by m62 Visualcommunications, visit www.m62.net for more information</a:t>
            </a:r>
          </a:p>
          <a:p>
            <a:endParaRPr lang="en-GB"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4CBB1-EFD5-4229-A4FD-7F3A2E5C2F30}" type="slidenum">
              <a:rPr lang="en-GB" altLang="zh-CN"/>
              <a:pPr/>
              <a:t>6</a:t>
            </a:fld>
            <a:endParaRPr lang="en-GB"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r>
              <a:rPr lang="en-GB" altLang="zh-CN"/>
              <a:t>Background provided by m62 Visualcommunications, visit www.m62.net for more information</a:t>
            </a:r>
          </a:p>
          <a:p>
            <a:endParaRPr lang="en-GB"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4CBB1-EFD5-4229-A4FD-7F3A2E5C2F30}" type="slidenum">
              <a:rPr lang="en-GB" altLang="zh-CN"/>
              <a:pPr/>
              <a:t>7</a:t>
            </a:fld>
            <a:endParaRPr lang="en-GB"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r>
              <a:rPr lang="en-GB" altLang="zh-CN"/>
              <a:t>Background provided by m62 Visualcommunications, visit www.m62.net for more information</a:t>
            </a:r>
          </a:p>
          <a:p>
            <a:endParaRPr lang="en-GB"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4CBB1-EFD5-4229-A4FD-7F3A2E5C2F30}" type="slidenum">
              <a:rPr lang="en-GB" altLang="zh-CN"/>
              <a:pPr/>
              <a:t>8</a:t>
            </a:fld>
            <a:endParaRPr lang="en-GB"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r>
              <a:rPr lang="en-GB" altLang="zh-CN"/>
              <a:t>Background provided by m62 Visualcommunications, visit www.m62.net for more information</a:t>
            </a:r>
          </a:p>
          <a:p>
            <a:endParaRPr lang="en-GB"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4CBB1-EFD5-4229-A4FD-7F3A2E5C2F30}" type="slidenum">
              <a:rPr lang="en-GB" altLang="zh-CN"/>
              <a:pPr/>
              <a:t>9</a:t>
            </a:fld>
            <a:endParaRPr lang="en-GB"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r>
              <a:rPr lang="en-GB" altLang="zh-CN"/>
              <a:t>Background provided by m62 Visualcommunications, visit www.m62.net for more information</a:t>
            </a:r>
          </a:p>
          <a:p>
            <a:endParaRPr lang="en-GB"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14344" name="Group 8"/>
          <p:cNvGrpSpPr>
            <a:grpSpLocks/>
          </p:cNvGrpSpPr>
          <p:nvPr/>
        </p:nvGrpSpPr>
        <p:grpSpPr bwMode="auto">
          <a:xfrm>
            <a:off x="0" y="0"/>
            <a:ext cx="9144000" cy="6858000"/>
            <a:chOff x="0" y="0"/>
            <a:chExt cx="5760" cy="4320"/>
          </a:xfrm>
        </p:grpSpPr>
        <p:sp>
          <p:nvSpPr>
            <p:cNvPr id="14345" name="Rectangle 9"/>
            <p:cNvSpPr>
              <a:spLocks noChangeArrowheads="1"/>
            </p:cNvSpPr>
            <p:nvPr/>
          </p:nvSpPr>
          <p:spPr bwMode="auto">
            <a:xfrm>
              <a:off x="0" y="0"/>
              <a:ext cx="5760" cy="4320"/>
            </a:xfrm>
            <a:prstGeom prst="rect">
              <a:avLst/>
            </a:prstGeom>
            <a:gradFill rotWithShape="1">
              <a:gsLst>
                <a:gs pos="0">
                  <a:schemeClr val="accent1"/>
                </a:gs>
                <a:gs pos="100000">
                  <a:schemeClr val="accent1">
                    <a:gamma/>
                    <a:shade val="46275"/>
                    <a:invGamma/>
                  </a:schemeClr>
                </a:gs>
              </a:gsLst>
              <a:path path="rect">
                <a:fillToRect t="100000" r="100000"/>
              </a:path>
            </a:gradFill>
            <a:ln w="9525">
              <a:noFill/>
              <a:miter lim="800000"/>
              <a:headEnd/>
              <a:tailEnd/>
            </a:ln>
            <a:effectLst/>
          </p:spPr>
          <p:txBody>
            <a:bodyPr wrap="none" anchor="ctr"/>
            <a:lstStyle/>
            <a:p>
              <a:endParaRPr lang="zh-CN" altLang="en-US"/>
            </a:p>
          </p:txBody>
        </p:sp>
        <p:sp>
          <p:nvSpPr>
            <p:cNvPr id="14346" name="Rectangle 10"/>
            <p:cNvSpPr>
              <a:spLocks noChangeArrowheads="1"/>
            </p:cNvSpPr>
            <p:nvPr/>
          </p:nvSpPr>
          <p:spPr bwMode="auto">
            <a:xfrm>
              <a:off x="0" y="0"/>
              <a:ext cx="5760" cy="4320"/>
            </a:xfrm>
            <a:prstGeom prst="rect">
              <a:avLst/>
            </a:prstGeom>
            <a:solidFill>
              <a:srgbClr val="4D1979">
                <a:alpha val="53999"/>
              </a:srgbClr>
            </a:solidFill>
            <a:ln w="9525">
              <a:noFill/>
              <a:miter lim="800000"/>
              <a:headEnd/>
              <a:tailEnd/>
            </a:ln>
            <a:effectLst/>
          </p:spPr>
          <p:txBody>
            <a:bodyPr wrap="none" anchor="ctr"/>
            <a:lstStyle/>
            <a:p>
              <a:endParaRPr lang="zh-CN" altLang="en-US"/>
            </a:p>
          </p:txBody>
        </p:sp>
        <p:pic>
          <p:nvPicPr>
            <p:cNvPr id="14347" name="Picture 11"/>
            <p:cNvPicPr>
              <a:picLocks noChangeAspect="1" noChangeArrowheads="1"/>
            </p:cNvPicPr>
            <p:nvPr/>
          </p:nvPicPr>
          <p:blipFill>
            <a:blip r:embed="rId2" cstate="print">
              <a:lum bright="-20000"/>
            </a:blip>
            <a:srcRect r="49507"/>
            <a:stretch>
              <a:fillRect/>
            </a:stretch>
          </p:blipFill>
          <p:spPr bwMode="auto">
            <a:xfrm>
              <a:off x="4017" y="210"/>
              <a:ext cx="1743" cy="3944"/>
            </a:xfrm>
            <a:prstGeom prst="rect">
              <a:avLst/>
            </a:prstGeom>
            <a:noFill/>
            <a:ln w="9525">
              <a:noFill/>
              <a:miter lim="800000"/>
              <a:headEnd/>
              <a:tailEnd/>
            </a:ln>
            <a:effectLst/>
          </p:spPr>
        </p:pic>
        <p:sp>
          <p:nvSpPr>
            <p:cNvPr id="14348" name="Rectangle 12"/>
            <p:cNvSpPr>
              <a:spLocks noChangeArrowheads="1"/>
            </p:cNvSpPr>
            <p:nvPr/>
          </p:nvSpPr>
          <p:spPr bwMode="auto">
            <a:xfrm>
              <a:off x="0" y="0"/>
              <a:ext cx="5760" cy="4320"/>
            </a:xfrm>
            <a:prstGeom prst="rect">
              <a:avLst/>
            </a:prstGeom>
            <a:gradFill rotWithShape="1">
              <a:gsLst>
                <a:gs pos="0">
                  <a:schemeClr val="tx1">
                    <a:gamma/>
                    <a:shade val="46275"/>
                    <a:invGamma/>
                    <a:alpha val="0"/>
                  </a:schemeClr>
                </a:gs>
                <a:gs pos="100000">
                  <a:schemeClr val="tx1">
                    <a:alpha val="16000"/>
                  </a:schemeClr>
                </a:gs>
              </a:gsLst>
              <a:lin ang="18900000" scaled="1"/>
            </a:gradFill>
            <a:ln w="9525">
              <a:noFill/>
              <a:miter lim="800000"/>
              <a:headEnd/>
              <a:tailEnd/>
            </a:ln>
            <a:effectLst/>
          </p:spPr>
          <p:txBody>
            <a:bodyPr wrap="none" anchor="ctr"/>
            <a:lstStyle/>
            <a:p>
              <a:endParaRPr lang="zh-CN" altLang="en-US"/>
            </a:p>
          </p:txBody>
        </p:sp>
        <p:sp>
          <p:nvSpPr>
            <p:cNvPr id="14349" name="Rectangle 13"/>
            <p:cNvSpPr>
              <a:spLocks noChangeArrowheads="1"/>
            </p:cNvSpPr>
            <p:nvPr/>
          </p:nvSpPr>
          <p:spPr bwMode="auto">
            <a:xfrm>
              <a:off x="4224" y="0"/>
              <a:ext cx="1536" cy="4320"/>
            </a:xfrm>
            <a:prstGeom prst="rect">
              <a:avLst/>
            </a:prstGeom>
            <a:gradFill rotWithShape="1">
              <a:gsLst>
                <a:gs pos="0">
                  <a:schemeClr val="tx1">
                    <a:gamma/>
                    <a:shade val="46275"/>
                    <a:invGamma/>
                    <a:alpha val="0"/>
                  </a:schemeClr>
                </a:gs>
                <a:gs pos="100000">
                  <a:schemeClr val="tx1">
                    <a:alpha val="16000"/>
                  </a:schemeClr>
                </a:gs>
              </a:gsLst>
              <a:lin ang="0" scaled="1"/>
            </a:gradFill>
            <a:ln w="9525" algn="ctr">
              <a:noFill/>
              <a:miter lim="800000"/>
              <a:headEnd/>
              <a:tailEnd/>
            </a:ln>
            <a:effectLst/>
          </p:spPr>
          <p:txBody>
            <a:bodyPr wrap="none" anchor="ctr"/>
            <a:lstStyle/>
            <a:p>
              <a:endParaRPr lang="zh-CN" altLang="en-US"/>
            </a:p>
          </p:txBody>
        </p:sp>
        <p:sp>
          <p:nvSpPr>
            <p:cNvPr id="14350" name="Rectangle 14"/>
            <p:cNvSpPr>
              <a:spLocks noChangeArrowheads="1"/>
            </p:cNvSpPr>
            <p:nvPr/>
          </p:nvSpPr>
          <p:spPr bwMode="auto">
            <a:xfrm>
              <a:off x="0" y="0"/>
              <a:ext cx="3136" cy="4320"/>
            </a:xfrm>
            <a:prstGeom prst="rect">
              <a:avLst/>
            </a:prstGeom>
            <a:gradFill rotWithShape="1">
              <a:gsLst>
                <a:gs pos="0">
                  <a:schemeClr val="bg1">
                    <a:alpha val="6000"/>
                  </a:schemeClr>
                </a:gs>
                <a:gs pos="100000">
                  <a:schemeClr val="bg1">
                    <a:gamma/>
                    <a:shade val="46275"/>
                    <a:invGamma/>
                    <a:alpha val="0"/>
                  </a:schemeClr>
                </a:gs>
              </a:gsLst>
              <a:lin ang="0" scaled="1"/>
            </a:gradFill>
            <a:ln w="9525">
              <a:noFill/>
              <a:miter lim="800000"/>
              <a:headEnd/>
              <a:tailEnd/>
            </a:ln>
            <a:effectLst/>
          </p:spPr>
          <p:txBody>
            <a:bodyPr wrap="none" anchor="ctr"/>
            <a:lstStyle/>
            <a:p>
              <a:endParaRPr lang="zh-CN" altLang="en-US"/>
            </a:p>
          </p:txBody>
        </p:sp>
      </p:grpSp>
      <p:grpSp>
        <p:nvGrpSpPr>
          <p:cNvPr id="14351" name="Group 15"/>
          <p:cNvGrpSpPr>
            <a:grpSpLocks/>
          </p:cNvGrpSpPr>
          <p:nvPr/>
        </p:nvGrpSpPr>
        <p:grpSpPr bwMode="auto">
          <a:xfrm>
            <a:off x="0" y="4076700"/>
            <a:ext cx="9144000" cy="2781300"/>
            <a:chOff x="0" y="2568"/>
            <a:chExt cx="5760" cy="1752"/>
          </a:xfrm>
        </p:grpSpPr>
        <p:sp>
          <p:nvSpPr>
            <p:cNvPr id="14352" name="Rectangle 16"/>
            <p:cNvSpPr>
              <a:spLocks noChangeArrowheads="1"/>
            </p:cNvSpPr>
            <p:nvPr/>
          </p:nvSpPr>
          <p:spPr bwMode="auto">
            <a:xfrm>
              <a:off x="0" y="4156"/>
              <a:ext cx="5760" cy="140"/>
            </a:xfrm>
            <a:prstGeom prst="rect">
              <a:avLst/>
            </a:prstGeom>
            <a:gradFill rotWithShape="1">
              <a:gsLst>
                <a:gs pos="0">
                  <a:schemeClr val="tx1">
                    <a:gamma/>
                    <a:shade val="46275"/>
                    <a:invGamma/>
                    <a:alpha val="0"/>
                  </a:schemeClr>
                </a:gs>
                <a:gs pos="100000">
                  <a:schemeClr val="tx1">
                    <a:alpha val="33000"/>
                  </a:schemeClr>
                </a:gs>
              </a:gsLst>
              <a:lin ang="5400000" scaled="1"/>
            </a:gradFill>
            <a:ln w="9525">
              <a:noFill/>
              <a:miter lim="800000"/>
              <a:headEnd/>
              <a:tailEnd/>
            </a:ln>
            <a:effectLst/>
          </p:spPr>
          <p:txBody>
            <a:bodyPr wrap="none" anchor="ctr"/>
            <a:lstStyle/>
            <a:p>
              <a:endParaRPr lang="zh-CN" altLang="en-US"/>
            </a:p>
          </p:txBody>
        </p:sp>
        <p:sp>
          <p:nvSpPr>
            <p:cNvPr id="14353" name="Rectangle 17"/>
            <p:cNvSpPr>
              <a:spLocks noChangeArrowheads="1"/>
            </p:cNvSpPr>
            <p:nvPr/>
          </p:nvSpPr>
          <p:spPr bwMode="auto">
            <a:xfrm>
              <a:off x="0" y="2568"/>
              <a:ext cx="5760" cy="1752"/>
            </a:xfrm>
            <a:prstGeom prst="rect">
              <a:avLst/>
            </a:prstGeom>
            <a:gradFill rotWithShape="1">
              <a:gsLst>
                <a:gs pos="0">
                  <a:schemeClr val="tx1">
                    <a:gamma/>
                    <a:shade val="46275"/>
                    <a:invGamma/>
                    <a:alpha val="0"/>
                  </a:schemeClr>
                </a:gs>
                <a:gs pos="100000">
                  <a:schemeClr val="tx1">
                    <a:alpha val="22000"/>
                  </a:schemeClr>
                </a:gs>
              </a:gsLst>
              <a:lin ang="5400000" scaled="1"/>
            </a:gradFill>
            <a:ln w="9525">
              <a:noFill/>
              <a:miter lim="800000"/>
              <a:headEnd/>
              <a:tailEnd/>
            </a:ln>
            <a:effectLst/>
          </p:spPr>
          <p:txBody>
            <a:bodyPr wrap="none" anchor="ctr"/>
            <a:lstStyle/>
            <a:p>
              <a:endParaRPr lang="zh-CN" altLang="en-US"/>
            </a:p>
          </p:txBody>
        </p:sp>
        <p:sp>
          <p:nvSpPr>
            <p:cNvPr id="14354" name="Rectangle 18"/>
            <p:cNvSpPr>
              <a:spLocks noChangeArrowheads="1"/>
            </p:cNvSpPr>
            <p:nvPr/>
          </p:nvSpPr>
          <p:spPr bwMode="auto">
            <a:xfrm>
              <a:off x="0" y="4276"/>
              <a:ext cx="5760" cy="44"/>
            </a:xfrm>
            <a:prstGeom prst="rect">
              <a:avLst/>
            </a:prstGeom>
            <a:gradFill rotWithShape="1">
              <a:gsLst>
                <a:gs pos="0">
                  <a:schemeClr val="hlink"/>
                </a:gs>
                <a:gs pos="100000">
                  <a:schemeClr val="accent2"/>
                </a:gs>
              </a:gsLst>
              <a:lin ang="5400000" scaled="1"/>
            </a:gradFill>
            <a:ln w="9525">
              <a:noFill/>
              <a:miter lim="800000"/>
              <a:headEnd/>
              <a:tailEnd/>
            </a:ln>
            <a:effectLst/>
          </p:spPr>
          <p:txBody>
            <a:bodyPr wrap="none" anchor="ctr"/>
            <a:lstStyle/>
            <a:p>
              <a:endParaRPr lang="zh-CN" altLang="en-US"/>
            </a:p>
          </p:txBody>
        </p:sp>
      </p:grpSp>
      <p:grpSp>
        <p:nvGrpSpPr>
          <p:cNvPr id="14355" name="Group 19"/>
          <p:cNvGrpSpPr>
            <a:grpSpLocks/>
          </p:cNvGrpSpPr>
          <p:nvPr/>
        </p:nvGrpSpPr>
        <p:grpSpPr bwMode="auto">
          <a:xfrm>
            <a:off x="153988" y="5640388"/>
            <a:ext cx="944562" cy="1028700"/>
            <a:chOff x="1022" y="1797"/>
            <a:chExt cx="2173" cy="2484"/>
          </a:xfrm>
        </p:grpSpPr>
        <p:sp>
          <p:nvSpPr>
            <p:cNvPr id="14356" name="Freeform 20"/>
            <p:cNvSpPr>
              <a:spLocks/>
            </p:cNvSpPr>
            <p:nvPr/>
          </p:nvSpPr>
          <p:spPr bwMode="auto">
            <a:xfrm>
              <a:off x="1843" y="3915"/>
              <a:ext cx="678" cy="366"/>
            </a:xfrm>
            <a:custGeom>
              <a:avLst/>
              <a:gdLst/>
              <a:ahLst/>
              <a:cxnLst>
                <a:cxn ang="0">
                  <a:pos x="457" y="266"/>
                </a:cxn>
                <a:cxn ang="0">
                  <a:pos x="463" y="266"/>
                </a:cxn>
                <a:cxn ang="0">
                  <a:pos x="493" y="215"/>
                </a:cxn>
                <a:cxn ang="0">
                  <a:pos x="188" y="63"/>
                </a:cxn>
                <a:cxn ang="0">
                  <a:pos x="230" y="89"/>
                </a:cxn>
                <a:cxn ang="0">
                  <a:pos x="0" y="45"/>
                </a:cxn>
                <a:cxn ang="0">
                  <a:pos x="81" y="83"/>
                </a:cxn>
                <a:cxn ang="0">
                  <a:pos x="344" y="140"/>
                </a:cxn>
                <a:cxn ang="0">
                  <a:pos x="233" y="95"/>
                </a:cxn>
                <a:cxn ang="0">
                  <a:pos x="457" y="266"/>
                </a:cxn>
              </a:cxnLst>
              <a:rect l="0" t="0" r="r" b="b"/>
              <a:pathLst>
                <a:path w="493" h="266">
                  <a:moveTo>
                    <a:pt x="457" y="266"/>
                  </a:moveTo>
                  <a:cubicBezTo>
                    <a:pt x="459" y="266"/>
                    <a:pt x="461" y="266"/>
                    <a:pt x="463" y="266"/>
                  </a:cubicBezTo>
                  <a:cubicBezTo>
                    <a:pt x="473" y="249"/>
                    <a:pt x="485" y="234"/>
                    <a:pt x="493" y="215"/>
                  </a:cubicBezTo>
                  <a:cubicBezTo>
                    <a:pt x="433" y="133"/>
                    <a:pt x="322" y="0"/>
                    <a:pt x="188" y="63"/>
                  </a:cubicBezTo>
                  <a:cubicBezTo>
                    <a:pt x="195" y="79"/>
                    <a:pt x="214" y="82"/>
                    <a:pt x="230" y="89"/>
                  </a:cubicBezTo>
                  <a:cubicBezTo>
                    <a:pt x="173" y="71"/>
                    <a:pt x="90" y="12"/>
                    <a:pt x="0" y="45"/>
                  </a:cubicBezTo>
                  <a:cubicBezTo>
                    <a:pt x="3" y="100"/>
                    <a:pt x="39" y="83"/>
                    <a:pt x="81" y="83"/>
                  </a:cubicBezTo>
                  <a:cubicBezTo>
                    <a:pt x="179" y="84"/>
                    <a:pt x="263" y="219"/>
                    <a:pt x="344" y="140"/>
                  </a:cubicBezTo>
                  <a:cubicBezTo>
                    <a:pt x="328" y="98"/>
                    <a:pt x="271" y="114"/>
                    <a:pt x="233" y="95"/>
                  </a:cubicBezTo>
                  <a:cubicBezTo>
                    <a:pt x="350" y="87"/>
                    <a:pt x="407" y="187"/>
                    <a:pt x="457" y="266"/>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57" name="Freeform 21"/>
            <p:cNvSpPr>
              <a:spLocks/>
            </p:cNvSpPr>
            <p:nvPr/>
          </p:nvSpPr>
          <p:spPr bwMode="auto">
            <a:xfrm>
              <a:off x="1580" y="4045"/>
              <a:ext cx="231" cy="217"/>
            </a:xfrm>
            <a:custGeom>
              <a:avLst/>
              <a:gdLst/>
              <a:ahLst/>
              <a:cxnLst>
                <a:cxn ang="0">
                  <a:pos x="141" y="0"/>
                </a:cxn>
                <a:cxn ang="0">
                  <a:pos x="0" y="141"/>
                </a:cxn>
                <a:cxn ang="0">
                  <a:pos x="60" y="153"/>
                </a:cxn>
                <a:cxn ang="0">
                  <a:pos x="114" y="93"/>
                </a:cxn>
                <a:cxn ang="0">
                  <a:pos x="168" y="36"/>
                </a:cxn>
                <a:cxn ang="0">
                  <a:pos x="141" y="0"/>
                </a:cxn>
              </a:cxnLst>
              <a:rect l="0" t="0" r="r" b="b"/>
              <a:pathLst>
                <a:path w="168" h="157">
                  <a:moveTo>
                    <a:pt x="141" y="0"/>
                  </a:moveTo>
                  <a:cubicBezTo>
                    <a:pt x="84" y="25"/>
                    <a:pt x="44" y="93"/>
                    <a:pt x="0" y="141"/>
                  </a:cubicBezTo>
                  <a:cubicBezTo>
                    <a:pt x="21" y="144"/>
                    <a:pt x="43" y="157"/>
                    <a:pt x="60" y="153"/>
                  </a:cubicBezTo>
                  <a:cubicBezTo>
                    <a:pt x="79" y="148"/>
                    <a:pt x="97" y="110"/>
                    <a:pt x="114" y="93"/>
                  </a:cubicBezTo>
                  <a:cubicBezTo>
                    <a:pt x="136" y="70"/>
                    <a:pt x="159" y="56"/>
                    <a:pt x="168" y="36"/>
                  </a:cubicBezTo>
                  <a:cubicBezTo>
                    <a:pt x="153" y="29"/>
                    <a:pt x="146" y="17"/>
                    <a:pt x="141" y="0"/>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58" name="Freeform 22"/>
            <p:cNvSpPr>
              <a:spLocks/>
            </p:cNvSpPr>
            <p:nvPr/>
          </p:nvSpPr>
          <p:spPr bwMode="auto">
            <a:xfrm>
              <a:off x="2304" y="3935"/>
              <a:ext cx="103" cy="115"/>
            </a:xfrm>
            <a:custGeom>
              <a:avLst/>
              <a:gdLst/>
              <a:ahLst/>
              <a:cxnLst>
                <a:cxn ang="0">
                  <a:pos x="62" y="83"/>
                </a:cxn>
                <a:cxn ang="0">
                  <a:pos x="74" y="0"/>
                </a:cxn>
                <a:cxn ang="0">
                  <a:pos x="0" y="39"/>
                </a:cxn>
                <a:cxn ang="0">
                  <a:pos x="62" y="83"/>
                </a:cxn>
              </a:cxnLst>
              <a:rect l="0" t="0" r="r" b="b"/>
              <a:pathLst>
                <a:path w="75" h="83">
                  <a:moveTo>
                    <a:pt x="62" y="83"/>
                  </a:moveTo>
                  <a:cubicBezTo>
                    <a:pt x="72" y="61"/>
                    <a:pt x="75" y="32"/>
                    <a:pt x="74" y="0"/>
                  </a:cubicBezTo>
                  <a:cubicBezTo>
                    <a:pt x="46" y="9"/>
                    <a:pt x="9" y="10"/>
                    <a:pt x="0" y="39"/>
                  </a:cubicBezTo>
                  <a:cubicBezTo>
                    <a:pt x="15" y="59"/>
                    <a:pt x="41" y="69"/>
                    <a:pt x="62" y="83"/>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59" name="Freeform 23"/>
            <p:cNvSpPr>
              <a:spLocks/>
            </p:cNvSpPr>
            <p:nvPr/>
          </p:nvSpPr>
          <p:spPr bwMode="auto">
            <a:xfrm>
              <a:off x="2114" y="3828"/>
              <a:ext cx="337" cy="145"/>
            </a:xfrm>
            <a:custGeom>
              <a:avLst/>
              <a:gdLst/>
              <a:ahLst/>
              <a:cxnLst>
                <a:cxn ang="0">
                  <a:pos x="245" y="6"/>
                </a:cxn>
                <a:cxn ang="0">
                  <a:pos x="239" y="0"/>
                </a:cxn>
                <a:cxn ang="0">
                  <a:pos x="177" y="21"/>
                </a:cxn>
                <a:cxn ang="0">
                  <a:pos x="0" y="72"/>
                </a:cxn>
                <a:cxn ang="0">
                  <a:pos x="209" y="66"/>
                </a:cxn>
                <a:cxn ang="0">
                  <a:pos x="245" y="6"/>
                </a:cxn>
              </a:cxnLst>
              <a:rect l="0" t="0" r="r" b="b"/>
              <a:pathLst>
                <a:path w="245" h="105">
                  <a:moveTo>
                    <a:pt x="245" y="6"/>
                  </a:moveTo>
                  <a:cubicBezTo>
                    <a:pt x="244" y="3"/>
                    <a:pt x="243" y="1"/>
                    <a:pt x="239" y="0"/>
                  </a:cubicBezTo>
                  <a:cubicBezTo>
                    <a:pt x="212" y="1"/>
                    <a:pt x="193" y="9"/>
                    <a:pt x="177" y="21"/>
                  </a:cubicBezTo>
                  <a:cubicBezTo>
                    <a:pt x="97" y="24"/>
                    <a:pt x="42" y="26"/>
                    <a:pt x="0" y="72"/>
                  </a:cubicBezTo>
                  <a:cubicBezTo>
                    <a:pt x="58" y="105"/>
                    <a:pt x="157" y="96"/>
                    <a:pt x="209" y="66"/>
                  </a:cubicBezTo>
                  <a:cubicBezTo>
                    <a:pt x="223" y="47"/>
                    <a:pt x="229" y="21"/>
                    <a:pt x="245" y="6"/>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60" name="Freeform 24"/>
            <p:cNvSpPr>
              <a:spLocks/>
            </p:cNvSpPr>
            <p:nvPr/>
          </p:nvSpPr>
          <p:spPr bwMode="auto">
            <a:xfrm>
              <a:off x="2422" y="3780"/>
              <a:ext cx="124" cy="135"/>
            </a:xfrm>
            <a:custGeom>
              <a:avLst/>
              <a:gdLst/>
              <a:ahLst/>
              <a:cxnLst>
                <a:cxn ang="0">
                  <a:pos x="90" y="11"/>
                </a:cxn>
                <a:cxn ang="0">
                  <a:pos x="0" y="95"/>
                </a:cxn>
                <a:cxn ang="0">
                  <a:pos x="90" y="11"/>
                </a:cxn>
              </a:cxnLst>
              <a:rect l="0" t="0" r="r" b="b"/>
              <a:pathLst>
                <a:path w="90" h="98">
                  <a:moveTo>
                    <a:pt x="90" y="11"/>
                  </a:moveTo>
                  <a:cubicBezTo>
                    <a:pt x="33" y="0"/>
                    <a:pt x="14" y="53"/>
                    <a:pt x="0" y="95"/>
                  </a:cubicBezTo>
                  <a:cubicBezTo>
                    <a:pt x="61" y="98"/>
                    <a:pt x="71" y="50"/>
                    <a:pt x="90" y="11"/>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61" name="Freeform 25"/>
            <p:cNvSpPr>
              <a:spLocks/>
            </p:cNvSpPr>
            <p:nvPr/>
          </p:nvSpPr>
          <p:spPr bwMode="auto">
            <a:xfrm>
              <a:off x="1650" y="3792"/>
              <a:ext cx="165" cy="120"/>
            </a:xfrm>
            <a:custGeom>
              <a:avLst/>
              <a:gdLst/>
              <a:ahLst/>
              <a:cxnLst>
                <a:cxn ang="0">
                  <a:pos x="120" y="26"/>
                </a:cxn>
                <a:cxn ang="0">
                  <a:pos x="0" y="62"/>
                </a:cxn>
                <a:cxn ang="0">
                  <a:pos x="120" y="26"/>
                </a:cxn>
              </a:cxnLst>
              <a:rect l="0" t="0" r="r" b="b"/>
              <a:pathLst>
                <a:path w="120" h="87">
                  <a:moveTo>
                    <a:pt x="120" y="26"/>
                  </a:moveTo>
                  <a:cubicBezTo>
                    <a:pt x="70" y="0"/>
                    <a:pt x="23" y="33"/>
                    <a:pt x="0" y="62"/>
                  </a:cubicBezTo>
                  <a:cubicBezTo>
                    <a:pt x="50" y="87"/>
                    <a:pt x="96" y="55"/>
                    <a:pt x="120" y="26"/>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62" name="Freeform 26"/>
            <p:cNvSpPr>
              <a:spLocks/>
            </p:cNvSpPr>
            <p:nvPr/>
          </p:nvSpPr>
          <p:spPr bwMode="auto">
            <a:xfrm>
              <a:off x="2526" y="3733"/>
              <a:ext cx="111" cy="141"/>
            </a:xfrm>
            <a:custGeom>
              <a:avLst/>
              <a:gdLst/>
              <a:ahLst/>
              <a:cxnLst>
                <a:cxn ang="0">
                  <a:pos x="81" y="9"/>
                </a:cxn>
                <a:cxn ang="0">
                  <a:pos x="0" y="102"/>
                </a:cxn>
                <a:cxn ang="0">
                  <a:pos x="81" y="9"/>
                </a:cxn>
              </a:cxnLst>
              <a:rect l="0" t="0" r="r" b="b"/>
              <a:pathLst>
                <a:path w="81" h="102">
                  <a:moveTo>
                    <a:pt x="81" y="9"/>
                  </a:moveTo>
                  <a:cubicBezTo>
                    <a:pt x="26" y="0"/>
                    <a:pt x="10" y="56"/>
                    <a:pt x="0" y="102"/>
                  </a:cubicBezTo>
                  <a:cubicBezTo>
                    <a:pt x="56" y="100"/>
                    <a:pt x="65" y="52"/>
                    <a:pt x="81" y="9"/>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63" name="Freeform 27"/>
            <p:cNvSpPr>
              <a:spLocks/>
            </p:cNvSpPr>
            <p:nvPr/>
          </p:nvSpPr>
          <p:spPr bwMode="auto">
            <a:xfrm>
              <a:off x="1551" y="3744"/>
              <a:ext cx="165" cy="127"/>
            </a:xfrm>
            <a:custGeom>
              <a:avLst/>
              <a:gdLst/>
              <a:ahLst/>
              <a:cxnLst>
                <a:cxn ang="0">
                  <a:pos x="120" y="43"/>
                </a:cxn>
                <a:cxn ang="0">
                  <a:pos x="0" y="52"/>
                </a:cxn>
                <a:cxn ang="0">
                  <a:pos x="120" y="43"/>
                </a:cxn>
              </a:cxnLst>
              <a:rect l="0" t="0" r="r" b="b"/>
              <a:pathLst>
                <a:path w="120" h="92">
                  <a:moveTo>
                    <a:pt x="120" y="43"/>
                  </a:moveTo>
                  <a:cubicBezTo>
                    <a:pt x="90" y="0"/>
                    <a:pt x="32" y="32"/>
                    <a:pt x="0" y="52"/>
                  </a:cubicBezTo>
                  <a:cubicBezTo>
                    <a:pt x="34" y="92"/>
                    <a:pt x="87" y="66"/>
                    <a:pt x="120" y="43"/>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64" name="Freeform 28"/>
            <p:cNvSpPr>
              <a:spLocks/>
            </p:cNvSpPr>
            <p:nvPr/>
          </p:nvSpPr>
          <p:spPr bwMode="auto">
            <a:xfrm>
              <a:off x="2625" y="3679"/>
              <a:ext cx="93" cy="146"/>
            </a:xfrm>
            <a:custGeom>
              <a:avLst/>
              <a:gdLst/>
              <a:ahLst/>
              <a:cxnLst>
                <a:cxn ang="0">
                  <a:pos x="0" y="102"/>
                </a:cxn>
                <a:cxn ang="0">
                  <a:pos x="68" y="0"/>
                </a:cxn>
                <a:cxn ang="0">
                  <a:pos x="0" y="102"/>
                </a:cxn>
              </a:cxnLst>
              <a:rect l="0" t="0" r="r" b="b"/>
              <a:pathLst>
                <a:path w="68" h="106">
                  <a:moveTo>
                    <a:pt x="0" y="102"/>
                  </a:moveTo>
                  <a:cubicBezTo>
                    <a:pt x="48" y="106"/>
                    <a:pt x="64" y="51"/>
                    <a:pt x="68" y="0"/>
                  </a:cubicBezTo>
                  <a:cubicBezTo>
                    <a:pt x="18" y="6"/>
                    <a:pt x="7" y="53"/>
                    <a:pt x="0" y="102"/>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65" name="Freeform 29"/>
            <p:cNvSpPr>
              <a:spLocks/>
            </p:cNvSpPr>
            <p:nvPr/>
          </p:nvSpPr>
          <p:spPr bwMode="auto">
            <a:xfrm>
              <a:off x="1461" y="3697"/>
              <a:ext cx="164" cy="118"/>
            </a:xfrm>
            <a:custGeom>
              <a:avLst/>
              <a:gdLst/>
              <a:ahLst/>
              <a:cxnLst>
                <a:cxn ang="0">
                  <a:pos x="119" y="41"/>
                </a:cxn>
                <a:cxn ang="0">
                  <a:pos x="0" y="41"/>
                </a:cxn>
                <a:cxn ang="0">
                  <a:pos x="119" y="41"/>
                </a:cxn>
              </a:cxnLst>
              <a:rect l="0" t="0" r="r" b="b"/>
              <a:pathLst>
                <a:path w="119" h="85">
                  <a:moveTo>
                    <a:pt x="119" y="41"/>
                  </a:moveTo>
                  <a:cubicBezTo>
                    <a:pt x="90" y="0"/>
                    <a:pt x="37" y="23"/>
                    <a:pt x="0" y="41"/>
                  </a:cubicBezTo>
                  <a:cubicBezTo>
                    <a:pt x="27" y="85"/>
                    <a:pt x="85" y="65"/>
                    <a:pt x="119" y="41"/>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66" name="Freeform 30"/>
            <p:cNvSpPr>
              <a:spLocks/>
            </p:cNvSpPr>
            <p:nvPr/>
          </p:nvSpPr>
          <p:spPr bwMode="auto">
            <a:xfrm>
              <a:off x="2714" y="3615"/>
              <a:ext cx="87" cy="151"/>
            </a:xfrm>
            <a:custGeom>
              <a:avLst/>
              <a:gdLst/>
              <a:ahLst/>
              <a:cxnLst>
                <a:cxn ang="0">
                  <a:pos x="0" y="110"/>
                </a:cxn>
                <a:cxn ang="0">
                  <a:pos x="60" y="0"/>
                </a:cxn>
                <a:cxn ang="0">
                  <a:pos x="0" y="110"/>
                </a:cxn>
              </a:cxnLst>
              <a:rect l="0" t="0" r="r" b="b"/>
              <a:pathLst>
                <a:path w="63" h="110">
                  <a:moveTo>
                    <a:pt x="0" y="110"/>
                  </a:moveTo>
                  <a:cubicBezTo>
                    <a:pt x="48" y="101"/>
                    <a:pt x="63" y="59"/>
                    <a:pt x="60" y="0"/>
                  </a:cubicBezTo>
                  <a:cubicBezTo>
                    <a:pt x="14" y="10"/>
                    <a:pt x="2" y="55"/>
                    <a:pt x="0" y="110"/>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67" name="Freeform 31"/>
            <p:cNvSpPr>
              <a:spLocks/>
            </p:cNvSpPr>
            <p:nvPr/>
          </p:nvSpPr>
          <p:spPr bwMode="auto">
            <a:xfrm>
              <a:off x="1375" y="3648"/>
              <a:ext cx="165" cy="97"/>
            </a:xfrm>
            <a:custGeom>
              <a:avLst/>
              <a:gdLst/>
              <a:ahLst/>
              <a:cxnLst>
                <a:cxn ang="0">
                  <a:pos x="120" y="44"/>
                </a:cxn>
                <a:cxn ang="0">
                  <a:pos x="0" y="26"/>
                </a:cxn>
                <a:cxn ang="0">
                  <a:pos x="120" y="44"/>
                </a:cxn>
              </a:cxnLst>
              <a:rect l="0" t="0" r="r" b="b"/>
              <a:pathLst>
                <a:path w="120" h="71">
                  <a:moveTo>
                    <a:pt x="120" y="44"/>
                  </a:moveTo>
                  <a:cubicBezTo>
                    <a:pt x="113" y="0"/>
                    <a:pt x="38" y="7"/>
                    <a:pt x="0" y="26"/>
                  </a:cubicBezTo>
                  <a:cubicBezTo>
                    <a:pt x="21" y="71"/>
                    <a:pt x="83" y="53"/>
                    <a:pt x="120" y="44"/>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68" name="Freeform 32"/>
            <p:cNvSpPr>
              <a:spLocks noEditPoints="1"/>
            </p:cNvSpPr>
            <p:nvPr/>
          </p:nvSpPr>
          <p:spPr bwMode="auto">
            <a:xfrm>
              <a:off x="1267" y="2034"/>
              <a:ext cx="1679" cy="1709"/>
            </a:xfrm>
            <a:custGeom>
              <a:avLst/>
              <a:gdLst/>
              <a:ahLst/>
              <a:cxnLst>
                <a:cxn ang="0">
                  <a:pos x="699" y="932"/>
                </a:cxn>
                <a:cxn ang="0">
                  <a:pos x="854" y="1103"/>
                </a:cxn>
                <a:cxn ang="0">
                  <a:pos x="804" y="932"/>
                </a:cxn>
                <a:cxn ang="0">
                  <a:pos x="983" y="858"/>
                </a:cxn>
                <a:cxn ang="0">
                  <a:pos x="971" y="418"/>
                </a:cxn>
                <a:cxn ang="0">
                  <a:pos x="741" y="834"/>
                </a:cxn>
                <a:cxn ang="0">
                  <a:pos x="812" y="275"/>
                </a:cxn>
                <a:cxn ang="0">
                  <a:pos x="403" y="289"/>
                </a:cxn>
                <a:cxn ang="0">
                  <a:pos x="481" y="837"/>
                </a:cxn>
                <a:cxn ang="0">
                  <a:pos x="251" y="418"/>
                </a:cxn>
                <a:cxn ang="0">
                  <a:pos x="236" y="858"/>
                </a:cxn>
                <a:cxn ang="0">
                  <a:pos x="415" y="929"/>
                </a:cxn>
                <a:cxn ang="0">
                  <a:pos x="365" y="1103"/>
                </a:cxn>
                <a:cxn ang="0">
                  <a:pos x="520" y="929"/>
                </a:cxn>
                <a:cxn ang="0">
                  <a:pos x="771" y="1204"/>
                </a:cxn>
                <a:cxn ang="0">
                  <a:pos x="583" y="929"/>
                </a:cxn>
                <a:cxn ang="0">
                  <a:pos x="639" y="929"/>
                </a:cxn>
                <a:cxn ang="0">
                  <a:pos x="606" y="1142"/>
                </a:cxn>
                <a:cxn ang="0">
                  <a:pos x="768" y="890"/>
                </a:cxn>
                <a:cxn ang="0">
                  <a:pos x="406" y="887"/>
                </a:cxn>
                <a:cxn ang="0">
                  <a:pos x="809" y="881"/>
                </a:cxn>
                <a:cxn ang="0">
                  <a:pos x="562" y="837"/>
                </a:cxn>
                <a:cxn ang="0">
                  <a:pos x="648" y="702"/>
                </a:cxn>
                <a:cxn ang="0">
                  <a:pos x="630" y="783"/>
                </a:cxn>
                <a:cxn ang="0">
                  <a:pos x="577" y="837"/>
                </a:cxn>
                <a:cxn ang="0">
                  <a:pos x="165" y="624"/>
                </a:cxn>
                <a:cxn ang="0">
                  <a:pos x="180" y="582"/>
                </a:cxn>
                <a:cxn ang="0">
                  <a:pos x="236" y="582"/>
                </a:cxn>
                <a:cxn ang="0">
                  <a:pos x="245" y="627"/>
                </a:cxn>
                <a:cxn ang="0">
                  <a:pos x="203" y="651"/>
                </a:cxn>
                <a:cxn ang="0">
                  <a:pos x="165" y="624"/>
                </a:cxn>
                <a:cxn ang="0">
                  <a:pos x="974" y="690"/>
                </a:cxn>
                <a:cxn ang="0">
                  <a:pos x="947" y="582"/>
                </a:cxn>
                <a:cxn ang="0">
                  <a:pos x="1024" y="517"/>
                </a:cxn>
                <a:cxn ang="0">
                  <a:pos x="1108" y="585"/>
                </a:cxn>
                <a:cxn ang="0">
                  <a:pos x="1078" y="690"/>
                </a:cxn>
              </a:cxnLst>
              <a:rect l="0" t="0" r="r" b="b"/>
              <a:pathLst>
                <a:path w="1219" h="1241">
                  <a:moveTo>
                    <a:pt x="771" y="1204"/>
                  </a:moveTo>
                  <a:cubicBezTo>
                    <a:pt x="721" y="1139"/>
                    <a:pt x="695" y="1050"/>
                    <a:pt x="699" y="932"/>
                  </a:cubicBezTo>
                  <a:cubicBezTo>
                    <a:pt x="706" y="925"/>
                    <a:pt x="726" y="931"/>
                    <a:pt x="738" y="929"/>
                  </a:cubicBezTo>
                  <a:cubicBezTo>
                    <a:pt x="744" y="1012"/>
                    <a:pt x="764" y="1123"/>
                    <a:pt x="854" y="1103"/>
                  </a:cubicBezTo>
                  <a:cubicBezTo>
                    <a:pt x="899" y="1093"/>
                    <a:pt x="917" y="1034"/>
                    <a:pt x="917" y="971"/>
                  </a:cubicBezTo>
                  <a:cubicBezTo>
                    <a:pt x="876" y="986"/>
                    <a:pt x="804" y="1002"/>
                    <a:pt x="804" y="932"/>
                  </a:cubicBezTo>
                  <a:cubicBezTo>
                    <a:pt x="873" y="938"/>
                    <a:pt x="871" y="833"/>
                    <a:pt x="806" y="834"/>
                  </a:cubicBezTo>
                  <a:cubicBezTo>
                    <a:pt x="805" y="720"/>
                    <a:pt x="1017" y="702"/>
                    <a:pt x="983" y="858"/>
                  </a:cubicBezTo>
                  <a:cubicBezTo>
                    <a:pt x="1122" y="837"/>
                    <a:pt x="1219" y="741"/>
                    <a:pt x="1204" y="577"/>
                  </a:cubicBezTo>
                  <a:cubicBezTo>
                    <a:pt x="1193" y="462"/>
                    <a:pt x="1088" y="406"/>
                    <a:pt x="971" y="418"/>
                  </a:cubicBezTo>
                  <a:cubicBezTo>
                    <a:pt x="932" y="422"/>
                    <a:pt x="903" y="436"/>
                    <a:pt x="875" y="460"/>
                  </a:cubicBezTo>
                  <a:cubicBezTo>
                    <a:pt x="784" y="538"/>
                    <a:pt x="758" y="676"/>
                    <a:pt x="741" y="834"/>
                  </a:cubicBezTo>
                  <a:cubicBezTo>
                    <a:pt x="732" y="840"/>
                    <a:pt x="713" y="835"/>
                    <a:pt x="699" y="837"/>
                  </a:cubicBezTo>
                  <a:cubicBezTo>
                    <a:pt x="688" y="620"/>
                    <a:pt x="829" y="488"/>
                    <a:pt x="812" y="275"/>
                  </a:cubicBezTo>
                  <a:cubicBezTo>
                    <a:pt x="801" y="127"/>
                    <a:pt x="684" y="92"/>
                    <a:pt x="612" y="0"/>
                  </a:cubicBezTo>
                  <a:cubicBezTo>
                    <a:pt x="532" y="89"/>
                    <a:pt x="406" y="132"/>
                    <a:pt x="403" y="289"/>
                  </a:cubicBezTo>
                  <a:cubicBezTo>
                    <a:pt x="401" y="489"/>
                    <a:pt x="527" y="626"/>
                    <a:pt x="520" y="834"/>
                  </a:cubicBezTo>
                  <a:cubicBezTo>
                    <a:pt x="513" y="840"/>
                    <a:pt x="493" y="835"/>
                    <a:pt x="481" y="837"/>
                  </a:cubicBezTo>
                  <a:cubicBezTo>
                    <a:pt x="460" y="682"/>
                    <a:pt x="436" y="539"/>
                    <a:pt x="344" y="460"/>
                  </a:cubicBezTo>
                  <a:cubicBezTo>
                    <a:pt x="317" y="437"/>
                    <a:pt x="287" y="422"/>
                    <a:pt x="251" y="418"/>
                  </a:cubicBezTo>
                  <a:cubicBezTo>
                    <a:pt x="129" y="405"/>
                    <a:pt x="27" y="463"/>
                    <a:pt x="15" y="579"/>
                  </a:cubicBezTo>
                  <a:cubicBezTo>
                    <a:pt x="0" y="736"/>
                    <a:pt x="92" y="837"/>
                    <a:pt x="236" y="858"/>
                  </a:cubicBezTo>
                  <a:cubicBezTo>
                    <a:pt x="202" y="702"/>
                    <a:pt x="414" y="720"/>
                    <a:pt x="412" y="834"/>
                  </a:cubicBezTo>
                  <a:cubicBezTo>
                    <a:pt x="349" y="827"/>
                    <a:pt x="342" y="941"/>
                    <a:pt x="415" y="929"/>
                  </a:cubicBezTo>
                  <a:cubicBezTo>
                    <a:pt x="420" y="995"/>
                    <a:pt x="344" y="995"/>
                    <a:pt x="305" y="968"/>
                  </a:cubicBezTo>
                  <a:cubicBezTo>
                    <a:pt x="296" y="1028"/>
                    <a:pt x="321" y="1093"/>
                    <a:pt x="365" y="1103"/>
                  </a:cubicBezTo>
                  <a:cubicBezTo>
                    <a:pt x="451" y="1122"/>
                    <a:pt x="478" y="1018"/>
                    <a:pt x="478" y="932"/>
                  </a:cubicBezTo>
                  <a:cubicBezTo>
                    <a:pt x="486" y="925"/>
                    <a:pt x="507" y="931"/>
                    <a:pt x="520" y="929"/>
                  </a:cubicBezTo>
                  <a:cubicBezTo>
                    <a:pt x="525" y="1050"/>
                    <a:pt x="496" y="1137"/>
                    <a:pt x="448" y="1204"/>
                  </a:cubicBezTo>
                  <a:cubicBezTo>
                    <a:pt x="529" y="1241"/>
                    <a:pt x="690" y="1241"/>
                    <a:pt x="771" y="1204"/>
                  </a:cubicBezTo>
                  <a:close/>
                  <a:moveTo>
                    <a:pt x="565" y="929"/>
                  </a:moveTo>
                  <a:cubicBezTo>
                    <a:pt x="571" y="929"/>
                    <a:pt x="577" y="929"/>
                    <a:pt x="583" y="929"/>
                  </a:cubicBezTo>
                  <a:cubicBezTo>
                    <a:pt x="599" y="960"/>
                    <a:pt x="592" y="1016"/>
                    <a:pt x="612" y="1043"/>
                  </a:cubicBezTo>
                  <a:cubicBezTo>
                    <a:pt x="622" y="1005"/>
                    <a:pt x="621" y="958"/>
                    <a:pt x="639" y="929"/>
                  </a:cubicBezTo>
                  <a:cubicBezTo>
                    <a:pt x="644" y="929"/>
                    <a:pt x="649" y="929"/>
                    <a:pt x="654" y="929"/>
                  </a:cubicBezTo>
                  <a:cubicBezTo>
                    <a:pt x="637" y="999"/>
                    <a:pt x="628" y="1077"/>
                    <a:pt x="606" y="1142"/>
                  </a:cubicBezTo>
                  <a:cubicBezTo>
                    <a:pt x="596" y="1068"/>
                    <a:pt x="577" y="1002"/>
                    <a:pt x="565" y="929"/>
                  </a:cubicBezTo>
                  <a:close/>
                  <a:moveTo>
                    <a:pt x="768" y="890"/>
                  </a:moveTo>
                  <a:cubicBezTo>
                    <a:pt x="650" y="893"/>
                    <a:pt x="527" y="889"/>
                    <a:pt x="412" y="890"/>
                  </a:cubicBezTo>
                  <a:cubicBezTo>
                    <a:pt x="409" y="890"/>
                    <a:pt x="409" y="888"/>
                    <a:pt x="406" y="887"/>
                  </a:cubicBezTo>
                  <a:cubicBezTo>
                    <a:pt x="406" y="884"/>
                    <a:pt x="406" y="881"/>
                    <a:pt x="406" y="878"/>
                  </a:cubicBezTo>
                  <a:cubicBezTo>
                    <a:pt x="534" y="875"/>
                    <a:pt x="690" y="870"/>
                    <a:pt x="809" y="881"/>
                  </a:cubicBezTo>
                  <a:cubicBezTo>
                    <a:pt x="803" y="898"/>
                    <a:pt x="780" y="890"/>
                    <a:pt x="768" y="890"/>
                  </a:cubicBezTo>
                  <a:close/>
                  <a:moveTo>
                    <a:pt x="562" y="837"/>
                  </a:moveTo>
                  <a:cubicBezTo>
                    <a:pt x="575" y="653"/>
                    <a:pt x="591" y="472"/>
                    <a:pt x="609" y="292"/>
                  </a:cubicBezTo>
                  <a:cubicBezTo>
                    <a:pt x="622" y="425"/>
                    <a:pt x="636" y="568"/>
                    <a:pt x="648" y="702"/>
                  </a:cubicBezTo>
                  <a:cubicBezTo>
                    <a:pt x="653" y="748"/>
                    <a:pt x="658" y="795"/>
                    <a:pt x="654" y="837"/>
                  </a:cubicBezTo>
                  <a:cubicBezTo>
                    <a:pt x="626" y="839"/>
                    <a:pt x="632" y="800"/>
                    <a:pt x="630" y="783"/>
                  </a:cubicBezTo>
                  <a:cubicBezTo>
                    <a:pt x="624" y="710"/>
                    <a:pt x="620" y="628"/>
                    <a:pt x="609" y="565"/>
                  </a:cubicBezTo>
                  <a:cubicBezTo>
                    <a:pt x="592" y="648"/>
                    <a:pt x="598" y="756"/>
                    <a:pt x="577" y="837"/>
                  </a:cubicBezTo>
                  <a:cubicBezTo>
                    <a:pt x="572" y="837"/>
                    <a:pt x="567" y="837"/>
                    <a:pt x="562" y="837"/>
                  </a:cubicBezTo>
                  <a:close/>
                  <a:moveTo>
                    <a:pt x="165" y="624"/>
                  </a:moveTo>
                  <a:cubicBezTo>
                    <a:pt x="149" y="613"/>
                    <a:pt x="139" y="597"/>
                    <a:pt x="126" y="582"/>
                  </a:cubicBezTo>
                  <a:cubicBezTo>
                    <a:pt x="144" y="582"/>
                    <a:pt x="162" y="582"/>
                    <a:pt x="180" y="582"/>
                  </a:cubicBezTo>
                  <a:cubicBezTo>
                    <a:pt x="186" y="557"/>
                    <a:pt x="196" y="535"/>
                    <a:pt x="206" y="514"/>
                  </a:cubicBezTo>
                  <a:cubicBezTo>
                    <a:pt x="216" y="538"/>
                    <a:pt x="222" y="564"/>
                    <a:pt x="236" y="582"/>
                  </a:cubicBezTo>
                  <a:cubicBezTo>
                    <a:pt x="252" y="584"/>
                    <a:pt x="276" y="579"/>
                    <a:pt x="287" y="585"/>
                  </a:cubicBezTo>
                  <a:cubicBezTo>
                    <a:pt x="272" y="598"/>
                    <a:pt x="258" y="612"/>
                    <a:pt x="245" y="627"/>
                  </a:cubicBezTo>
                  <a:cubicBezTo>
                    <a:pt x="252" y="643"/>
                    <a:pt x="260" y="674"/>
                    <a:pt x="257" y="690"/>
                  </a:cubicBezTo>
                  <a:cubicBezTo>
                    <a:pt x="241" y="676"/>
                    <a:pt x="224" y="661"/>
                    <a:pt x="203" y="651"/>
                  </a:cubicBezTo>
                  <a:cubicBezTo>
                    <a:pt x="186" y="664"/>
                    <a:pt x="169" y="677"/>
                    <a:pt x="153" y="690"/>
                  </a:cubicBezTo>
                  <a:cubicBezTo>
                    <a:pt x="155" y="667"/>
                    <a:pt x="158" y="644"/>
                    <a:pt x="165" y="624"/>
                  </a:cubicBezTo>
                  <a:close/>
                  <a:moveTo>
                    <a:pt x="1024" y="648"/>
                  </a:moveTo>
                  <a:cubicBezTo>
                    <a:pt x="1011" y="666"/>
                    <a:pt x="991" y="676"/>
                    <a:pt x="974" y="690"/>
                  </a:cubicBezTo>
                  <a:cubicBezTo>
                    <a:pt x="979" y="668"/>
                    <a:pt x="982" y="644"/>
                    <a:pt x="989" y="624"/>
                  </a:cubicBezTo>
                  <a:cubicBezTo>
                    <a:pt x="973" y="612"/>
                    <a:pt x="959" y="598"/>
                    <a:pt x="947" y="582"/>
                  </a:cubicBezTo>
                  <a:cubicBezTo>
                    <a:pt x="965" y="582"/>
                    <a:pt x="983" y="582"/>
                    <a:pt x="1001" y="582"/>
                  </a:cubicBezTo>
                  <a:cubicBezTo>
                    <a:pt x="1007" y="559"/>
                    <a:pt x="1019" y="541"/>
                    <a:pt x="1024" y="517"/>
                  </a:cubicBezTo>
                  <a:cubicBezTo>
                    <a:pt x="1042" y="532"/>
                    <a:pt x="1041" y="566"/>
                    <a:pt x="1057" y="582"/>
                  </a:cubicBezTo>
                  <a:cubicBezTo>
                    <a:pt x="1073" y="584"/>
                    <a:pt x="1097" y="579"/>
                    <a:pt x="1108" y="585"/>
                  </a:cubicBezTo>
                  <a:cubicBezTo>
                    <a:pt x="1093" y="598"/>
                    <a:pt x="1079" y="612"/>
                    <a:pt x="1066" y="627"/>
                  </a:cubicBezTo>
                  <a:cubicBezTo>
                    <a:pt x="1073" y="643"/>
                    <a:pt x="1079" y="677"/>
                    <a:pt x="1078" y="690"/>
                  </a:cubicBezTo>
                  <a:cubicBezTo>
                    <a:pt x="1061" y="675"/>
                    <a:pt x="1042" y="662"/>
                    <a:pt x="1024" y="648"/>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69" name="Freeform 33"/>
            <p:cNvSpPr>
              <a:spLocks/>
            </p:cNvSpPr>
            <p:nvPr/>
          </p:nvSpPr>
          <p:spPr bwMode="auto">
            <a:xfrm>
              <a:off x="2794" y="3540"/>
              <a:ext cx="84" cy="160"/>
            </a:xfrm>
            <a:custGeom>
              <a:avLst/>
              <a:gdLst/>
              <a:ahLst/>
              <a:cxnLst>
                <a:cxn ang="0">
                  <a:pos x="8" y="116"/>
                </a:cxn>
                <a:cxn ang="0">
                  <a:pos x="53" y="0"/>
                </a:cxn>
                <a:cxn ang="0">
                  <a:pos x="8" y="116"/>
                </a:cxn>
              </a:cxnLst>
              <a:rect l="0" t="0" r="r" b="b"/>
              <a:pathLst>
                <a:path w="61" h="116">
                  <a:moveTo>
                    <a:pt x="8" y="116"/>
                  </a:moveTo>
                  <a:cubicBezTo>
                    <a:pt x="51" y="100"/>
                    <a:pt x="61" y="61"/>
                    <a:pt x="53" y="0"/>
                  </a:cubicBezTo>
                  <a:cubicBezTo>
                    <a:pt x="7" y="11"/>
                    <a:pt x="0" y="58"/>
                    <a:pt x="8" y="116"/>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70" name="Freeform 34"/>
            <p:cNvSpPr>
              <a:spLocks/>
            </p:cNvSpPr>
            <p:nvPr/>
          </p:nvSpPr>
          <p:spPr bwMode="auto">
            <a:xfrm>
              <a:off x="1300" y="3577"/>
              <a:ext cx="161" cy="84"/>
            </a:xfrm>
            <a:custGeom>
              <a:avLst/>
              <a:gdLst/>
              <a:ahLst/>
              <a:cxnLst>
                <a:cxn ang="0">
                  <a:pos x="117" y="47"/>
                </a:cxn>
                <a:cxn ang="0">
                  <a:pos x="0" y="18"/>
                </a:cxn>
                <a:cxn ang="0">
                  <a:pos x="117" y="47"/>
                </a:cxn>
              </a:cxnLst>
              <a:rect l="0" t="0" r="r" b="b"/>
              <a:pathLst>
                <a:path w="117" h="61">
                  <a:moveTo>
                    <a:pt x="117" y="47"/>
                  </a:moveTo>
                  <a:cubicBezTo>
                    <a:pt x="107" y="0"/>
                    <a:pt x="37" y="9"/>
                    <a:pt x="0" y="18"/>
                  </a:cubicBezTo>
                  <a:cubicBezTo>
                    <a:pt x="9" y="60"/>
                    <a:pt x="66" y="61"/>
                    <a:pt x="117" y="47"/>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71" name="Freeform 35"/>
            <p:cNvSpPr>
              <a:spLocks/>
            </p:cNvSpPr>
            <p:nvPr/>
          </p:nvSpPr>
          <p:spPr bwMode="auto">
            <a:xfrm>
              <a:off x="2863" y="3458"/>
              <a:ext cx="83" cy="167"/>
            </a:xfrm>
            <a:custGeom>
              <a:avLst/>
              <a:gdLst/>
              <a:ahLst/>
              <a:cxnLst>
                <a:cxn ang="0">
                  <a:pos x="51" y="0"/>
                </a:cxn>
                <a:cxn ang="0">
                  <a:pos x="15" y="117"/>
                </a:cxn>
                <a:cxn ang="0">
                  <a:pos x="56" y="72"/>
                </a:cxn>
                <a:cxn ang="0">
                  <a:pos x="51" y="0"/>
                </a:cxn>
              </a:cxnLst>
              <a:rect l="0" t="0" r="r" b="b"/>
              <a:pathLst>
                <a:path w="60" h="121">
                  <a:moveTo>
                    <a:pt x="51" y="0"/>
                  </a:moveTo>
                  <a:cubicBezTo>
                    <a:pt x="6" y="13"/>
                    <a:pt x="0" y="66"/>
                    <a:pt x="15" y="117"/>
                  </a:cubicBezTo>
                  <a:cubicBezTo>
                    <a:pt x="22" y="121"/>
                    <a:pt x="53" y="92"/>
                    <a:pt x="56" y="72"/>
                  </a:cubicBezTo>
                  <a:cubicBezTo>
                    <a:pt x="60" y="49"/>
                    <a:pt x="45" y="26"/>
                    <a:pt x="51" y="0"/>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72" name="Freeform 36"/>
            <p:cNvSpPr>
              <a:spLocks/>
            </p:cNvSpPr>
            <p:nvPr/>
          </p:nvSpPr>
          <p:spPr bwMode="auto">
            <a:xfrm>
              <a:off x="1227" y="3504"/>
              <a:ext cx="164" cy="80"/>
            </a:xfrm>
            <a:custGeom>
              <a:avLst/>
              <a:gdLst/>
              <a:ahLst/>
              <a:cxnLst>
                <a:cxn ang="0">
                  <a:pos x="119" y="50"/>
                </a:cxn>
                <a:cxn ang="0">
                  <a:pos x="0" y="11"/>
                </a:cxn>
                <a:cxn ang="0">
                  <a:pos x="119" y="50"/>
                </a:cxn>
              </a:cxnLst>
              <a:rect l="0" t="0" r="r" b="b"/>
              <a:pathLst>
                <a:path w="119" h="58">
                  <a:moveTo>
                    <a:pt x="119" y="50"/>
                  </a:moveTo>
                  <a:cubicBezTo>
                    <a:pt x="106" y="4"/>
                    <a:pt x="54" y="0"/>
                    <a:pt x="0" y="11"/>
                  </a:cubicBezTo>
                  <a:cubicBezTo>
                    <a:pt x="18" y="54"/>
                    <a:pt x="59" y="58"/>
                    <a:pt x="119" y="50"/>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73" name="Freeform 37"/>
            <p:cNvSpPr>
              <a:spLocks/>
            </p:cNvSpPr>
            <p:nvPr/>
          </p:nvSpPr>
          <p:spPr bwMode="auto">
            <a:xfrm>
              <a:off x="2925" y="3375"/>
              <a:ext cx="84" cy="161"/>
            </a:xfrm>
            <a:custGeom>
              <a:avLst/>
              <a:gdLst/>
              <a:ahLst/>
              <a:cxnLst>
                <a:cxn ang="0">
                  <a:pos x="17" y="117"/>
                </a:cxn>
                <a:cxn ang="0">
                  <a:pos x="44" y="0"/>
                </a:cxn>
                <a:cxn ang="0">
                  <a:pos x="17" y="117"/>
                </a:cxn>
              </a:cxnLst>
              <a:rect l="0" t="0" r="r" b="b"/>
              <a:pathLst>
                <a:path w="61" h="117">
                  <a:moveTo>
                    <a:pt x="17" y="117"/>
                  </a:moveTo>
                  <a:cubicBezTo>
                    <a:pt x="59" y="111"/>
                    <a:pt x="61" y="45"/>
                    <a:pt x="44" y="0"/>
                  </a:cubicBezTo>
                  <a:cubicBezTo>
                    <a:pt x="0" y="7"/>
                    <a:pt x="7" y="78"/>
                    <a:pt x="17" y="117"/>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74" name="Freeform 38"/>
            <p:cNvSpPr>
              <a:spLocks/>
            </p:cNvSpPr>
            <p:nvPr/>
          </p:nvSpPr>
          <p:spPr bwMode="auto">
            <a:xfrm>
              <a:off x="1169" y="3416"/>
              <a:ext cx="156" cy="83"/>
            </a:xfrm>
            <a:custGeom>
              <a:avLst/>
              <a:gdLst/>
              <a:ahLst/>
              <a:cxnLst>
                <a:cxn ang="0">
                  <a:pos x="113" y="54"/>
                </a:cxn>
                <a:cxn ang="0">
                  <a:pos x="0" y="6"/>
                </a:cxn>
                <a:cxn ang="0">
                  <a:pos x="113" y="54"/>
                </a:cxn>
              </a:cxnLst>
              <a:rect l="0" t="0" r="r" b="b"/>
              <a:pathLst>
                <a:path w="113" h="60">
                  <a:moveTo>
                    <a:pt x="113" y="54"/>
                  </a:moveTo>
                  <a:cubicBezTo>
                    <a:pt x="101" y="12"/>
                    <a:pt x="52" y="0"/>
                    <a:pt x="0" y="6"/>
                  </a:cubicBezTo>
                  <a:cubicBezTo>
                    <a:pt x="9" y="55"/>
                    <a:pt x="65" y="60"/>
                    <a:pt x="113" y="54"/>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75" name="Freeform 39"/>
            <p:cNvSpPr>
              <a:spLocks/>
            </p:cNvSpPr>
            <p:nvPr/>
          </p:nvSpPr>
          <p:spPr bwMode="auto">
            <a:xfrm>
              <a:off x="2970" y="3280"/>
              <a:ext cx="109" cy="165"/>
            </a:xfrm>
            <a:custGeom>
              <a:avLst/>
              <a:gdLst/>
              <a:ahLst/>
              <a:cxnLst>
                <a:cxn ang="0">
                  <a:pos x="32" y="120"/>
                </a:cxn>
                <a:cxn ang="0">
                  <a:pos x="41" y="0"/>
                </a:cxn>
                <a:cxn ang="0">
                  <a:pos x="32" y="120"/>
                </a:cxn>
              </a:cxnLst>
              <a:rect l="0" t="0" r="r" b="b"/>
              <a:pathLst>
                <a:path w="79" h="120">
                  <a:moveTo>
                    <a:pt x="32" y="120"/>
                  </a:moveTo>
                  <a:cubicBezTo>
                    <a:pt x="79" y="98"/>
                    <a:pt x="59" y="39"/>
                    <a:pt x="41" y="0"/>
                  </a:cubicBezTo>
                  <a:cubicBezTo>
                    <a:pt x="0" y="23"/>
                    <a:pt x="14" y="83"/>
                    <a:pt x="32" y="120"/>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76" name="Freeform 40"/>
            <p:cNvSpPr>
              <a:spLocks/>
            </p:cNvSpPr>
            <p:nvPr/>
          </p:nvSpPr>
          <p:spPr bwMode="auto">
            <a:xfrm>
              <a:off x="1116" y="3326"/>
              <a:ext cx="151" cy="85"/>
            </a:xfrm>
            <a:custGeom>
              <a:avLst/>
              <a:gdLst/>
              <a:ahLst/>
              <a:cxnLst>
                <a:cxn ang="0">
                  <a:pos x="110" y="60"/>
                </a:cxn>
                <a:cxn ang="0">
                  <a:pos x="0" y="0"/>
                </a:cxn>
                <a:cxn ang="0">
                  <a:pos x="110" y="60"/>
                </a:cxn>
              </a:cxnLst>
              <a:rect l="0" t="0" r="r" b="b"/>
              <a:pathLst>
                <a:path w="110" h="62">
                  <a:moveTo>
                    <a:pt x="110" y="60"/>
                  </a:moveTo>
                  <a:cubicBezTo>
                    <a:pt x="102" y="12"/>
                    <a:pt x="55" y="2"/>
                    <a:pt x="0" y="0"/>
                  </a:cubicBezTo>
                  <a:cubicBezTo>
                    <a:pt x="11" y="46"/>
                    <a:pt x="52" y="62"/>
                    <a:pt x="110" y="60"/>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77" name="Freeform 41"/>
            <p:cNvSpPr>
              <a:spLocks/>
            </p:cNvSpPr>
            <p:nvPr/>
          </p:nvSpPr>
          <p:spPr bwMode="auto">
            <a:xfrm>
              <a:off x="3003" y="3186"/>
              <a:ext cx="123" cy="164"/>
            </a:xfrm>
            <a:custGeom>
              <a:avLst/>
              <a:gdLst/>
              <a:ahLst/>
              <a:cxnLst>
                <a:cxn ang="0">
                  <a:pos x="47" y="119"/>
                </a:cxn>
                <a:cxn ang="0">
                  <a:pos x="44" y="0"/>
                </a:cxn>
                <a:cxn ang="0">
                  <a:pos x="47" y="119"/>
                </a:cxn>
              </a:cxnLst>
              <a:rect l="0" t="0" r="r" b="b"/>
              <a:pathLst>
                <a:path w="89" h="119">
                  <a:moveTo>
                    <a:pt x="47" y="119"/>
                  </a:moveTo>
                  <a:cubicBezTo>
                    <a:pt x="89" y="88"/>
                    <a:pt x="64" y="36"/>
                    <a:pt x="44" y="0"/>
                  </a:cubicBezTo>
                  <a:cubicBezTo>
                    <a:pt x="0" y="28"/>
                    <a:pt x="28" y="85"/>
                    <a:pt x="47" y="119"/>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78" name="Freeform 42"/>
            <p:cNvSpPr>
              <a:spLocks/>
            </p:cNvSpPr>
            <p:nvPr/>
          </p:nvSpPr>
          <p:spPr bwMode="auto">
            <a:xfrm>
              <a:off x="1079" y="3224"/>
              <a:ext cx="140" cy="93"/>
            </a:xfrm>
            <a:custGeom>
              <a:avLst/>
              <a:gdLst/>
              <a:ahLst/>
              <a:cxnLst>
                <a:cxn ang="0">
                  <a:pos x="0" y="0"/>
                </a:cxn>
                <a:cxn ang="0">
                  <a:pos x="102" y="68"/>
                </a:cxn>
                <a:cxn ang="0">
                  <a:pos x="0" y="0"/>
                </a:cxn>
              </a:cxnLst>
              <a:rect l="0" t="0" r="r" b="b"/>
              <a:pathLst>
                <a:path w="102" h="68">
                  <a:moveTo>
                    <a:pt x="0" y="0"/>
                  </a:moveTo>
                  <a:cubicBezTo>
                    <a:pt x="5" y="50"/>
                    <a:pt x="58" y="68"/>
                    <a:pt x="102" y="68"/>
                  </a:cubicBezTo>
                  <a:cubicBezTo>
                    <a:pt x="97" y="18"/>
                    <a:pt x="43" y="1"/>
                    <a:pt x="0" y="0"/>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79" name="Freeform 43"/>
            <p:cNvSpPr>
              <a:spLocks/>
            </p:cNvSpPr>
            <p:nvPr/>
          </p:nvSpPr>
          <p:spPr bwMode="auto">
            <a:xfrm>
              <a:off x="3038" y="3083"/>
              <a:ext cx="121" cy="168"/>
            </a:xfrm>
            <a:custGeom>
              <a:avLst/>
              <a:gdLst/>
              <a:ahLst/>
              <a:cxnLst>
                <a:cxn ang="0">
                  <a:pos x="40" y="0"/>
                </a:cxn>
                <a:cxn ang="0">
                  <a:pos x="58" y="122"/>
                </a:cxn>
                <a:cxn ang="0">
                  <a:pos x="40" y="0"/>
                </a:cxn>
              </a:cxnLst>
              <a:rect l="0" t="0" r="r" b="b"/>
              <a:pathLst>
                <a:path w="88" h="122">
                  <a:moveTo>
                    <a:pt x="40" y="0"/>
                  </a:moveTo>
                  <a:cubicBezTo>
                    <a:pt x="0" y="32"/>
                    <a:pt x="29" y="100"/>
                    <a:pt x="58" y="122"/>
                  </a:cubicBezTo>
                  <a:cubicBezTo>
                    <a:pt x="88" y="78"/>
                    <a:pt x="60" y="35"/>
                    <a:pt x="40" y="0"/>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80" name="Freeform 44"/>
            <p:cNvSpPr>
              <a:spLocks/>
            </p:cNvSpPr>
            <p:nvPr/>
          </p:nvSpPr>
          <p:spPr bwMode="auto">
            <a:xfrm>
              <a:off x="1049" y="3116"/>
              <a:ext cx="129" cy="108"/>
            </a:xfrm>
            <a:custGeom>
              <a:avLst/>
              <a:gdLst/>
              <a:ahLst/>
              <a:cxnLst>
                <a:cxn ang="0">
                  <a:pos x="93" y="78"/>
                </a:cxn>
                <a:cxn ang="0">
                  <a:pos x="0" y="0"/>
                </a:cxn>
                <a:cxn ang="0">
                  <a:pos x="93" y="78"/>
                </a:cxn>
              </a:cxnLst>
              <a:rect l="0" t="0" r="r" b="b"/>
              <a:pathLst>
                <a:path w="93" h="78">
                  <a:moveTo>
                    <a:pt x="93" y="78"/>
                  </a:moveTo>
                  <a:cubicBezTo>
                    <a:pt x="91" y="23"/>
                    <a:pt x="45" y="12"/>
                    <a:pt x="0" y="0"/>
                  </a:cubicBezTo>
                  <a:cubicBezTo>
                    <a:pt x="0" y="55"/>
                    <a:pt x="52" y="73"/>
                    <a:pt x="93" y="78"/>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81" name="Freeform 45"/>
            <p:cNvSpPr>
              <a:spLocks/>
            </p:cNvSpPr>
            <p:nvPr/>
          </p:nvSpPr>
          <p:spPr bwMode="auto">
            <a:xfrm>
              <a:off x="3056" y="2984"/>
              <a:ext cx="130" cy="161"/>
            </a:xfrm>
            <a:custGeom>
              <a:avLst/>
              <a:gdLst/>
              <a:ahLst/>
              <a:cxnLst>
                <a:cxn ang="0">
                  <a:pos x="69" y="117"/>
                </a:cxn>
                <a:cxn ang="0">
                  <a:pos x="33" y="0"/>
                </a:cxn>
                <a:cxn ang="0">
                  <a:pos x="69" y="117"/>
                </a:cxn>
              </a:cxnLst>
              <a:rect l="0" t="0" r="r" b="b"/>
              <a:pathLst>
                <a:path w="95" h="117">
                  <a:moveTo>
                    <a:pt x="69" y="117"/>
                  </a:moveTo>
                  <a:cubicBezTo>
                    <a:pt x="95" y="65"/>
                    <a:pt x="58" y="26"/>
                    <a:pt x="33" y="0"/>
                  </a:cubicBezTo>
                  <a:cubicBezTo>
                    <a:pt x="0" y="45"/>
                    <a:pt x="41" y="96"/>
                    <a:pt x="69" y="117"/>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82" name="Freeform 46"/>
            <p:cNvSpPr>
              <a:spLocks/>
            </p:cNvSpPr>
            <p:nvPr/>
          </p:nvSpPr>
          <p:spPr bwMode="auto">
            <a:xfrm>
              <a:off x="1029" y="3005"/>
              <a:ext cx="131" cy="128"/>
            </a:xfrm>
            <a:custGeom>
              <a:avLst/>
              <a:gdLst/>
              <a:ahLst/>
              <a:cxnLst>
                <a:cxn ang="0">
                  <a:pos x="0" y="0"/>
                </a:cxn>
                <a:cxn ang="0">
                  <a:pos x="0" y="6"/>
                </a:cxn>
                <a:cxn ang="0">
                  <a:pos x="84" y="93"/>
                </a:cxn>
                <a:cxn ang="0">
                  <a:pos x="0" y="0"/>
                </a:cxn>
              </a:cxnLst>
              <a:rect l="0" t="0" r="r" b="b"/>
              <a:pathLst>
                <a:path w="95" h="93">
                  <a:moveTo>
                    <a:pt x="0" y="0"/>
                  </a:moveTo>
                  <a:cubicBezTo>
                    <a:pt x="0" y="2"/>
                    <a:pt x="0" y="4"/>
                    <a:pt x="0" y="6"/>
                  </a:cubicBezTo>
                  <a:cubicBezTo>
                    <a:pt x="2" y="61"/>
                    <a:pt x="47" y="73"/>
                    <a:pt x="84" y="93"/>
                  </a:cubicBezTo>
                  <a:cubicBezTo>
                    <a:pt x="95" y="35"/>
                    <a:pt x="42" y="15"/>
                    <a:pt x="0" y="0"/>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83" name="Freeform 47"/>
            <p:cNvSpPr>
              <a:spLocks/>
            </p:cNvSpPr>
            <p:nvPr/>
          </p:nvSpPr>
          <p:spPr bwMode="auto">
            <a:xfrm>
              <a:off x="1029" y="2893"/>
              <a:ext cx="120" cy="140"/>
            </a:xfrm>
            <a:custGeom>
              <a:avLst/>
              <a:gdLst/>
              <a:ahLst/>
              <a:cxnLst>
                <a:cxn ang="0">
                  <a:pos x="0" y="0"/>
                </a:cxn>
                <a:cxn ang="0">
                  <a:pos x="0" y="42"/>
                </a:cxn>
                <a:cxn ang="0">
                  <a:pos x="69" y="102"/>
                </a:cxn>
                <a:cxn ang="0">
                  <a:pos x="0" y="0"/>
                </a:cxn>
              </a:cxnLst>
              <a:rect l="0" t="0" r="r" b="b"/>
              <a:pathLst>
                <a:path w="87" h="102">
                  <a:moveTo>
                    <a:pt x="0" y="0"/>
                  </a:moveTo>
                  <a:cubicBezTo>
                    <a:pt x="0" y="14"/>
                    <a:pt x="0" y="28"/>
                    <a:pt x="0" y="42"/>
                  </a:cubicBezTo>
                  <a:cubicBezTo>
                    <a:pt x="9" y="76"/>
                    <a:pt x="49" y="79"/>
                    <a:pt x="69" y="102"/>
                  </a:cubicBezTo>
                  <a:cubicBezTo>
                    <a:pt x="87" y="39"/>
                    <a:pt x="34" y="22"/>
                    <a:pt x="0" y="0"/>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84" name="Freeform 48"/>
            <p:cNvSpPr>
              <a:spLocks/>
            </p:cNvSpPr>
            <p:nvPr/>
          </p:nvSpPr>
          <p:spPr bwMode="auto">
            <a:xfrm>
              <a:off x="3074" y="2881"/>
              <a:ext cx="121" cy="152"/>
            </a:xfrm>
            <a:custGeom>
              <a:avLst/>
              <a:gdLst/>
              <a:ahLst/>
              <a:cxnLst>
                <a:cxn ang="0">
                  <a:pos x="71" y="111"/>
                </a:cxn>
                <a:cxn ang="0">
                  <a:pos x="20" y="0"/>
                </a:cxn>
                <a:cxn ang="0">
                  <a:pos x="71" y="111"/>
                </a:cxn>
              </a:cxnLst>
              <a:rect l="0" t="0" r="r" b="b"/>
              <a:pathLst>
                <a:path w="88" h="111">
                  <a:moveTo>
                    <a:pt x="71" y="111"/>
                  </a:moveTo>
                  <a:cubicBezTo>
                    <a:pt x="88" y="51"/>
                    <a:pt x="52" y="21"/>
                    <a:pt x="20" y="0"/>
                  </a:cubicBezTo>
                  <a:cubicBezTo>
                    <a:pt x="0" y="57"/>
                    <a:pt x="38" y="90"/>
                    <a:pt x="71" y="111"/>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85" name="Freeform 49"/>
            <p:cNvSpPr>
              <a:spLocks/>
            </p:cNvSpPr>
            <p:nvPr/>
          </p:nvSpPr>
          <p:spPr bwMode="auto">
            <a:xfrm>
              <a:off x="1029" y="2783"/>
              <a:ext cx="117" cy="147"/>
            </a:xfrm>
            <a:custGeom>
              <a:avLst/>
              <a:gdLst/>
              <a:ahLst/>
              <a:cxnLst>
                <a:cxn ang="0">
                  <a:pos x="0" y="0"/>
                </a:cxn>
                <a:cxn ang="0">
                  <a:pos x="0" y="44"/>
                </a:cxn>
                <a:cxn ang="0">
                  <a:pos x="63" y="107"/>
                </a:cxn>
                <a:cxn ang="0">
                  <a:pos x="3" y="0"/>
                </a:cxn>
                <a:cxn ang="0">
                  <a:pos x="0" y="0"/>
                </a:cxn>
              </a:cxnLst>
              <a:rect l="0" t="0" r="r" b="b"/>
              <a:pathLst>
                <a:path w="85" h="107">
                  <a:moveTo>
                    <a:pt x="0" y="0"/>
                  </a:moveTo>
                  <a:cubicBezTo>
                    <a:pt x="0" y="15"/>
                    <a:pt x="0" y="30"/>
                    <a:pt x="0" y="44"/>
                  </a:cubicBezTo>
                  <a:cubicBezTo>
                    <a:pt x="8" y="79"/>
                    <a:pt x="46" y="82"/>
                    <a:pt x="63" y="107"/>
                  </a:cubicBezTo>
                  <a:cubicBezTo>
                    <a:pt x="85" y="52"/>
                    <a:pt x="33" y="22"/>
                    <a:pt x="3" y="0"/>
                  </a:cubicBezTo>
                  <a:cubicBezTo>
                    <a:pt x="2" y="0"/>
                    <a:pt x="1" y="0"/>
                    <a:pt x="0" y="0"/>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86" name="Freeform 50"/>
            <p:cNvSpPr>
              <a:spLocks/>
            </p:cNvSpPr>
            <p:nvPr/>
          </p:nvSpPr>
          <p:spPr bwMode="auto">
            <a:xfrm>
              <a:off x="3074" y="2779"/>
              <a:ext cx="106" cy="147"/>
            </a:xfrm>
            <a:custGeom>
              <a:avLst/>
              <a:gdLst/>
              <a:ahLst/>
              <a:cxnLst>
                <a:cxn ang="0">
                  <a:pos x="77" y="107"/>
                </a:cxn>
                <a:cxn ang="0">
                  <a:pos x="77" y="53"/>
                </a:cxn>
                <a:cxn ang="0">
                  <a:pos x="17" y="0"/>
                </a:cxn>
                <a:cxn ang="0">
                  <a:pos x="77" y="107"/>
                </a:cxn>
              </a:cxnLst>
              <a:rect l="0" t="0" r="r" b="b"/>
              <a:pathLst>
                <a:path w="77" h="107">
                  <a:moveTo>
                    <a:pt x="77" y="107"/>
                  </a:moveTo>
                  <a:cubicBezTo>
                    <a:pt x="77" y="89"/>
                    <a:pt x="77" y="71"/>
                    <a:pt x="77" y="53"/>
                  </a:cubicBezTo>
                  <a:cubicBezTo>
                    <a:pt x="62" y="30"/>
                    <a:pt x="39" y="16"/>
                    <a:pt x="17" y="0"/>
                  </a:cubicBezTo>
                  <a:cubicBezTo>
                    <a:pt x="0" y="62"/>
                    <a:pt x="44" y="85"/>
                    <a:pt x="77" y="107"/>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87" name="Freeform 51"/>
            <p:cNvSpPr>
              <a:spLocks/>
            </p:cNvSpPr>
            <p:nvPr/>
          </p:nvSpPr>
          <p:spPr bwMode="auto">
            <a:xfrm>
              <a:off x="1022" y="2676"/>
              <a:ext cx="120" cy="152"/>
            </a:xfrm>
            <a:custGeom>
              <a:avLst/>
              <a:gdLst/>
              <a:ahLst/>
              <a:cxnLst>
                <a:cxn ang="0">
                  <a:pos x="74" y="111"/>
                </a:cxn>
                <a:cxn ang="0">
                  <a:pos x="17" y="0"/>
                </a:cxn>
                <a:cxn ang="0">
                  <a:pos x="74" y="111"/>
                </a:cxn>
              </a:cxnLst>
              <a:rect l="0" t="0" r="r" b="b"/>
              <a:pathLst>
                <a:path w="87" h="111">
                  <a:moveTo>
                    <a:pt x="74" y="111"/>
                  </a:moveTo>
                  <a:cubicBezTo>
                    <a:pt x="87" y="59"/>
                    <a:pt x="54" y="19"/>
                    <a:pt x="17" y="0"/>
                  </a:cubicBezTo>
                  <a:cubicBezTo>
                    <a:pt x="0" y="62"/>
                    <a:pt x="41" y="89"/>
                    <a:pt x="74" y="111"/>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88" name="Freeform 52"/>
            <p:cNvSpPr>
              <a:spLocks/>
            </p:cNvSpPr>
            <p:nvPr/>
          </p:nvSpPr>
          <p:spPr bwMode="auto">
            <a:xfrm>
              <a:off x="3057" y="2676"/>
              <a:ext cx="123" cy="140"/>
            </a:xfrm>
            <a:custGeom>
              <a:avLst/>
              <a:gdLst/>
              <a:ahLst/>
              <a:cxnLst>
                <a:cxn ang="0">
                  <a:pos x="89" y="102"/>
                </a:cxn>
                <a:cxn ang="0">
                  <a:pos x="89" y="75"/>
                </a:cxn>
                <a:cxn ang="0">
                  <a:pos x="20" y="0"/>
                </a:cxn>
                <a:cxn ang="0">
                  <a:pos x="89" y="102"/>
                </a:cxn>
              </a:cxnLst>
              <a:rect l="0" t="0" r="r" b="b"/>
              <a:pathLst>
                <a:path w="89" h="102">
                  <a:moveTo>
                    <a:pt x="89" y="102"/>
                  </a:moveTo>
                  <a:cubicBezTo>
                    <a:pt x="89" y="93"/>
                    <a:pt x="89" y="84"/>
                    <a:pt x="89" y="75"/>
                  </a:cubicBezTo>
                  <a:cubicBezTo>
                    <a:pt x="86" y="29"/>
                    <a:pt x="42" y="25"/>
                    <a:pt x="20" y="0"/>
                  </a:cubicBezTo>
                  <a:cubicBezTo>
                    <a:pt x="0" y="55"/>
                    <a:pt x="50" y="86"/>
                    <a:pt x="89" y="102"/>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89" name="Freeform 53"/>
            <p:cNvSpPr>
              <a:spLocks/>
            </p:cNvSpPr>
            <p:nvPr/>
          </p:nvSpPr>
          <p:spPr bwMode="auto">
            <a:xfrm>
              <a:off x="1043" y="2568"/>
              <a:ext cx="121" cy="157"/>
            </a:xfrm>
            <a:custGeom>
              <a:avLst/>
              <a:gdLst/>
              <a:ahLst/>
              <a:cxnLst>
                <a:cxn ang="0">
                  <a:pos x="68" y="114"/>
                </a:cxn>
                <a:cxn ang="0">
                  <a:pos x="20" y="0"/>
                </a:cxn>
                <a:cxn ang="0">
                  <a:pos x="68" y="114"/>
                </a:cxn>
              </a:cxnLst>
              <a:rect l="0" t="0" r="r" b="b"/>
              <a:pathLst>
                <a:path w="88" h="114">
                  <a:moveTo>
                    <a:pt x="68" y="114"/>
                  </a:moveTo>
                  <a:cubicBezTo>
                    <a:pt x="88" y="59"/>
                    <a:pt x="53" y="21"/>
                    <a:pt x="20" y="0"/>
                  </a:cubicBezTo>
                  <a:cubicBezTo>
                    <a:pt x="0" y="57"/>
                    <a:pt x="35" y="92"/>
                    <a:pt x="68" y="114"/>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90" name="Freeform 54"/>
            <p:cNvSpPr>
              <a:spLocks/>
            </p:cNvSpPr>
            <p:nvPr/>
          </p:nvSpPr>
          <p:spPr bwMode="auto">
            <a:xfrm>
              <a:off x="3052" y="2581"/>
              <a:ext cx="119" cy="128"/>
            </a:xfrm>
            <a:custGeom>
              <a:avLst/>
              <a:gdLst/>
              <a:ahLst/>
              <a:cxnLst>
                <a:cxn ang="0">
                  <a:pos x="84" y="93"/>
                </a:cxn>
                <a:cxn ang="0">
                  <a:pos x="0" y="0"/>
                </a:cxn>
                <a:cxn ang="0">
                  <a:pos x="84" y="93"/>
                </a:cxn>
              </a:cxnLst>
              <a:rect l="0" t="0" r="r" b="b"/>
              <a:pathLst>
                <a:path w="87" h="93">
                  <a:moveTo>
                    <a:pt x="84" y="93"/>
                  </a:moveTo>
                  <a:cubicBezTo>
                    <a:pt x="87" y="33"/>
                    <a:pt x="37" y="10"/>
                    <a:pt x="0" y="0"/>
                  </a:cubicBezTo>
                  <a:cubicBezTo>
                    <a:pt x="0" y="59"/>
                    <a:pt x="41" y="77"/>
                    <a:pt x="84" y="93"/>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91" name="Freeform 55"/>
            <p:cNvSpPr>
              <a:spLocks/>
            </p:cNvSpPr>
            <p:nvPr/>
          </p:nvSpPr>
          <p:spPr bwMode="auto">
            <a:xfrm>
              <a:off x="1073" y="2465"/>
              <a:ext cx="131" cy="161"/>
            </a:xfrm>
            <a:custGeom>
              <a:avLst/>
              <a:gdLst/>
              <a:ahLst/>
              <a:cxnLst>
                <a:cxn ang="0">
                  <a:pos x="55" y="117"/>
                </a:cxn>
                <a:cxn ang="0">
                  <a:pos x="25" y="0"/>
                </a:cxn>
                <a:cxn ang="0">
                  <a:pos x="55" y="117"/>
                </a:cxn>
              </a:cxnLst>
              <a:rect l="0" t="0" r="r" b="b"/>
              <a:pathLst>
                <a:path w="95" h="117">
                  <a:moveTo>
                    <a:pt x="55" y="117"/>
                  </a:moveTo>
                  <a:cubicBezTo>
                    <a:pt x="95" y="79"/>
                    <a:pt x="56" y="20"/>
                    <a:pt x="25" y="0"/>
                  </a:cubicBezTo>
                  <a:cubicBezTo>
                    <a:pt x="0" y="50"/>
                    <a:pt x="33" y="88"/>
                    <a:pt x="55" y="117"/>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92" name="Freeform 56"/>
            <p:cNvSpPr>
              <a:spLocks/>
            </p:cNvSpPr>
            <p:nvPr/>
          </p:nvSpPr>
          <p:spPr bwMode="auto">
            <a:xfrm>
              <a:off x="3007" y="2477"/>
              <a:ext cx="136" cy="124"/>
            </a:xfrm>
            <a:custGeom>
              <a:avLst/>
              <a:gdLst/>
              <a:ahLst/>
              <a:cxnLst>
                <a:cxn ang="0">
                  <a:pos x="98" y="90"/>
                </a:cxn>
                <a:cxn ang="0">
                  <a:pos x="11" y="0"/>
                </a:cxn>
                <a:cxn ang="0">
                  <a:pos x="98" y="90"/>
                </a:cxn>
              </a:cxnLst>
              <a:rect l="0" t="0" r="r" b="b"/>
              <a:pathLst>
                <a:path w="98" h="90">
                  <a:moveTo>
                    <a:pt x="98" y="90"/>
                  </a:moveTo>
                  <a:cubicBezTo>
                    <a:pt x="96" y="33"/>
                    <a:pt x="51" y="19"/>
                    <a:pt x="11" y="0"/>
                  </a:cubicBezTo>
                  <a:cubicBezTo>
                    <a:pt x="0" y="59"/>
                    <a:pt x="54" y="77"/>
                    <a:pt x="98" y="90"/>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93" name="Freeform 57"/>
            <p:cNvSpPr>
              <a:spLocks/>
            </p:cNvSpPr>
            <p:nvPr/>
          </p:nvSpPr>
          <p:spPr bwMode="auto">
            <a:xfrm>
              <a:off x="1114" y="2363"/>
              <a:ext cx="127" cy="168"/>
            </a:xfrm>
            <a:custGeom>
              <a:avLst/>
              <a:gdLst/>
              <a:ahLst/>
              <a:cxnLst>
                <a:cxn ang="0">
                  <a:pos x="46" y="122"/>
                </a:cxn>
                <a:cxn ang="0">
                  <a:pos x="31" y="0"/>
                </a:cxn>
                <a:cxn ang="0">
                  <a:pos x="46" y="122"/>
                </a:cxn>
              </a:cxnLst>
              <a:rect l="0" t="0" r="r" b="b"/>
              <a:pathLst>
                <a:path w="92" h="122">
                  <a:moveTo>
                    <a:pt x="46" y="122"/>
                  </a:moveTo>
                  <a:cubicBezTo>
                    <a:pt x="92" y="94"/>
                    <a:pt x="59" y="22"/>
                    <a:pt x="31" y="0"/>
                  </a:cubicBezTo>
                  <a:cubicBezTo>
                    <a:pt x="0" y="47"/>
                    <a:pt x="27" y="82"/>
                    <a:pt x="46" y="122"/>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94" name="Freeform 58"/>
            <p:cNvSpPr>
              <a:spLocks/>
            </p:cNvSpPr>
            <p:nvPr/>
          </p:nvSpPr>
          <p:spPr bwMode="auto">
            <a:xfrm>
              <a:off x="2962" y="2388"/>
              <a:ext cx="154" cy="110"/>
            </a:xfrm>
            <a:custGeom>
              <a:avLst/>
              <a:gdLst/>
              <a:ahLst/>
              <a:cxnLst>
                <a:cxn ang="0">
                  <a:pos x="11" y="0"/>
                </a:cxn>
                <a:cxn ang="0">
                  <a:pos x="98" y="80"/>
                </a:cxn>
                <a:cxn ang="0">
                  <a:pos x="11" y="0"/>
                </a:cxn>
              </a:cxnLst>
              <a:rect l="0" t="0" r="r" b="b"/>
              <a:pathLst>
                <a:path w="112" h="80">
                  <a:moveTo>
                    <a:pt x="11" y="0"/>
                  </a:moveTo>
                  <a:cubicBezTo>
                    <a:pt x="0" y="55"/>
                    <a:pt x="58" y="66"/>
                    <a:pt x="98" y="80"/>
                  </a:cubicBezTo>
                  <a:cubicBezTo>
                    <a:pt x="112" y="34"/>
                    <a:pt x="53" y="10"/>
                    <a:pt x="11" y="0"/>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95" name="Freeform 59"/>
            <p:cNvSpPr>
              <a:spLocks/>
            </p:cNvSpPr>
            <p:nvPr/>
          </p:nvSpPr>
          <p:spPr bwMode="auto">
            <a:xfrm>
              <a:off x="1164" y="2272"/>
              <a:ext cx="117" cy="164"/>
            </a:xfrm>
            <a:custGeom>
              <a:avLst/>
              <a:gdLst/>
              <a:ahLst/>
              <a:cxnLst>
                <a:cxn ang="0">
                  <a:pos x="43" y="119"/>
                </a:cxn>
                <a:cxn ang="0">
                  <a:pos x="46" y="0"/>
                </a:cxn>
                <a:cxn ang="0">
                  <a:pos x="43" y="119"/>
                </a:cxn>
              </a:cxnLst>
              <a:rect l="0" t="0" r="r" b="b"/>
              <a:pathLst>
                <a:path w="85" h="119">
                  <a:moveTo>
                    <a:pt x="43" y="119"/>
                  </a:moveTo>
                  <a:cubicBezTo>
                    <a:pt x="85" y="95"/>
                    <a:pt x="64" y="35"/>
                    <a:pt x="46" y="0"/>
                  </a:cubicBezTo>
                  <a:cubicBezTo>
                    <a:pt x="0" y="26"/>
                    <a:pt x="24" y="83"/>
                    <a:pt x="43" y="119"/>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96" name="Freeform 60"/>
            <p:cNvSpPr>
              <a:spLocks/>
            </p:cNvSpPr>
            <p:nvPr/>
          </p:nvSpPr>
          <p:spPr bwMode="auto">
            <a:xfrm>
              <a:off x="2912" y="2309"/>
              <a:ext cx="148" cy="84"/>
            </a:xfrm>
            <a:custGeom>
              <a:avLst/>
              <a:gdLst/>
              <a:ahLst/>
              <a:cxnLst>
                <a:cxn ang="0">
                  <a:pos x="107" y="60"/>
                </a:cxn>
                <a:cxn ang="0">
                  <a:pos x="0" y="0"/>
                </a:cxn>
                <a:cxn ang="0">
                  <a:pos x="107" y="60"/>
                </a:cxn>
              </a:cxnLst>
              <a:rect l="0" t="0" r="r" b="b"/>
              <a:pathLst>
                <a:path w="107" h="61">
                  <a:moveTo>
                    <a:pt x="107" y="60"/>
                  </a:moveTo>
                  <a:cubicBezTo>
                    <a:pt x="98" y="13"/>
                    <a:pt x="55" y="0"/>
                    <a:pt x="0" y="0"/>
                  </a:cubicBezTo>
                  <a:cubicBezTo>
                    <a:pt x="11" y="44"/>
                    <a:pt x="50" y="61"/>
                    <a:pt x="107" y="60"/>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97" name="Freeform 61"/>
            <p:cNvSpPr>
              <a:spLocks/>
            </p:cNvSpPr>
            <p:nvPr/>
          </p:nvSpPr>
          <p:spPr bwMode="auto">
            <a:xfrm>
              <a:off x="1234" y="2185"/>
              <a:ext cx="96" cy="165"/>
            </a:xfrm>
            <a:custGeom>
              <a:avLst/>
              <a:gdLst/>
              <a:ahLst/>
              <a:cxnLst>
                <a:cxn ang="0">
                  <a:pos x="24" y="120"/>
                </a:cxn>
                <a:cxn ang="0">
                  <a:pos x="42" y="0"/>
                </a:cxn>
                <a:cxn ang="0">
                  <a:pos x="24" y="120"/>
                </a:cxn>
              </a:cxnLst>
              <a:rect l="0" t="0" r="r" b="b"/>
              <a:pathLst>
                <a:path w="70" h="120">
                  <a:moveTo>
                    <a:pt x="24" y="120"/>
                  </a:moveTo>
                  <a:cubicBezTo>
                    <a:pt x="70" y="101"/>
                    <a:pt x="65" y="41"/>
                    <a:pt x="42" y="0"/>
                  </a:cubicBezTo>
                  <a:cubicBezTo>
                    <a:pt x="0" y="23"/>
                    <a:pt x="13" y="73"/>
                    <a:pt x="24" y="120"/>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98" name="Freeform 62"/>
            <p:cNvSpPr>
              <a:spLocks/>
            </p:cNvSpPr>
            <p:nvPr/>
          </p:nvSpPr>
          <p:spPr bwMode="auto">
            <a:xfrm>
              <a:off x="2851" y="2221"/>
              <a:ext cx="151" cy="80"/>
            </a:xfrm>
            <a:custGeom>
              <a:avLst/>
              <a:gdLst/>
              <a:ahLst/>
              <a:cxnLst>
                <a:cxn ang="0">
                  <a:pos x="110" y="58"/>
                </a:cxn>
                <a:cxn ang="0">
                  <a:pos x="0" y="4"/>
                </a:cxn>
                <a:cxn ang="0">
                  <a:pos x="110" y="58"/>
                </a:cxn>
              </a:cxnLst>
              <a:rect l="0" t="0" r="r" b="b"/>
              <a:pathLst>
                <a:path w="110" h="58">
                  <a:moveTo>
                    <a:pt x="110" y="58"/>
                  </a:moveTo>
                  <a:cubicBezTo>
                    <a:pt x="101" y="10"/>
                    <a:pt x="53" y="0"/>
                    <a:pt x="0" y="4"/>
                  </a:cubicBezTo>
                  <a:cubicBezTo>
                    <a:pt x="10" y="49"/>
                    <a:pt x="55" y="58"/>
                    <a:pt x="110" y="58"/>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399" name="Freeform 63"/>
            <p:cNvSpPr>
              <a:spLocks/>
            </p:cNvSpPr>
            <p:nvPr/>
          </p:nvSpPr>
          <p:spPr bwMode="auto">
            <a:xfrm>
              <a:off x="1313" y="2102"/>
              <a:ext cx="78" cy="166"/>
            </a:xfrm>
            <a:custGeom>
              <a:avLst/>
              <a:gdLst/>
              <a:ahLst/>
              <a:cxnLst>
                <a:cxn ang="0">
                  <a:pos x="12" y="120"/>
                </a:cxn>
                <a:cxn ang="0">
                  <a:pos x="45" y="0"/>
                </a:cxn>
                <a:cxn ang="0">
                  <a:pos x="12" y="120"/>
                </a:cxn>
              </a:cxnLst>
              <a:rect l="0" t="0" r="r" b="b"/>
              <a:pathLst>
                <a:path w="57" h="120">
                  <a:moveTo>
                    <a:pt x="12" y="120"/>
                  </a:moveTo>
                  <a:cubicBezTo>
                    <a:pt x="57" y="101"/>
                    <a:pt x="55" y="56"/>
                    <a:pt x="45" y="0"/>
                  </a:cubicBezTo>
                  <a:cubicBezTo>
                    <a:pt x="0" y="15"/>
                    <a:pt x="0" y="69"/>
                    <a:pt x="12" y="120"/>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400" name="Freeform 64"/>
            <p:cNvSpPr>
              <a:spLocks/>
            </p:cNvSpPr>
            <p:nvPr/>
          </p:nvSpPr>
          <p:spPr bwMode="auto">
            <a:xfrm>
              <a:off x="2776" y="2147"/>
              <a:ext cx="164" cy="78"/>
            </a:xfrm>
            <a:custGeom>
              <a:avLst/>
              <a:gdLst/>
              <a:ahLst/>
              <a:cxnLst>
                <a:cxn ang="0">
                  <a:pos x="119" y="46"/>
                </a:cxn>
                <a:cxn ang="0">
                  <a:pos x="75" y="1"/>
                </a:cxn>
                <a:cxn ang="0">
                  <a:pos x="0" y="4"/>
                </a:cxn>
                <a:cxn ang="0">
                  <a:pos x="119" y="46"/>
                </a:cxn>
              </a:cxnLst>
              <a:rect l="0" t="0" r="r" b="b"/>
              <a:pathLst>
                <a:path w="119" h="57">
                  <a:moveTo>
                    <a:pt x="119" y="46"/>
                  </a:moveTo>
                  <a:cubicBezTo>
                    <a:pt x="108" y="28"/>
                    <a:pt x="93" y="13"/>
                    <a:pt x="75" y="1"/>
                  </a:cubicBezTo>
                  <a:cubicBezTo>
                    <a:pt x="47" y="0"/>
                    <a:pt x="28" y="7"/>
                    <a:pt x="0" y="4"/>
                  </a:cubicBezTo>
                  <a:cubicBezTo>
                    <a:pt x="16" y="49"/>
                    <a:pt x="61" y="57"/>
                    <a:pt x="119" y="46"/>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401" name="Freeform 65"/>
            <p:cNvSpPr>
              <a:spLocks/>
            </p:cNvSpPr>
            <p:nvPr/>
          </p:nvSpPr>
          <p:spPr bwMode="auto">
            <a:xfrm>
              <a:off x="1384" y="2034"/>
              <a:ext cx="86" cy="159"/>
            </a:xfrm>
            <a:custGeom>
              <a:avLst/>
              <a:gdLst/>
              <a:ahLst/>
              <a:cxnLst>
                <a:cxn ang="0">
                  <a:pos x="11" y="116"/>
                </a:cxn>
                <a:cxn ang="0">
                  <a:pos x="53" y="0"/>
                </a:cxn>
                <a:cxn ang="0">
                  <a:pos x="11" y="116"/>
                </a:cxn>
              </a:cxnLst>
              <a:rect l="0" t="0" r="r" b="b"/>
              <a:pathLst>
                <a:path w="62" h="116">
                  <a:moveTo>
                    <a:pt x="11" y="116"/>
                  </a:moveTo>
                  <a:cubicBezTo>
                    <a:pt x="50" y="99"/>
                    <a:pt x="62" y="59"/>
                    <a:pt x="53" y="0"/>
                  </a:cubicBezTo>
                  <a:cubicBezTo>
                    <a:pt x="12" y="8"/>
                    <a:pt x="0" y="57"/>
                    <a:pt x="11" y="116"/>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402" name="Freeform 66"/>
            <p:cNvSpPr>
              <a:spLocks/>
            </p:cNvSpPr>
            <p:nvPr/>
          </p:nvSpPr>
          <p:spPr bwMode="auto">
            <a:xfrm>
              <a:off x="2702" y="2067"/>
              <a:ext cx="161" cy="83"/>
            </a:xfrm>
            <a:custGeom>
              <a:avLst/>
              <a:gdLst/>
              <a:ahLst/>
              <a:cxnLst>
                <a:cxn ang="0">
                  <a:pos x="117" y="47"/>
                </a:cxn>
                <a:cxn ang="0">
                  <a:pos x="0" y="14"/>
                </a:cxn>
                <a:cxn ang="0">
                  <a:pos x="117" y="47"/>
                </a:cxn>
              </a:cxnLst>
              <a:rect l="0" t="0" r="r" b="b"/>
              <a:pathLst>
                <a:path w="117" h="60">
                  <a:moveTo>
                    <a:pt x="117" y="47"/>
                  </a:moveTo>
                  <a:cubicBezTo>
                    <a:pt x="110" y="7"/>
                    <a:pt x="52" y="0"/>
                    <a:pt x="0" y="14"/>
                  </a:cubicBezTo>
                  <a:cubicBezTo>
                    <a:pt x="14" y="60"/>
                    <a:pt x="66" y="58"/>
                    <a:pt x="117" y="47"/>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403" name="Freeform 67"/>
            <p:cNvSpPr>
              <a:spLocks/>
            </p:cNvSpPr>
            <p:nvPr/>
          </p:nvSpPr>
          <p:spPr bwMode="auto">
            <a:xfrm>
              <a:off x="1470" y="1968"/>
              <a:ext cx="78" cy="155"/>
            </a:xfrm>
            <a:custGeom>
              <a:avLst/>
              <a:gdLst/>
              <a:ahLst/>
              <a:cxnLst>
                <a:cxn ang="0">
                  <a:pos x="3" y="113"/>
                </a:cxn>
                <a:cxn ang="0">
                  <a:pos x="56" y="0"/>
                </a:cxn>
                <a:cxn ang="0">
                  <a:pos x="3" y="113"/>
                </a:cxn>
              </a:cxnLst>
              <a:rect l="0" t="0" r="r" b="b"/>
              <a:pathLst>
                <a:path w="57" h="113">
                  <a:moveTo>
                    <a:pt x="3" y="113"/>
                  </a:moveTo>
                  <a:cubicBezTo>
                    <a:pt x="50" y="104"/>
                    <a:pt x="57" y="56"/>
                    <a:pt x="56" y="0"/>
                  </a:cubicBezTo>
                  <a:cubicBezTo>
                    <a:pt x="12" y="11"/>
                    <a:pt x="0" y="55"/>
                    <a:pt x="3" y="113"/>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404" name="Freeform 68"/>
            <p:cNvSpPr>
              <a:spLocks/>
            </p:cNvSpPr>
            <p:nvPr/>
          </p:nvSpPr>
          <p:spPr bwMode="auto">
            <a:xfrm>
              <a:off x="2616" y="1996"/>
              <a:ext cx="169" cy="97"/>
            </a:xfrm>
            <a:custGeom>
              <a:avLst/>
              <a:gdLst/>
              <a:ahLst/>
              <a:cxnLst>
                <a:cxn ang="0">
                  <a:pos x="122" y="44"/>
                </a:cxn>
                <a:cxn ang="0">
                  <a:pos x="0" y="24"/>
                </a:cxn>
                <a:cxn ang="0">
                  <a:pos x="122" y="44"/>
                </a:cxn>
              </a:cxnLst>
              <a:rect l="0" t="0" r="r" b="b"/>
              <a:pathLst>
                <a:path w="122" h="70">
                  <a:moveTo>
                    <a:pt x="122" y="44"/>
                  </a:moveTo>
                  <a:cubicBezTo>
                    <a:pt x="102" y="0"/>
                    <a:pt x="46" y="9"/>
                    <a:pt x="0" y="24"/>
                  </a:cubicBezTo>
                  <a:cubicBezTo>
                    <a:pt x="18" y="70"/>
                    <a:pt x="77" y="58"/>
                    <a:pt x="122" y="44"/>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405" name="Freeform 69"/>
            <p:cNvSpPr>
              <a:spLocks/>
            </p:cNvSpPr>
            <p:nvPr/>
          </p:nvSpPr>
          <p:spPr bwMode="auto">
            <a:xfrm>
              <a:off x="1555" y="1918"/>
              <a:ext cx="87" cy="143"/>
            </a:xfrm>
            <a:custGeom>
              <a:avLst/>
              <a:gdLst/>
              <a:ahLst/>
              <a:cxnLst>
                <a:cxn ang="0">
                  <a:pos x="0" y="104"/>
                </a:cxn>
                <a:cxn ang="0">
                  <a:pos x="63" y="0"/>
                </a:cxn>
                <a:cxn ang="0">
                  <a:pos x="0" y="104"/>
                </a:cxn>
              </a:cxnLst>
              <a:rect l="0" t="0" r="r" b="b"/>
              <a:pathLst>
                <a:path w="63" h="104">
                  <a:moveTo>
                    <a:pt x="0" y="104"/>
                  </a:moveTo>
                  <a:cubicBezTo>
                    <a:pt x="48" y="97"/>
                    <a:pt x="60" y="53"/>
                    <a:pt x="63" y="0"/>
                  </a:cubicBezTo>
                  <a:cubicBezTo>
                    <a:pt x="20" y="0"/>
                    <a:pt x="0" y="50"/>
                    <a:pt x="0" y="104"/>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406" name="Freeform 70"/>
            <p:cNvSpPr>
              <a:spLocks/>
            </p:cNvSpPr>
            <p:nvPr/>
          </p:nvSpPr>
          <p:spPr bwMode="auto">
            <a:xfrm>
              <a:off x="2530" y="1930"/>
              <a:ext cx="164" cy="114"/>
            </a:xfrm>
            <a:custGeom>
              <a:avLst/>
              <a:gdLst/>
              <a:ahLst/>
              <a:cxnLst>
                <a:cxn ang="0">
                  <a:pos x="119" y="45"/>
                </a:cxn>
                <a:cxn ang="0">
                  <a:pos x="0" y="36"/>
                </a:cxn>
                <a:cxn ang="0">
                  <a:pos x="119" y="45"/>
                </a:cxn>
              </a:cxnLst>
              <a:rect l="0" t="0" r="r" b="b"/>
              <a:pathLst>
                <a:path w="119" h="82">
                  <a:moveTo>
                    <a:pt x="119" y="45"/>
                  </a:moveTo>
                  <a:cubicBezTo>
                    <a:pt x="92" y="0"/>
                    <a:pt x="43" y="18"/>
                    <a:pt x="0" y="36"/>
                  </a:cubicBezTo>
                  <a:cubicBezTo>
                    <a:pt x="23" y="82"/>
                    <a:pt x="80" y="63"/>
                    <a:pt x="119" y="45"/>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407" name="Freeform 71"/>
            <p:cNvSpPr>
              <a:spLocks/>
            </p:cNvSpPr>
            <p:nvPr/>
          </p:nvSpPr>
          <p:spPr bwMode="auto">
            <a:xfrm>
              <a:off x="1642" y="1873"/>
              <a:ext cx="103" cy="136"/>
            </a:xfrm>
            <a:custGeom>
              <a:avLst/>
              <a:gdLst/>
              <a:ahLst/>
              <a:cxnLst>
                <a:cxn ang="0">
                  <a:pos x="0" y="99"/>
                </a:cxn>
                <a:cxn ang="0">
                  <a:pos x="75" y="0"/>
                </a:cxn>
                <a:cxn ang="0">
                  <a:pos x="0" y="99"/>
                </a:cxn>
              </a:cxnLst>
              <a:rect l="0" t="0" r="r" b="b"/>
              <a:pathLst>
                <a:path w="75" h="99">
                  <a:moveTo>
                    <a:pt x="0" y="99"/>
                  </a:moveTo>
                  <a:cubicBezTo>
                    <a:pt x="57" y="97"/>
                    <a:pt x="64" y="47"/>
                    <a:pt x="75" y="0"/>
                  </a:cubicBezTo>
                  <a:cubicBezTo>
                    <a:pt x="21" y="4"/>
                    <a:pt x="9" y="50"/>
                    <a:pt x="0" y="99"/>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408" name="Freeform 72"/>
            <p:cNvSpPr>
              <a:spLocks/>
            </p:cNvSpPr>
            <p:nvPr/>
          </p:nvSpPr>
          <p:spPr bwMode="auto">
            <a:xfrm>
              <a:off x="2435" y="1877"/>
              <a:ext cx="165" cy="125"/>
            </a:xfrm>
            <a:custGeom>
              <a:avLst/>
              <a:gdLst/>
              <a:ahLst/>
              <a:cxnLst>
                <a:cxn ang="0">
                  <a:pos x="120" y="45"/>
                </a:cxn>
                <a:cxn ang="0">
                  <a:pos x="0" y="48"/>
                </a:cxn>
                <a:cxn ang="0">
                  <a:pos x="120" y="45"/>
                </a:cxn>
              </a:cxnLst>
              <a:rect l="0" t="0" r="r" b="b"/>
              <a:pathLst>
                <a:path w="120" h="91">
                  <a:moveTo>
                    <a:pt x="120" y="45"/>
                  </a:moveTo>
                  <a:cubicBezTo>
                    <a:pt x="91" y="0"/>
                    <a:pt x="34" y="27"/>
                    <a:pt x="0" y="48"/>
                  </a:cubicBezTo>
                  <a:cubicBezTo>
                    <a:pt x="26" y="91"/>
                    <a:pt x="88" y="62"/>
                    <a:pt x="120" y="45"/>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409" name="Freeform 73"/>
            <p:cNvSpPr>
              <a:spLocks/>
            </p:cNvSpPr>
            <p:nvPr/>
          </p:nvSpPr>
          <p:spPr bwMode="auto">
            <a:xfrm>
              <a:off x="1733" y="1831"/>
              <a:ext cx="118" cy="145"/>
            </a:xfrm>
            <a:custGeom>
              <a:avLst/>
              <a:gdLst/>
              <a:ahLst/>
              <a:cxnLst>
                <a:cxn ang="0">
                  <a:pos x="0" y="96"/>
                </a:cxn>
                <a:cxn ang="0">
                  <a:pos x="86" y="9"/>
                </a:cxn>
                <a:cxn ang="0">
                  <a:pos x="0" y="96"/>
                </a:cxn>
              </a:cxnLst>
              <a:rect l="0" t="0" r="r" b="b"/>
              <a:pathLst>
                <a:path w="86" h="105">
                  <a:moveTo>
                    <a:pt x="0" y="96"/>
                  </a:moveTo>
                  <a:cubicBezTo>
                    <a:pt x="55" y="105"/>
                    <a:pt x="71" y="50"/>
                    <a:pt x="86" y="9"/>
                  </a:cubicBezTo>
                  <a:cubicBezTo>
                    <a:pt x="32" y="0"/>
                    <a:pt x="16" y="56"/>
                    <a:pt x="0" y="96"/>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410" name="Freeform 74"/>
            <p:cNvSpPr>
              <a:spLocks/>
            </p:cNvSpPr>
            <p:nvPr/>
          </p:nvSpPr>
          <p:spPr bwMode="auto">
            <a:xfrm>
              <a:off x="2337" y="1840"/>
              <a:ext cx="160" cy="121"/>
            </a:xfrm>
            <a:custGeom>
              <a:avLst/>
              <a:gdLst/>
              <a:ahLst/>
              <a:cxnLst>
                <a:cxn ang="0">
                  <a:pos x="116" y="36"/>
                </a:cxn>
                <a:cxn ang="0">
                  <a:pos x="0" y="60"/>
                </a:cxn>
                <a:cxn ang="0">
                  <a:pos x="116" y="36"/>
                </a:cxn>
              </a:cxnLst>
              <a:rect l="0" t="0" r="r" b="b"/>
              <a:pathLst>
                <a:path w="116" h="88">
                  <a:moveTo>
                    <a:pt x="116" y="36"/>
                  </a:moveTo>
                  <a:cubicBezTo>
                    <a:pt x="80" y="0"/>
                    <a:pt x="21" y="30"/>
                    <a:pt x="0" y="60"/>
                  </a:cubicBezTo>
                  <a:cubicBezTo>
                    <a:pt x="41" y="88"/>
                    <a:pt x="91" y="59"/>
                    <a:pt x="116" y="36"/>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411" name="Freeform 75"/>
            <p:cNvSpPr>
              <a:spLocks/>
            </p:cNvSpPr>
            <p:nvPr/>
          </p:nvSpPr>
          <p:spPr bwMode="auto">
            <a:xfrm>
              <a:off x="1830" y="1805"/>
              <a:ext cx="128" cy="145"/>
            </a:xfrm>
            <a:custGeom>
              <a:avLst/>
              <a:gdLst/>
              <a:ahLst/>
              <a:cxnLst>
                <a:cxn ang="0">
                  <a:pos x="0" y="91"/>
                </a:cxn>
                <a:cxn ang="0">
                  <a:pos x="93" y="13"/>
                </a:cxn>
                <a:cxn ang="0">
                  <a:pos x="0" y="91"/>
                </a:cxn>
              </a:cxnLst>
              <a:rect l="0" t="0" r="r" b="b"/>
              <a:pathLst>
                <a:path w="93" h="105">
                  <a:moveTo>
                    <a:pt x="0" y="91"/>
                  </a:moveTo>
                  <a:cubicBezTo>
                    <a:pt x="59" y="105"/>
                    <a:pt x="74" y="48"/>
                    <a:pt x="93" y="13"/>
                  </a:cubicBezTo>
                  <a:cubicBezTo>
                    <a:pt x="35" y="0"/>
                    <a:pt x="18" y="54"/>
                    <a:pt x="0" y="91"/>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412" name="Freeform 76"/>
            <p:cNvSpPr>
              <a:spLocks/>
            </p:cNvSpPr>
            <p:nvPr/>
          </p:nvSpPr>
          <p:spPr bwMode="auto">
            <a:xfrm>
              <a:off x="1934" y="1810"/>
              <a:ext cx="132" cy="109"/>
            </a:xfrm>
            <a:custGeom>
              <a:avLst/>
              <a:gdLst/>
              <a:ahLst/>
              <a:cxnLst>
                <a:cxn ang="0">
                  <a:pos x="96" y="0"/>
                </a:cxn>
                <a:cxn ang="0">
                  <a:pos x="60" y="0"/>
                </a:cxn>
                <a:cxn ang="0">
                  <a:pos x="0" y="75"/>
                </a:cxn>
                <a:cxn ang="0">
                  <a:pos x="96" y="0"/>
                </a:cxn>
              </a:cxnLst>
              <a:rect l="0" t="0" r="r" b="b"/>
              <a:pathLst>
                <a:path w="96" h="79">
                  <a:moveTo>
                    <a:pt x="96" y="0"/>
                  </a:moveTo>
                  <a:cubicBezTo>
                    <a:pt x="84" y="0"/>
                    <a:pt x="72" y="0"/>
                    <a:pt x="60" y="0"/>
                  </a:cubicBezTo>
                  <a:cubicBezTo>
                    <a:pt x="24" y="7"/>
                    <a:pt x="11" y="53"/>
                    <a:pt x="0" y="75"/>
                  </a:cubicBezTo>
                  <a:cubicBezTo>
                    <a:pt x="61" y="79"/>
                    <a:pt x="76" y="37"/>
                    <a:pt x="96" y="0"/>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413" name="Freeform 77"/>
            <p:cNvSpPr>
              <a:spLocks/>
            </p:cNvSpPr>
            <p:nvPr/>
          </p:nvSpPr>
          <p:spPr bwMode="auto">
            <a:xfrm>
              <a:off x="2234" y="1833"/>
              <a:ext cx="160" cy="104"/>
            </a:xfrm>
            <a:custGeom>
              <a:avLst/>
              <a:gdLst/>
              <a:ahLst/>
              <a:cxnLst>
                <a:cxn ang="0">
                  <a:pos x="116" y="11"/>
                </a:cxn>
                <a:cxn ang="0">
                  <a:pos x="57" y="2"/>
                </a:cxn>
                <a:cxn ang="0">
                  <a:pos x="0" y="50"/>
                </a:cxn>
                <a:cxn ang="0">
                  <a:pos x="116" y="11"/>
                </a:cxn>
              </a:cxnLst>
              <a:rect l="0" t="0" r="r" b="b"/>
              <a:pathLst>
                <a:path w="116" h="76">
                  <a:moveTo>
                    <a:pt x="116" y="11"/>
                  </a:moveTo>
                  <a:cubicBezTo>
                    <a:pt x="97" y="8"/>
                    <a:pt x="82" y="0"/>
                    <a:pt x="57" y="2"/>
                  </a:cubicBezTo>
                  <a:cubicBezTo>
                    <a:pt x="39" y="19"/>
                    <a:pt x="15" y="30"/>
                    <a:pt x="0" y="50"/>
                  </a:cubicBezTo>
                  <a:cubicBezTo>
                    <a:pt x="50" y="76"/>
                    <a:pt x="96" y="42"/>
                    <a:pt x="116" y="11"/>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414" name="Freeform 78"/>
            <p:cNvSpPr>
              <a:spLocks/>
            </p:cNvSpPr>
            <p:nvPr/>
          </p:nvSpPr>
          <p:spPr bwMode="auto">
            <a:xfrm>
              <a:off x="2033" y="1810"/>
              <a:ext cx="147" cy="114"/>
            </a:xfrm>
            <a:custGeom>
              <a:avLst/>
              <a:gdLst/>
              <a:ahLst/>
              <a:cxnLst>
                <a:cxn ang="0">
                  <a:pos x="107" y="0"/>
                </a:cxn>
                <a:cxn ang="0">
                  <a:pos x="56" y="0"/>
                </a:cxn>
                <a:cxn ang="0">
                  <a:pos x="0" y="63"/>
                </a:cxn>
                <a:cxn ang="0">
                  <a:pos x="107" y="3"/>
                </a:cxn>
                <a:cxn ang="0">
                  <a:pos x="107" y="0"/>
                </a:cxn>
              </a:cxnLst>
              <a:rect l="0" t="0" r="r" b="b"/>
              <a:pathLst>
                <a:path w="107" h="82">
                  <a:moveTo>
                    <a:pt x="107" y="0"/>
                  </a:moveTo>
                  <a:cubicBezTo>
                    <a:pt x="90" y="0"/>
                    <a:pt x="73" y="0"/>
                    <a:pt x="56" y="0"/>
                  </a:cubicBezTo>
                  <a:cubicBezTo>
                    <a:pt x="30" y="11"/>
                    <a:pt x="12" y="47"/>
                    <a:pt x="0" y="63"/>
                  </a:cubicBezTo>
                  <a:cubicBezTo>
                    <a:pt x="62" y="82"/>
                    <a:pt x="80" y="29"/>
                    <a:pt x="107" y="3"/>
                  </a:cubicBezTo>
                  <a:cubicBezTo>
                    <a:pt x="107" y="2"/>
                    <a:pt x="107" y="1"/>
                    <a:pt x="107" y="0"/>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415" name="Freeform 79"/>
            <p:cNvSpPr>
              <a:spLocks/>
            </p:cNvSpPr>
            <p:nvPr/>
          </p:nvSpPr>
          <p:spPr bwMode="auto">
            <a:xfrm>
              <a:off x="2135" y="1797"/>
              <a:ext cx="152" cy="120"/>
            </a:xfrm>
            <a:custGeom>
              <a:avLst/>
              <a:gdLst/>
              <a:ahLst/>
              <a:cxnLst>
                <a:cxn ang="0">
                  <a:pos x="0" y="76"/>
                </a:cxn>
                <a:cxn ang="0">
                  <a:pos x="111" y="16"/>
                </a:cxn>
                <a:cxn ang="0">
                  <a:pos x="0" y="76"/>
                </a:cxn>
              </a:cxnLst>
              <a:rect l="0" t="0" r="r" b="b"/>
              <a:pathLst>
                <a:path w="111" h="87">
                  <a:moveTo>
                    <a:pt x="0" y="76"/>
                  </a:moveTo>
                  <a:cubicBezTo>
                    <a:pt x="57" y="87"/>
                    <a:pt x="90" y="51"/>
                    <a:pt x="111" y="16"/>
                  </a:cubicBezTo>
                  <a:cubicBezTo>
                    <a:pt x="47" y="0"/>
                    <a:pt x="22" y="41"/>
                    <a:pt x="0" y="76"/>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sp>
          <p:nvSpPr>
            <p:cNvPr id="14416" name="Freeform 80"/>
            <p:cNvSpPr>
              <a:spLocks noEditPoints="1"/>
            </p:cNvSpPr>
            <p:nvPr/>
          </p:nvSpPr>
          <p:spPr bwMode="auto">
            <a:xfrm>
              <a:off x="1744" y="3730"/>
              <a:ext cx="626" cy="448"/>
            </a:xfrm>
            <a:custGeom>
              <a:avLst/>
              <a:gdLst/>
              <a:ahLst/>
              <a:cxnLst>
                <a:cxn ang="0">
                  <a:pos x="111" y="95"/>
                </a:cxn>
                <a:cxn ang="0">
                  <a:pos x="78" y="137"/>
                </a:cxn>
                <a:cxn ang="0">
                  <a:pos x="246" y="137"/>
                </a:cxn>
                <a:cxn ang="0">
                  <a:pos x="353" y="83"/>
                </a:cxn>
                <a:cxn ang="0">
                  <a:pos x="455" y="80"/>
                </a:cxn>
                <a:cxn ang="0">
                  <a:pos x="383" y="26"/>
                </a:cxn>
                <a:cxn ang="0">
                  <a:pos x="192" y="95"/>
                </a:cxn>
                <a:cxn ang="0">
                  <a:pos x="231" y="80"/>
                </a:cxn>
                <a:cxn ang="0">
                  <a:pos x="10" y="161"/>
                </a:cxn>
                <a:cxn ang="0">
                  <a:pos x="222" y="250"/>
                </a:cxn>
                <a:cxn ang="0">
                  <a:pos x="66" y="149"/>
                </a:cxn>
                <a:cxn ang="0">
                  <a:pos x="111" y="95"/>
                </a:cxn>
                <a:cxn ang="0">
                  <a:pos x="123" y="92"/>
                </a:cxn>
                <a:cxn ang="0">
                  <a:pos x="183" y="98"/>
                </a:cxn>
                <a:cxn ang="0">
                  <a:pos x="123" y="92"/>
                </a:cxn>
              </a:cxnLst>
              <a:rect l="0" t="0" r="r" b="b"/>
              <a:pathLst>
                <a:path w="455" h="325">
                  <a:moveTo>
                    <a:pt x="111" y="95"/>
                  </a:moveTo>
                  <a:cubicBezTo>
                    <a:pt x="107" y="103"/>
                    <a:pt x="81" y="117"/>
                    <a:pt x="78" y="137"/>
                  </a:cubicBezTo>
                  <a:cubicBezTo>
                    <a:pt x="128" y="154"/>
                    <a:pt x="195" y="158"/>
                    <a:pt x="246" y="137"/>
                  </a:cubicBezTo>
                  <a:cubicBezTo>
                    <a:pt x="285" y="120"/>
                    <a:pt x="315" y="87"/>
                    <a:pt x="353" y="83"/>
                  </a:cubicBezTo>
                  <a:cubicBezTo>
                    <a:pt x="387" y="79"/>
                    <a:pt x="417" y="93"/>
                    <a:pt x="455" y="80"/>
                  </a:cubicBezTo>
                  <a:cubicBezTo>
                    <a:pt x="446" y="56"/>
                    <a:pt x="415" y="30"/>
                    <a:pt x="383" y="26"/>
                  </a:cubicBezTo>
                  <a:cubicBezTo>
                    <a:pt x="306" y="18"/>
                    <a:pt x="265" y="95"/>
                    <a:pt x="192" y="95"/>
                  </a:cubicBezTo>
                  <a:cubicBezTo>
                    <a:pt x="205" y="90"/>
                    <a:pt x="218" y="85"/>
                    <a:pt x="231" y="80"/>
                  </a:cubicBezTo>
                  <a:cubicBezTo>
                    <a:pt x="151" y="0"/>
                    <a:pt x="18" y="60"/>
                    <a:pt x="10" y="161"/>
                  </a:cubicBezTo>
                  <a:cubicBezTo>
                    <a:pt x="0" y="275"/>
                    <a:pt x="140" y="325"/>
                    <a:pt x="222" y="250"/>
                  </a:cubicBezTo>
                  <a:cubicBezTo>
                    <a:pt x="163" y="219"/>
                    <a:pt x="46" y="249"/>
                    <a:pt x="66" y="149"/>
                  </a:cubicBezTo>
                  <a:cubicBezTo>
                    <a:pt x="71" y="125"/>
                    <a:pt x="91" y="110"/>
                    <a:pt x="111" y="95"/>
                  </a:cubicBezTo>
                  <a:close/>
                  <a:moveTo>
                    <a:pt x="123" y="92"/>
                  </a:moveTo>
                  <a:cubicBezTo>
                    <a:pt x="141" y="86"/>
                    <a:pt x="169" y="90"/>
                    <a:pt x="183" y="98"/>
                  </a:cubicBezTo>
                  <a:cubicBezTo>
                    <a:pt x="161" y="98"/>
                    <a:pt x="139" y="98"/>
                    <a:pt x="123" y="92"/>
                  </a:cubicBezTo>
                  <a:close/>
                </a:path>
              </a:pathLst>
            </a:custGeom>
            <a:gradFill rotWithShape="1">
              <a:gsLst>
                <a:gs pos="0">
                  <a:srgbClr val="F7F7F7"/>
                </a:gs>
                <a:gs pos="100000">
                  <a:srgbClr val="F7F7F7">
                    <a:gamma/>
                    <a:shade val="85490"/>
                    <a:invGamma/>
                  </a:srgbClr>
                </a:gs>
              </a:gsLst>
              <a:lin ang="5400000" scaled="1"/>
            </a:gradFill>
            <a:ln w="9525">
              <a:noFill/>
              <a:round/>
              <a:headEnd/>
              <a:tailEnd/>
            </a:ln>
          </p:spPr>
          <p:txBody>
            <a:bodyPr/>
            <a:lstStyle/>
            <a:p>
              <a:endParaRPr lang="zh-CN" altLang="en-US"/>
            </a:p>
          </p:txBody>
        </p:sp>
      </p:grpSp>
      <p:sp>
        <p:nvSpPr>
          <p:cNvPr id="14338" name="Rectangle 2"/>
          <p:cNvSpPr>
            <a:spLocks noGrp="1" noChangeArrowheads="1"/>
          </p:cNvSpPr>
          <p:nvPr>
            <p:ph type="ctrTitle"/>
          </p:nvPr>
        </p:nvSpPr>
        <p:spPr>
          <a:xfrm>
            <a:off x="100013" y="1666875"/>
            <a:ext cx="7772400" cy="1470025"/>
          </a:xfrm>
        </p:spPr>
        <p:txBody>
          <a:bodyPr anchor="b"/>
          <a:lstStyle>
            <a:lvl1pPr>
              <a:defRPr sz="3200"/>
            </a:lvl1pPr>
          </a:lstStyle>
          <a:p>
            <a:r>
              <a:rPr lang="en-GB" altLang="zh-CN"/>
              <a:t>Click to edit Master title style</a:t>
            </a:r>
          </a:p>
        </p:txBody>
      </p:sp>
      <p:sp>
        <p:nvSpPr>
          <p:cNvPr id="14339" name="Rectangle 3"/>
          <p:cNvSpPr>
            <a:spLocks noGrp="1" noChangeArrowheads="1"/>
          </p:cNvSpPr>
          <p:nvPr>
            <p:ph type="subTitle" idx="1"/>
          </p:nvPr>
        </p:nvSpPr>
        <p:spPr>
          <a:xfrm>
            <a:off x="100013" y="3152775"/>
            <a:ext cx="6400800" cy="2047875"/>
          </a:xfrm>
          <a:ln algn="ctr"/>
        </p:spPr>
        <p:txBody>
          <a:bodyPr/>
          <a:lstStyle>
            <a:lvl1pPr marL="0" indent="0">
              <a:buFontTx/>
              <a:buNone/>
              <a:defRPr>
                <a:solidFill>
                  <a:schemeClr val="bg1"/>
                </a:solidFill>
              </a:defRPr>
            </a:lvl1pPr>
          </a:lstStyle>
          <a:p>
            <a:r>
              <a:rPr lang="en-GB" altLang="zh-CN"/>
              <a:t>Click to edit Master subtitle style</a:t>
            </a:r>
          </a:p>
        </p:txBody>
      </p:sp>
      <p:sp>
        <p:nvSpPr>
          <p:cNvPr id="14340" name="Rectangle 4"/>
          <p:cNvSpPr>
            <a:spLocks noGrp="1" noChangeArrowheads="1"/>
          </p:cNvSpPr>
          <p:nvPr>
            <p:ph type="dt" sz="half" idx="2"/>
          </p:nvPr>
        </p:nvSpPr>
        <p:spPr>
          <a:ln/>
        </p:spPr>
        <p:txBody>
          <a:bodyPr/>
          <a:lstStyle>
            <a:lvl1pPr>
              <a:defRPr>
                <a:solidFill>
                  <a:schemeClr val="bg1"/>
                </a:solidFill>
              </a:defRPr>
            </a:lvl1pPr>
          </a:lstStyle>
          <a:p>
            <a:endParaRPr lang="zh-CN" altLang="zh-CN"/>
          </a:p>
        </p:txBody>
      </p:sp>
      <p:sp>
        <p:nvSpPr>
          <p:cNvPr id="14341" name="Rectangle 5"/>
          <p:cNvSpPr>
            <a:spLocks noGrp="1" noChangeArrowheads="1"/>
          </p:cNvSpPr>
          <p:nvPr>
            <p:ph type="ftr" sz="quarter" idx="3"/>
          </p:nvPr>
        </p:nvSpPr>
        <p:spPr>
          <a:ln/>
        </p:spPr>
        <p:txBody>
          <a:bodyPr/>
          <a:lstStyle>
            <a:lvl1pPr>
              <a:defRPr>
                <a:solidFill>
                  <a:schemeClr val="bg1"/>
                </a:solidFill>
              </a:defRPr>
            </a:lvl1pPr>
          </a:lstStyle>
          <a:p>
            <a:endParaRPr lang="zh-CN" altLang="zh-CN"/>
          </a:p>
        </p:txBody>
      </p:sp>
      <p:sp>
        <p:nvSpPr>
          <p:cNvPr id="14342" name="Rectangle 6"/>
          <p:cNvSpPr>
            <a:spLocks noGrp="1" noChangeArrowheads="1"/>
          </p:cNvSpPr>
          <p:nvPr>
            <p:ph type="sldNum" sz="quarter" idx="4"/>
          </p:nvPr>
        </p:nvSpPr>
        <p:spPr>
          <a:ln/>
        </p:spPr>
        <p:txBody>
          <a:bodyPr/>
          <a:lstStyle>
            <a:lvl1pPr>
              <a:defRPr>
                <a:solidFill>
                  <a:schemeClr val="bg1"/>
                </a:solidFill>
              </a:defRPr>
            </a:lvl1pPr>
          </a:lstStyle>
          <a:p>
            <a:endParaRPr lang="zh-CN"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500"/>
                                        <p:tgtEl>
                                          <p:spTgt spid="143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9">
                                            <p:txEl>
                                              <p:pRg st="0" end="0"/>
                                            </p:txEl>
                                          </p:spTgt>
                                        </p:tgtEl>
                                        <p:attrNameLst>
                                          <p:attrName>style.visibility</p:attrName>
                                        </p:attrNameLst>
                                      </p:cBhvr>
                                      <p:to>
                                        <p:strVal val="visible"/>
                                      </p:to>
                                    </p:set>
                                    <p:animEffect transition="in" filter="fade">
                                      <p:cBhvr>
                                        <p:cTn id="11" dur="500"/>
                                        <p:tgtEl>
                                          <p:spTgt spid="143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build="p">
        <p:tmplLst>
          <p:tmpl lvl="1">
            <p:tnLst>
              <p:par>
                <p:cTn presetID="10" presetClass="entr" presetSubtype="0" fill="hold" nodeType="after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500"/>
                        <p:tgtEl>
                          <p:spTgt spid="1433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endParaRPr lang="zh-CN" altLang="zh-C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80225" y="0"/>
            <a:ext cx="2263775" cy="63817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7313" y="0"/>
            <a:ext cx="6640512" cy="63817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endParaRPr lang="zh-CN" altLang="zh-CN"/>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endParaRPr lang="zh-CN" altLang="zh-CN"/>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endParaRPr lang="zh-CN" altLang="zh-C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96850" y="992188"/>
            <a:ext cx="4298950" cy="5389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92188"/>
            <a:ext cx="4298950" cy="5389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endParaRPr lang="zh-CN" altLang="zh-C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endParaRPr lang="zh-CN" alt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endParaRPr lang="zh-CN"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endParaRPr lang="zh-CN" altLang="zh-C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endParaRPr lang="zh-CN" altLang="zh-CN"/>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endParaRPr lang="zh-CN"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8" name="Group 74"/>
          <p:cNvGrpSpPr>
            <a:grpSpLocks/>
          </p:cNvGrpSpPr>
          <p:nvPr/>
        </p:nvGrpSpPr>
        <p:grpSpPr bwMode="auto">
          <a:xfrm>
            <a:off x="0" y="4076700"/>
            <a:ext cx="9144000" cy="2781300"/>
            <a:chOff x="0" y="2568"/>
            <a:chExt cx="5760" cy="1752"/>
          </a:xfrm>
        </p:grpSpPr>
        <p:grpSp>
          <p:nvGrpSpPr>
            <p:cNvPr id="1032" name="Group 8"/>
            <p:cNvGrpSpPr>
              <a:grpSpLocks/>
            </p:cNvGrpSpPr>
            <p:nvPr userDrawn="1"/>
          </p:nvGrpSpPr>
          <p:grpSpPr bwMode="auto">
            <a:xfrm>
              <a:off x="0" y="2568"/>
              <a:ext cx="5760" cy="1752"/>
              <a:chOff x="0" y="2568"/>
              <a:chExt cx="5760" cy="1752"/>
            </a:xfrm>
          </p:grpSpPr>
          <p:sp>
            <p:nvSpPr>
              <p:cNvPr id="1033" name="Rectangle 9"/>
              <p:cNvSpPr>
                <a:spLocks noChangeArrowheads="1"/>
              </p:cNvSpPr>
              <p:nvPr/>
            </p:nvSpPr>
            <p:spPr bwMode="auto">
              <a:xfrm>
                <a:off x="0" y="4156"/>
                <a:ext cx="5760" cy="140"/>
              </a:xfrm>
              <a:prstGeom prst="rect">
                <a:avLst/>
              </a:prstGeom>
              <a:gradFill rotWithShape="1">
                <a:gsLst>
                  <a:gs pos="0">
                    <a:schemeClr val="bg2">
                      <a:gamma/>
                      <a:shade val="46275"/>
                      <a:invGamma/>
                      <a:alpha val="0"/>
                    </a:schemeClr>
                  </a:gs>
                  <a:gs pos="100000">
                    <a:schemeClr val="bg2">
                      <a:alpha val="33000"/>
                    </a:schemeClr>
                  </a:gs>
                </a:gsLst>
                <a:lin ang="5400000" scaled="1"/>
              </a:gradFill>
              <a:ln w="9525">
                <a:noFill/>
                <a:miter lim="800000"/>
                <a:headEnd/>
                <a:tailEnd/>
              </a:ln>
              <a:effectLst/>
            </p:spPr>
            <p:txBody>
              <a:bodyPr wrap="none" anchor="ctr"/>
              <a:lstStyle/>
              <a:p>
                <a:endParaRPr lang="zh-CN" altLang="en-US"/>
              </a:p>
            </p:txBody>
          </p:sp>
          <p:sp>
            <p:nvSpPr>
              <p:cNvPr id="1034" name="Rectangle 10"/>
              <p:cNvSpPr>
                <a:spLocks noChangeArrowheads="1"/>
              </p:cNvSpPr>
              <p:nvPr/>
            </p:nvSpPr>
            <p:spPr bwMode="auto">
              <a:xfrm>
                <a:off x="0" y="2568"/>
                <a:ext cx="5760" cy="1752"/>
              </a:xfrm>
              <a:prstGeom prst="rect">
                <a:avLst/>
              </a:prstGeom>
              <a:gradFill rotWithShape="1">
                <a:gsLst>
                  <a:gs pos="0">
                    <a:schemeClr val="bg2">
                      <a:gamma/>
                      <a:shade val="46275"/>
                      <a:invGamma/>
                      <a:alpha val="0"/>
                    </a:schemeClr>
                  </a:gs>
                  <a:gs pos="100000">
                    <a:schemeClr val="bg2">
                      <a:alpha val="28999"/>
                    </a:schemeClr>
                  </a:gs>
                </a:gsLst>
                <a:lin ang="5400000" scaled="1"/>
              </a:gradFill>
              <a:ln w="9525">
                <a:noFill/>
                <a:miter lim="800000"/>
                <a:headEnd/>
                <a:tailEnd/>
              </a:ln>
              <a:effectLst/>
            </p:spPr>
            <p:txBody>
              <a:bodyPr wrap="none" anchor="ctr"/>
              <a:lstStyle/>
              <a:p>
                <a:endParaRPr lang="zh-CN" altLang="en-US"/>
              </a:p>
            </p:txBody>
          </p:sp>
          <p:sp>
            <p:nvSpPr>
              <p:cNvPr id="1035" name="Rectangle 11"/>
              <p:cNvSpPr>
                <a:spLocks noChangeArrowheads="1"/>
              </p:cNvSpPr>
              <p:nvPr/>
            </p:nvSpPr>
            <p:spPr bwMode="auto">
              <a:xfrm>
                <a:off x="0" y="4276"/>
                <a:ext cx="5760" cy="44"/>
              </a:xfrm>
              <a:prstGeom prst="rect">
                <a:avLst/>
              </a:prstGeom>
              <a:gradFill rotWithShape="1">
                <a:gsLst>
                  <a:gs pos="0">
                    <a:schemeClr val="hlink"/>
                  </a:gs>
                  <a:gs pos="100000">
                    <a:schemeClr val="accent2"/>
                  </a:gs>
                </a:gsLst>
                <a:lin ang="5400000" scaled="1"/>
              </a:gradFill>
              <a:ln w="9525">
                <a:noFill/>
                <a:miter lim="800000"/>
                <a:headEnd/>
                <a:tailEnd/>
              </a:ln>
              <a:effectLst/>
            </p:spPr>
            <p:txBody>
              <a:bodyPr wrap="none" anchor="ctr"/>
              <a:lstStyle/>
              <a:p>
                <a:endParaRPr lang="zh-CN" altLang="en-US"/>
              </a:p>
            </p:txBody>
          </p:sp>
        </p:grpSp>
        <p:grpSp>
          <p:nvGrpSpPr>
            <p:cNvPr id="1036" name="Group 12"/>
            <p:cNvGrpSpPr>
              <a:grpSpLocks/>
            </p:cNvGrpSpPr>
            <p:nvPr userDrawn="1"/>
          </p:nvGrpSpPr>
          <p:grpSpPr bwMode="auto">
            <a:xfrm>
              <a:off x="97" y="3553"/>
              <a:ext cx="595" cy="648"/>
              <a:chOff x="1022" y="1797"/>
              <a:chExt cx="2173" cy="2484"/>
            </a:xfrm>
          </p:grpSpPr>
          <p:sp>
            <p:nvSpPr>
              <p:cNvPr id="1037" name="Freeform 13"/>
              <p:cNvSpPr>
                <a:spLocks/>
              </p:cNvSpPr>
              <p:nvPr/>
            </p:nvSpPr>
            <p:spPr bwMode="auto">
              <a:xfrm>
                <a:off x="1843" y="3915"/>
                <a:ext cx="678" cy="366"/>
              </a:xfrm>
              <a:custGeom>
                <a:avLst/>
                <a:gdLst/>
                <a:ahLst/>
                <a:cxnLst>
                  <a:cxn ang="0">
                    <a:pos x="457" y="266"/>
                  </a:cxn>
                  <a:cxn ang="0">
                    <a:pos x="463" y="266"/>
                  </a:cxn>
                  <a:cxn ang="0">
                    <a:pos x="493" y="215"/>
                  </a:cxn>
                  <a:cxn ang="0">
                    <a:pos x="188" y="63"/>
                  </a:cxn>
                  <a:cxn ang="0">
                    <a:pos x="230" y="89"/>
                  </a:cxn>
                  <a:cxn ang="0">
                    <a:pos x="0" y="45"/>
                  </a:cxn>
                  <a:cxn ang="0">
                    <a:pos x="81" y="83"/>
                  </a:cxn>
                  <a:cxn ang="0">
                    <a:pos x="344" y="140"/>
                  </a:cxn>
                  <a:cxn ang="0">
                    <a:pos x="233" y="95"/>
                  </a:cxn>
                  <a:cxn ang="0">
                    <a:pos x="457" y="266"/>
                  </a:cxn>
                </a:cxnLst>
                <a:rect l="0" t="0" r="r" b="b"/>
                <a:pathLst>
                  <a:path w="493" h="266">
                    <a:moveTo>
                      <a:pt x="457" y="266"/>
                    </a:moveTo>
                    <a:cubicBezTo>
                      <a:pt x="459" y="266"/>
                      <a:pt x="461" y="266"/>
                      <a:pt x="463" y="266"/>
                    </a:cubicBezTo>
                    <a:cubicBezTo>
                      <a:pt x="473" y="249"/>
                      <a:pt x="485" y="234"/>
                      <a:pt x="493" y="215"/>
                    </a:cubicBezTo>
                    <a:cubicBezTo>
                      <a:pt x="433" y="133"/>
                      <a:pt x="322" y="0"/>
                      <a:pt x="188" y="63"/>
                    </a:cubicBezTo>
                    <a:cubicBezTo>
                      <a:pt x="195" y="79"/>
                      <a:pt x="214" y="82"/>
                      <a:pt x="230" y="89"/>
                    </a:cubicBezTo>
                    <a:cubicBezTo>
                      <a:pt x="173" y="71"/>
                      <a:pt x="90" y="12"/>
                      <a:pt x="0" y="45"/>
                    </a:cubicBezTo>
                    <a:cubicBezTo>
                      <a:pt x="3" y="100"/>
                      <a:pt x="39" y="83"/>
                      <a:pt x="81" y="83"/>
                    </a:cubicBezTo>
                    <a:cubicBezTo>
                      <a:pt x="179" y="84"/>
                      <a:pt x="263" y="219"/>
                      <a:pt x="344" y="140"/>
                    </a:cubicBezTo>
                    <a:cubicBezTo>
                      <a:pt x="328" y="98"/>
                      <a:pt x="271" y="114"/>
                      <a:pt x="233" y="95"/>
                    </a:cubicBezTo>
                    <a:cubicBezTo>
                      <a:pt x="350" y="87"/>
                      <a:pt x="407" y="187"/>
                      <a:pt x="457" y="266"/>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38" name="Freeform 14"/>
              <p:cNvSpPr>
                <a:spLocks/>
              </p:cNvSpPr>
              <p:nvPr/>
            </p:nvSpPr>
            <p:spPr bwMode="auto">
              <a:xfrm>
                <a:off x="1580" y="4045"/>
                <a:ext cx="231" cy="217"/>
              </a:xfrm>
              <a:custGeom>
                <a:avLst/>
                <a:gdLst/>
                <a:ahLst/>
                <a:cxnLst>
                  <a:cxn ang="0">
                    <a:pos x="141" y="0"/>
                  </a:cxn>
                  <a:cxn ang="0">
                    <a:pos x="0" y="141"/>
                  </a:cxn>
                  <a:cxn ang="0">
                    <a:pos x="60" y="153"/>
                  </a:cxn>
                  <a:cxn ang="0">
                    <a:pos x="114" y="93"/>
                  </a:cxn>
                  <a:cxn ang="0">
                    <a:pos x="168" y="36"/>
                  </a:cxn>
                  <a:cxn ang="0">
                    <a:pos x="141" y="0"/>
                  </a:cxn>
                </a:cxnLst>
                <a:rect l="0" t="0" r="r" b="b"/>
                <a:pathLst>
                  <a:path w="168" h="157">
                    <a:moveTo>
                      <a:pt x="141" y="0"/>
                    </a:moveTo>
                    <a:cubicBezTo>
                      <a:pt x="84" y="25"/>
                      <a:pt x="44" y="93"/>
                      <a:pt x="0" y="141"/>
                    </a:cubicBezTo>
                    <a:cubicBezTo>
                      <a:pt x="21" y="144"/>
                      <a:pt x="43" y="157"/>
                      <a:pt x="60" y="153"/>
                    </a:cubicBezTo>
                    <a:cubicBezTo>
                      <a:pt x="79" y="148"/>
                      <a:pt x="97" y="110"/>
                      <a:pt x="114" y="93"/>
                    </a:cubicBezTo>
                    <a:cubicBezTo>
                      <a:pt x="136" y="70"/>
                      <a:pt x="159" y="56"/>
                      <a:pt x="168" y="36"/>
                    </a:cubicBezTo>
                    <a:cubicBezTo>
                      <a:pt x="153" y="29"/>
                      <a:pt x="146" y="17"/>
                      <a:pt x="141" y="0"/>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39" name="Freeform 15"/>
              <p:cNvSpPr>
                <a:spLocks/>
              </p:cNvSpPr>
              <p:nvPr/>
            </p:nvSpPr>
            <p:spPr bwMode="auto">
              <a:xfrm>
                <a:off x="2304" y="3935"/>
                <a:ext cx="103" cy="115"/>
              </a:xfrm>
              <a:custGeom>
                <a:avLst/>
                <a:gdLst/>
                <a:ahLst/>
                <a:cxnLst>
                  <a:cxn ang="0">
                    <a:pos x="62" y="83"/>
                  </a:cxn>
                  <a:cxn ang="0">
                    <a:pos x="74" y="0"/>
                  </a:cxn>
                  <a:cxn ang="0">
                    <a:pos x="0" y="39"/>
                  </a:cxn>
                  <a:cxn ang="0">
                    <a:pos x="62" y="83"/>
                  </a:cxn>
                </a:cxnLst>
                <a:rect l="0" t="0" r="r" b="b"/>
                <a:pathLst>
                  <a:path w="75" h="83">
                    <a:moveTo>
                      <a:pt x="62" y="83"/>
                    </a:moveTo>
                    <a:cubicBezTo>
                      <a:pt x="72" y="61"/>
                      <a:pt x="75" y="32"/>
                      <a:pt x="74" y="0"/>
                    </a:cubicBezTo>
                    <a:cubicBezTo>
                      <a:pt x="46" y="9"/>
                      <a:pt x="9" y="10"/>
                      <a:pt x="0" y="39"/>
                    </a:cubicBezTo>
                    <a:cubicBezTo>
                      <a:pt x="15" y="59"/>
                      <a:pt x="41" y="69"/>
                      <a:pt x="62" y="83"/>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40" name="Freeform 16"/>
              <p:cNvSpPr>
                <a:spLocks/>
              </p:cNvSpPr>
              <p:nvPr/>
            </p:nvSpPr>
            <p:spPr bwMode="auto">
              <a:xfrm>
                <a:off x="2114" y="3828"/>
                <a:ext cx="337" cy="145"/>
              </a:xfrm>
              <a:custGeom>
                <a:avLst/>
                <a:gdLst/>
                <a:ahLst/>
                <a:cxnLst>
                  <a:cxn ang="0">
                    <a:pos x="245" y="6"/>
                  </a:cxn>
                  <a:cxn ang="0">
                    <a:pos x="239" y="0"/>
                  </a:cxn>
                  <a:cxn ang="0">
                    <a:pos x="177" y="21"/>
                  </a:cxn>
                  <a:cxn ang="0">
                    <a:pos x="0" y="72"/>
                  </a:cxn>
                  <a:cxn ang="0">
                    <a:pos x="209" y="66"/>
                  </a:cxn>
                  <a:cxn ang="0">
                    <a:pos x="245" y="6"/>
                  </a:cxn>
                </a:cxnLst>
                <a:rect l="0" t="0" r="r" b="b"/>
                <a:pathLst>
                  <a:path w="245" h="105">
                    <a:moveTo>
                      <a:pt x="245" y="6"/>
                    </a:moveTo>
                    <a:cubicBezTo>
                      <a:pt x="244" y="3"/>
                      <a:pt x="243" y="1"/>
                      <a:pt x="239" y="0"/>
                    </a:cubicBezTo>
                    <a:cubicBezTo>
                      <a:pt x="212" y="1"/>
                      <a:pt x="193" y="9"/>
                      <a:pt x="177" y="21"/>
                    </a:cubicBezTo>
                    <a:cubicBezTo>
                      <a:pt x="97" y="24"/>
                      <a:pt x="42" y="26"/>
                      <a:pt x="0" y="72"/>
                    </a:cubicBezTo>
                    <a:cubicBezTo>
                      <a:pt x="58" y="105"/>
                      <a:pt x="157" y="96"/>
                      <a:pt x="209" y="66"/>
                    </a:cubicBezTo>
                    <a:cubicBezTo>
                      <a:pt x="223" y="47"/>
                      <a:pt x="229" y="21"/>
                      <a:pt x="245" y="6"/>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41" name="Freeform 17"/>
              <p:cNvSpPr>
                <a:spLocks/>
              </p:cNvSpPr>
              <p:nvPr/>
            </p:nvSpPr>
            <p:spPr bwMode="auto">
              <a:xfrm>
                <a:off x="2422" y="3780"/>
                <a:ext cx="124" cy="135"/>
              </a:xfrm>
              <a:custGeom>
                <a:avLst/>
                <a:gdLst/>
                <a:ahLst/>
                <a:cxnLst>
                  <a:cxn ang="0">
                    <a:pos x="90" y="11"/>
                  </a:cxn>
                  <a:cxn ang="0">
                    <a:pos x="0" y="95"/>
                  </a:cxn>
                  <a:cxn ang="0">
                    <a:pos x="90" y="11"/>
                  </a:cxn>
                </a:cxnLst>
                <a:rect l="0" t="0" r="r" b="b"/>
                <a:pathLst>
                  <a:path w="90" h="98">
                    <a:moveTo>
                      <a:pt x="90" y="11"/>
                    </a:moveTo>
                    <a:cubicBezTo>
                      <a:pt x="33" y="0"/>
                      <a:pt x="14" y="53"/>
                      <a:pt x="0" y="95"/>
                    </a:cubicBezTo>
                    <a:cubicBezTo>
                      <a:pt x="61" y="98"/>
                      <a:pt x="71" y="50"/>
                      <a:pt x="90" y="11"/>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42" name="Freeform 18"/>
              <p:cNvSpPr>
                <a:spLocks/>
              </p:cNvSpPr>
              <p:nvPr/>
            </p:nvSpPr>
            <p:spPr bwMode="auto">
              <a:xfrm>
                <a:off x="1650" y="3792"/>
                <a:ext cx="165" cy="120"/>
              </a:xfrm>
              <a:custGeom>
                <a:avLst/>
                <a:gdLst/>
                <a:ahLst/>
                <a:cxnLst>
                  <a:cxn ang="0">
                    <a:pos x="120" y="26"/>
                  </a:cxn>
                  <a:cxn ang="0">
                    <a:pos x="0" y="62"/>
                  </a:cxn>
                  <a:cxn ang="0">
                    <a:pos x="120" y="26"/>
                  </a:cxn>
                </a:cxnLst>
                <a:rect l="0" t="0" r="r" b="b"/>
                <a:pathLst>
                  <a:path w="120" h="87">
                    <a:moveTo>
                      <a:pt x="120" y="26"/>
                    </a:moveTo>
                    <a:cubicBezTo>
                      <a:pt x="70" y="0"/>
                      <a:pt x="23" y="33"/>
                      <a:pt x="0" y="62"/>
                    </a:cubicBezTo>
                    <a:cubicBezTo>
                      <a:pt x="50" y="87"/>
                      <a:pt x="96" y="55"/>
                      <a:pt x="120" y="26"/>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43" name="Freeform 19"/>
              <p:cNvSpPr>
                <a:spLocks/>
              </p:cNvSpPr>
              <p:nvPr/>
            </p:nvSpPr>
            <p:spPr bwMode="auto">
              <a:xfrm>
                <a:off x="2526" y="3733"/>
                <a:ext cx="111" cy="141"/>
              </a:xfrm>
              <a:custGeom>
                <a:avLst/>
                <a:gdLst/>
                <a:ahLst/>
                <a:cxnLst>
                  <a:cxn ang="0">
                    <a:pos x="81" y="9"/>
                  </a:cxn>
                  <a:cxn ang="0">
                    <a:pos x="0" y="102"/>
                  </a:cxn>
                  <a:cxn ang="0">
                    <a:pos x="81" y="9"/>
                  </a:cxn>
                </a:cxnLst>
                <a:rect l="0" t="0" r="r" b="b"/>
                <a:pathLst>
                  <a:path w="81" h="102">
                    <a:moveTo>
                      <a:pt x="81" y="9"/>
                    </a:moveTo>
                    <a:cubicBezTo>
                      <a:pt x="26" y="0"/>
                      <a:pt x="10" y="56"/>
                      <a:pt x="0" y="102"/>
                    </a:cubicBezTo>
                    <a:cubicBezTo>
                      <a:pt x="56" y="100"/>
                      <a:pt x="65" y="52"/>
                      <a:pt x="81" y="9"/>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44" name="Freeform 20"/>
              <p:cNvSpPr>
                <a:spLocks/>
              </p:cNvSpPr>
              <p:nvPr/>
            </p:nvSpPr>
            <p:spPr bwMode="auto">
              <a:xfrm>
                <a:off x="1551" y="3744"/>
                <a:ext cx="165" cy="127"/>
              </a:xfrm>
              <a:custGeom>
                <a:avLst/>
                <a:gdLst/>
                <a:ahLst/>
                <a:cxnLst>
                  <a:cxn ang="0">
                    <a:pos x="120" y="43"/>
                  </a:cxn>
                  <a:cxn ang="0">
                    <a:pos x="0" y="52"/>
                  </a:cxn>
                  <a:cxn ang="0">
                    <a:pos x="120" y="43"/>
                  </a:cxn>
                </a:cxnLst>
                <a:rect l="0" t="0" r="r" b="b"/>
                <a:pathLst>
                  <a:path w="120" h="92">
                    <a:moveTo>
                      <a:pt x="120" y="43"/>
                    </a:moveTo>
                    <a:cubicBezTo>
                      <a:pt x="90" y="0"/>
                      <a:pt x="32" y="32"/>
                      <a:pt x="0" y="52"/>
                    </a:cubicBezTo>
                    <a:cubicBezTo>
                      <a:pt x="34" y="92"/>
                      <a:pt x="87" y="66"/>
                      <a:pt x="120" y="43"/>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45" name="Freeform 21"/>
              <p:cNvSpPr>
                <a:spLocks/>
              </p:cNvSpPr>
              <p:nvPr/>
            </p:nvSpPr>
            <p:spPr bwMode="auto">
              <a:xfrm>
                <a:off x="2625" y="3679"/>
                <a:ext cx="93" cy="146"/>
              </a:xfrm>
              <a:custGeom>
                <a:avLst/>
                <a:gdLst/>
                <a:ahLst/>
                <a:cxnLst>
                  <a:cxn ang="0">
                    <a:pos x="0" y="102"/>
                  </a:cxn>
                  <a:cxn ang="0">
                    <a:pos x="68" y="0"/>
                  </a:cxn>
                  <a:cxn ang="0">
                    <a:pos x="0" y="102"/>
                  </a:cxn>
                </a:cxnLst>
                <a:rect l="0" t="0" r="r" b="b"/>
                <a:pathLst>
                  <a:path w="68" h="106">
                    <a:moveTo>
                      <a:pt x="0" y="102"/>
                    </a:moveTo>
                    <a:cubicBezTo>
                      <a:pt x="48" y="106"/>
                      <a:pt x="64" y="51"/>
                      <a:pt x="68" y="0"/>
                    </a:cubicBezTo>
                    <a:cubicBezTo>
                      <a:pt x="18" y="6"/>
                      <a:pt x="7" y="53"/>
                      <a:pt x="0" y="102"/>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46" name="Freeform 22"/>
              <p:cNvSpPr>
                <a:spLocks/>
              </p:cNvSpPr>
              <p:nvPr/>
            </p:nvSpPr>
            <p:spPr bwMode="auto">
              <a:xfrm>
                <a:off x="1461" y="3697"/>
                <a:ext cx="164" cy="118"/>
              </a:xfrm>
              <a:custGeom>
                <a:avLst/>
                <a:gdLst/>
                <a:ahLst/>
                <a:cxnLst>
                  <a:cxn ang="0">
                    <a:pos x="119" y="41"/>
                  </a:cxn>
                  <a:cxn ang="0">
                    <a:pos x="0" y="41"/>
                  </a:cxn>
                  <a:cxn ang="0">
                    <a:pos x="119" y="41"/>
                  </a:cxn>
                </a:cxnLst>
                <a:rect l="0" t="0" r="r" b="b"/>
                <a:pathLst>
                  <a:path w="119" h="85">
                    <a:moveTo>
                      <a:pt x="119" y="41"/>
                    </a:moveTo>
                    <a:cubicBezTo>
                      <a:pt x="90" y="0"/>
                      <a:pt x="37" y="23"/>
                      <a:pt x="0" y="41"/>
                    </a:cubicBezTo>
                    <a:cubicBezTo>
                      <a:pt x="27" y="85"/>
                      <a:pt x="85" y="65"/>
                      <a:pt x="119" y="41"/>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47" name="Freeform 23"/>
              <p:cNvSpPr>
                <a:spLocks/>
              </p:cNvSpPr>
              <p:nvPr/>
            </p:nvSpPr>
            <p:spPr bwMode="auto">
              <a:xfrm>
                <a:off x="2714" y="3615"/>
                <a:ext cx="87" cy="151"/>
              </a:xfrm>
              <a:custGeom>
                <a:avLst/>
                <a:gdLst/>
                <a:ahLst/>
                <a:cxnLst>
                  <a:cxn ang="0">
                    <a:pos x="0" y="110"/>
                  </a:cxn>
                  <a:cxn ang="0">
                    <a:pos x="60" y="0"/>
                  </a:cxn>
                  <a:cxn ang="0">
                    <a:pos x="0" y="110"/>
                  </a:cxn>
                </a:cxnLst>
                <a:rect l="0" t="0" r="r" b="b"/>
                <a:pathLst>
                  <a:path w="63" h="110">
                    <a:moveTo>
                      <a:pt x="0" y="110"/>
                    </a:moveTo>
                    <a:cubicBezTo>
                      <a:pt x="48" y="101"/>
                      <a:pt x="63" y="59"/>
                      <a:pt x="60" y="0"/>
                    </a:cubicBezTo>
                    <a:cubicBezTo>
                      <a:pt x="14" y="10"/>
                      <a:pt x="2" y="55"/>
                      <a:pt x="0" y="110"/>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48" name="Freeform 24"/>
              <p:cNvSpPr>
                <a:spLocks/>
              </p:cNvSpPr>
              <p:nvPr/>
            </p:nvSpPr>
            <p:spPr bwMode="auto">
              <a:xfrm>
                <a:off x="1375" y="3648"/>
                <a:ext cx="165" cy="97"/>
              </a:xfrm>
              <a:custGeom>
                <a:avLst/>
                <a:gdLst/>
                <a:ahLst/>
                <a:cxnLst>
                  <a:cxn ang="0">
                    <a:pos x="120" y="44"/>
                  </a:cxn>
                  <a:cxn ang="0">
                    <a:pos x="0" y="26"/>
                  </a:cxn>
                  <a:cxn ang="0">
                    <a:pos x="120" y="44"/>
                  </a:cxn>
                </a:cxnLst>
                <a:rect l="0" t="0" r="r" b="b"/>
                <a:pathLst>
                  <a:path w="120" h="71">
                    <a:moveTo>
                      <a:pt x="120" y="44"/>
                    </a:moveTo>
                    <a:cubicBezTo>
                      <a:pt x="113" y="0"/>
                      <a:pt x="38" y="7"/>
                      <a:pt x="0" y="26"/>
                    </a:cubicBezTo>
                    <a:cubicBezTo>
                      <a:pt x="21" y="71"/>
                      <a:pt x="83" y="53"/>
                      <a:pt x="120" y="44"/>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49" name="Freeform 25"/>
              <p:cNvSpPr>
                <a:spLocks noEditPoints="1"/>
              </p:cNvSpPr>
              <p:nvPr/>
            </p:nvSpPr>
            <p:spPr bwMode="auto">
              <a:xfrm>
                <a:off x="1267" y="2034"/>
                <a:ext cx="1679" cy="1709"/>
              </a:xfrm>
              <a:custGeom>
                <a:avLst/>
                <a:gdLst/>
                <a:ahLst/>
                <a:cxnLst>
                  <a:cxn ang="0">
                    <a:pos x="699" y="932"/>
                  </a:cxn>
                  <a:cxn ang="0">
                    <a:pos x="854" y="1103"/>
                  </a:cxn>
                  <a:cxn ang="0">
                    <a:pos x="804" y="932"/>
                  </a:cxn>
                  <a:cxn ang="0">
                    <a:pos x="983" y="858"/>
                  </a:cxn>
                  <a:cxn ang="0">
                    <a:pos x="971" y="418"/>
                  </a:cxn>
                  <a:cxn ang="0">
                    <a:pos x="741" y="834"/>
                  </a:cxn>
                  <a:cxn ang="0">
                    <a:pos x="812" y="275"/>
                  </a:cxn>
                  <a:cxn ang="0">
                    <a:pos x="403" y="289"/>
                  </a:cxn>
                  <a:cxn ang="0">
                    <a:pos x="481" y="837"/>
                  </a:cxn>
                  <a:cxn ang="0">
                    <a:pos x="251" y="418"/>
                  </a:cxn>
                  <a:cxn ang="0">
                    <a:pos x="236" y="858"/>
                  </a:cxn>
                  <a:cxn ang="0">
                    <a:pos x="415" y="929"/>
                  </a:cxn>
                  <a:cxn ang="0">
                    <a:pos x="365" y="1103"/>
                  </a:cxn>
                  <a:cxn ang="0">
                    <a:pos x="520" y="929"/>
                  </a:cxn>
                  <a:cxn ang="0">
                    <a:pos x="771" y="1204"/>
                  </a:cxn>
                  <a:cxn ang="0">
                    <a:pos x="583" y="929"/>
                  </a:cxn>
                  <a:cxn ang="0">
                    <a:pos x="639" y="929"/>
                  </a:cxn>
                  <a:cxn ang="0">
                    <a:pos x="606" y="1142"/>
                  </a:cxn>
                  <a:cxn ang="0">
                    <a:pos x="768" y="890"/>
                  </a:cxn>
                  <a:cxn ang="0">
                    <a:pos x="406" y="887"/>
                  </a:cxn>
                  <a:cxn ang="0">
                    <a:pos x="809" y="881"/>
                  </a:cxn>
                  <a:cxn ang="0">
                    <a:pos x="562" y="837"/>
                  </a:cxn>
                  <a:cxn ang="0">
                    <a:pos x="648" y="702"/>
                  </a:cxn>
                  <a:cxn ang="0">
                    <a:pos x="630" y="783"/>
                  </a:cxn>
                  <a:cxn ang="0">
                    <a:pos x="577" y="837"/>
                  </a:cxn>
                  <a:cxn ang="0">
                    <a:pos x="165" y="624"/>
                  </a:cxn>
                  <a:cxn ang="0">
                    <a:pos x="180" y="582"/>
                  </a:cxn>
                  <a:cxn ang="0">
                    <a:pos x="236" y="582"/>
                  </a:cxn>
                  <a:cxn ang="0">
                    <a:pos x="245" y="627"/>
                  </a:cxn>
                  <a:cxn ang="0">
                    <a:pos x="203" y="651"/>
                  </a:cxn>
                  <a:cxn ang="0">
                    <a:pos x="165" y="624"/>
                  </a:cxn>
                  <a:cxn ang="0">
                    <a:pos x="974" y="690"/>
                  </a:cxn>
                  <a:cxn ang="0">
                    <a:pos x="947" y="582"/>
                  </a:cxn>
                  <a:cxn ang="0">
                    <a:pos x="1024" y="517"/>
                  </a:cxn>
                  <a:cxn ang="0">
                    <a:pos x="1108" y="585"/>
                  </a:cxn>
                  <a:cxn ang="0">
                    <a:pos x="1078" y="690"/>
                  </a:cxn>
                </a:cxnLst>
                <a:rect l="0" t="0" r="r" b="b"/>
                <a:pathLst>
                  <a:path w="1219" h="1241">
                    <a:moveTo>
                      <a:pt x="771" y="1204"/>
                    </a:moveTo>
                    <a:cubicBezTo>
                      <a:pt x="721" y="1139"/>
                      <a:pt x="695" y="1050"/>
                      <a:pt x="699" y="932"/>
                    </a:cubicBezTo>
                    <a:cubicBezTo>
                      <a:pt x="706" y="925"/>
                      <a:pt x="726" y="931"/>
                      <a:pt x="738" y="929"/>
                    </a:cubicBezTo>
                    <a:cubicBezTo>
                      <a:pt x="744" y="1012"/>
                      <a:pt x="764" y="1123"/>
                      <a:pt x="854" y="1103"/>
                    </a:cubicBezTo>
                    <a:cubicBezTo>
                      <a:pt x="899" y="1093"/>
                      <a:pt x="917" y="1034"/>
                      <a:pt x="917" y="971"/>
                    </a:cubicBezTo>
                    <a:cubicBezTo>
                      <a:pt x="876" y="986"/>
                      <a:pt x="804" y="1002"/>
                      <a:pt x="804" y="932"/>
                    </a:cubicBezTo>
                    <a:cubicBezTo>
                      <a:pt x="873" y="938"/>
                      <a:pt x="871" y="833"/>
                      <a:pt x="806" y="834"/>
                    </a:cubicBezTo>
                    <a:cubicBezTo>
                      <a:pt x="805" y="720"/>
                      <a:pt x="1017" y="702"/>
                      <a:pt x="983" y="858"/>
                    </a:cubicBezTo>
                    <a:cubicBezTo>
                      <a:pt x="1122" y="837"/>
                      <a:pt x="1219" y="741"/>
                      <a:pt x="1204" y="577"/>
                    </a:cubicBezTo>
                    <a:cubicBezTo>
                      <a:pt x="1193" y="462"/>
                      <a:pt x="1088" y="406"/>
                      <a:pt x="971" y="418"/>
                    </a:cubicBezTo>
                    <a:cubicBezTo>
                      <a:pt x="932" y="422"/>
                      <a:pt x="903" y="436"/>
                      <a:pt x="875" y="460"/>
                    </a:cubicBezTo>
                    <a:cubicBezTo>
                      <a:pt x="784" y="538"/>
                      <a:pt x="758" y="676"/>
                      <a:pt x="741" y="834"/>
                    </a:cubicBezTo>
                    <a:cubicBezTo>
                      <a:pt x="732" y="840"/>
                      <a:pt x="713" y="835"/>
                      <a:pt x="699" y="837"/>
                    </a:cubicBezTo>
                    <a:cubicBezTo>
                      <a:pt x="688" y="620"/>
                      <a:pt x="829" y="488"/>
                      <a:pt x="812" y="275"/>
                    </a:cubicBezTo>
                    <a:cubicBezTo>
                      <a:pt x="801" y="127"/>
                      <a:pt x="684" y="92"/>
                      <a:pt x="612" y="0"/>
                    </a:cubicBezTo>
                    <a:cubicBezTo>
                      <a:pt x="532" y="89"/>
                      <a:pt x="406" y="132"/>
                      <a:pt x="403" y="289"/>
                    </a:cubicBezTo>
                    <a:cubicBezTo>
                      <a:pt x="401" y="489"/>
                      <a:pt x="527" y="626"/>
                      <a:pt x="520" y="834"/>
                    </a:cubicBezTo>
                    <a:cubicBezTo>
                      <a:pt x="513" y="840"/>
                      <a:pt x="493" y="835"/>
                      <a:pt x="481" y="837"/>
                    </a:cubicBezTo>
                    <a:cubicBezTo>
                      <a:pt x="460" y="682"/>
                      <a:pt x="436" y="539"/>
                      <a:pt x="344" y="460"/>
                    </a:cubicBezTo>
                    <a:cubicBezTo>
                      <a:pt x="317" y="437"/>
                      <a:pt x="287" y="422"/>
                      <a:pt x="251" y="418"/>
                    </a:cubicBezTo>
                    <a:cubicBezTo>
                      <a:pt x="129" y="405"/>
                      <a:pt x="27" y="463"/>
                      <a:pt x="15" y="579"/>
                    </a:cubicBezTo>
                    <a:cubicBezTo>
                      <a:pt x="0" y="736"/>
                      <a:pt x="92" y="837"/>
                      <a:pt x="236" y="858"/>
                    </a:cubicBezTo>
                    <a:cubicBezTo>
                      <a:pt x="202" y="702"/>
                      <a:pt x="414" y="720"/>
                      <a:pt x="412" y="834"/>
                    </a:cubicBezTo>
                    <a:cubicBezTo>
                      <a:pt x="349" y="827"/>
                      <a:pt x="342" y="941"/>
                      <a:pt x="415" y="929"/>
                    </a:cubicBezTo>
                    <a:cubicBezTo>
                      <a:pt x="420" y="995"/>
                      <a:pt x="344" y="995"/>
                      <a:pt x="305" y="968"/>
                    </a:cubicBezTo>
                    <a:cubicBezTo>
                      <a:pt x="296" y="1028"/>
                      <a:pt x="321" y="1093"/>
                      <a:pt x="365" y="1103"/>
                    </a:cubicBezTo>
                    <a:cubicBezTo>
                      <a:pt x="451" y="1122"/>
                      <a:pt x="478" y="1018"/>
                      <a:pt x="478" y="932"/>
                    </a:cubicBezTo>
                    <a:cubicBezTo>
                      <a:pt x="486" y="925"/>
                      <a:pt x="507" y="931"/>
                      <a:pt x="520" y="929"/>
                    </a:cubicBezTo>
                    <a:cubicBezTo>
                      <a:pt x="525" y="1050"/>
                      <a:pt x="496" y="1137"/>
                      <a:pt x="448" y="1204"/>
                    </a:cubicBezTo>
                    <a:cubicBezTo>
                      <a:pt x="529" y="1241"/>
                      <a:pt x="690" y="1241"/>
                      <a:pt x="771" y="1204"/>
                    </a:cubicBezTo>
                    <a:close/>
                    <a:moveTo>
                      <a:pt x="565" y="929"/>
                    </a:moveTo>
                    <a:cubicBezTo>
                      <a:pt x="571" y="929"/>
                      <a:pt x="577" y="929"/>
                      <a:pt x="583" y="929"/>
                    </a:cubicBezTo>
                    <a:cubicBezTo>
                      <a:pt x="599" y="960"/>
                      <a:pt x="592" y="1016"/>
                      <a:pt x="612" y="1043"/>
                    </a:cubicBezTo>
                    <a:cubicBezTo>
                      <a:pt x="622" y="1005"/>
                      <a:pt x="621" y="958"/>
                      <a:pt x="639" y="929"/>
                    </a:cubicBezTo>
                    <a:cubicBezTo>
                      <a:pt x="644" y="929"/>
                      <a:pt x="649" y="929"/>
                      <a:pt x="654" y="929"/>
                    </a:cubicBezTo>
                    <a:cubicBezTo>
                      <a:pt x="637" y="999"/>
                      <a:pt x="628" y="1077"/>
                      <a:pt x="606" y="1142"/>
                    </a:cubicBezTo>
                    <a:cubicBezTo>
                      <a:pt x="596" y="1068"/>
                      <a:pt x="577" y="1002"/>
                      <a:pt x="565" y="929"/>
                    </a:cubicBezTo>
                    <a:close/>
                    <a:moveTo>
                      <a:pt x="768" y="890"/>
                    </a:moveTo>
                    <a:cubicBezTo>
                      <a:pt x="650" y="893"/>
                      <a:pt x="527" y="889"/>
                      <a:pt x="412" y="890"/>
                    </a:cubicBezTo>
                    <a:cubicBezTo>
                      <a:pt x="409" y="890"/>
                      <a:pt x="409" y="888"/>
                      <a:pt x="406" y="887"/>
                    </a:cubicBezTo>
                    <a:cubicBezTo>
                      <a:pt x="406" y="884"/>
                      <a:pt x="406" y="881"/>
                      <a:pt x="406" y="878"/>
                    </a:cubicBezTo>
                    <a:cubicBezTo>
                      <a:pt x="534" y="875"/>
                      <a:pt x="690" y="870"/>
                      <a:pt x="809" y="881"/>
                    </a:cubicBezTo>
                    <a:cubicBezTo>
                      <a:pt x="803" y="898"/>
                      <a:pt x="780" y="890"/>
                      <a:pt x="768" y="890"/>
                    </a:cubicBezTo>
                    <a:close/>
                    <a:moveTo>
                      <a:pt x="562" y="837"/>
                    </a:moveTo>
                    <a:cubicBezTo>
                      <a:pt x="575" y="653"/>
                      <a:pt x="591" y="472"/>
                      <a:pt x="609" y="292"/>
                    </a:cubicBezTo>
                    <a:cubicBezTo>
                      <a:pt x="622" y="425"/>
                      <a:pt x="636" y="568"/>
                      <a:pt x="648" y="702"/>
                    </a:cubicBezTo>
                    <a:cubicBezTo>
                      <a:pt x="653" y="748"/>
                      <a:pt x="658" y="795"/>
                      <a:pt x="654" y="837"/>
                    </a:cubicBezTo>
                    <a:cubicBezTo>
                      <a:pt x="626" y="839"/>
                      <a:pt x="632" y="800"/>
                      <a:pt x="630" y="783"/>
                    </a:cubicBezTo>
                    <a:cubicBezTo>
                      <a:pt x="624" y="710"/>
                      <a:pt x="620" y="628"/>
                      <a:pt x="609" y="565"/>
                    </a:cubicBezTo>
                    <a:cubicBezTo>
                      <a:pt x="592" y="648"/>
                      <a:pt x="598" y="756"/>
                      <a:pt x="577" y="837"/>
                    </a:cubicBezTo>
                    <a:cubicBezTo>
                      <a:pt x="572" y="837"/>
                      <a:pt x="567" y="837"/>
                      <a:pt x="562" y="837"/>
                    </a:cubicBezTo>
                    <a:close/>
                    <a:moveTo>
                      <a:pt x="165" y="624"/>
                    </a:moveTo>
                    <a:cubicBezTo>
                      <a:pt x="149" y="613"/>
                      <a:pt x="139" y="597"/>
                      <a:pt x="126" y="582"/>
                    </a:cubicBezTo>
                    <a:cubicBezTo>
                      <a:pt x="144" y="582"/>
                      <a:pt x="162" y="582"/>
                      <a:pt x="180" y="582"/>
                    </a:cubicBezTo>
                    <a:cubicBezTo>
                      <a:pt x="186" y="557"/>
                      <a:pt x="196" y="535"/>
                      <a:pt x="206" y="514"/>
                    </a:cubicBezTo>
                    <a:cubicBezTo>
                      <a:pt x="216" y="538"/>
                      <a:pt x="222" y="564"/>
                      <a:pt x="236" y="582"/>
                    </a:cubicBezTo>
                    <a:cubicBezTo>
                      <a:pt x="252" y="584"/>
                      <a:pt x="276" y="579"/>
                      <a:pt x="287" y="585"/>
                    </a:cubicBezTo>
                    <a:cubicBezTo>
                      <a:pt x="272" y="598"/>
                      <a:pt x="258" y="612"/>
                      <a:pt x="245" y="627"/>
                    </a:cubicBezTo>
                    <a:cubicBezTo>
                      <a:pt x="252" y="643"/>
                      <a:pt x="260" y="674"/>
                      <a:pt x="257" y="690"/>
                    </a:cubicBezTo>
                    <a:cubicBezTo>
                      <a:pt x="241" y="676"/>
                      <a:pt x="224" y="661"/>
                      <a:pt x="203" y="651"/>
                    </a:cubicBezTo>
                    <a:cubicBezTo>
                      <a:pt x="186" y="664"/>
                      <a:pt x="169" y="677"/>
                      <a:pt x="153" y="690"/>
                    </a:cubicBezTo>
                    <a:cubicBezTo>
                      <a:pt x="155" y="667"/>
                      <a:pt x="158" y="644"/>
                      <a:pt x="165" y="624"/>
                    </a:cubicBezTo>
                    <a:close/>
                    <a:moveTo>
                      <a:pt x="1024" y="648"/>
                    </a:moveTo>
                    <a:cubicBezTo>
                      <a:pt x="1011" y="666"/>
                      <a:pt x="991" y="676"/>
                      <a:pt x="974" y="690"/>
                    </a:cubicBezTo>
                    <a:cubicBezTo>
                      <a:pt x="979" y="668"/>
                      <a:pt x="982" y="644"/>
                      <a:pt x="989" y="624"/>
                    </a:cubicBezTo>
                    <a:cubicBezTo>
                      <a:pt x="973" y="612"/>
                      <a:pt x="959" y="598"/>
                      <a:pt x="947" y="582"/>
                    </a:cubicBezTo>
                    <a:cubicBezTo>
                      <a:pt x="965" y="582"/>
                      <a:pt x="983" y="582"/>
                      <a:pt x="1001" y="582"/>
                    </a:cubicBezTo>
                    <a:cubicBezTo>
                      <a:pt x="1007" y="559"/>
                      <a:pt x="1019" y="541"/>
                      <a:pt x="1024" y="517"/>
                    </a:cubicBezTo>
                    <a:cubicBezTo>
                      <a:pt x="1042" y="532"/>
                      <a:pt x="1041" y="566"/>
                      <a:pt x="1057" y="582"/>
                    </a:cubicBezTo>
                    <a:cubicBezTo>
                      <a:pt x="1073" y="584"/>
                      <a:pt x="1097" y="579"/>
                      <a:pt x="1108" y="585"/>
                    </a:cubicBezTo>
                    <a:cubicBezTo>
                      <a:pt x="1093" y="598"/>
                      <a:pt x="1079" y="612"/>
                      <a:pt x="1066" y="627"/>
                    </a:cubicBezTo>
                    <a:cubicBezTo>
                      <a:pt x="1073" y="643"/>
                      <a:pt x="1079" y="677"/>
                      <a:pt x="1078" y="690"/>
                    </a:cubicBezTo>
                    <a:cubicBezTo>
                      <a:pt x="1061" y="675"/>
                      <a:pt x="1042" y="662"/>
                      <a:pt x="1024" y="648"/>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50" name="Freeform 26"/>
              <p:cNvSpPr>
                <a:spLocks/>
              </p:cNvSpPr>
              <p:nvPr/>
            </p:nvSpPr>
            <p:spPr bwMode="auto">
              <a:xfrm>
                <a:off x="2794" y="3540"/>
                <a:ext cx="84" cy="160"/>
              </a:xfrm>
              <a:custGeom>
                <a:avLst/>
                <a:gdLst/>
                <a:ahLst/>
                <a:cxnLst>
                  <a:cxn ang="0">
                    <a:pos x="8" y="116"/>
                  </a:cxn>
                  <a:cxn ang="0">
                    <a:pos x="53" y="0"/>
                  </a:cxn>
                  <a:cxn ang="0">
                    <a:pos x="8" y="116"/>
                  </a:cxn>
                </a:cxnLst>
                <a:rect l="0" t="0" r="r" b="b"/>
                <a:pathLst>
                  <a:path w="61" h="116">
                    <a:moveTo>
                      <a:pt x="8" y="116"/>
                    </a:moveTo>
                    <a:cubicBezTo>
                      <a:pt x="51" y="100"/>
                      <a:pt x="61" y="61"/>
                      <a:pt x="53" y="0"/>
                    </a:cubicBezTo>
                    <a:cubicBezTo>
                      <a:pt x="7" y="11"/>
                      <a:pt x="0" y="58"/>
                      <a:pt x="8" y="116"/>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51" name="Freeform 27"/>
              <p:cNvSpPr>
                <a:spLocks/>
              </p:cNvSpPr>
              <p:nvPr/>
            </p:nvSpPr>
            <p:spPr bwMode="auto">
              <a:xfrm>
                <a:off x="1300" y="3577"/>
                <a:ext cx="161" cy="84"/>
              </a:xfrm>
              <a:custGeom>
                <a:avLst/>
                <a:gdLst/>
                <a:ahLst/>
                <a:cxnLst>
                  <a:cxn ang="0">
                    <a:pos x="117" y="47"/>
                  </a:cxn>
                  <a:cxn ang="0">
                    <a:pos x="0" y="18"/>
                  </a:cxn>
                  <a:cxn ang="0">
                    <a:pos x="117" y="47"/>
                  </a:cxn>
                </a:cxnLst>
                <a:rect l="0" t="0" r="r" b="b"/>
                <a:pathLst>
                  <a:path w="117" h="61">
                    <a:moveTo>
                      <a:pt x="117" y="47"/>
                    </a:moveTo>
                    <a:cubicBezTo>
                      <a:pt x="107" y="0"/>
                      <a:pt x="37" y="9"/>
                      <a:pt x="0" y="18"/>
                    </a:cubicBezTo>
                    <a:cubicBezTo>
                      <a:pt x="9" y="60"/>
                      <a:pt x="66" y="61"/>
                      <a:pt x="117" y="47"/>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52" name="Freeform 28"/>
              <p:cNvSpPr>
                <a:spLocks/>
              </p:cNvSpPr>
              <p:nvPr/>
            </p:nvSpPr>
            <p:spPr bwMode="auto">
              <a:xfrm>
                <a:off x="2863" y="3458"/>
                <a:ext cx="83" cy="167"/>
              </a:xfrm>
              <a:custGeom>
                <a:avLst/>
                <a:gdLst/>
                <a:ahLst/>
                <a:cxnLst>
                  <a:cxn ang="0">
                    <a:pos x="51" y="0"/>
                  </a:cxn>
                  <a:cxn ang="0">
                    <a:pos x="15" y="117"/>
                  </a:cxn>
                  <a:cxn ang="0">
                    <a:pos x="56" y="72"/>
                  </a:cxn>
                  <a:cxn ang="0">
                    <a:pos x="51" y="0"/>
                  </a:cxn>
                </a:cxnLst>
                <a:rect l="0" t="0" r="r" b="b"/>
                <a:pathLst>
                  <a:path w="60" h="121">
                    <a:moveTo>
                      <a:pt x="51" y="0"/>
                    </a:moveTo>
                    <a:cubicBezTo>
                      <a:pt x="6" y="13"/>
                      <a:pt x="0" y="66"/>
                      <a:pt x="15" y="117"/>
                    </a:cubicBezTo>
                    <a:cubicBezTo>
                      <a:pt x="22" y="121"/>
                      <a:pt x="53" y="92"/>
                      <a:pt x="56" y="72"/>
                    </a:cubicBezTo>
                    <a:cubicBezTo>
                      <a:pt x="60" y="49"/>
                      <a:pt x="45" y="26"/>
                      <a:pt x="51" y="0"/>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53" name="Freeform 29"/>
              <p:cNvSpPr>
                <a:spLocks/>
              </p:cNvSpPr>
              <p:nvPr/>
            </p:nvSpPr>
            <p:spPr bwMode="auto">
              <a:xfrm>
                <a:off x="1227" y="3504"/>
                <a:ext cx="164" cy="80"/>
              </a:xfrm>
              <a:custGeom>
                <a:avLst/>
                <a:gdLst/>
                <a:ahLst/>
                <a:cxnLst>
                  <a:cxn ang="0">
                    <a:pos x="119" y="50"/>
                  </a:cxn>
                  <a:cxn ang="0">
                    <a:pos x="0" y="11"/>
                  </a:cxn>
                  <a:cxn ang="0">
                    <a:pos x="119" y="50"/>
                  </a:cxn>
                </a:cxnLst>
                <a:rect l="0" t="0" r="r" b="b"/>
                <a:pathLst>
                  <a:path w="119" h="58">
                    <a:moveTo>
                      <a:pt x="119" y="50"/>
                    </a:moveTo>
                    <a:cubicBezTo>
                      <a:pt x="106" y="4"/>
                      <a:pt x="54" y="0"/>
                      <a:pt x="0" y="11"/>
                    </a:cubicBezTo>
                    <a:cubicBezTo>
                      <a:pt x="18" y="54"/>
                      <a:pt x="59" y="58"/>
                      <a:pt x="119" y="50"/>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54" name="Freeform 30"/>
              <p:cNvSpPr>
                <a:spLocks/>
              </p:cNvSpPr>
              <p:nvPr/>
            </p:nvSpPr>
            <p:spPr bwMode="auto">
              <a:xfrm>
                <a:off x="2925" y="3375"/>
                <a:ext cx="84" cy="161"/>
              </a:xfrm>
              <a:custGeom>
                <a:avLst/>
                <a:gdLst/>
                <a:ahLst/>
                <a:cxnLst>
                  <a:cxn ang="0">
                    <a:pos x="17" y="117"/>
                  </a:cxn>
                  <a:cxn ang="0">
                    <a:pos x="44" y="0"/>
                  </a:cxn>
                  <a:cxn ang="0">
                    <a:pos x="17" y="117"/>
                  </a:cxn>
                </a:cxnLst>
                <a:rect l="0" t="0" r="r" b="b"/>
                <a:pathLst>
                  <a:path w="61" h="117">
                    <a:moveTo>
                      <a:pt x="17" y="117"/>
                    </a:moveTo>
                    <a:cubicBezTo>
                      <a:pt x="59" y="111"/>
                      <a:pt x="61" y="45"/>
                      <a:pt x="44" y="0"/>
                    </a:cubicBezTo>
                    <a:cubicBezTo>
                      <a:pt x="0" y="7"/>
                      <a:pt x="7" y="78"/>
                      <a:pt x="17" y="117"/>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55" name="Freeform 31"/>
              <p:cNvSpPr>
                <a:spLocks/>
              </p:cNvSpPr>
              <p:nvPr/>
            </p:nvSpPr>
            <p:spPr bwMode="auto">
              <a:xfrm>
                <a:off x="1169" y="3416"/>
                <a:ext cx="156" cy="83"/>
              </a:xfrm>
              <a:custGeom>
                <a:avLst/>
                <a:gdLst/>
                <a:ahLst/>
                <a:cxnLst>
                  <a:cxn ang="0">
                    <a:pos x="113" y="54"/>
                  </a:cxn>
                  <a:cxn ang="0">
                    <a:pos x="0" y="6"/>
                  </a:cxn>
                  <a:cxn ang="0">
                    <a:pos x="113" y="54"/>
                  </a:cxn>
                </a:cxnLst>
                <a:rect l="0" t="0" r="r" b="b"/>
                <a:pathLst>
                  <a:path w="113" h="60">
                    <a:moveTo>
                      <a:pt x="113" y="54"/>
                    </a:moveTo>
                    <a:cubicBezTo>
                      <a:pt x="101" y="12"/>
                      <a:pt x="52" y="0"/>
                      <a:pt x="0" y="6"/>
                    </a:cubicBezTo>
                    <a:cubicBezTo>
                      <a:pt x="9" y="55"/>
                      <a:pt x="65" y="60"/>
                      <a:pt x="113" y="54"/>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56" name="Freeform 32"/>
              <p:cNvSpPr>
                <a:spLocks/>
              </p:cNvSpPr>
              <p:nvPr/>
            </p:nvSpPr>
            <p:spPr bwMode="auto">
              <a:xfrm>
                <a:off x="2970" y="3280"/>
                <a:ext cx="109" cy="165"/>
              </a:xfrm>
              <a:custGeom>
                <a:avLst/>
                <a:gdLst/>
                <a:ahLst/>
                <a:cxnLst>
                  <a:cxn ang="0">
                    <a:pos x="32" y="120"/>
                  </a:cxn>
                  <a:cxn ang="0">
                    <a:pos x="41" y="0"/>
                  </a:cxn>
                  <a:cxn ang="0">
                    <a:pos x="32" y="120"/>
                  </a:cxn>
                </a:cxnLst>
                <a:rect l="0" t="0" r="r" b="b"/>
                <a:pathLst>
                  <a:path w="79" h="120">
                    <a:moveTo>
                      <a:pt x="32" y="120"/>
                    </a:moveTo>
                    <a:cubicBezTo>
                      <a:pt x="79" y="98"/>
                      <a:pt x="59" y="39"/>
                      <a:pt x="41" y="0"/>
                    </a:cubicBezTo>
                    <a:cubicBezTo>
                      <a:pt x="0" y="23"/>
                      <a:pt x="14" y="83"/>
                      <a:pt x="32" y="120"/>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57" name="Freeform 33"/>
              <p:cNvSpPr>
                <a:spLocks/>
              </p:cNvSpPr>
              <p:nvPr/>
            </p:nvSpPr>
            <p:spPr bwMode="auto">
              <a:xfrm>
                <a:off x="1116" y="3326"/>
                <a:ext cx="151" cy="85"/>
              </a:xfrm>
              <a:custGeom>
                <a:avLst/>
                <a:gdLst/>
                <a:ahLst/>
                <a:cxnLst>
                  <a:cxn ang="0">
                    <a:pos x="110" y="60"/>
                  </a:cxn>
                  <a:cxn ang="0">
                    <a:pos x="0" y="0"/>
                  </a:cxn>
                  <a:cxn ang="0">
                    <a:pos x="110" y="60"/>
                  </a:cxn>
                </a:cxnLst>
                <a:rect l="0" t="0" r="r" b="b"/>
                <a:pathLst>
                  <a:path w="110" h="62">
                    <a:moveTo>
                      <a:pt x="110" y="60"/>
                    </a:moveTo>
                    <a:cubicBezTo>
                      <a:pt x="102" y="12"/>
                      <a:pt x="55" y="2"/>
                      <a:pt x="0" y="0"/>
                    </a:cubicBezTo>
                    <a:cubicBezTo>
                      <a:pt x="11" y="46"/>
                      <a:pt x="52" y="62"/>
                      <a:pt x="110" y="60"/>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58" name="Freeform 34"/>
              <p:cNvSpPr>
                <a:spLocks/>
              </p:cNvSpPr>
              <p:nvPr/>
            </p:nvSpPr>
            <p:spPr bwMode="auto">
              <a:xfrm>
                <a:off x="3003" y="3186"/>
                <a:ext cx="123" cy="164"/>
              </a:xfrm>
              <a:custGeom>
                <a:avLst/>
                <a:gdLst/>
                <a:ahLst/>
                <a:cxnLst>
                  <a:cxn ang="0">
                    <a:pos x="47" y="119"/>
                  </a:cxn>
                  <a:cxn ang="0">
                    <a:pos x="44" y="0"/>
                  </a:cxn>
                  <a:cxn ang="0">
                    <a:pos x="47" y="119"/>
                  </a:cxn>
                </a:cxnLst>
                <a:rect l="0" t="0" r="r" b="b"/>
                <a:pathLst>
                  <a:path w="89" h="119">
                    <a:moveTo>
                      <a:pt x="47" y="119"/>
                    </a:moveTo>
                    <a:cubicBezTo>
                      <a:pt x="89" y="88"/>
                      <a:pt x="64" y="36"/>
                      <a:pt x="44" y="0"/>
                    </a:cubicBezTo>
                    <a:cubicBezTo>
                      <a:pt x="0" y="28"/>
                      <a:pt x="28" y="85"/>
                      <a:pt x="47" y="119"/>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59" name="Freeform 35"/>
              <p:cNvSpPr>
                <a:spLocks/>
              </p:cNvSpPr>
              <p:nvPr/>
            </p:nvSpPr>
            <p:spPr bwMode="auto">
              <a:xfrm>
                <a:off x="1079" y="3224"/>
                <a:ext cx="140" cy="93"/>
              </a:xfrm>
              <a:custGeom>
                <a:avLst/>
                <a:gdLst/>
                <a:ahLst/>
                <a:cxnLst>
                  <a:cxn ang="0">
                    <a:pos x="0" y="0"/>
                  </a:cxn>
                  <a:cxn ang="0">
                    <a:pos x="102" y="68"/>
                  </a:cxn>
                  <a:cxn ang="0">
                    <a:pos x="0" y="0"/>
                  </a:cxn>
                </a:cxnLst>
                <a:rect l="0" t="0" r="r" b="b"/>
                <a:pathLst>
                  <a:path w="102" h="68">
                    <a:moveTo>
                      <a:pt x="0" y="0"/>
                    </a:moveTo>
                    <a:cubicBezTo>
                      <a:pt x="5" y="50"/>
                      <a:pt x="58" y="68"/>
                      <a:pt x="102" y="68"/>
                    </a:cubicBezTo>
                    <a:cubicBezTo>
                      <a:pt x="97" y="18"/>
                      <a:pt x="43" y="1"/>
                      <a:pt x="0" y="0"/>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60" name="Freeform 36"/>
              <p:cNvSpPr>
                <a:spLocks/>
              </p:cNvSpPr>
              <p:nvPr/>
            </p:nvSpPr>
            <p:spPr bwMode="auto">
              <a:xfrm>
                <a:off x="3038" y="3083"/>
                <a:ext cx="121" cy="168"/>
              </a:xfrm>
              <a:custGeom>
                <a:avLst/>
                <a:gdLst/>
                <a:ahLst/>
                <a:cxnLst>
                  <a:cxn ang="0">
                    <a:pos x="40" y="0"/>
                  </a:cxn>
                  <a:cxn ang="0">
                    <a:pos x="58" y="122"/>
                  </a:cxn>
                  <a:cxn ang="0">
                    <a:pos x="40" y="0"/>
                  </a:cxn>
                </a:cxnLst>
                <a:rect l="0" t="0" r="r" b="b"/>
                <a:pathLst>
                  <a:path w="88" h="122">
                    <a:moveTo>
                      <a:pt x="40" y="0"/>
                    </a:moveTo>
                    <a:cubicBezTo>
                      <a:pt x="0" y="32"/>
                      <a:pt x="29" y="100"/>
                      <a:pt x="58" y="122"/>
                    </a:cubicBezTo>
                    <a:cubicBezTo>
                      <a:pt x="88" y="78"/>
                      <a:pt x="60" y="35"/>
                      <a:pt x="40" y="0"/>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61" name="Freeform 37"/>
              <p:cNvSpPr>
                <a:spLocks/>
              </p:cNvSpPr>
              <p:nvPr/>
            </p:nvSpPr>
            <p:spPr bwMode="auto">
              <a:xfrm>
                <a:off x="1049" y="3116"/>
                <a:ext cx="129" cy="108"/>
              </a:xfrm>
              <a:custGeom>
                <a:avLst/>
                <a:gdLst/>
                <a:ahLst/>
                <a:cxnLst>
                  <a:cxn ang="0">
                    <a:pos x="93" y="78"/>
                  </a:cxn>
                  <a:cxn ang="0">
                    <a:pos x="0" y="0"/>
                  </a:cxn>
                  <a:cxn ang="0">
                    <a:pos x="93" y="78"/>
                  </a:cxn>
                </a:cxnLst>
                <a:rect l="0" t="0" r="r" b="b"/>
                <a:pathLst>
                  <a:path w="93" h="78">
                    <a:moveTo>
                      <a:pt x="93" y="78"/>
                    </a:moveTo>
                    <a:cubicBezTo>
                      <a:pt x="91" y="23"/>
                      <a:pt x="45" y="12"/>
                      <a:pt x="0" y="0"/>
                    </a:cubicBezTo>
                    <a:cubicBezTo>
                      <a:pt x="0" y="55"/>
                      <a:pt x="52" y="73"/>
                      <a:pt x="93" y="78"/>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62" name="Freeform 38"/>
              <p:cNvSpPr>
                <a:spLocks/>
              </p:cNvSpPr>
              <p:nvPr/>
            </p:nvSpPr>
            <p:spPr bwMode="auto">
              <a:xfrm>
                <a:off x="3056" y="2984"/>
                <a:ext cx="130" cy="161"/>
              </a:xfrm>
              <a:custGeom>
                <a:avLst/>
                <a:gdLst/>
                <a:ahLst/>
                <a:cxnLst>
                  <a:cxn ang="0">
                    <a:pos x="69" y="117"/>
                  </a:cxn>
                  <a:cxn ang="0">
                    <a:pos x="33" y="0"/>
                  </a:cxn>
                  <a:cxn ang="0">
                    <a:pos x="69" y="117"/>
                  </a:cxn>
                </a:cxnLst>
                <a:rect l="0" t="0" r="r" b="b"/>
                <a:pathLst>
                  <a:path w="95" h="117">
                    <a:moveTo>
                      <a:pt x="69" y="117"/>
                    </a:moveTo>
                    <a:cubicBezTo>
                      <a:pt x="95" y="65"/>
                      <a:pt x="58" y="26"/>
                      <a:pt x="33" y="0"/>
                    </a:cubicBezTo>
                    <a:cubicBezTo>
                      <a:pt x="0" y="45"/>
                      <a:pt x="41" y="96"/>
                      <a:pt x="69" y="117"/>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63" name="Freeform 39"/>
              <p:cNvSpPr>
                <a:spLocks/>
              </p:cNvSpPr>
              <p:nvPr/>
            </p:nvSpPr>
            <p:spPr bwMode="auto">
              <a:xfrm>
                <a:off x="1029" y="3005"/>
                <a:ext cx="131" cy="128"/>
              </a:xfrm>
              <a:custGeom>
                <a:avLst/>
                <a:gdLst/>
                <a:ahLst/>
                <a:cxnLst>
                  <a:cxn ang="0">
                    <a:pos x="0" y="0"/>
                  </a:cxn>
                  <a:cxn ang="0">
                    <a:pos x="0" y="6"/>
                  </a:cxn>
                  <a:cxn ang="0">
                    <a:pos x="84" y="93"/>
                  </a:cxn>
                  <a:cxn ang="0">
                    <a:pos x="0" y="0"/>
                  </a:cxn>
                </a:cxnLst>
                <a:rect l="0" t="0" r="r" b="b"/>
                <a:pathLst>
                  <a:path w="95" h="93">
                    <a:moveTo>
                      <a:pt x="0" y="0"/>
                    </a:moveTo>
                    <a:cubicBezTo>
                      <a:pt x="0" y="2"/>
                      <a:pt x="0" y="4"/>
                      <a:pt x="0" y="6"/>
                    </a:cubicBezTo>
                    <a:cubicBezTo>
                      <a:pt x="2" y="61"/>
                      <a:pt x="47" y="73"/>
                      <a:pt x="84" y="93"/>
                    </a:cubicBezTo>
                    <a:cubicBezTo>
                      <a:pt x="95" y="35"/>
                      <a:pt x="42" y="15"/>
                      <a:pt x="0" y="0"/>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64" name="Freeform 40"/>
              <p:cNvSpPr>
                <a:spLocks/>
              </p:cNvSpPr>
              <p:nvPr/>
            </p:nvSpPr>
            <p:spPr bwMode="auto">
              <a:xfrm>
                <a:off x="1029" y="2893"/>
                <a:ext cx="120" cy="140"/>
              </a:xfrm>
              <a:custGeom>
                <a:avLst/>
                <a:gdLst/>
                <a:ahLst/>
                <a:cxnLst>
                  <a:cxn ang="0">
                    <a:pos x="0" y="0"/>
                  </a:cxn>
                  <a:cxn ang="0">
                    <a:pos x="0" y="42"/>
                  </a:cxn>
                  <a:cxn ang="0">
                    <a:pos x="69" y="102"/>
                  </a:cxn>
                  <a:cxn ang="0">
                    <a:pos x="0" y="0"/>
                  </a:cxn>
                </a:cxnLst>
                <a:rect l="0" t="0" r="r" b="b"/>
                <a:pathLst>
                  <a:path w="87" h="102">
                    <a:moveTo>
                      <a:pt x="0" y="0"/>
                    </a:moveTo>
                    <a:cubicBezTo>
                      <a:pt x="0" y="14"/>
                      <a:pt x="0" y="28"/>
                      <a:pt x="0" y="42"/>
                    </a:cubicBezTo>
                    <a:cubicBezTo>
                      <a:pt x="9" y="76"/>
                      <a:pt x="49" y="79"/>
                      <a:pt x="69" y="102"/>
                    </a:cubicBezTo>
                    <a:cubicBezTo>
                      <a:pt x="87" y="39"/>
                      <a:pt x="34" y="22"/>
                      <a:pt x="0" y="0"/>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65" name="Freeform 41"/>
              <p:cNvSpPr>
                <a:spLocks/>
              </p:cNvSpPr>
              <p:nvPr/>
            </p:nvSpPr>
            <p:spPr bwMode="auto">
              <a:xfrm>
                <a:off x="3074" y="2881"/>
                <a:ext cx="121" cy="152"/>
              </a:xfrm>
              <a:custGeom>
                <a:avLst/>
                <a:gdLst/>
                <a:ahLst/>
                <a:cxnLst>
                  <a:cxn ang="0">
                    <a:pos x="71" y="111"/>
                  </a:cxn>
                  <a:cxn ang="0">
                    <a:pos x="20" y="0"/>
                  </a:cxn>
                  <a:cxn ang="0">
                    <a:pos x="71" y="111"/>
                  </a:cxn>
                </a:cxnLst>
                <a:rect l="0" t="0" r="r" b="b"/>
                <a:pathLst>
                  <a:path w="88" h="111">
                    <a:moveTo>
                      <a:pt x="71" y="111"/>
                    </a:moveTo>
                    <a:cubicBezTo>
                      <a:pt x="88" y="51"/>
                      <a:pt x="52" y="21"/>
                      <a:pt x="20" y="0"/>
                    </a:cubicBezTo>
                    <a:cubicBezTo>
                      <a:pt x="0" y="57"/>
                      <a:pt x="38" y="90"/>
                      <a:pt x="71" y="111"/>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66" name="Freeform 42"/>
              <p:cNvSpPr>
                <a:spLocks/>
              </p:cNvSpPr>
              <p:nvPr/>
            </p:nvSpPr>
            <p:spPr bwMode="auto">
              <a:xfrm>
                <a:off x="1029" y="2783"/>
                <a:ext cx="117" cy="147"/>
              </a:xfrm>
              <a:custGeom>
                <a:avLst/>
                <a:gdLst/>
                <a:ahLst/>
                <a:cxnLst>
                  <a:cxn ang="0">
                    <a:pos x="0" y="0"/>
                  </a:cxn>
                  <a:cxn ang="0">
                    <a:pos x="0" y="44"/>
                  </a:cxn>
                  <a:cxn ang="0">
                    <a:pos x="63" y="107"/>
                  </a:cxn>
                  <a:cxn ang="0">
                    <a:pos x="3" y="0"/>
                  </a:cxn>
                  <a:cxn ang="0">
                    <a:pos x="0" y="0"/>
                  </a:cxn>
                </a:cxnLst>
                <a:rect l="0" t="0" r="r" b="b"/>
                <a:pathLst>
                  <a:path w="85" h="107">
                    <a:moveTo>
                      <a:pt x="0" y="0"/>
                    </a:moveTo>
                    <a:cubicBezTo>
                      <a:pt x="0" y="15"/>
                      <a:pt x="0" y="30"/>
                      <a:pt x="0" y="44"/>
                    </a:cubicBezTo>
                    <a:cubicBezTo>
                      <a:pt x="8" y="79"/>
                      <a:pt x="46" y="82"/>
                      <a:pt x="63" y="107"/>
                    </a:cubicBezTo>
                    <a:cubicBezTo>
                      <a:pt x="85" y="52"/>
                      <a:pt x="33" y="22"/>
                      <a:pt x="3" y="0"/>
                    </a:cubicBezTo>
                    <a:cubicBezTo>
                      <a:pt x="2" y="0"/>
                      <a:pt x="1" y="0"/>
                      <a:pt x="0" y="0"/>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67" name="Freeform 43"/>
              <p:cNvSpPr>
                <a:spLocks/>
              </p:cNvSpPr>
              <p:nvPr/>
            </p:nvSpPr>
            <p:spPr bwMode="auto">
              <a:xfrm>
                <a:off x="3074" y="2779"/>
                <a:ext cx="106" cy="147"/>
              </a:xfrm>
              <a:custGeom>
                <a:avLst/>
                <a:gdLst/>
                <a:ahLst/>
                <a:cxnLst>
                  <a:cxn ang="0">
                    <a:pos x="77" y="107"/>
                  </a:cxn>
                  <a:cxn ang="0">
                    <a:pos x="77" y="53"/>
                  </a:cxn>
                  <a:cxn ang="0">
                    <a:pos x="17" y="0"/>
                  </a:cxn>
                  <a:cxn ang="0">
                    <a:pos x="77" y="107"/>
                  </a:cxn>
                </a:cxnLst>
                <a:rect l="0" t="0" r="r" b="b"/>
                <a:pathLst>
                  <a:path w="77" h="107">
                    <a:moveTo>
                      <a:pt x="77" y="107"/>
                    </a:moveTo>
                    <a:cubicBezTo>
                      <a:pt x="77" y="89"/>
                      <a:pt x="77" y="71"/>
                      <a:pt x="77" y="53"/>
                    </a:cubicBezTo>
                    <a:cubicBezTo>
                      <a:pt x="62" y="30"/>
                      <a:pt x="39" y="16"/>
                      <a:pt x="17" y="0"/>
                    </a:cubicBezTo>
                    <a:cubicBezTo>
                      <a:pt x="0" y="62"/>
                      <a:pt x="44" y="85"/>
                      <a:pt x="77" y="107"/>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68" name="Freeform 44"/>
              <p:cNvSpPr>
                <a:spLocks/>
              </p:cNvSpPr>
              <p:nvPr/>
            </p:nvSpPr>
            <p:spPr bwMode="auto">
              <a:xfrm>
                <a:off x="1022" y="2676"/>
                <a:ext cx="120" cy="152"/>
              </a:xfrm>
              <a:custGeom>
                <a:avLst/>
                <a:gdLst/>
                <a:ahLst/>
                <a:cxnLst>
                  <a:cxn ang="0">
                    <a:pos x="74" y="111"/>
                  </a:cxn>
                  <a:cxn ang="0">
                    <a:pos x="17" y="0"/>
                  </a:cxn>
                  <a:cxn ang="0">
                    <a:pos x="74" y="111"/>
                  </a:cxn>
                </a:cxnLst>
                <a:rect l="0" t="0" r="r" b="b"/>
                <a:pathLst>
                  <a:path w="87" h="111">
                    <a:moveTo>
                      <a:pt x="74" y="111"/>
                    </a:moveTo>
                    <a:cubicBezTo>
                      <a:pt x="87" y="59"/>
                      <a:pt x="54" y="19"/>
                      <a:pt x="17" y="0"/>
                    </a:cubicBezTo>
                    <a:cubicBezTo>
                      <a:pt x="0" y="62"/>
                      <a:pt x="41" y="89"/>
                      <a:pt x="74" y="111"/>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69" name="Freeform 45"/>
              <p:cNvSpPr>
                <a:spLocks/>
              </p:cNvSpPr>
              <p:nvPr/>
            </p:nvSpPr>
            <p:spPr bwMode="auto">
              <a:xfrm>
                <a:off x="3057" y="2676"/>
                <a:ext cx="123" cy="140"/>
              </a:xfrm>
              <a:custGeom>
                <a:avLst/>
                <a:gdLst/>
                <a:ahLst/>
                <a:cxnLst>
                  <a:cxn ang="0">
                    <a:pos x="89" y="102"/>
                  </a:cxn>
                  <a:cxn ang="0">
                    <a:pos x="89" y="75"/>
                  </a:cxn>
                  <a:cxn ang="0">
                    <a:pos x="20" y="0"/>
                  </a:cxn>
                  <a:cxn ang="0">
                    <a:pos x="89" y="102"/>
                  </a:cxn>
                </a:cxnLst>
                <a:rect l="0" t="0" r="r" b="b"/>
                <a:pathLst>
                  <a:path w="89" h="102">
                    <a:moveTo>
                      <a:pt x="89" y="102"/>
                    </a:moveTo>
                    <a:cubicBezTo>
                      <a:pt x="89" y="93"/>
                      <a:pt x="89" y="84"/>
                      <a:pt x="89" y="75"/>
                    </a:cubicBezTo>
                    <a:cubicBezTo>
                      <a:pt x="86" y="29"/>
                      <a:pt x="42" y="25"/>
                      <a:pt x="20" y="0"/>
                    </a:cubicBezTo>
                    <a:cubicBezTo>
                      <a:pt x="0" y="55"/>
                      <a:pt x="50" y="86"/>
                      <a:pt x="89" y="102"/>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70" name="Freeform 46"/>
              <p:cNvSpPr>
                <a:spLocks/>
              </p:cNvSpPr>
              <p:nvPr/>
            </p:nvSpPr>
            <p:spPr bwMode="auto">
              <a:xfrm>
                <a:off x="1043" y="2568"/>
                <a:ext cx="121" cy="157"/>
              </a:xfrm>
              <a:custGeom>
                <a:avLst/>
                <a:gdLst/>
                <a:ahLst/>
                <a:cxnLst>
                  <a:cxn ang="0">
                    <a:pos x="68" y="114"/>
                  </a:cxn>
                  <a:cxn ang="0">
                    <a:pos x="20" y="0"/>
                  </a:cxn>
                  <a:cxn ang="0">
                    <a:pos x="68" y="114"/>
                  </a:cxn>
                </a:cxnLst>
                <a:rect l="0" t="0" r="r" b="b"/>
                <a:pathLst>
                  <a:path w="88" h="114">
                    <a:moveTo>
                      <a:pt x="68" y="114"/>
                    </a:moveTo>
                    <a:cubicBezTo>
                      <a:pt x="88" y="59"/>
                      <a:pt x="53" y="21"/>
                      <a:pt x="20" y="0"/>
                    </a:cubicBezTo>
                    <a:cubicBezTo>
                      <a:pt x="0" y="57"/>
                      <a:pt x="35" y="92"/>
                      <a:pt x="68" y="114"/>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71" name="Freeform 47"/>
              <p:cNvSpPr>
                <a:spLocks/>
              </p:cNvSpPr>
              <p:nvPr/>
            </p:nvSpPr>
            <p:spPr bwMode="auto">
              <a:xfrm>
                <a:off x="3052" y="2581"/>
                <a:ext cx="119" cy="128"/>
              </a:xfrm>
              <a:custGeom>
                <a:avLst/>
                <a:gdLst/>
                <a:ahLst/>
                <a:cxnLst>
                  <a:cxn ang="0">
                    <a:pos x="84" y="93"/>
                  </a:cxn>
                  <a:cxn ang="0">
                    <a:pos x="0" y="0"/>
                  </a:cxn>
                  <a:cxn ang="0">
                    <a:pos x="84" y="93"/>
                  </a:cxn>
                </a:cxnLst>
                <a:rect l="0" t="0" r="r" b="b"/>
                <a:pathLst>
                  <a:path w="87" h="93">
                    <a:moveTo>
                      <a:pt x="84" y="93"/>
                    </a:moveTo>
                    <a:cubicBezTo>
                      <a:pt x="87" y="33"/>
                      <a:pt x="37" y="10"/>
                      <a:pt x="0" y="0"/>
                    </a:cubicBezTo>
                    <a:cubicBezTo>
                      <a:pt x="0" y="59"/>
                      <a:pt x="41" y="77"/>
                      <a:pt x="84" y="93"/>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72" name="Freeform 48"/>
              <p:cNvSpPr>
                <a:spLocks/>
              </p:cNvSpPr>
              <p:nvPr/>
            </p:nvSpPr>
            <p:spPr bwMode="auto">
              <a:xfrm>
                <a:off x="1073" y="2465"/>
                <a:ext cx="131" cy="161"/>
              </a:xfrm>
              <a:custGeom>
                <a:avLst/>
                <a:gdLst/>
                <a:ahLst/>
                <a:cxnLst>
                  <a:cxn ang="0">
                    <a:pos x="55" y="117"/>
                  </a:cxn>
                  <a:cxn ang="0">
                    <a:pos x="25" y="0"/>
                  </a:cxn>
                  <a:cxn ang="0">
                    <a:pos x="55" y="117"/>
                  </a:cxn>
                </a:cxnLst>
                <a:rect l="0" t="0" r="r" b="b"/>
                <a:pathLst>
                  <a:path w="95" h="117">
                    <a:moveTo>
                      <a:pt x="55" y="117"/>
                    </a:moveTo>
                    <a:cubicBezTo>
                      <a:pt x="95" y="79"/>
                      <a:pt x="56" y="20"/>
                      <a:pt x="25" y="0"/>
                    </a:cubicBezTo>
                    <a:cubicBezTo>
                      <a:pt x="0" y="50"/>
                      <a:pt x="33" y="88"/>
                      <a:pt x="55" y="117"/>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73" name="Freeform 49"/>
              <p:cNvSpPr>
                <a:spLocks/>
              </p:cNvSpPr>
              <p:nvPr/>
            </p:nvSpPr>
            <p:spPr bwMode="auto">
              <a:xfrm>
                <a:off x="3007" y="2477"/>
                <a:ext cx="136" cy="124"/>
              </a:xfrm>
              <a:custGeom>
                <a:avLst/>
                <a:gdLst/>
                <a:ahLst/>
                <a:cxnLst>
                  <a:cxn ang="0">
                    <a:pos x="98" y="90"/>
                  </a:cxn>
                  <a:cxn ang="0">
                    <a:pos x="11" y="0"/>
                  </a:cxn>
                  <a:cxn ang="0">
                    <a:pos x="98" y="90"/>
                  </a:cxn>
                </a:cxnLst>
                <a:rect l="0" t="0" r="r" b="b"/>
                <a:pathLst>
                  <a:path w="98" h="90">
                    <a:moveTo>
                      <a:pt x="98" y="90"/>
                    </a:moveTo>
                    <a:cubicBezTo>
                      <a:pt x="96" y="33"/>
                      <a:pt x="51" y="19"/>
                      <a:pt x="11" y="0"/>
                    </a:cubicBezTo>
                    <a:cubicBezTo>
                      <a:pt x="0" y="59"/>
                      <a:pt x="54" y="77"/>
                      <a:pt x="98" y="90"/>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74" name="Freeform 50"/>
              <p:cNvSpPr>
                <a:spLocks/>
              </p:cNvSpPr>
              <p:nvPr/>
            </p:nvSpPr>
            <p:spPr bwMode="auto">
              <a:xfrm>
                <a:off x="1114" y="2363"/>
                <a:ext cx="127" cy="168"/>
              </a:xfrm>
              <a:custGeom>
                <a:avLst/>
                <a:gdLst/>
                <a:ahLst/>
                <a:cxnLst>
                  <a:cxn ang="0">
                    <a:pos x="46" y="122"/>
                  </a:cxn>
                  <a:cxn ang="0">
                    <a:pos x="31" y="0"/>
                  </a:cxn>
                  <a:cxn ang="0">
                    <a:pos x="46" y="122"/>
                  </a:cxn>
                </a:cxnLst>
                <a:rect l="0" t="0" r="r" b="b"/>
                <a:pathLst>
                  <a:path w="92" h="122">
                    <a:moveTo>
                      <a:pt x="46" y="122"/>
                    </a:moveTo>
                    <a:cubicBezTo>
                      <a:pt x="92" y="94"/>
                      <a:pt x="59" y="22"/>
                      <a:pt x="31" y="0"/>
                    </a:cubicBezTo>
                    <a:cubicBezTo>
                      <a:pt x="0" y="47"/>
                      <a:pt x="27" y="82"/>
                      <a:pt x="46" y="122"/>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75" name="Freeform 51"/>
              <p:cNvSpPr>
                <a:spLocks/>
              </p:cNvSpPr>
              <p:nvPr/>
            </p:nvSpPr>
            <p:spPr bwMode="auto">
              <a:xfrm>
                <a:off x="2962" y="2388"/>
                <a:ext cx="154" cy="110"/>
              </a:xfrm>
              <a:custGeom>
                <a:avLst/>
                <a:gdLst/>
                <a:ahLst/>
                <a:cxnLst>
                  <a:cxn ang="0">
                    <a:pos x="11" y="0"/>
                  </a:cxn>
                  <a:cxn ang="0">
                    <a:pos x="98" y="80"/>
                  </a:cxn>
                  <a:cxn ang="0">
                    <a:pos x="11" y="0"/>
                  </a:cxn>
                </a:cxnLst>
                <a:rect l="0" t="0" r="r" b="b"/>
                <a:pathLst>
                  <a:path w="112" h="80">
                    <a:moveTo>
                      <a:pt x="11" y="0"/>
                    </a:moveTo>
                    <a:cubicBezTo>
                      <a:pt x="0" y="55"/>
                      <a:pt x="58" y="66"/>
                      <a:pt x="98" y="80"/>
                    </a:cubicBezTo>
                    <a:cubicBezTo>
                      <a:pt x="112" y="34"/>
                      <a:pt x="53" y="10"/>
                      <a:pt x="11" y="0"/>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76" name="Freeform 52"/>
              <p:cNvSpPr>
                <a:spLocks/>
              </p:cNvSpPr>
              <p:nvPr/>
            </p:nvSpPr>
            <p:spPr bwMode="auto">
              <a:xfrm>
                <a:off x="1164" y="2272"/>
                <a:ext cx="117" cy="164"/>
              </a:xfrm>
              <a:custGeom>
                <a:avLst/>
                <a:gdLst/>
                <a:ahLst/>
                <a:cxnLst>
                  <a:cxn ang="0">
                    <a:pos x="43" y="119"/>
                  </a:cxn>
                  <a:cxn ang="0">
                    <a:pos x="46" y="0"/>
                  </a:cxn>
                  <a:cxn ang="0">
                    <a:pos x="43" y="119"/>
                  </a:cxn>
                </a:cxnLst>
                <a:rect l="0" t="0" r="r" b="b"/>
                <a:pathLst>
                  <a:path w="85" h="119">
                    <a:moveTo>
                      <a:pt x="43" y="119"/>
                    </a:moveTo>
                    <a:cubicBezTo>
                      <a:pt x="85" y="95"/>
                      <a:pt x="64" y="35"/>
                      <a:pt x="46" y="0"/>
                    </a:cubicBezTo>
                    <a:cubicBezTo>
                      <a:pt x="0" y="26"/>
                      <a:pt x="24" y="83"/>
                      <a:pt x="43" y="119"/>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77" name="Freeform 53"/>
              <p:cNvSpPr>
                <a:spLocks/>
              </p:cNvSpPr>
              <p:nvPr/>
            </p:nvSpPr>
            <p:spPr bwMode="auto">
              <a:xfrm>
                <a:off x="2912" y="2309"/>
                <a:ext cx="148" cy="84"/>
              </a:xfrm>
              <a:custGeom>
                <a:avLst/>
                <a:gdLst/>
                <a:ahLst/>
                <a:cxnLst>
                  <a:cxn ang="0">
                    <a:pos x="107" y="60"/>
                  </a:cxn>
                  <a:cxn ang="0">
                    <a:pos x="0" y="0"/>
                  </a:cxn>
                  <a:cxn ang="0">
                    <a:pos x="107" y="60"/>
                  </a:cxn>
                </a:cxnLst>
                <a:rect l="0" t="0" r="r" b="b"/>
                <a:pathLst>
                  <a:path w="107" h="61">
                    <a:moveTo>
                      <a:pt x="107" y="60"/>
                    </a:moveTo>
                    <a:cubicBezTo>
                      <a:pt x="98" y="13"/>
                      <a:pt x="55" y="0"/>
                      <a:pt x="0" y="0"/>
                    </a:cubicBezTo>
                    <a:cubicBezTo>
                      <a:pt x="11" y="44"/>
                      <a:pt x="50" y="61"/>
                      <a:pt x="107" y="60"/>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78" name="Freeform 54"/>
              <p:cNvSpPr>
                <a:spLocks/>
              </p:cNvSpPr>
              <p:nvPr/>
            </p:nvSpPr>
            <p:spPr bwMode="auto">
              <a:xfrm>
                <a:off x="1234" y="2185"/>
                <a:ext cx="96" cy="165"/>
              </a:xfrm>
              <a:custGeom>
                <a:avLst/>
                <a:gdLst/>
                <a:ahLst/>
                <a:cxnLst>
                  <a:cxn ang="0">
                    <a:pos x="24" y="120"/>
                  </a:cxn>
                  <a:cxn ang="0">
                    <a:pos x="42" y="0"/>
                  </a:cxn>
                  <a:cxn ang="0">
                    <a:pos x="24" y="120"/>
                  </a:cxn>
                </a:cxnLst>
                <a:rect l="0" t="0" r="r" b="b"/>
                <a:pathLst>
                  <a:path w="70" h="120">
                    <a:moveTo>
                      <a:pt x="24" y="120"/>
                    </a:moveTo>
                    <a:cubicBezTo>
                      <a:pt x="70" y="101"/>
                      <a:pt x="65" y="41"/>
                      <a:pt x="42" y="0"/>
                    </a:cubicBezTo>
                    <a:cubicBezTo>
                      <a:pt x="0" y="23"/>
                      <a:pt x="13" y="73"/>
                      <a:pt x="24" y="120"/>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79" name="Freeform 55"/>
              <p:cNvSpPr>
                <a:spLocks/>
              </p:cNvSpPr>
              <p:nvPr/>
            </p:nvSpPr>
            <p:spPr bwMode="auto">
              <a:xfrm>
                <a:off x="2851" y="2221"/>
                <a:ext cx="151" cy="80"/>
              </a:xfrm>
              <a:custGeom>
                <a:avLst/>
                <a:gdLst/>
                <a:ahLst/>
                <a:cxnLst>
                  <a:cxn ang="0">
                    <a:pos x="110" y="58"/>
                  </a:cxn>
                  <a:cxn ang="0">
                    <a:pos x="0" y="4"/>
                  </a:cxn>
                  <a:cxn ang="0">
                    <a:pos x="110" y="58"/>
                  </a:cxn>
                </a:cxnLst>
                <a:rect l="0" t="0" r="r" b="b"/>
                <a:pathLst>
                  <a:path w="110" h="58">
                    <a:moveTo>
                      <a:pt x="110" y="58"/>
                    </a:moveTo>
                    <a:cubicBezTo>
                      <a:pt x="101" y="10"/>
                      <a:pt x="53" y="0"/>
                      <a:pt x="0" y="4"/>
                    </a:cubicBezTo>
                    <a:cubicBezTo>
                      <a:pt x="10" y="49"/>
                      <a:pt x="55" y="58"/>
                      <a:pt x="110" y="58"/>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80" name="Freeform 56"/>
              <p:cNvSpPr>
                <a:spLocks/>
              </p:cNvSpPr>
              <p:nvPr/>
            </p:nvSpPr>
            <p:spPr bwMode="auto">
              <a:xfrm>
                <a:off x="1313" y="2102"/>
                <a:ext cx="78" cy="166"/>
              </a:xfrm>
              <a:custGeom>
                <a:avLst/>
                <a:gdLst/>
                <a:ahLst/>
                <a:cxnLst>
                  <a:cxn ang="0">
                    <a:pos x="12" y="120"/>
                  </a:cxn>
                  <a:cxn ang="0">
                    <a:pos x="45" y="0"/>
                  </a:cxn>
                  <a:cxn ang="0">
                    <a:pos x="12" y="120"/>
                  </a:cxn>
                </a:cxnLst>
                <a:rect l="0" t="0" r="r" b="b"/>
                <a:pathLst>
                  <a:path w="57" h="120">
                    <a:moveTo>
                      <a:pt x="12" y="120"/>
                    </a:moveTo>
                    <a:cubicBezTo>
                      <a:pt x="57" y="101"/>
                      <a:pt x="55" y="56"/>
                      <a:pt x="45" y="0"/>
                    </a:cubicBezTo>
                    <a:cubicBezTo>
                      <a:pt x="0" y="15"/>
                      <a:pt x="0" y="69"/>
                      <a:pt x="12" y="120"/>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81" name="Freeform 57"/>
              <p:cNvSpPr>
                <a:spLocks/>
              </p:cNvSpPr>
              <p:nvPr/>
            </p:nvSpPr>
            <p:spPr bwMode="auto">
              <a:xfrm>
                <a:off x="2776" y="2147"/>
                <a:ext cx="164" cy="78"/>
              </a:xfrm>
              <a:custGeom>
                <a:avLst/>
                <a:gdLst/>
                <a:ahLst/>
                <a:cxnLst>
                  <a:cxn ang="0">
                    <a:pos x="119" y="46"/>
                  </a:cxn>
                  <a:cxn ang="0">
                    <a:pos x="75" y="1"/>
                  </a:cxn>
                  <a:cxn ang="0">
                    <a:pos x="0" y="4"/>
                  </a:cxn>
                  <a:cxn ang="0">
                    <a:pos x="119" y="46"/>
                  </a:cxn>
                </a:cxnLst>
                <a:rect l="0" t="0" r="r" b="b"/>
                <a:pathLst>
                  <a:path w="119" h="57">
                    <a:moveTo>
                      <a:pt x="119" y="46"/>
                    </a:moveTo>
                    <a:cubicBezTo>
                      <a:pt x="108" y="28"/>
                      <a:pt x="93" y="13"/>
                      <a:pt x="75" y="1"/>
                    </a:cubicBezTo>
                    <a:cubicBezTo>
                      <a:pt x="47" y="0"/>
                      <a:pt x="28" y="7"/>
                      <a:pt x="0" y="4"/>
                    </a:cubicBezTo>
                    <a:cubicBezTo>
                      <a:pt x="16" y="49"/>
                      <a:pt x="61" y="57"/>
                      <a:pt x="119" y="46"/>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82" name="Freeform 58"/>
              <p:cNvSpPr>
                <a:spLocks/>
              </p:cNvSpPr>
              <p:nvPr/>
            </p:nvSpPr>
            <p:spPr bwMode="auto">
              <a:xfrm>
                <a:off x="1384" y="2034"/>
                <a:ext cx="86" cy="159"/>
              </a:xfrm>
              <a:custGeom>
                <a:avLst/>
                <a:gdLst/>
                <a:ahLst/>
                <a:cxnLst>
                  <a:cxn ang="0">
                    <a:pos x="11" y="116"/>
                  </a:cxn>
                  <a:cxn ang="0">
                    <a:pos x="53" y="0"/>
                  </a:cxn>
                  <a:cxn ang="0">
                    <a:pos x="11" y="116"/>
                  </a:cxn>
                </a:cxnLst>
                <a:rect l="0" t="0" r="r" b="b"/>
                <a:pathLst>
                  <a:path w="62" h="116">
                    <a:moveTo>
                      <a:pt x="11" y="116"/>
                    </a:moveTo>
                    <a:cubicBezTo>
                      <a:pt x="50" y="99"/>
                      <a:pt x="62" y="59"/>
                      <a:pt x="53" y="0"/>
                    </a:cubicBezTo>
                    <a:cubicBezTo>
                      <a:pt x="12" y="8"/>
                      <a:pt x="0" y="57"/>
                      <a:pt x="11" y="116"/>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83" name="Freeform 59"/>
              <p:cNvSpPr>
                <a:spLocks/>
              </p:cNvSpPr>
              <p:nvPr/>
            </p:nvSpPr>
            <p:spPr bwMode="auto">
              <a:xfrm>
                <a:off x="2702" y="2067"/>
                <a:ext cx="161" cy="83"/>
              </a:xfrm>
              <a:custGeom>
                <a:avLst/>
                <a:gdLst/>
                <a:ahLst/>
                <a:cxnLst>
                  <a:cxn ang="0">
                    <a:pos x="117" y="47"/>
                  </a:cxn>
                  <a:cxn ang="0">
                    <a:pos x="0" y="14"/>
                  </a:cxn>
                  <a:cxn ang="0">
                    <a:pos x="117" y="47"/>
                  </a:cxn>
                </a:cxnLst>
                <a:rect l="0" t="0" r="r" b="b"/>
                <a:pathLst>
                  <a:path w="117" h="60">
                    <a:moveTo>
                      <a:pt x="117" y="47"/>
                    </a:moveTo>
                    <a:cubicBezTo>
                      <a:pt x="110" y="7"/>
                      <a:pt x="52" y="0"/>
                      <a:pt x="0" y="14"/>
                    </a:cubicBezTo>
                    <a:cubicBezTo>
                      <a:pt x="14" y="60"/>
                      <a:pt x="66" y="58"/>
                      <a:pt x="117" y="47"/>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84" name="Freeform 60"/>
              <p:cNvSpPr>
                <a:spLocks/>
              </p:cNvSpPr>
              <p:nvPr/>
            </p:nvSpPr>
            <p:spPr bwMode="auto">
              <a:xfrm>
                <a:off x="1470" y="1968"/>
                <a:ext cx="78" cy="155"/>
              </a:xfrm>
              <a:custGeom>
                <a:avLst/>
                <a:gdLst/>
                <a:ahLst/>
                <a:cxnLst>
                  <a:cxn ang="0">
                    <a:pos x="3" y="113"/>
                  </a:cxn>
                  <a:cxn ang="0">
                    <a:pos x="56" y="0"/>
                  </a:cxn>
                  <a:cxn ang="0">
                    <a:pos x="3" y="113"/>
                  </a:cxn>
                </a:cxnLst>
                <a:rect l="0" t="0" r="r" b="b"/>
                <a:pathLst>
                  <a:path w="57" h="113">
                    <a:moveTo>
                      <a:pt x="3" y="113"/>
                    </a:moveTo>
                    <a:cubicBezTo>
                      <a:pt x="50" y="104"/>
                      <a:pt x="57" y="56"/>
                      <a:pt x="56" y="0"/>
                    </a:cubicBezTo>
                    <a:cubicBezTo>
                      <a:pt x="12" y="11"/>
                      <a:pt x="0" y="55"/>
                      <a:pt x="3" y="113"/>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85" name="Freeform 61"/>
              <p:cNvSpPr>
                <a:spLocks/>
              </p:cNvSpPr>
              <p:nvPr/>
            </p:nvSpPr>
            <p:spPr bwMode="auto">
              <a:xfrm>
                <a:off x="2616" y="1996"/>
                <a:ext cx="169" cy="97"/>
              </a:xfrm>
              <a:custGeom>
                <a:avLst/>
                <a:gdLst/>
                <a:ahLst/>
                <a:cxnLst>
                  <a:cxn ang="0">
                    <a:pos x="122" y="44"/>
                  </a:cxn>
                  <a:cxn ang="0">
                    <a:pos x="0" y="24"/>
                  </a:cxn>
                  <a:cxn ang="0">
                    <a:pos x="122" y="44"/>
                  </a:cxn>
                </a:cxnLst>
                <a:rect l="0" t="0" r="r" b="b"/>
                <a:pathLst>
                  <a:path w="122" h="70">
                    <a:moveTo>
                      <a:pt x="122" y="44"/>
                    </a:moveTo>
                    <a:cubicBezTo>
                      <a:pt x="102" y="0"/>
                      <a:pt x="46" y="9"/>
                      <a:pt x="0" y="24"/>
                    </a:cubicBezTo>
                    <a:cubicBezTo>
                      <a:pt x="18" y="70"/>
                      <a:pt x="77" y="58"/>
                      <a:pt x="122" y="44"/>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86" name="Freeform 62"/>
              <p:cNvSpPr>
                <a:spLocks/>
              </p:cNvSpPr>
              <p:nvPr/>
            </p:nvSpPr>
            <p:spPr bwMode="auto">
              <a:xfrm>
                <a:off x="1555" y="1918"/>
                <a:ext cx="87" cy="143"/>
              </a:xfrm>
              <a:custGeom>
                <a:avLst/>
                <a:gdLst/>
                <a:ahLst/>
                <a:cxnLst>
                  <a:cxn ang="0">
                    <a:pos x="0" y="104"/>
                  </a:cxn>
                  <a:cxn ang="0">
                    <a:pos x="63" y="0"/>
                  </a:cxn>
                  <a:cxn ang="0">
                    <a:pos x="0" y="104"/>
                  </a:cxn>
                </a:cxnLst>
                <a:rect l="0" t="0" r="r" b="b"/>
                <a:pathLst>
                  <a:path w="63" h="104">
                    <a:moveTo>
                      <a:pt x="0" y="104"/>
                    </a:moveTo>
                    <a:cubicBezTo>
                      <a:pt x="48" y="97"/>
                      <a:pt x="60" y="53"/>
                      <a:pt x="63" y="0"/>
                    </a:cubicBezTo>
                    <a:cubicBezTo>
                      <a:pt x="20" y="0"/>
                      <a:pt x="0" y="50"/>
                      <a:pt x="0" y="104"/>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87" name="Freeform 63"/>
              <p:cNvSpPr>
                <a:spLocks/>
              </p:cNvSpPr>
              <p:nvPr/>
            </p:nvSpPr>
            <p:spPr bwMode="auto">
              <a:xfrm>
                <a:off x="2530" y="1930"/>
                <a:ext cx="164" cy="114"/>
              </a:xfrm>
              <a:custGeom>
                <a:avLst/>
                <a:gdLst/>
                <a:ahLst/>
                <a:cxnLst>
                  <a:cxn ang="0">
                    <a:pos x="119" y="45"/>
                  </a:cxn>
                  <a:cxn ang="0">
                    <a:pos x="0" y="36"/>
                  </a:cxn>
                  <a:cxn ang="0">
                    <a:pos x="119" y="45"/>
                  </a:cxn>
                </a:cxnLst>
                <a:rect l="0" t="0" r="r" b="b"/>
                <a:pathLst>
                  <a:path w="119" h="82">
                    <a:moveTo>
                      <a:pt x="119" y="45"/>
                    </a:moveTo>
                    <a:cubicBezTo>
                      <a:pt x="92" y="0"/>
                      <a:pt x="43" y="18"/>
                      <a:pt x="0" y="36"/>
                    </a:cubicBezTo>
                    <a:cubicBezTo>
                      <a:pt x="23" y="82"/>
                      <a:pt x="80" y="63"/>
                      <a:pt x="119" y="45"/>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88" name="Freeform 64"/>
              <p:cNvSpPr>
                <a:spLocks/>
              </p:cNvSpPr>
              <p:nvPr/>
            </p:nvSpPr>
            <p:spPr bwMode="auto">
              <a:xfrm>
                <a:off x="1642" y="1873"/>
                <a:ext cx="103" cy="136"/>
              </a:xfrm>
              <a:custGeom>
                <a:avLst/>
                <a:gdLst/>
                <a:ahLst/>
                <a:cxnLst>
                  <a:cxn ang="0">
                    <a:pos x="0" y="99"/>
                  </a:cxn>
                  <a:cxn ang="0">
                    <a:pos x="75" y="0"/>
                  </a:cxn>
                  <a:cxn ang="0">
                    <a:pos x="0" y="99"/>
                  </a:cxn>
                </a:cxnLst>
                <a:rect l="0" t="0" r="r" b="b"/>
                <a:pathLst>
                  <a:path w="75" h="99">
                    <a:moveTo>
                      <a:pt x="0" y="99"/>
                    </a:moveTo>
                    <a:cubicBezTo>
                      <a:pt x="57" y="97"/>
                      <a:pt x="64" y="47"/>
                      <a:pt x="75" y="0"/>
                    </a:cubicBezTo>
                    <a:cubicBezTo>
                      <a:pt x="21" y="4"/>
                      <a:pt x="9" y="50"/>
                      <a:pt x="0" y="99"/>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89" name="Freeform 65"/>
              <p:cNvSpPr>
                <a:spLocks/>
              </p:cNvSpPr>
              <p:nvPr/>
            </p:nvSpPr>
            <p:spPr bwMode="auto">
              <a:xfrm>
                <a:off x="2435" y="1877"/>
                <a:ext cx="165" cy="125"/>
              </a:xfrm>
              <a:custGeom>
                <a:avLst/>
                <a:gdLst/>
                <a:ahLst/>
                <a:cxnLst>
                  <a:cxn ang="0">
                    <a:pos x="120" y="45"/>
                  </a:cxn>
                  <a:cxn ang="0">
                    <a:pos x="0" y="48"/>
                  </a:cxn>
                  <a:cxn ang="0">
                    <a:pos x="120" y="45"/>
                  </a:cxn>
                </a:cxnLst>
                <a:rect l="0" t="0" r="r" b="b"/>
                <a:pathLst>
                  <a:path w="120" h="91">
                    <a:moveTo>
                      <a:pt x="120" y="45"/>
                    </a:moveTo>
                    <a:cubicBezTo>
                      <a:pt x="91" y="0"/>
                      <a:pt x="34" y="27"/>
                      <a:pt x="0" y="48"/>
                    </a:cubicBezTo>
                    <a:cubicBezTo>
                      <a:pt x="26" y="91"/>
                      <a:pt x="88" y="62"/>
                      <a:pt x="120" y="45"/>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90" name="Freeform 66"/>
              <p:cNvSpPr>
                <a:spLocks/>
              </p:cNvSpPr>
              <p:nvPr/>
            </p:nvSpPr>
            <p:spPr bwMode="auto">
              <a:xfrm>
                <a:off x="1733" y="1831"/>
                <a:ext cx="118" cy="145"/>
              </a:xfrm>
              <a:custGeom>
                <a:avLst/>
                <a:gdLst/>
                <a:ahLst/>
                <a:cxnLst>
                  <a:cxn ang="0">
                    <a:pos x="0" y="96"/>
                  </a:cxn>
                  <a:cxn ang="0">
                    <a:pos x="86" y="9"/>
                  </a:cxn>
                  <a:cxn ang="0">
                    <a:pos x="0" y="96"/>
                  </a:cxn>
                </a:cxnLst>
                <a:rect l="0" t="0" r="r" b="b"/>
                <a:pathLst>
                  <a:path w="86" h="105">
                    <a:moveTo>
                      <a:pt x="0" y="96"/>
                    </a:moveTo>
                    <a:cubicBezTo>
                      <a:pt x="55" y="105"/>
                      <a:pt x="71" y="50"/>
                      <a:pt x="86" y="9"/>
                    </a:cubicBezTo>
                    <a:cubicBezTo>
                      <a:pt x="32" y="0"/>
                      <a:pt x="16" y="56"/>
                      <a:pt x="0" y="96"/>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91" name="Freeform 67"/>
              <p:cNvSpPr>
                <a:spLocks/>
              </p:cNvSpPr>
              <p:nvPr/>
            </p:nvSpPr>
            <p:spPr bwMode="auto">
              <a:xfrm>
                <a:off x="2337" y="1840"/>
                <a:ext cx="160" cy="121"/>
              </a:xfrm>
              <a:custGeom>
                <a:avLst/>
                <a:gdLst/>
                <a:ahLst/>
                <a:cxnLst>
                  <a:cxn ang="0">
                    <a:pos x="116" y="36"/>
                  </a:cxn>
                  <a:cxn ang="0">
                    <a:pos x="0" y="60"/>
                  </a:cxn>
                  <a:cxn ang="0">
                    <a:pos x="116" y="36"/>
                  </a:cxn>
                </a:cxnLst>
                <a:rect l="0" t="0" r="r" b="b"/>
                <a:pathLst>
                  <a:path w="116" h="88">
                    <a:moveTo>
                      <a:pt x="116" y="36"/>
                    </a:moveTo>
                    <a:cubicBezTo>
                      <a:pt x="80" y="0"/>
                      <a:pt x="21" y="30"/>
                      <a:pt x="0" y="60"/>
                    </a:cubicBezTo>
                    <a:cubicBezTo>
                      <a:pt x="41" y="88"/>
                      <a:pt x="91" y="59"/>
                      <a:pt x="116" y="36"/>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92" name="Freeform 68"/>
              <p:cNvSpPr>
                <a:spLocks/>
              </p:cNvSpPr>
              <p:nvPr/>
            </p:nvSpPr>
            <p:spPr bwMode="auto">
              <a:xfrm>
                <a:off x="1830" y="1805"/>
                <a:ext cx="128" cy="145"/>
              </a:xfrm>
              <a:custGeom>
                <a:avLst/>
                <a:gdLst/>
                <a:ahLst/>
                <a:cxnLst>
                  <a:cxn ang="0">
                    <a:pos x="0" y="91"/>
                  </a:cxn>
                  <a:cxn ang="0">
                    <a:pos x="93" y="13"/>
                  </a:cxn>
                  <a:cxn ang="0">
                    <a:pos x="0" y="91"/>
                  </a:cxn>
                </a:cxnLst>
                <a:rect l="0" t="0" r="r" b="b"/>
                <a:pathLst>
                  <a:path w="93" h="105">
                    <a:moveTo>
                      <a:pt x="0" y="91"/>
                    </a:moveTo>
                    <a:cubicBezTo>
                      <a:pt x="59" y="105"/>
                      <a:pt x="74" y="48"/>
                      <a:pt x="93" y="13"/>
                    </a:cubicBezTo>
                    <a:cubicBezTo>
                      <a:pt x="35" y="0"/>
                      <a:pt x="18" y="54"/>
                      <a:pt x="0" y="91"/>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93" name="Freeform 69"/>
              <p:cNvSpPr>
                <a:spLocks/>
              </p:cNvSpPr>
              <p:nvPr/>
            </p:nvSpPr>
            <p:spPr bwMode="auto">
              <a:xfrm>
                <a:off x="1934" y="1810"/>
                <a:ext cx="132" cy="109"/>
              </a:xfrm>
              <a:custGeom>
                <a:avLst/>
                <a:gdLst/>
                <a:ahLst/>
                <a:cxnLst>
                  <a:cxn ang="0">
                    <a:pos x="96" y="0"/>
                  </a:cxn>
                  <a:cxn ang="0">
                    <a:pos x="60" y="0"/>
                  </a:cxn>
                  <a:cxn ang="0">
                    <a:pos x="0" y="75"/>
                  </a:cxn>
                  <a:cxn ang="0">
                    <a:pos x="96" y="0"/>
                  </a:cxn>
                </a:cxnLst>
                <a:rect l="0" t="0" r="r" b="b"/>
                <a:pathLst>
                  <a:path w="96" h="79">
                    <a:moveTo>
                      <a:pt x="96" y="0"/>
                    </a:moveTo>
                    <a:cubicBezTo>
                      <a:pt x="84" y="0"/>
                      <a:pt x="72" y="0"/>
                      <a:pt x="60" y="0"/>
                    </a:cubicBezTo>
                    <a:cubicBezTo>
                      <a:pt x="24" y="7"/>
                      <a:pt x="11" y="53"/>
                      <a:pt x="0" y="75"/>
                    </a:cubicBezTo>
                    <a:cubicBezTo>
                      <a:pt x="61" y="79"/>
                      <a:pt x="76" y="37"/>
                      <a:pt x="96" y="0"/>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94" name="Freeform 70"/>
              <p:cNvSpPr>
                <a:spLocks/>
              </p:cNvSpPr>
              <p:nvPr/>
            </p:nvSpPr>
            <p:spPr bwMode="auto">
              <a:xfrm>
                <a:off x="2234" y="1833"/>
                <a:ext cx="160" cy="104"/>
              </a:xfrm>
              <a:custGeom>
                <a:avLst/>
                <a:gdLst/>
                <a:ahLst/>
                <a:cxnLst>
                  <a:cxn ang="0">
                    <a:pos x="116" y="11"/>
                  </a:cxn>
                  <a:cxn ang="0">
                    <a:pos x="57" y="2"/>
                  </a:cxn>
                  <a:cxn ang="0">
                    <a:pos x="0" y="50"/>
                  </a:cxn>
                  <a:cxn ang="0">
                    <a:pos x="116" y="11"/>
                  </a:cxn>
                </a:cxnLst>
                <a:rect l="0" t="0" r="r" b="b"/>
                <a:pathLst>
                  <a:path w="116" h="76">
                    <a:moveTo>
                      <a:pt x="116" y="11"/>
                    </a:moveTo>
                    <a:cubicBezTo>
                      <a:pt x="97" y="8"/>
                      <a:pt x="82" y="0"/>
                      <a:pt x="57" y="2"/>
                    </a:cubicBezTo>
                    <a:cubicBezTo>
                      <a:pt x="39" y="19"/>
                      <a:pt x="15" y="30"/>
                      <a:pt x="0" y="50"/>
                    </a:cubicBezTo>
                    <a:cubicBezTo>
                      <a:pt x="50" y="76"/>
                      <a:pt x="96" y="42"/>
                      <a:pt x="116" y="11"/>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95" name="Freeform 71"/>
              <p:cNvSpPr>
                <a:spLocks/>
              </p:cNvSpPr>
              <p:nvPr/>
            </p:nvSpPr>
            <p:spPr bwMode="auto">
              <a:xfrm>
                <a:off x="2033" y="1810"/>
                <a:ext cx="147" cy="114"/>
              </a:xfrm>
              <a:custGeom>
                <a:avLst/>
                <a:gdLst/>
                <a:ahLst/>
                <a:cxnLst>
                  <a:cxn ang="0">
                    <a:pos x="107" y="0"/>
                  </a:cxn>
                  <a:cxn ang="0">
                    <a:pos x="56" y="0"/>
                  </a:cxn>
                  <a:cxn ang="0">
                    <a:pos x="0" y="63"/>
                  </a:cxn>
                  <a:cxn ang="0">
                    <a:pos x="107" y="3"/>
                  </a:cxn>
                  <a:cxn ang="0">
                    <a:pos x="107" y="0"/>
                  </a:cxn>
                </a:cxnLst>
                <a:rect l="0" t="0" r="r" b="b"/>
                <a:pathLst>
                  <a:path w="107" h="82">
                    <a:moveTo>
                      <a:pt x="107" y="0"/>
                    </a:moveTo>
                    <a:cubicBezTo>
                      <a:pt x="90" y="0"/>
                      <a:pt x="73" y="0"/>
                      <a:pt x="56" y="0"/>
                    </a:cubicBezTo>
                    <a:cubicBezTo>
                      <a:pt x="30" y="11"/>
                      <a:pt x="12" y="47"/>
                      <a:pt x="0" y="63"/>
                    </a:cubicBezTo>
                    <a:cubicBezTo>
                      <a:pt x="62" y="82"/>
                      <a:pt x="80" y="29"/>
                      <a:pt x="107" y="3"/>
                    </a:cubicBezTo>
                    <a:cubicBezTo>
                      <a:pt x="107" y="2"/>
                      <a:pt x="107" y="1"/>
                      <a:pt x="107" y="0"/>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96" name="Freeform 72"/>
              <p:cNvSpPr>
                <a:spLocks/>
              </p:cNvSpPr>
              <p:nvPr/>
            </p:nvSpPr>
            <p:spPr bwMode="auto">
              <a:xfrm>
                <a:off x="2135" y="1797"/>
                <a:ext cx="152" cy="120"/>
              </a:xfrm>
              <a:custGeom>
                <a:avLst/>
                <a:gdLst/>
                <a:ahLst/>
                <a:cxnLst>
                  <a:cxn ang="0">
                    <a:pos x="0" y="76"/>
                  </a:cxn>
                  <a:cxn ang="0">
                    <a:pos x="111" y="16"/>
                  </a:cxn>
                  <a:cxn ang="0">
                    <a:pos x="0" y="76"/>
                  </a:cxn>
                </a:cxnLst>
                <a:rect l="0" t="0" r="r" b="b"/>
                <a:pathLst>
                  <a:path w="111" h="87">
                    <a:moveTo>
                      <a:pt x="0" y="76"/>
                    </a:moveTo>
                    <a:cubicBezTo>
                      <a:pt x="57" y="87"/>
                      <a:pt x="90" y="51"/>
                      <a:pt x="111" y="16"/>
                    </a:cubicBezTo>
                    <a:cubicBezTo>
                      <a:pt x="47" y="0"/>
                      <a:pt x="22" y="41"/>
                      <a:pt x="0" y="76"/>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sp>
            <p:nvSpPr>
              <p:cNvPr id="1097" name="Freeform 73"/>
              <p:cNvSpPr>
                <a:spLocks noEditPoints="1"/>
              </p:cNvSpPr>
              <p:nvPr/>
            </p:nvSpPr>
            <p:spPr bwMode="auto">
              <a:xfrm>
                <a:off x="1744" y="3730"/>
                <a:ext cx="626" cy="448"/>
              </a:xfrm>
              <a:custGeom>
                <a:avLst/>
                <a:gdLst/>
                <a:ahLst/>
                <a:cxnLst>
                  <a:cxn ang="0">
                    <a:pos x="111" y="95"/>
                  </a:cxn>
                  <a:cxn ang="0">
                    <a:pos x="78" y="137"/>
                  </a:cxn>
                  <a:cxn ang="0">
                    <a:pos x="246" y="137"/>
                  </a:cxn>
                  <a:cxn ang="0">
                    <a:pos x="353" y="83"/>
                  </a:cxn>
                  <a:cxn ang="0">
                    <a:pos x="455" y="80"/>
                  </a:cxn>
                  <a:cxn ang="0">
                    <a:pos x="383" y="26"/>
                  </a:cxn>
                  <a:cxn ang="0">
                    <a:pos x="192" y="95"/>
                  </a:cxn>
                  <a:cxn ang="0">
                    <a:pos x="231" y="80"/>
                  </a:cxn>
                  <a:cxn ang="0">
                    <a:pos x="10" y="161"/>
                  </a:cxn>
                  <a:cxn ang="0">
                    <a:pos x="222" y="250"/>
                  </a:cxn>
                  <a:cxn ang="0">
                    <a:pos x="66" y="149"/>
                  </a:cxn>
                  <a:cxn ang="0">
                    <a:pos x="111" y="95"/>
                  </a:cxn>
                  <a:cxn ang="0">
                    <a:pos x="123" y="92"/>
                  </a:cxn>
                  <a:cxn ang="0">
                    <a:pos x="183" y="98"/>
                  </a:cxn>
                  <a:cxn ang="0">
                    <a:pos x="123" y="92"/>
                  </a:cxn>
                </a:cxnLst>
                <a:rect l="0" t="0" r="r" b="b"/>
                <a:pathLst>
                  <a:path w="455" h="325">
                    <a:moveTo>
                      <a:pt x="111" y="95"/>
                    </a:moveTo>
                    <a:cubicBezTo>
                      <a:pt x="107" y="103"/>
                      <a:pt x="81" y="117"/>
                      <a:pt x="78" y="137"/>
                    </a:cubicBezTo>
                    <a:cubicBezTo>
                      <a:pt x="128" y="154"/>
                      <a:pt x="195" y="158"/>
                      <a:pt x="246" y="137"/>
                    </a:cubicBezTo>
                    <a:cubicBezTo>
                      <a:pt x="285" y="120"/>
                      <a:pt x="315" y="87"/>
                      <a:pt x="353" y="83"/>
                    </a:cubicBezTo>
                    <a:cubicBezTo>
                      <a:pt x="387" y="79"/>
                      <a:pt x="417" y="93"/>
                      <a:pt x="455" y="80"/>
                    </a:cubicBezTo>
                    <a:cubicBezTo>
                      <a:pt x="446" y="56"/>
                      <a:pt x="415" y="30"/>
                      <a:pt x="383" y="26"/>
                    </a:cubicBezTo>
                    <a:cubicBezTo>
                      <a:pt x="306" y="18"/>
                      <a:pt x="265" y="95"/>
                      <a:pt x="192" y="95"/>
                    </a:cubicBezTo>
                    <a:cubicBezTo>
                      <a:pt x="205" y="90"/>
                      <a:pt x="218" y="85"/>
                      <a:pt x="231" y="80"/>
                    </a:cubicBezTo>
                    <a:cubicBezTo>
                      <a:pt x="151" y="0"/>
                      <a:pt x="18" y="60"/>
                      <a:pt x="10" y="161"/>
                    </a:cubicBezTo>
                    <a:cubicBezTo>
                      <a:pt x="0" y="275"/>
                      <a:pt x="140" y="325"/>
                      <a:pt x="222" y="250"/>
                    </a:cubicBezTo>
                    <a:cubicBezTo>
                      <a:pt x="163" y="219"/>
                      <a:pt x="46" y="249"/>
                      <a:pt x="66" y="149"/>
                    </a:cubicBezTo>
                    <a:cubicBezTo>
                      <a:pt x="71" y="125"/>
                      <a:pt x="91" y="110"/>
                      <a:pt x="111" y="95"/>
                    </a:cubicBezTo>
                    <a:close/>
                    <a:moveTo>
                      <a:pt x="123" y="92"/>
                    </a:moveTo>
                    <a:cubicBezTo>
                      <a:pt x="141" y="86"/>
                      <a:pt x="169" y="90"/>
                      <a:pt x="183" y="98"/>
                    </a:cubicBezTo>
                    <a:cubicBezTo>
                      <a:pt x="161" y="98"/>
                      <a:pt x="139" y="98"/>
                      <a:pt x="123" y="92"/>
                    </a:cubicBezTo>
                    <a:close/>
                  </a:path>
                </a:pathLst>
              </a:custGeom>
              <a:gradFill rotWithShape="1">
                <a:gsLst>
                  <a:gs pos="0">
                    <a:schemeClr val="accent1"/>
                  </a:gs>
                  <a:gs pos="100000">
                    <a:schemeClr val="accent1">
                      <a:gamma/>
                      <a:shade val="65882"/>
                      <a:invGamma/>
                    </a:schemeClr>
                  </a:gs>
                </a:gsLst>
                <a:lin ang="5400000" scaled="1"/>
              </a:gradFill>
              <a:ln w="9525">
                <a:noFill/>
                <a:round/>
                <a:headEnd/>
                <a:tailEnd/>
              </a:ln>
            </p:spPr>
            <p:txBody>
              <a:bodyPr/>
              <a:lstStyle/>
              <a:p>
                <a:endParaRPr lang="zh-CN" altLang="en-US"/>
              </a:p>
            </p:txBody>
          </p:sp>
        </p:grpSp>
      </p:grpSp>
      <p:sp>
        <p:nvSpPr>
          <p:cNvPr id="1026" name="Rectangle 2"/>
          <p:cNvSpPr>
            <a:spLocks noGrp="1" noChangeArrowheads="1"/>
          </p:cNvSpPr>
          <p:nvPr>
            <p:ph type="title"/>
          </p:nvPr>
        </p:nvSpPr>
        <p:spPr bwMode="auto">
          <a:xfrm>
            <a:off x="87313" y="0"/>
            <a:ext cx="9056687" cy="8191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GB" altLang="zh-CN" smtClean="0"/>
              <a:t>Click to edit Master title style</a:t>
            </a:r>
          </a:p>
        </p:txBody>
      </p:sp>
      <p:sp>
        <p:nvSpPr>
          <p:cNvPr id="1027" name="Rectangle 3"/>
          <p:cNvSpPr>
            <a:spLocks noGrp="1" noChangeArrowheads="1"/>
          </p:cNvSpPr>
          <p:nvPr>
            <p:ph type="body" idx="1"/>
          </p:nvPr>
        </p:nvSpPr>
        <p:spPr bwMode="auto">
          <a:xfrm>
            <a:off x="196850" y="992188"/>
            <a:ext cx="8750300" cy="5389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ltLang="zh-CN" smtClean="0"/>
              <a:t>Click to edit Master text styles</a:t>
            </a:r>
          </a:p>
        </p:txBody>
      </p:sp>
      <p:sp>
        <p:nvSpPr>
          <p:cNvPr id="1028" name="Rectangle 4"/>
          <p:cNvSpPr>
            <a:spLocks noGrp="1" noChangeArrowheads="1"/>
          </p:cNvSpPr>
          <p:nvPr>
            <p:ph type="dt" sz="half" idx="2"/>
          </p:nvPr>
        </p:nvSpPr>
        <p:spPr bwMode="auto">
          <a:xfrm>
            <a:off x="1214438" y="6413500"/>
            <a:ext cx="981075" cy="300038"/>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zh-CN" altLang="zh-CN"/>
          </a:p>
        </p:txBody>
      </p:sp>
      <p:sp>
        <p:nvSpPr>
          <p:cNvPr id="1029" name="Rectangle 5"/>
          <p:cNvSpPr>
            <a:spLocks noGrp="1" noChangeArrowheads="1"/>
          </p:cNvSpPr>
          <p:nvPr>
            <p:ph type="ftr" sz="quarter" idx="3"/>
          </p:nvPr>
        </p:nvSpPr>
        <p:spPr bwMode="auto">
          <a:xfrm>
            <a:off x="2370138" y="6413500"/>
            <a:ext cx="5340350" cy="300038"/>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zh-CN" altLang="zh-CN"/>
          </a:p>
        </p:txBody>
      </p:sp>
      <p:sp>
        <p:nvSpPr>
          <p:cNvPr id="1030" name="Rectangle 6"/>
          <p:cNvSpPr>
            <a:spLocks noGrp="1" noChangeArrowheads="1"/>
          </p:cNvSpPr>
          <p:nvPr>
            <p:ph type="sldNum" sz="quarter" idx="4"/>
          </p:nvPr>
        </p:nvSpPr>
        <p:spPr bwMode="auto">
          <a:xfrm>
            <a:off x="7885113" y="6413500"/>
            <a:ext cx="1185862" cy="300038"/>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Lst>
  </p:timing>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bg1"/>
          </a:solidFill>
          <a:latin typeface="Arial" charset="0"/>
        </a:defRPr>
      </a:lvl2pPr>
      <a:lvl3pPr algn="l" rtl="0" fontAlgn="base">
        <a:spcBef>
          <a:spcPct val="0"/>
        </a:spcBef>
        <a:spcAft>
          <a:spcPct val="0"/>
        </a:spcAft>
        <a:defRPr sz="2400">
          <a:solidFill>
            <a:schemeClr val="bg1"/>
          </a:solidFill>
          <a:latin typeface="Arial" charset="0"/>
        </a:defRPr>
      </a:lvl3pPr>
      <a:lvl4pPr algn="l" rtl="0" fontAlgn="base">
        <a:spcBef>
          <a:spcPct val="0"/>
        </a:spcBef>
        <a:spcAft>
          <a:spcPct val="0"/>
        </a:spcAft>
        <a:defRPr sz="2400">
          <a:solidFill>
            <a:schemeClr val="bg1"/>
          </a:solidFill>
          <a:latin typeface="Arial" charset="0"/>
        </a:defRPr>
      </a:lvl4pPr>
      <a:lvl5pPr algn="l" rtl="0" fontAlgn="base">
        <a:spcBef>
          <a:spcPct val="0"/>
        </a:spcBef>
        <a:spcAft>
          <a:spcPct val="0"/>
        </a:spcAft>
        <a:defRPr sz="2400">
          <a:solidFill>
            <a:schemeClr val="bg1"/>
          </a:solidFill>
          <a:latin typeface="Arial" charset="0"/>
        </a:defRPr>
      </a:lvl5pPr>
      <a:lvl6pPr marL="457200" algn="l" rtl="0" fontAlgn="base">
        <a:spcBef>
          <a:spcPct val="0"/>
        </a:spcBef>
        <a:spcAft>
          <a:spcPct val="0"/>
        </a:spcAft>
        <a:defRPr sz="2400">
          <a:solidFill>
            <a:schemeClr val="bg1"/>
          </a:solidFill>
          <a:latin typeface="Arial" charset="0"/>
        </a:defRPr>
      </a:lvl6pPr>
      <a:lvl7pPr marL="914400" algn="l" rtl="0" fontAlgn="base">
        <a:spcBef>
          <a:spcPct val="0"/>
        </a:spcBef>
        <a:spcAft>
          <a:spcPct val="0"/>
        </a:spcAft>
        <a:defRPr sz="2400">
          <a:solidFill>
            <a:schemeClr val="bg1"/>
          </a:solidFill>
          <a:latin typeface="Arial" charset="0"/>
        </a:defRPr>
      </a:lvl7pPr>
      <a:lvl8pPr marL="1371600" algn="l" rtl="0" fontAlgn="base">
        <a:spcBef>
          <a:spcPct val="0"/>
        </a:spcBef>
        <a:spcAft>
          <a:spcPct val="0"/>
        </a:spcAft>
        <a:defRPr sz="2400">
          <a:solidFill>
            <a:schemeClr val="bg1"/>
          </a:solidFill>
          <a:latin typeface="Arial" charset="0"/>
        </a:defRPr>
      </a:lvl8pPr>
      <a:lvl9pPr marL="1828800" algn="l" rtl="0" fontAlgn="base">
        <a:spcBef>
          <a:spcPct val="0"/>
        </a:spcBef>
        <a:spcAft>
          <a:spcPct val="0"/>
        </a:spcAft>
        <a:defRPr sz="2400">
          <a:solidFill>
            <a:schemeClr val="bg1"/>
          </a:solidFill>
          <a:latin typeface="Arial"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00013" y="1744661"/>
            <a:ext cx="7772400" cy="1470025"/>
          </a:xfrm>
        </p:spPr>
        <p:txBody>
          <a:bodyPr/>
          <a:lstStyle/>
          <a:p>
            <a:r>
              <a:rPr lang="zh-CN" altLang="en-US" sz="4000" b="1" dirty="0" smtClean="0">
                <a:solidFill>
                  <a:srgbClr val="FF0000"/>
                </a:solidFill>
                <a:effectLst>
                  <a:outerShdw blurRad="38100" dist="38100" dir="2700000" algn="tl">
                    <a:srgbClr val="000000">
                      <a:alpha val="43137"/>
                    </a:srgbClr>
                  </a:outerShdw>
                </a:effectLst>
                <a:ea typeface="宋体" charset="-122"/>
              </a:rPr>
              <a:t>港   盛   联   合</a:t>
            </a:r>
            <a:endParaRPr lang="en-GB" altLang="zh-CN" sz="4000" b="1" dirty="0">
              <a:solidFill>
                <a:srgbClr val="FF0000"/>
              </a:solidFill>
              <a:effectLst>
                <a:outerShdw blurRad="38100" dist="38100" dir="2700000" algn="tl">
                  <a:srgbClr val="000000">
                    <a:alpha val="43137"/>
                  </a:srgbClr>
                </a:outerShdw>
              </a:effectLst>
              <a:ea typeface="宋体" charset="-122"/>
            </a:endParaRPr>
          </a:p>
        </p:txBody>
      </p:sp>
      <p:sp>
        <p:nvSpPr>
          <p:cNvPr id="15363" name="Rectangle 3"/>
          <p:cNvSpPr>
            <a:spLocks noGrp="1" noChangeArrowheads="1"/>
          </p:cNvSpPr>
          <p:nvPr>
            <p:ph type="subTitle" idx="1"/>
          </p:nvPr>
        </p:nvSpPr>
        <p:spPr>
          <a:xfrm>
            <a:off x="100013" y="3309951"/>
            <a:ext cx="6400800" cy="2047875"/>
          </a:xfrm>
        </p:spPr>
        <p:txBody>
          <a:bodyPr/>
          <a:lstStyle/>
          <a:p>
            <a:r>
              <a:rPr lang="en-US" dirty="0" smtClean="0"/>
              <a:t>2011</a:t>
            </a:r>
            <a:r>
              <a:rPr lang="zh-CN" altLang="en-US" dirty="0" smtClean="0"/>
              <a:t>年</a:t>
            </a:r>
            <a:r>
              <a:rPr lang="en-US" altLang="zh-CN" dirty="0" smtClean="0"/>
              <a:t>·7</a:t>
            </a:r>
            <a:r>
              <a:rPr lang="zh-CN" altLang="en-US" dirty="0" smtClean="0"/>
              <a:t>月</a:t>
            </a:r>
            <a:r>
              <a:rPr lang="en-US" altLang="zh-CN" dirty="0" smtClean="0"/>
              <a:t>·</a:t>
            </a:r>
            <a:r>
              <a:rPr lang="zh-CN" altLang="en-US" dirty="0" smtClean="0"/>
              <a:t>经营周报</a:t>
            </a:r>
            <a:endParaRPr lang="en-US" dirty="0"/>
          </a:p>
          <a:p>
            <a:r>
              <a:rPr lang="zh-CN" altLang="en-US" sz="1600" dirty="0" smtClean="0">
                <a:ea typeface="宋体" charset="-122"/>
              </a:rPr>
              <a:t>（第</a:t>
            </a:r>
            <a:r>
              <a:rPr lang="en-US" altLang="zh-CN" sz="1600" dirty="0" smtClean="0">
                <a:ea typeface="宋体" charset="-122"/>
              </a:rPr>
              <a:t>30</a:t>
            </a:r>
            <a:r>
              <a:rPr lang="zh-CN" altLang="en-US" sz="1600" dirty="0" smtClean="0">
                <a:ea typeface="宋体" charset="-122"/>
              </a:rPr>
              <a:t>周</a:t>
            </a:r>
            <a:r>
              <a:rPr lang="en-US" altLang="zh-CN" sz="1600" dirty="0" smtClean="0">
                <a:ea typeface="宋体" charset="-122"/>
              </a:rPr>
              <a:t>-7</a:t>
            </a:r>
            <a:r>
              <a:rPr lang="zh-CN" altLang="en-US" sz="1600" dirty="0" smtClean="0">
                <a:ea typeface="宋体" charset="-122"/>
              </a:rPr>
              <a:t>月</a:t>
            </a:r>
            <a:r>
              <a:rPr lang="en-US" altLang="zh-CN" sz="1600" dirty="0" smtClean="0">
                <a:ea typeface="宋体" charset="-122"/>
              </a:rPr>
              <a:t>18</a:t>
            </a:r>
            <a:r>
              <a:rPr lang="zh-CN" altLang="en-US" sz="1600" dirty="0" smtClean="0">
                <a:ea typeface="宋体" charset="-122"/>
              </a:rPr>
              <a:t>日至</a:t>
            </a:r>
            <a:r>
              <a:rPr lang="en-US" altLang="zh-CN" sz="1600" dirty="0" smtClean="0">
                <a:ea typeface="宋体" charset="-122"/>
              </a:rPr>
              <a:t>7</a:t>
            </a:r>
            <a:r>
              <a:rPr lang="zh-CN" altLang="en-US" sz="1600" dirty="0" smtClean="0">
                <a:ea typeface="宋体" charset="-122"/>
              </a:rPr>
              <a:t>月</a:t>
            </a:r>
            <a:r>
              <a:rPr lang="en-US" altLang="zh-CN" sz="1600" dirty="0" smtClean="0">
                <a:ea typeface="宋体" charset="-122"/>
              </a:rPr>
              <a:t>24</a:t>
            </a:r>
            <a:r>
              <a:rPr lang="zh-CN" altLang="en-US" sz="1600" dirty="0" smtClean="0">
                <a:ea typeface="宋体" charset="-122"/>
              </a:rPr>
              <a:t>日）</a:t>
            </a:r>
            <a:endParaRPr lang="en-GB" altLang="zh-CN" sz="1600" dirty="0">
              <a:ea typeface="宋体" charset="-122"/>
            </a:endParaRPr>
          </a:p>
        </p:txBody>
      </p:sp>
      <p:grpSp>
        <p:nvGrpSpPr>
          <p:cNvPr id="15444" name="Group 84"/>
          <p:cNvGrpSpPr>
            <a:grpSpLocks/>
          </p:cNvGrpSpPr>
          <p:nvPr/>
        </p:nvGrpSpPr>
        <p:grpSpPr bwMode="auto">
          <a:xfrm>
            <a:off x="1" y="3214687"/>
            <a:ext cx="3786182" cy="142875"/>
            <a:chOff x="0" y="1943"/>
            <a:chExt cx="2818" cy="78"/>
          </a:xfrm>
        </p:grpSpPr>
        <p:sp>
          <p:nvSpPr>
            <p:cNvPr id="15379" name="Rectangle 19"/>
            <p:cNvSpPr>
              <a:spLocks noChangeArrowheads="1"/>
            </p:cNvSpPr>
            <p:nvPr/>
          </p:nvSpPr>
          <p:spPr bwMode="auto">
            <a:xfrm>
              <a:off x="0" y="1943"/>
              <a:ext cx="2818" cy="36"/>
            </a:xfrm>
            <a:prstGeom prst="rect">
              <a:avLst/>
            </a:prstGeom>
            <a:gradFill rotWithShape="1">
              <a:gsLst>
                <a:gs pos="0">
                  <a:schemeClr val="hlink"/>
                </a:gs>
                <a:gs pos="100000">
                  <a:schemeClr val="accent2"/>
                </a:gs>
              </a:gsLst>
              <a:lin ang="5400000" scaled="1"/>
            </a:gradFill>
            <a:ln w="9525">
              <a:noFill/>
              <a:miter lim="800000"/>
              <a:headEnd/>
              <a:tailEnd/>
            </a:ln>
            <a:effectLst/>
          </p:spPr>
          <p:txBody>
            <a:bodyPr wrap="none" anchor="ctr"/>
            <a:lstStyle/>
            <a:p>
              <a:endParaRPr lang="zh-CN" altLang="en-US"/>
            </a:p>
          </p:txBody>
        </p:sp>
        <p:sp>
          <p:nvSpPr>
            <p:cNvPr id="15442" name="Rectangle 82"/>
            <p:cNvSpPr>
              <a:spLocks noChangeArrowheads="1"/>
            </p:cNvSpPr>
            <p:nvPr/>
          </p:nvSpPr>
          <p:spPr bwMode="auto">
            <a:xfrm>
              <a:off x="0" y="1985"/>
              <a:ext cx="2818" cy="36"/>
            </a:xfrm>
            <a:prstGeom prst="rect">
              <a:avLst/>
            </a:prstGeom>
            <a:gradFill rotWithShape="1">
              <a:gsLst>
                <a:gs pos="0">
                  <a:schemeClr val="tx1">
                    <a:alpha val="28999"/>
                  </a:schemeClr>
                </a:gs>
                <a:gs pos="100000">
                  <a:schemeClr val="tx1">
                    <a:gamma/>
                    <a:shade val="46275"/>
                    <a:invGamma/>
                    <a:alpha val="0"/>
                  </a:schemeClr>
                </a:gs>
              </a:gsLst>
              <a:lin ang="5400000" scaled="1"/>
            </a:gradFill>
            <a:ln w="9525">
              <a:noFill/>
              <a:miter lim="800000"/>
              <a:headEnd/>
              <a:tailEnd/>
            </a:ln>
            <a:effectLst/>
          </p:spPr>
          <p:txBody>
            <a:bodyPr wrap="none" anchor="ctr"/>
            <a:lstStyle/>
            <a:p>
              <a:endParaRPr lang="zh-CN" altLang="en-US"/>
            </a:p>
          </p:txBody>
        </p:sp>
      </p:grpSp>
      <p:pic>
        <p:nvPicPr>
          <p:cNvPr id="7" name="Picture 22" descr="C:\Documents and Settings\Owner\桌面\公司标志.png"/>
          <p:cNvPicPr>
            <a:picLocks noChangeAspect="1" noChangeArrowheads="1"/>
          </p:cNvPicPr>
          <p:nvPr/>
        </p:nvPicPr>
        <p:blipFill>
          <a:blip r:embed="rId3" cstate="print"/>
          <a:srcRect/>
          <a:stretch>
            <a:fillRect/>
          </a:stretch>
        </p:blipFill>
        <p:spPr bwMode="auto">
          <a:xfrm>
            <a:off x="71438" y="0"/>
            <a:ext cx="1928794" cy="2109267"/>
          </a:xfrm>
          <a:prstGeom prst="rect">
            <a:avLst/>
          </a:prstGeom>
          <a:noFill/>
          <a:ln w="9525">
            <a:noFill/>
            <a:miter lim="800000"/>
            <a:headEnd/>
            <a:tailEnd/>
          </a:ln>
        </p:spPr>
      </p:pic>
      <p:sp>
        <p:nvSpPr>
          <p:cNvPr id="8" name="矩形 7"/>
          <p:cNvSpPr/>
          <p:nvPr/>
        </p:nvSpPr>
        <p:spPr>
          <a:xfrm>
            <a:off x="-32" y="1928802"/>
            <a:ext cx="1939955" cy="369332"/>
          </a:xfrm>
          <a:prstGeom prst="rect">
            <a:avLst/>
          </a:prstGeom>
        </p:spPr>
        <p:txBody>
          <a:bodyPr wrap="none">
            <a:spAutoFit/>
          </a:bodyPr>
          <a:lstStyle/>
          <a:p>
            <a:r>
              <a:rPr lang="en-US" altLang="zh-CN" b="1" dirty="0" smtClean="0">
                <a:solidFill>
                  <a:srgbClr val="FF3300"/>
                </a:solidFill>
                <a:latin typeface="黑体" pitchFamily="2" charset="-122"/>
                <a:ea typeface="黑体" pitchFamily="2" charset="-122"/>
              </a:rPr>
              <a:t>GANGSHENG UNION</a:t>
            </a:r>
            <a:endParaRPr lang="zh-CN" altLang="en-US" b="1" dirty="0">
              <a:solidFill>
                <a:srgbClr val="FF3300"/>
              </a:solidFill>
              <a:latin typeface="黑体" pitchFamily="2" charset="-122"/>
              <a:ea typeface="黑体" pitchFamily="2" charset="-122"/>
            </a:endParaRPr>
          </a:p>
        </p:txBody>
      </p:sp>
      <p:sp>
        <p:nvSpPr>
          <p:cNvPr id="9" name="TextBox 8"/>
          <p:cNvSpPr txBox="1"/>
          <p:nvPr/>
        </p:nvSpPr>
        <p:spPr>
          <a:xfrm>
            <a:off x="2143108" y="6429396"/>
            <a:ext cx="4500594" cy="338554"/>
          </a:xfrm>
          <a:prstGeom prst="rect">
            <a:avLst/>
          </a:prstGeom>
          <a:noFill/>
        </p:spPr>
        <p:txBody>
          <a:bodyPr wrap="square">
            <a:spAutoFit/>
          </a:bodyPr>
          <a:lstStyle/>
          <a:p>
            <a:pPr algn="ctr">
              <a:defRPr/>
            </a:pPr>
            <a:r>
              <a:rPr lang="zh-CN" altLang="en-US" sz="1600" b="1" dirty="0">
                <a:ln>
                  <a:solidFill>
                    <a:schemeClr val="bg1"/>
                  </a:solidFill>
                </a:ln>
                <a:solidFill>
                  <a:schemeClr val="bg1"/>
                </a:solidFill>
                <a:effectLst>
                  <a:glow rad="139700">
                    <a:schemeClr val="bg1">
                      <a:alpha val="40000"/>
                    </a:schemeClr>
                  </a:glow>
                </a:effectLst>
                <a:latin typeface="华文新魏" pitchFamily="2" charset="-122"/>
                <a:ea typeface="华文新魏" pitchFamily="2" charset="-122"/>
              </a:rPr>
              <a:t>找借口只能失败，找方法定能成功！</a:t>
            </a:r>
          </a:p>
        </p:txBody>
      </p:sp>
      <p:grpSp>
        <p:nvGrpSpPr>
          <p:cNvPr id="13" name="Group 84"/>
          <p:cNvGrpSpPr>
            <a:grpSpLocks/>
          </p:cNvGrpSpPr>
          <p:nvPr/>
        </p:nvGrpSpPr>
        <p:grpSpPr bwMode="auto">
          <a:xfrm>
            <a:off x="0" y="3214686"/>
            <a:ext cx="3633781" cy="61913"/>
            <a:chOff x="0" y="1943"/>
            <a:chExt cx="2818" cy="78"/>
          </a:xfrm>
          <a:solidFill>
            <a:srgbClr val="FF0000"/>
          </a:solidFill>
        </p:grpSpPr>
        <p:sp>
          <p:nvSpPr>
            <p:cNvPr id="14" name="Rectangle 19"/>
            <p:cNvSpPr>
              <a:spLocks noChangeArrowheads="1"/>
            </p:cNvSpPr>
            <p:nvPr/>
          </p:nvSpPr>
          <p:spPr bwMode="auto">
            <a:xfrm>
              <a:off x="0" y="1943"/>
              <a:ext cx="2818" cy="36"/>
            </a:xfrm>
            <a:prstGeom prst="rect">
              <a:avLst/>
            </a:prstGeom>
            <a:grpFill/>
            <a:ln w="9525">
              <a:solidFill>
                <a:schemeClr val="accent1">
                  <a:lumMod val="60000"/>
                  <a:lumOff val="40000"/>
                </a:schemeClr>
              </a:solidFill>
              <a:miter lim="800000"/>
              <a:headEnd/>
              <a:tailEnd/>
            </a:ln>
            <a:effectLst/>
          </p:spPr>
          <p:txBody>
            <a:bodyPr wrap="none" anchor="ctr"/>
            <a:lstStyle/>
            <a:p>
              <a:endParaRPr lang="zh-CN" altLang="en-US"/>
            </a:p>
          </p:txBody>
        </p:sp>
        <p:sp>
          <p:nvSpPr>
            <p:cNvPr id="15" name="Rectangle 82"/>
            <p:cNvSpPr>
              <a:spLocks noChangeArrowheads="1"/>
            </p:cNvSpPr>
            <p:nvPr/>
          </p:nvSpPr>
          <p:spPr bwMode="auto">
            <a:xfrm>
              <a:off x="0" y="1985"/>
              <a:ext cx="2818" cy="36"/>
            </a:xfrm>
            <a:prstGeom prst="rect">
              <a:avLst/>
            </a:prstGeom>
            <a:grpFill/>
            <a:ln w="9525">
              <a:solidFill>
                <a:schemeClr val="accent1">
                  <a:lumMod val="60000"/>
                  <a:lumOff val="40000"/>
                </a:schemeClr>
              </a:solidFill>
              <a:miter lim="800000"/>
              <a:headEnd/>
              <a:tailEnd/>
            </a:ln>
            <a:effectLst/>
          </p:spPr>
          <p:txBody>
            <a:bodyPr wrap="none" anchor="ctr"/>
            <a:lstStyle/>
            <a:p>
              <a:endParaRPr lang="zh-CN" altLang="en-US"/>
            </a:p>
          </p:txBody>
        </p:sp>
      </p:grpSp>
      <p:graphicFrame>
        <p:nvGraphicFramePr>
          <p:cNvPr id="16" name="表格 15"/>
          <p:cNvGraphicFramePr>
            <a:graphicFrameLocks noGrp="1"/>
          </p:cNvGraphicFramePr>
          <p:nvPr/>
        </p:nvGraphicFramePr>
        <p:xfrm>
          <a:off x="2143108" y="214290"/>
          <a:ext cx="6858047" cy="1066800"/>
        </p:xfrm>
        <a:graphic>
          <a:graphicData uri="http://schemas.openxmlformats.org/drawingml/2006/table">
            <a:tbl>
              <a:tblPr firstRow="1" bandRow="1">
                <a:tableStyleId>{5C22544A-7EE6-4342-B048-85BDC9FD1C3A}</a:tableStyleId>
              </a:tblPr>
              <a:tblGrid>
                <a:gridCol w="979721"/>
                <a:gridCol w="979721"/>
                <a:gridCol w="979721"/>
                <a:gridCol w="979721"/>
                <a:gridCol w="979721"/>
                <a:gridCol w="979721"/>
                <a:gridCol w="979721"/>
              </a:tblGrid>
              <a:tr h="333377">
                <a:tc gridSpan="3">
                  <a:txBody>
                    <a:bodyPr/>
                    <a:lstStyle/>
                    <a:p>
                      <a:pPr algn="ctr"/>
                      <a:r>
                        <a:rPr lang="zh-CN" altLang="en-US" dirty="0" smtClean="0"/>
                        <a:t>起案</a:t>
                      </a:r>
                      <a:endParaRPr lang="zh-CN" altLang="en-US" dirty="0"/>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zh-CN" altLang="en-US" dirty="0" smtClean="0"/>
                        <a:t>审查</a:t>
                      </a:r>
                      <a:endParaRPr lang="zh-CN" altLang="en-US" dirty="0"/>
                    </a:p>
                  </a:txBody>
                  <a:tcPr/>
                </a:tc>
                <a:tc hMerge="1">
                  <a:txBody>
                    <a:bodyPr/>
                    <a:lstStyle/>
                    <a:p>
                      <a:endParaRPr lang="zh-CN" altLang="en-US" dirty="0"/>
                    </a:p>
                  </a:txBody>
                  <a:tcPr/>
                </a:tc>
                <a:tc hMerge="1">
                  <a:txBody>
                    <a:bodyPr/>
                    <a:lstStyle/>
                    <a:p>
                      <a:endParaRPr lang="zh-CN" altLang="en-US" dirty="0"/>
                    </a:p>
                  </a:txBody>
                  <a:tcPr/>
                </a:tc>
                <a:tc>
                  <a:txBody>
                    <a:bodyPr/>
                    <a:lstStyle/>
                    <a:p>
                      <a:pPr algn="ctr"/>
                      <a:r>
                        <a:rPr lang="zh-CN" altLang="en-US" dirty="0" smtClean="0"/>
                        <a:t>决定</a:t>
                      </a:r>
                      <a:endParaRPr lang="zh-CN" altLang="en-US" dirty="0"/>
                    </a:p>
                  </a:txBody>
                  <a:tcPr/>
                </a:tc>
              </a:tr>
              <a:tr h="333377">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33377">
                <a:tc>
                  <a:txBody>
                    <a:bodyPr/>
                    <a:lstStyle/>
                    <a:p>
                      <a:pPr algn="ctr"/>
                      <a:r>
                        <a:rPr lang="en-US" altLang="zh-CN" sz="1600" dirty="0" smtClean="0"/>
                        <a:t>/</a:t>
                      </a:r>
                      <a:endParaRPr lang="zh-CN" altLang="en-US" sz="1600" dirty="0"/>
                    </a:p>
                  </a:txBody>
                  <a:tcPr/>
                </a:tc>
                <a:tc>
                  <a:txBody>
                    <a:bodyPr/>
                    <a:lstStyle/>
                    <a:p>
                      <a:pPr algn="ctr"/>
                      <a:r>
                        <a:rPr lang="en-US" altLang="zh-CN" sz="1600" dirty="0" smtClean="0"/>
                        <a:t>/</a:t>
                      </a:r>
                      <a:endParaRPr lang="zh-CN" altLang="en-US" sz="1600" dirty="0"/>
                    </a:p>
                  </a:txBody>
                  <a:tcPr/>
                </a:tc>
                <a:tc>
                  <a:txBody>
                    <a:bodyPr/>
                    <a:lstStyle/>
                    <a:p>
                      <a:pPr algn="ctr"/>
                      <a:r>
                        <a:rPr lang="en-US" altLang="zh-CN" sz="1600" dirty="0" smtClean="0"/>
                        <a:t>/</a:t>
                      </a:r>
                      <a:endParaRPr lang="zh-CN" altLang="en-US" sz="1600" dirty="0"/>
                    </a:p>
                  </a:txBody>
                  <a:tcPr/>
                </a:tc>
                <a:tc>
                  <a:txBody>
                    <a:bodyPr/>
                    <a:lstStyle/>
                    <a:p>
                      <a:pPr algn="ctr"/>
                      <a:r>
                        <a:rPr lang="en-US" altLang="zh-CN" sz="1600" dirty="0" smtClean="0"/>
                        <a:t>/</a:t>
                      </a:r>
                      <a:endParaRPr lang="zh-CN" altLang="en-US" sz="1600" dirty="0"/>
                    </a:p>
                  </a:txBody>
                  <a:tcPr/>
                </a:tc>
                <a:tc>
                  <a:txBody>
                    <a:bodyPr/>
                    <a:lstStyle/>
                    <a:p>
                      <a:pPr algn="ctr"/>
                      <a:r>
                        <a:rPr lang="en-US" altLang="zh-CN" sz="1600" dirty="0" smtClean="0"/>
                        <a:t>/</a:t>
                      </a:r>
                      <a:endParaRPr lang="zh-CN" altLang="en-US" sz="1600" dirty="0"/>
                    </a:p>
                  </a:txBody>
                  <a:tcPr/>
                </a:tc>
                <a:tc>
                  <a:txBody>
                    <a:bodyPr/>
                    <a:lstStyle/>
                    <a:p>
                      <a:pPr algn="ctr"/>
                      <a:r>
                        <a:rPr lang="en-US" altLang="zh-CN" sz="1600" dirty="0" smtClean="0"/>
                        <a:t>/</a:t>
                      </a:r>
                      <a:endParaRPr lang="zh-CN" altLang="en-US" sz="1600" dirty="0"/>
                    </a:p>
                  </a:txBody>
                  <a:tcPr/>
                </a:tc>
                <a:tc>
                  <a:txBody>
                    <a:bodyPr/>
                    <a:lstStyle/>
                    <a:p>
                      <a:pPr algn="ctr"/>
                      <a:r>
                        <a:rPr lang="en-US" altLang="zh-CN" sz="1600" dirty="0" smtClean="0"/>
                        <a:t>/</a:t>
                      </a:r>
                      <a:endParaRPr lang="zh-CN" altLang="en-US" sz="1600" dirty="0"/>
                    </a:p>
                  </a:txBody>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444"/>
                                        </p:tgtEl>
                                        <p:attrNameLst>
                                          <p:attrName>style.visibility</p:attrName>
                                        </p:attrNameLst>
                                      </p:cBhvr>
                                      <p:to>
                                        <p:strVal val="visible"/>
                                      </p:to>
                                    </p:set>
                                    <p:animEffect transition="in" filter="wipe(left)">
                                      <p:cBhvr>
                                        <p:cTn id="7" dur="3000"/>
                                        <p:tgtEl>
                                          <p:spTgt spid="15444"/>
                                        </p:tgtEl>
                                      </p:cBhvr>
                                    </p:animEffect>
                                  </p:childTnLst>
                                </p:cTn>
                              </p:par>
                            </p:childTnLst>
                          </p:cTn>
                        </p:par>
                        <p:par>
                          <p:cTn id="8" fill="hold">
                            <p:stCondLst>
                              <p:cond delay="3000"/>
                            </p:stCondLst>
                            <p:childTnLst>
                              <p:par>
                                <p:cTn id="9" presetID="10" presetClass="entr" presetSubtype="0" fill="hold" grpId="0" nodeType="afterEffect">
                                  <p:stCondLst>
                                    <p:cond delay="0"/>
                                  </p:stCondLst>
                                  <p:childTnLst>
                                    <p:set>
                                      <p:cBhvr>
                                        <p:cTn id="10" dur="1" fill="hold">
                                          <p:stCondLst>
                                            <p:cond delay="0"/>
                                          </p:stCondLst>
                                        </p:cTn>
                                        <p:tgtEl>
                                          <p:spTgt spid="15362"/>
                                        </p:tgtEl>
                                        <p:attrNameLst>
                                          <p:attrName>style.visibility</p:attrName>
                                        </p:attrNameLst>
                                      </p:cBhvr>
                                      <p:to>
                                        <p:strVal val="visible"/>
                                      </p:to>
                                    </p:set>
                                    <p:animEffect transition="in" filter="fade">
                                      <p:cBhvr>
                                        <p:cTn id="11" dur="500"/>
                                        <p:tgtEl>
                                          <p:spTgt spid="15362"/>
                                        </p:tgtEl>
                                      </p:cBhvr>
                                    </p:animEffect>
                                  </p:childTnLst>
                                </p:cTn>
                              </p:par>
                            </p:childTnLst>
                          </p:cTn>
                        </p:par>
                        <p:par>
                          <p:cTn id="12" fill="hold">
                            <p:stCondLst>
                              <p:cond delay="3500"/>
                            </p:stCondLst>
                            <p:childTnLst>
                              <p:par>
                                <p:cTn id="13" presetID="10" presetClass="entr" presetSubtype="0" fill="hold" grpId="0" nodeType="afterEffect">
                                  <p:stCondLst>
                                    <p:cond delay="0"/>
                                  </p:stCondLst>
                                  <p:childTnLst>
                                    <p:set>
                                      <p:cBhvr>
                                        <p:cTn id="14" dur="1" fill="hold">
                                          <p:stCondLst>
                                            <p:cond delay="0"/>
                                          </p:stCondLst>
                                        </p:cTn>
                                        <p:tgtEl>
                                          <p:spTgt spid="15363">
                                            <p:txEl>
                                              <p:pRg st="0" end="0"/>
                                            </p:txEl>
                                          </p:spTgt>
                                        </p:tgtEl>
                                        <p:attrNameLst>
                                          <p:attrName>style.visibility</p:attrName>
                                        </p:attrNameLst>
                                      </p:cBhvr>
                                      <p:to>
                                        <p:strVal val="visible"/>
                                      </p:to>
                                    </p:set>
                                    <p:animEffect transition="in" filter="fade">
                                      <p:cBhvr>
                                        <p:cTn id="15" dur="500"/>
                                        <p:tgtEl>
                                          <p:spTgt spid="15363">
                                            <p:txEl>
                                              <p:pRg st="0" end="0"/>
                                            </p:txEl>
                                          </p:spTgt>
                                        </p:tgtEl>
                                      </p:cBhvr>
                                    </p:animEffect>
                                  </p:childTnLst>
                                </p:cTn>
                              </p:par>
                            </p:childTnLst>
                          </p:cTn>
                        </p:par>
                        <p:par>
                          <p:cTn id="16" fill="hold">
                            <p:stCondLst>
                              <p:cond delay="4000"/>
                            </p:stCondLst>
                            <p:childTnLst>
                              <p:par>
                                <p:cTn id="17" presetID="10" presetClass="entr" presetSubtype="0" fill="hold" grpId="0" nodeType="afterEffect">
                                  <p:stCondLst>
                                    <p:cond delay="0"/>
                                  </p:stCondLst>
                                  <p:childTnLst>
                                    <p:set>
                                      <p:cBhvr>
                                        <p:cTn id="18" dur="1" fill="hold">
                                          <p:stCondLst>
                                            <p:cond delay="0"/>
                                          </p:stCondLst>
                                        </p:cTn>
                                        <p:tgtEl>
                                          <p:spTgt spid="15363">
                                            <p:txEl>
                                              <p:pRg st="1" end="1"/>
                                            </p:txEl>
                                          </p:spTgt>
                                        </p:tgtEl>
                                        <p:attrNameLst>
                                          <p:attrName>style.visibility</p:attrName>
                                        </p:attrNameLst>
                                      </p:cBhvr>
                                      <p:to>
                                        <p:strVal val="visible"/>
                                      </p:to>
                                    </p:set>
                                    <p:animEffect transition="in" filter="fade">
                                      <p:cBhvr>
                                        <p:cTn id="19" dur="500"/>
                                        <p:tgtEl>
                                          <p:spTgt spid="15363">
                                            <p:txEl>
                                              <p:pRg st="1" end="1"/>
                                            </p:txEl>
                                          </p:spTgt>
                                        </p:tgtEl>
                                      </p:cBhvr>
                                    </p:animEffect>
                                  </p:childTnLst>
                                </p:cTn>
                              </p:par>
                            </p:childTnLst>
                          </p:cTn>
                        </p:par>
                        <p:par>
                          <p:cTn id="20" fill="hold">
                            <p:stCondLst>
                              <p:cond delay="4500"/>
                            </p:stCondLst>
                            <p:childTnLst>
                              <p:par>
                                <p:cTn id="21" presetID="22" presetClass="entr" presetSubtype="8"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grpSp>
        <p:nvGrpSpPr>
          <p:cNvPr id="2" name="Group 140"/>
          <p:cNvGrpSpPr>
            <a:grpSpLocks/>
          </p:cNvGrpSpPr>
          <p:nvPr/>
        </p:nvGrpSpPr>
        <p:grpSpPr bwMode="auto">
          <a:xfrm>
            <a:off x="0" y="0"/>
            <a:ext cx="9144000" cy="1025525"/>
            <a:chOff x="0" y="0"/>
            <a:chExt cx="5760" cy="646"/>
          </a:xfrm>
        </p:grpSpPr>
        <p:sp>
          <p:nvSpPr>
            <p:cNvPr id="12429" name="Rectangle 141"/>
            <p:cNvSpPr>
              <a:spLocks noChangeArrowheads="1"/>
            </p:cNvSpPr>
            <p:nvPr/>
          </p:nvSpPr>
          <p:spPr bwMode="auto">
            <a:xfrm>
              <a:off x="0" y="0"/>
              <a:ext cx="5760" cy="516"/>
            </a:xfrm>
            <a:prstGeom prst="rect">
              <a:avLst/>
            </a:prstGeom>
            <a:gradFill rotWithShape="1">
              <a:gsLst>
                <a:gs pos="0">
                  <a:srgbClr val="4D1979">
                    <a:gamma/>
                    <a:shade val="65882"/>
                    <a:invGamma/>
                  </a:srgbClr>
                </a:gs>
                <a:gs pos="100000">
                  <a:srgbClr val="4D1979"/>
                </a:gs>
              </a:gsLst>
              <a:lin ang="18900000" scaled="1"/>
            </a:gradFill>
            <a:ln w="9525">
              <a:noFill/>
              <a:miter lim="800000"/>
              <a:headEnd/>
              <a:tailEnd/>
            </a:ln>
            <a:effectLst/>
          </p:spPr>
          <p:txBody>
            <a:bodyPr wrap="none" anchor="ctr"/>
            <a:lstStyle/>
            <a:p>
              <a:endParaRPr lang="zh-CN" altLang="en-US"/>
            </a:p>
          </p:txBody>
        </p:sp>
        <p:sp>
          <p:nvSpPr>
            <p:cNvPr id="12430" name="Rectangle 142"/>
            <p:cNvSpPr>
              <a:spLocks noChangeArrowheads="1"/>
            </p:cNvSpPr>
            <p:nvPr/>
          </p:nvSpPr>
          <p:spPr bwMode="auto">
            <a:xfrm rot="10800000">
              <a:off x="0" y="506"/>
              <a:ext cx="5760" cy="140"/>
            </a:xfrm>
            <a:prstGeom prst="rect">
              <a:avLst/>
            </a:prstGeom>
            <a:gradFill rotWithShape="1">
              <a:gsLst>
                <a:gs pos="0">
                  <a:schemeClr val="bg2">
                    <a:gamma/>
                    <a:shade val="46275"/>
                    <a:invGamma/>
                    <a:alpha val="0"/>
                  </a:schemeClr>
                </a:gs>
                <a:gs pos="100000">
                  <a:schemeClr val="bg2">
                    <a:alpha val="33000"/>
                  </a:schemeClr>
                </a:gs>
              </a:gsLst>
              <a:lin ang="5400000" scaled="1"/>
            </a:gradFill>
            <a:ln w="9525">
              <a:noFill/>
              <a:miter lim="800000"/>
              <a:headEnd/>
              <a:tailEnd/>
            </a:ln>
            <a:effectLst/>
          </p:spPr>
          <p:txBody>
            <a:bodyPr wrap="none" anchor="ctr"/>
            <a:lstStyle/>
            <a:p>
              <a:endParaRPr lang="zh-CN" altLang="en-US"/>
            </a:p>
          </p:txBody>
        </p:sp>
        <p:pic>
          <p:nvPicPr>
            <p:cNvPr id="12431" name="Picture 143"/>
            <p:cNvPicPr>
              <a:picLocks noChangeAspect="1" noChangeArrowheads="1"/>
            </p:cNvPicPr>
            <p:nvPr/>
          </p:nvPicPr>
          <p:blipFill>
            <a:blip r:embed="rId3" cstate="print">
              <a:lum bright="-12000"/>
            </a:blip>
            <a:srcRect t="18701" r="15749" b="42659"/>
            <a:stretch>
              <a:fillRect/>
            </a:stretch>
          </p:blipFill>
          <p:spPr bwMode="auto">
            <a:xfrm>
              <a:off x="4781" y="0"/>
              <a:ext cx="979" cy="500"/>
            </a:xfrm>
            <a:prstGeom prst="rect">
              <a:avLst/>
            </a:prstGeom>
            <a:noFill/>
            <a:ln w="9525">
              <a:noFill/>
              <a:miter lim="800000"/>
              <a:headEnd/>
              <a:tailEnd/>
            </a:ln>
            <a:effectLst/>
          </p:spPr>
        </p:pic>
        <p:sp>
          <p:nvSpPr>
            <p:cNvPr id="12432" name="Rectangle 144"/>
            <p:cNvSpPr>
              <a:spLocks noChangeArrowheads="1"/>
            </p:cNvSpPr>
            <p:nvPr/>
          </p:nvSpPr>
          <p:spPr bwMode="auto">
            <a:xfrm>
              <a:off x="0" y="472"/>
              <a:ext cx="5760" cy="44"/>
            </a:xfrm>
            <a:prstGeom prst="rect">
              <a:avLst/>
            </a:prstGeom>
            <a:gradFill rotWithShape="1">
              <a:gsLst>
                <a:gs pos="0">
                  <a:srgbClr val="C9E576"/>
                </a:gs>
                <a:gs pos="100000">
                  <a:srgbClr val="97C523"/>
                </a:gs>
              </a:gsLst>
              <a:lin ang="5400000" scaled="1"/>
            </a:gradFill>
            <a:ln w="9525">
              <a:noFill/>
              <a:miter lim="800000"/>
              <a:headEnd/>
              <a:tailEnd/>
            </a:ln>
            <a:effectLst/>
          </p:spPr>
          <p:txBody>
            <a:bodyPr wrap="none" anchor="ctr"/>
            <a:lstStyle/>
            <a:p>
              <a:endParaRPr lang="zh-CN" altLang="en-US"/>
            </a:p>
          </p:txBody>
        </p:sp>
        <p:sp>
          <p:nvSpPr>
            <p:cNvPr id="12433" name="Rectangle 145"/>
            <p:cNvSpPr>
              <a:spLocks noChangeArrowheads="1"/>
            </p:cNvSpPr>
            <p:nvPr/>
          </p:nvSpPr>
          <p:spPr bwMode="auto">
            <a:xfrm>
              <a:off x="0" y="0"/>
              <a:ext cx="5760" cy="164"/>
            </a:xfrm>
            <a:prstGeom prst="rect">
              <a:avLst/>
            </a:prstGeom>
            <a:gradFill rotWithShape="1">
              <a:gsLst>
                <a:gs pos="0">
                  <a:schemeClr val="bg1">
                    <a:alpha val="13000"/>
                  </a:schemeClr>
                </a:gs>
                <a:gs pos="100000">
                  <a:schemeClr val="bg1">
                    <a:gamma/>
                    <a:shade val="46275"/>
                    <a:invGamma/>
                    <a:alpha val="0"/>
                  </a:schemeClr>
                </a:gs>
              </a:gsLst>
              <a:lin ang="5400000" scaled="1"/>
            </a:gradFill>
            <a:ln w="9525">
              <a:noFill/>
              <a:miter lim="800000"/>
              <a:headEnd/>
              <a:tailEnd/>
            </a:ln>
            <a:effectLst/>
          </p:spPr>
          <p:txBody>
            <a:bodyPr wrap="none" anchor="ctr"/>
            <a:lstStyle/>
            <a:p>
              <a:endParaRPr lang="zh-CN" altLang="en-US"/>
            </a:p>
          </p:txBody>
        </p:sp>
      </p:grpSp>
      <p:sp>
        <p:nvSpPr>
          <p:cNvPr id="12435" name="Rectangle 147"/>
          <p:cNvSpPr>
            <a:spLocks noGrp="1" noChangeArrowheads="1"/>
          </p:cNvSpPr>
          <p:nvPr>
            <p:ph type="title"/>
          </p:nvPr>
        </p:nvSpPr>
        <p:spPr/>
        <p:txBody>
          <a:bodyPr/>
          <a:lstStyle/>
          <a:p>
            <a:r>
              <a:rPr lang="en-US" sz="1600" b="1" dirty="0" smtClean="0">
                <a:solidFill>
                  <a:srgbClr val="92D050"/>
                </a:solidFill>
              </a:rPr>
              <a:t>►</a:t>
            </a:r>
            <a:r>
              <a:rPr lang="zh-CN" altLang="en-US" sz="1600" b="1" dirty="0" smtClean="0">
                <a:solidFill>
                  <a:srgbClr val="92D050"/>
                </a:solidFill>
              </a:rPr>
              <a:t>引领造船涂装业变革的港盛联合</a:t>
            </a:r>
            <a:endParaRPr lang="en-GB" altLang="zh-CN" sz="1600" b="1" dirty="0">
              <a:solidFill>
                <a:srgbClr val="92D050"/>
              </a:solidFill>
              <a:ea typeface="宋体" charset="-122"/>
            </a:endParaRPr>
          </a:p>
        </p:txBody>
      </p:sp>
      <p:sp>
        <p:nvSpPr>
          <p:cNvPr id="11" name="TextBox 10"/>
          <p:cNvSpPr txBox="1"/>
          <p:nvPr/>
        </p:nvSpPr>
        <p:spPr>
          <a:xfrm>
            <a:off x="2285984" y="6519446"/>
            <a:ext cx="4500594" cy="338554"/>
          </a:xfrm>
          <a:prstGeom prst="rect">
            <a:avLst/>
          </a:prstGeom>
          <a:noFill/>
        </p:spPr>
        <p:txBody>
          <a:bodyPr wrap="square">
            <a:spAutoFit/>
          </a:bodyPr>
          <a:lstStyle/>
          <a:p>
            <a:pPr algn="ctr">
              <a:defRPr/>
            </a:pPr>
            <a:r>
              <a:rPr lang="zh-CN" altLang="en-US" sz="1600" b="1" dirty="0">
                <a:ln>
                  <a:solidFill>
                    <a:srgbClr val="7030A0"/>
                  </a:solidFill>
                </a:ln>
                <a:solidFill>
                  <a:schemeClr val="accent1">
                    <a:lumMod val="60000"/>
                    <a:lumOff val="40000"/>
                  </a:schemeClr>
                </a:solidFill>
                <a:effectLst>
                  <a:glow rad="139700">
                    <a:schemeClr val="bg1">
                      <a:alpha val="40000"/>
                    </a:schemeClr>
                  </a:glow>
                </a:effectLst>
                <a:latin typeface="华文新魏" pitchFamily="2" charset="-122"/>
                <a:ea typeface="华文新魏" pitchFamily="2" charset="-122"/>
              </a:rPr>
              <a:t>找借口只能失败，找方法定能成功！</a:t>
            </a:r>
          </a:p>
        </p:txBody>
      </p:sp>
      <p:graphicFrame>
        <p:nvGraphicFramePr>
          <p:cNvPr id="12" name="表格 11"/>
          <p:cNvGraphicFramePr>
            <a:graphicFrameLocks noGrp="1"/>
          </p:cNvGraphicFramePr>
          <p:nvPr/>
        </p:nvGraphicFramePr>
        <p:xfrm>
          <a:off x="-1" y="908716"/>
          <a:ext cx="9144002" cy="5544619"/>
        </p:xfrm>
        <a:graphic>
          <a:graphicData uri="http://schemas.openxmlformats.org/drawingml/2006/table">
            <a:tbl>
              <a:tblPr/>
              <a:tblGrid>
                <a:gridCol w="988612"/>
                <a:gridCol w="560472"/>
                <a:gridCol w="612367"/>
                <a:gridCol w="591610"/>
                <a:gridCol w="544903"/>
                <a:gridCol w="832925"/>
                <a:gridCol w="692807"/>
                <a:gridCol w="599394"/>
                <a:gridCol w="646099"/>
                <a:gridCol w="646099"/>
                <a:gridCol w="599394"/>
                <a:gridCol w="653885"/>
                <a:gridCol w="653885"/>
                <a:gridCol w="521550"/>
              </a:tblGrid>
              <a:tr h="505481">
                <a:tc gridSpan="14">
                  <a:txBody>
                    <a:bodyPr/>
                    <a:lstStyle/>
                    <a:p>
                      <a:pPr algn="l" fontAlgn="ctr"/>
                      <a:r>
                        <a:rPr lang="en-US" altLang="zh-CN" sz="900" b="1" i="0" u="none" strike="noStrike">
                          <a:solidFill>
                            <a:srgbClr val="000000"/>
                          </a:solidFill>
                          <a:latin typeface="宋体"/>
                        </a:rPr>
                        <a:t>2011</a:t>
                      </a:r>
                      <a:r>
                        <a:rPr lang="zh-CN" altLang="en-US" sz="900" b="1" i="0" u="none" strike="noStrike">
                          <a:solidFill>
                            <a:srgbClr val="000000"/>
                          </a:solidFill>
                          <a:latin typeface="宋体"/>
                        </a:rPr>
                        <a:t>年第</a:t>
                      </a:r>
                      <a:r>
                        <a:rPr lang="en-US" altLang="zh-CN" sz="900" b="1" i="0" u="none" strike="noStrike">
                          <a:solidFill>
                            <a:srgbClr val="000000"/>
                          </a:solidFill>
                          <a:latin typeface="宋体"/>
                        </a:rPr>
                        <a:t>30</a:t>
                      </a:r>
                      <a:r>
                        <a:rPr lang="zh-CN" altLang="en-US" sz="900" b="1" i="0" u="none" strike="noStrike">
                          <a:solidFill>
                            <a:srgbClr val="000000"/>
                          </a:solidFill>
                          <a:latin typeface="宋体"/>
                        </a:rPr>
                        <a:t>周人事考核数据</a:t>
                      </a:r>
                      <a:r>
                        <a:rPr lang="en-US" altLang="zh-CN" sz="900" b="1" i="0" u="none" strike="noStrike">
                          <a:solidFill>
                            <a:srgbClr val="000000"/>
                          </a:solidFill>
                          <a:latin typeface="宋体"/>
                        </a:rPr>
                        <a:t>--</a:t>
                      </a:r>
                      <a:r>
                        <a:rPr lang="zh-CN" altLang="en-US" sz="900" b="1" i="0" u="none" strike="noStrike">
                          <a:solidFill>
                            <a:srgbClr val="000000"/>
                          </a:solidFill>
                          <a:latin typeface="宋体"/>
                        </a:rPr>
                        <a:t>辞职率</a:t>
                      </a:r>
                      <a:endParaRPr lang="zh-CN" altLang="en-US" sz="600" b="0" i="0" u="none" strike="noStrike">
                        <a:solidFill>
                          <a:srgbClr val="000000"/>
                        </a:solidFill>
                        <a:latin typeface="宋体"/>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93622">
                <a:tc rowSpan="2">
                  <a:txBody>
                    <a:bodyPr/>
                    <a:lstStyle/>
                    <a:p>
                      <a:pPr algn="ctr" fontAlgn="ctr"/>
                      <a:r>
                        <a:rPr lang="zh-CN" altLang="en-US" sz="600" b="0" i="0" u="none" strike="noStrike">
                          <a:solidFill>
                            <a:srgbClr val="000000"/>
                          </a:solidFill>
                          <a:latin typeface="宋体"/>
                        </a:rPr>
                        <a:t>区分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0" i="0" u="none" strike="noStrike">
                          <a:solidFill>
                            <a:srgbClr val="000000"/>
                          </a:solidFill>
                          <a:latin typeface="宋体"/>
                        </a:rPr>
                        <a:t>担当</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0" i="0" u="none" strike="noStrike">
                          <a:solidFill>
                            <a:srgbClr val="000000"/>
                          </a:solidFill>
                          <a:latin typeface="宋体"/>
                        </a:rPr>
                        <a:t>当周辞职人数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0" i="0" u="none" strike="noStrike">
                          <a:solidFill>
                            <a:srgbClr val="000000"/>
                          </a:solidFill>
                          <a:latin typeface="宋体"/>
                        </a:rPr>
                        <a:t>平均保有人数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zh-CN" altLang="en-US" sz="900" b="1" i="0" u="none" strike="noStrike">
                          <a:solidFill>
                            <a:srgbClr val="000000"/>
                          </a:solidFill>
                          <a:latin typeface="宋体"/>
                        </a:rPr>
                        <a:t>周间辞职率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900" b="1" i="0" u="none" strike="noStrike">
                          <a:solidFill>
                            <a:srgbClr val="000000"/>
                          </a:solidFill>
                          <a:latin typeface="宋体"/>
                        </a:rPr>
                        <a:t>月间辞职率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900" b="1" i="0" u="none" strike="noStrike">
                          <a:solidFill>
                            <a:srgbClr val="000000"/>
                          </a:solidFill>
                          <a:latin typeface="宋体"/>
                        </a:rPr>
                        <a:t>年间辞职率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algn="ctr" fontAlgn="ctr"/>
                      <a:r>
                        <a:rPr lang="zh-CN" altLang="en-US" sz="600" b="0" i="0" u="none" strike="noStrike">
                          <a:solidFill>
                            <a:srgbClr val="000000"/>
                          </a:solidFill>
                          <a:latin typeface="宋体"/>
                        </a:rPr>
                        <a:t>备注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1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600" b="0" i="0" u="none" strike="noStrike">
                          <a:solidFill>
                            <a:srgbClr val="000000"/>
                          </a:solidFill>
                          <a:latin typeface="宋体"/>
                        </a:rPr>
                        <a:t>辞职率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计划辞职率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辞职达成率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辞职率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计划辞职率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辞职达成率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辞职率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计划辞职率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辞职达成率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97797">
                <a:tc>
                  <a:txBody>
                    <a:bodyPr/>
                    <a:lstStyle/>
                    <a:p>
                      <a:pPr algn="ctr" fontAlgn="ctr"/>
                      <a:r>
                        <a:rPr lang="zh-CN" altLang="en-US" sz="600" b="0" i="0" u="none" strike="noStrike">
                          <a:solidFill>
                            <a:srgbClr val="000000"/>
                          </a:solidFill>
                          <a:latin typeface="宋体"/>
                        </a:rPr>
                        <a:t>港盛宁波项目部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贾建宽</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2.82%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90.00%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600" b="0" i="0" u="none" strike="noStrike">
                          <a:solidFill>
                            <a:srgbClr val="000000"/>
                          </a:solidFill>
                          <a:latin typeface="宋体"/>
                        </a:rPr>
                        <a:t>8.33%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6.9%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90.00%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8.97%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7.0%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90.00%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7797">
                <a:tc>
                  <a:txBody>
                    <a:bodyPr/>
                    <a:lstStyle/>
                    <a:p>
                      <a:pPr algn="ctr" fontAlgn="ctr"/>
                      <a:r>
                        <a:rPr lang="zh-CN" altLang="en-US" sz="600" b="0" i="0" u="none" strike="noStrike">
                          <a:solidFill>
                            <a:srgbClr val="000000"/>
                          </a:solidFill>
                          <a:latin typeface="宋体"/>
                        </a:rPr>
                        <a:t>港盛荣成项目部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彭顺怀</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204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0.49%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120.00%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3.21%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110.00%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8.02%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7.0%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7797">
                <a:tc>
                  <a:txBody>
                    <a:bodyPr/>
                    <a:lstStyle/>
                    <a:p>
                      <a:pPr algn="ctr" fontAlgn="ctr"/>
                      <a:r>
                        <a:rPr lang="zh-CN" altLang="en-US" sz="600" b="0" i="0" u="none" strike="noStrike">
                          <a:solidFill>
                            <a:srgbClr val="000000"/>
                          </a:solidFill>
                          <a:latin typeface="宋体"/>
                        </a:rPr>
                        <a:t>港盛伽耶项目部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姜新运</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169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120.00%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1.78%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120.00%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8.90%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7.0%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90.00%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7797">
                <a:tc>
                  <a:txBody>
                    <a:bodyPr/>
                    <a:lstStyle/>
                    <a:p>
                      <a:pPr algn="ctr" fontAlgn="ctr"/>
                      <a:r>
                        <a:rPr lang="zh-CN" altLang="en-US" sz="600" b="0" i="0" u="none" strike="noStrike">
                          <a:solidFill>
                            <a:srgbClr val="000000"/>
                          </a:solidFill>
                          <a:latin typeface="宋体"/>
                        </a:rPr>
                        <a:t>建力宁波项目部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钟华军</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120.00%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2.20%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110.00%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7.77%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5.8%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90.00%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7797">
                <a:tc>
                  <a:txBody>
                    <a:bodyPr/>
                    <a:lstStyle/>
                    <a:p>
                      <a:pPr algn="ctr" fontAlgn="ctr"/>
                      <a:r>
                        <a:rPr lang="zh-CN" altLang="en-US" sz="600" b="0" i="0" u="none" strike="noStrike">
                          <a:solidFill>
                            <a:srgbClr val="000000"/>
                          </a:solidFill>
                          <a:latin typeface="宋体"/>
                        </a:rPr>
                        <a:t>汉邦宁波项目部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修益龙</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3.16%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3.6%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4.63%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4.1%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7797">
                <a:tc>
                  <a:txBody>
                    <a:bodyPr/>
                    <a:lstStyle/>
                    <a:p>
                      <a:pPr algn="ctr" fontAlgn="ctr"/>
                      <a:r>
                        <a:rPr lang="zh-CN" altLang="en-US" sz="600" b="0" i="0" u="none" strike="noStrike">
                          <a:solidFill>
                            <a:srgbClr val="000000"/>
                          </a:solidFill>
                          <a:latin typeface="宋体"/>
                        </a:rPr>
                        <a:t>汉邦荣成项目部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彭文俊</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88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120.00%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18.09%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3.6%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40.00%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600" b="0" i="0" u="none" strike="noStrike">
                          <a:solidFill>
                            <a:srgbClr val="000000"/>
                          </a:solidFill>
                          <a:latin typeface="宋体"/>
                        </a:rPr>
                        <a:t>7.42%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4.1%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80.00%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7797">
                <a:tc gridSpan="2">
                  <a:txBody>
                    <a:bodyPr/>
                    <a:lstStyle/>
                    <a:p>
                      <a:pPr algn="ctr" fontAlgn="ctr"/>
                      <a:r>
                        <a:rPr lang="zh-CN" altLang="en-US" sz="600" b="0" i="0" u="none" strike="noStrike">
                          <a:solidFill>
                            <a:srgbClr val="000000"/>
                          </a:solidFill>
                          <a:latin typeface="宋体"/>
                        </a:rPr>
                        <a:t>合计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799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0.75%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110.00%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5.43%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7.81%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5.8%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90.00%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9078">
                <a:tc gridSpan="14">
                  <a:txBody>
                    <a:bodyPr/>
                    <a:lstStyle/>
                    <a:p>
                      <a:pPr algn="ctr" fontAlgn="ctr"/>
                      <a:r>
                        <a:rPr lang="en-US" altLang="zh-CN" sz="900" b="1" i="0" u="none" strike="noStrike">
                          <a:solidFill>
                            <a:srgbClr val="000000"/>
                          </a:solidFill>
                          <a:latin typeface="宋体"/>
                        </a:rPr>
                        <a:t>2011</a:t>
                      </a:r>
                      <a:r>
                        <a:rPr lang="zh-CN" altLang="en-US" sz="900" b="1" i="0" u="none" strike="noStrike">
                          <a:solidFill>
                            <a:srgbClr val="000000"/>
                          </a:solidFill>
                          <a:latin typeface="宋体"/>
                        </a:rPr>
                        <a:t>年第</a:t>
                      </a:r>
                      <a:r>
                        <a:rPr lang="en-US" altLang="zh-CN" sz="900" b="1" i="0" u="none" strike="noStrike">
                          <a:solidFill>
                            <a:srgbClr val="000000"/>
                          </a:solidFill>
                          <a:latin typeface="宋体"/>
                        </a:rPr>
                        <a:t>30</a:t>
                      </a:r>
                      <a:r>
                        <a:rPr lang="zh-CN" altLang="en-US" sz="900" b="1" i="0" u="none" strike="noStrike">
                          <a:solidFill>
                            <a:srgbClr val="000000"/>
                          </a:solidFill>
                          <a:latin typeface="宋体"/>
                        </a:rPr>
                        <a:t>周人事考核数据</a:t>
                      </a:r>
                      <a:r>
                        <a:rPr lang="en-US" altLang="zh-CN" sz="900" b="1" i="0" u="none" strike="noStrike">
                          <a:solidFill>
                            <a:srgbClr val="000000"/>
                          </a:solidFill>
                          <a:latin typeface="宋体"/>
                        </a:rPr>
                        <a:t>--</a:t>
                      </a:r>
                      <a:r>
                        <a:rPr lang="zh-CN" altLang="en-US" sz="900" b="1" i="0" u="none" strike="noStrike">
                          <a:solidFill>
                            <a:srgbClr val="000000"/>
                          </a:solidFill>
                          <a:latin typeface="宋体"/>
                        </a:rPr>
                        <a:t>出勤率</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93622">
                <a:tc rowSpan="2">
                  <a:txBody>
                    <a:bodyPr/>
                    <a:lstStyle/>
                    <a:p>
                      <a:pPr algn="ctr" fontAlgn="ctr"/>
                      <a:r>
                        <a:rPr lang="zh-CN" altLang="en-US" sz="600" b="0" i="0" u="none" strike="noStrike">
                          <a:solidFill>
                            <a:srgbClr val="000000"/>
                          </a:solidFill>
                          <a:latin typeface="宋体"/>
                        </a:rPr>
                        <a:t>区分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0" i="0" u="none" strike="noStrike">
                          <a:solidFill>
                            <a:srgbClr val="000000"/>
                          </a:solidFill>
                          <a:latin typeface="宋体"/>
                        </a:rPr>
                        <a:t>担当</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0" i="0" u="none" strike="noStrike">
                          <a:solidFill>
                            <a:srgbClr val="000000"/>
                          </a:solidFill>
                          <a:latin typeface="宋体"/>
                        </a:rPr>
                        <a:t>当周出勤人数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0" i="0" u="none" strike="noStrike">
                          <a:solidFill>
                            <a:srgbClr val="000000"/>
                          </a:solidFill>
                          <a:latin typeface="宋体"/>
                        </a:rPr>
                        <a:t>当周保有人数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zh-CN" altLang="en-US" sz="900" b="1" i="0" u="none" strike="noStrike">
                          <a:solidFill>
                            <a:srgbClr val="000000"/>
                          </a:solidFill>
                          <a:latin typeface="宋体"/>
                        </a:rPr>
                        <a:t>周间出勤率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900" b="1" i="0" u="none" strike="noStrike">
                          <a:solidFill>
                            <a:srgbClr val="000000"/>
                          </a:solidFill>
                          <a:latin typeface="宋体"/>
                        </a:rPr>
                        <a:t>月间出勤率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900" b="1" i="0" u="none" strike="noStrike">
                          <a:solidFill>
                            <a:srgbClr val="000000"/>
                          </a:solidFill>
                          <a:latin typeface="宋体"/>
                        </a:rPr>
                        <a:t>年间出勤率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algn="ctr" fontAlgn="ctr"/>
                      <a:r>
                        <a:rPr lang="zh-CN" altLang="en-US" sz="600" b="0" i="0" u="none" strike="noStrike">
                          <a:solidFill>
                            <a:srgbClr val="000000"/>
                          </a:solidFill>
                          <a:latin typeface="宋体"/>
                        </a:rPr>
                        <a:t>备注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44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600" b="0" i="0" u="none" strike="noStrike">
                          <a:solidFill>
                            <a:srgbClr val="000000"/>
                          </a:solidFill>
                          <a:latin typeface="宋体"/>
                        </a:rPr>
                        <a:t>出勤率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计划出勤率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出勤达成率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出勤率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计划出勤率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出勤达成率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出勤率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计划出勤率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出勤达成率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205123">
                <a:tc>
                  <a:txBody>
                    <a:bodyPr/>
                    <a:lstStyle/>
                    <a:p>
                      <a:pPr algn="ctr" fontAlgn="ctr"/>
                      <a:r>
                        <a:rPr lang="zh-CN" altLang="en-US" sz="600" b="0" i="0" u="none" strike="noStrike">
                          <a:solidFill>
                            <a:srgbClr val="000000"/>
                          </a:solidFill>
                          <a:latin typeface="宋体"/>
                        </a:rPr>
                        <a:t>港盛宁波项目部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贾建宽</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665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716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92.88%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97.77%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93.49%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97.89%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93.10%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95.13%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97.87%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123">
                <a:tc>
                  <a:txBody>
                    <a:bodyPr/>
                    <a:lstStyle/>
                    <a:p>
                      <a:pPr algn="ctr" fontAlgn="ctr"/>
                      <a:r>
                        <a:rPr lang="zh-CN" altLang="en-US" sz="600" b="0" i="0" u="none" strike="noStrike">
                          <a:solidFill>
                            <a:srgbClr val="000000"/>
                          </a:solidFill>
                          <a:latin typeface="宋体"/>
                        </a:rPr>
                        <a:t>港盛荣成项目部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彭顺怀</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1058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1096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96.53%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101.08%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96.83%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101.39%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93.86%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95.17%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98.62%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123">
                <a:tc>
                  <a:txBody>
                    <a:bodyPr/>
                    <a:lstStyle/>
                    <a:p>
                      <a:pPr algn="ctr" fontAlgn="ctr"/>
                      <a:r>
                        <a:rPr lang="zh-CN" altLang="en-US" sz="600" b="0" i="0" u="none" strike="noStrike">
                          <a:solidFill>
                            <a:srgbClr val="000000"/>
                          </a:solidFill>
                          <a:latin typeface="宋体"/>
                        </a:rPr>
                        <a:t>港盛伽耶项目部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姜新运</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841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847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99.29%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103.97%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97.95%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102.57%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94.44%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95.17%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99.24%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123">
                <a:tc>
                  <a:txBody>
                    <a:bodyPr/>
                    <a:lstStyle/>
                    <a:p>
                      <a:pPr algn="ctr" fontAlgn="ctr"/>
                      <a:r>
                        <a:rPr lang="zh-CN" altLang="en-US" sz="600" b="0" i="0" u="none" strike="noStrike">
                          <a:solidFill>
                            <a:srgbClr val="000000"/>
                          </a:solidFill>
                          <a:latin typeface="宋体"/>
                        </a:rPr>
                        <a:t>建力宁波项目部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钟华军</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442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476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92.86%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96.73%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600" b="0" i="0" u="none" strike="noStrike">
                          <a:solidFill>
                            <a:srgbClr val="000000"/>
                          </a:solidFill>
                          <a:latin typeface="宋体"/>
                        </a:rPr>
                        <a:t>86.76%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89.90%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92.04%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96.13%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95.75%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123">
                <a:tc>
                  <a:txBody>
                    <a:bodyPr/>
                    <a:lstStyle/>
                    <a:p>
                      <a:pPr algn="ctr" fontAlgn="ctr"/>
                      <a:r>
                        <a:rPr lang="zh-CN" altLang="en-US" sz="600" b="0" i="0" u="none" strike="noStrike">
                          <a:solidFill>
                            <a:srgbClr val="000000"/>
                          </a:solidFill>
                          <a:latin typeface="宋体"/>
                        </a:rPr>
                        <a:t>汉邦宁波项目部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修益龙</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484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499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96.99%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101.04%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95.75%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99.22%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93.90%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96.13%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97.68%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123">
                <a:tc>
                  <a:txBody>
                    <a:bodyPr/>
                    <a:lstStyle/>
                    <a:p>
                      <a:pPr algn="ctr" fontAlgn="ctr"/>
                      <a:r>
                        <a:rPr lang="zh-CN" altLang="en-US" sz="600" b="0" i="0" u="none" strike="noStrike">
                          <a:solidFill>
                            <a:srgbClr val="000000"/>
                          </a:solidFill>
                          <a:latin typeface="宋体"/>
                        </a:rPr>
                        <a:t>汉邦荣成项目部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彭文俊</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417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441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94.56%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dirty="0">
                          <a:solidFill>
                            <a:srgbClr val="000000"/>
                          </a:solidFill>
                          <a:latin typeface="宋体"/>
                        </a:rPr>
                        <a:t>96.5%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97.99%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88.90%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92.12%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87.82%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96.17%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91.32%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123">
                <a:tc gridSpan="2">
                  <a:txBody>
                    <a:bodyPr/>
                    <a:lstStyle/>
                    <a:p>
                      <a:pPr algn="ctr" fontAlgn="ctr"/>
                      <a:r>
                        <a:rPr lang="zh-CN" altLang="en-US" sz="600" b="0" i="0" u="none" strike="noStrike">
                          <a:solidFill>
                            <a:srgbClr val="000000"/>
                          </a:solidFill>
                          <a:latin typeface="宋体"/>
                        </a:rPr>
                        <a:t>合计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3907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4075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95.88%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95.8%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宋体"/>
                        </a:rPr>
                        <a:t>100.13%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94.28%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98.21%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92.88%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95.65%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97.10%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7797">
                <a:tc rowSpan="3">
                  <a:txBody>
                    <a:bodyPr/>
                    <a:lstStyle/>
                    <a:p>
                      <a:pPr algn="ctr" fontAlgn="ctr"/>
                      <a:r>
                        <a:rPr lang="zh-CN" altLang="en-US" sz="600" b="0" i="0" u="none" strike="noStrike">
                          <a:solidFill>
                            <a:srgbClr val="000000"/>
                          </a:solidFill>
                          <a:latin typeface="宋体"/>
                        </a:rPr>
                        <a:t>上周完成情况</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n-US" altLang="zh-CN" sz="600" b="0" i="0" u="none" strike="noStrike">
                          <a:solidFill>
                            <a:srgbClr val="000000"/>
                          </a:solidFill>
                          <a:latin typeface="宋体"/>
                        </a:rPr>
                        <a:t>1</a:t>
                      </a:r>
                      <a:r>
                        <a:rPr lang="zh-CN" altLang="en-US" sz="600" b="0" i="0" u="none" strike="noStrike">
                          <a:solidFill>
                            <a:srgbClr val="000000"/>
                          </a:solidFill>
                          <a:latin typeface="宋体"/>
                        </a:rPr>
                        <a:t>、港盛荣成邵如娥工伤申报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3" gridSpan="2">
                  <a:txBody>
                    <a:bodyPr/>
                    <a:lstStyle/>
                    <a:p>
                      <a:pPr algn="ctr" fontAlgn="ctr"/>
                      <a:r>
                        <a:rPr lang="zh-CN" altLang="en-US" sz="600" b="0" i="0" u="none" strike="noStrike">
                          <a:solidFill>
                            <a:srgbClr val="000000"/>
                          </a:solidFill>
                          <a:latin typeface="宋体"/>
                        </a:rPr>
                        <a:t>本周重点推行事项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hMerge="1">
                  <a:txBody>
                    <a:bodyPr/>
                    <a:lstStyle/>
                    <a:p>
                      <a:endParaRPr lang="zh-CN" altLang="en-US"/>
                    </a:p>
                  </a:txBody>
                  <a:tcPr/>
                </a:tc>
                <a:tc gridSpan="5">
                  <a:txBody>
                    <a:bodyPr/>
                    <a:lstStyle/>
                    <a:p>
                      <a:pPr algn="l" fontAlgn="ctr"/>
                      <a:r>
                        <a:rPr lang="en-US" altLang="zh-CN" sz="600" b="0" i="0" u="none" strike="noStrike">
                          <a:solidFill>
                            <a:srgbClr val="000000"/>
                          </a:solidFill>
                          <a:latin typeface="宋体"/>
                        </a:rPr>
                        <a:t>1</a:t>
                      </a:r>
                      <a:r>
                        <a:rPr lang="zh-CN" altLang="en-US" sz="600" b="0" i="0" u="none" strike="noStrike">
                          <a:solidFill>
                            <a:srgbClr val="000000"/>
                          </a:solidFill>
                          <a:latin typeface="宋体"/>
                        </a:rPr>
                        <a:t>、跟新港盛组织图</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97797">
                <a:tc vMerge="1">
                  <a:txBody>
                    <a:bodyPr/>
                    <a:lstStyle/>
                    <a:p>
                      <a:endParaRPr lang="zh-CN" altLang="en-US"/>
                    </a:p>
                  </a:txBody>
                  <a:tcPr/>
                </a:tc>
                <a:tc gridSpan="6">
                  <a:txBody>
                    <a:bodyPr/>
                    <a:lstStyle/>
                    <a:p>
                      <a:pPr algn="l" fontAlgn="ctr"/>
                      <a:r>
                        <a:rPr lang="en-US" altLang="zh-CN" sz="600" b="0" i="0" u="none" strike="noStrike">
                          <a:solidFill>
                            <a:srgbClr val="000000"/>
                          </a:solidFill>
                          <a:latin typeface="宋体"/>
                        </a:rPr>
                        <a:t>2</a:t>
                      </a:r>
                      <a:r>
                        <a:rPr lang="zh-CN" altLang="en-US" sz="600" b="0" i="0" u="none" strike="noStrike">
                          <a:solidFill>
                            <a:srgbClr val="000000"/>
                          </a:solidFill>
                          <a:latin typeface="宋体"/>
                        </a:rPr>
                        <a:t>、办理各项目部的终止单</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5">
                  <a:txBody>
                    <a:bodyPr/>
                    <a:lstStyle/>
                    <a:p>
                      <a:pPr algn="l" fontAlgn="ctr"/>
                      <a:r>
                        <a:rPr lang="en-US" altLang="zh-CN" sz="600" b="0" i="0" u="none" strike="noStrike">
                          <a:solidFill>
                            <a:srgbClr val="000000"/>
                          </a:solidFill>
                          <a:latin typeface="宋体"/>
                        </a:rPr>
                        <a:t>2</a:t>
                      </a:r>
                      <a:r>
                        <a:rPr lang="zh-CN" altLang="en-US" sz="600" b="0" i="0" u="none" strike="noStrike">
                          <a:solidFill>
                            <a:srgbClr val="000000"/>
                          </a:solidFill>
                          <a:latin typeface="宋体"/>
                        </a:rPr>
                        <a:t>、整理全公司的工伤情况</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97797">
                <a:tc vMerge="1">
                  <a:txBody>
                    <a:bodyPr/>
                    <a:lstStyle/>
                    <a:p>
                      <a:endParaRPr lang="zh-CN" altLang="en-US"/>
                    </a:p>
                  </a:txBody>
                  <a:tcPr/>
                </a:tc>
                <a:tc gridSpan="6">
                  <a:txBody>
                    <a:bodyPr/>
                    <a:lstStyle/>
                    <a:p>
                      <a:pPr algn="l" fontAlgn="ctr"/>
                      <a:r>
                        <a:rPr lang="en-US" altLang="zh-CN" sz="600" b="0" i="0" u="none" strike="noStrike">
                          <a:solidFill>
                            <a:srgbClr val="000000"/>
                          </a:solidFill>
                          <a:latin typeface="宋体"/>
                        </a:rPr>
                        <a:t>3</a:t>
                      </a:r>
                      <a:r>
                        <a:rPr lang="zh-CN" altLang="en-US" sz="600" b="0" i="0" u="none" strike="noStrike">
                          <a:solidFill>
                            <a:srgbClr val="000000"/>
                          </a:solidFill>
                          <a:latin typeface="宋体"/>
                        </a:rPr>
                        <a:t>、研修生接收</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5">
                  <a:txBody>
                    <a:bodyPr/>
                    <a:lstStyle/>
                    <a:p>
                      <a:pPr algn="l" fontAlgn="ctr"/>
                      <a:r>
                        <a:rPr lang="en-US" altLang="zh-CN" sz="600" b="0" i="0" u="none" strike="noStrike">
                          <a:solidFill>
                            <a:srgbClr val="000000"/>
                          </a:solidFill>
                          <a:latin typeface="宋体"/>
                        </a:rPr>
                        <a:t>3</a:t>
                      </a:r>
                      <a:r>
                        <a:rPr lang="zh-CN" altLang="en-US" sz="600" b="0" i="0" u="none" strike="noStrike">
                          <a:solidFill>
                            <a:srgbClr val="000000"/>
                          </a:solidFill>
                          <a:latin typeface="宋体"/>
                        </a:rPr>
                        <a:t>、人力公司策划方案、联系安顺技校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97797">
                <a:tc rowSpan="3">
                  <a:txBody>
                    <a:bodyPr/>
                    <a:lstStyle/>
                    <a:p>
                      <a:pPr algn="ctr" fontAlgn="ctr"/>
                      <a:r>
                        <a:rPr lang="zh-CN" altLang="en-US" sz="600" b="0" i="0" u="none" strike="noStrike">
                          <a:solidFill>
                            <a:srgbClr val="000000"/>
                          </a:solidFill>
                          <a:latin typeface="宋体"/>
                        </a:rPr>
                        <a:t>问题点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3">
                  <a:txBody>
                    <a:bodyPr/>
                    <a:lstStyle/>
                    <a:p>
                      <a:pPr algn="l" fontAlgn="ctr"/>
                      <a:r>
                        <a:rPr lang="en-US" altLang="zh-CN" sz="600" b="0" i="0" u="none" strike="noStrike">
                          <a:solidFill>
                            <a:srgbClr val="000000"/>
                          </a:solidFill>
                          <a:latin typeface="宋体"/>
                        </a:rPr>
                        <a:t>1</a:t>
                      </a:r>
                      <a:r>
                        <a:rPr lang="zh-CN" altLang="en-US" sz="600" b="0" i="0" u="none" strike="noStrike">
                          <a:solidFill>
                            <a:srgbClr val="000000"/>
                          </a:solidFill>
                          <a:latin typeface="宋体"/>
                        </a:rPr>
                        <a:t>、上周公司辞职</a:t>
                      </a:r>
                      <a:r>
                        <a:rPr lang="en-US" altLang="zh-CN" sz="600" b="0" i="0" u="none" strike="noStrike">
                          <a:solidFill>
                            <a:srgbClr val="000000"/>
                          </a:solidFill>
                          <a:latin typeface="宋体"/>
                        </a:rPr>
                        <a:t>6</a:t>
                      </a:r>
                      <a:r>
                        <a:rPr lang="zh-CN" altLang="en-US" sz="600" b="0" i="0" u="none" strike="noStrike">
                          <a:solidFill>
                            <a:srgbClr val="000000"/>
                          </a:solidFill>
                          <a:latin typeface="宋体"/>
                        </a:rPr>
                        <a:t>人，比上周辞职少</a:t>
                      </a:r>
                      <a:r>
                        <a:rPr lang="en-US" altLang="zh-CN" sz="600" b="0" i="0" u="none" strike="noStrike">
                          <a:solidFill>
                            <a:srgbClr val="000000"/>
                          </a:solidFill>
                          <a:latin typeface="宋体"/>
                        </a:rPr>
                        <a:t>2</a:t>
                      </a:r>
                      <a:r>
                        <a:rPr lang="zh-CN" altLang="en-US" sz="600" b="0" i="0" u="none" strike="noStrike">
                          <a:solidFill>
                            <a:srgbClr val="000000"/>
                          </a:solidFill>
                          <a:latin typeface="宋体"/>
                        </a:rPr>
                        <a:t>人。辞职达成率为</a:t>
                      </a:r>
                      <a:r>
                        <a:rPr lang="en-US" altLang="zh-CN" sz="600" b="0" i="0" u="none" strike="noStrike">
                          <a:solidFill>
                            <a:srgbClr val="000000"/>
                          </a:solidFill>
                          <a:latin typeface="宋体"/>
                        </a:rPr>
                        <a:t>110%</a:t>
                      </a:r>
                      <a:r>
                        <a:rPr lang="zh-CN" altLang="en-US" sz="600" b="0" i="0" u="none" strike="noStrike">
                          <a:solidFill>
                            <a:srgbClr val="000000"/>
                          </a:solidFill>
                          <a:latin typeface="宋体"/>
                        </a:rPr>
                        <a:t>，情况良好。只有荣成汉邦项目部辞职达成率不足</a:t>
                      </a:r>
                      <a:r>
                        <a:rPr lang="en-US" altLang="zh-CN" sz="600" b="0" i="0" u="none" strike="noStrike">
                          <a:solidFill>
                            <a:srgbClr val="000000"/>
                          </a:solidFill>
                          <a:latin typeface="宋体"/>
                        </a:rPr>
                        <a:t>100%</a:t>
                      </a:r>
                      <a:r>
                        <a:rPr lang="zh-CN" altLang="en-US" sz="600" b="0" i="0" u="none" strike="noStrike">
                          <a:solidFill>
                            <a:srgbClr val="000000"/>
                          </a:solidFill>
                          <a:latin typeface="宋体"/>
                        </a:rPr>
                        <a:t>，为</a:t>
                      </a:r>
                      <a:r>
                        <a:rPr lang="en-US" altLang="zh-CN" sz="600" b="0" i="0" u="none" strike="noStrike">
                          <a:solidFill>
                            <a:srgbClr val="000000"/>
                          </a:solidFill>
                          <a:latin typeface="宋体"/>
                        </a:rPr>
                        <a:t>90%</a:t>
                      </a:r>
                      <a:r>
                        <a:rPr lang="zh-CN" altLang="en-US" sz="600" b="0" i="0" u="none" strike="noStrike">
                          <a:solidFill>
                            <a:srgbClr val="000000"/>
                          </a:solidFill>
                          <a:latin typeface="宋体"/>
                        </a:rPr>
                        <a:t>。高温天气下保持低辞职率非常不容易。</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97797">
                <a:tc vMerge="1">
                  <a:txBody>
                    <a:bodyPr/>
                    <a:lstStyle/>
                    <a:p>
                      <a:endParaRPr lang="zh-CN" altLang="en-US"/>
                    </a:p>
                  </a:txBody>
                  <a:tcPr/>
                </a:tc>
                <a:tc gridSpan="13">
                  <a:txBody>
                    <a:bodyPr/>
                    <a:lstStyle/>
                    <a:p>
                      <a:pPr algn="l" fontAlgn="ctr"/>
                      <a:r>
                        <a:rPr lang="en-US" altLang="zh-CN" sz="600" b="0" i="0" u="none" strike="noStrike">
                          <a:solidFill>
                            <a:srgbClr val="000000"/>
                          </a:solidFill>
                          <a:latin typeface="宋体"/>
                        </a:rPr>
                        <a:t>2</a:t>
                      </a:r>
                      <a:r>
                        <a:rPr lang="zh-CN" altLang="en-US" sz="600" b="0" i="0" u="none" strike="noStrike">
                          <a:solidFill>
                            <a:srgbClr val="000000"/>
                          </a:solidFill>
                          <a:latin typeface="宋体"/>
                        </a:rPr>
                        <a:t>、汉邦荣成项目部本月辞职达成率依然最低，为</a:t>
                      </a:r>
                      <a:r>
                        <a:rPr lang="en-US" altLang="zh-CN" sz="600" b="0" i="0" u="none" strike="noStrike">
                          <a:solidFill>
                            <a:srgbClr val="000000"/>
                          </a:solidFill>
                          <a:latin typeface="宋体"/>
                        </a:rPr>
                        <a:t>40%</a:t>
                      </a:r>
                      <a:r>
                        <a:rPr lang="zh-CN" altLang="en-US" sz="600" b="0" i="0" u="none" strike="noStrike">
                          <a:solidFill>
                            <a:srgbClr val="000000"/>
                          </a:solidFill>
                          <a:latin typeface="宋体"/>
                        </a:rPr>
                        <a:t>。年度辞职达成率为</a:t>
                      </a:r>
                      <a:r>
                        <a:rPr lang="en-US" altLang="zh-CN" sz="600" b="0" i="0" u="none" strike="noStrike">
                          <a:solidFill>
                            <a:srgbClr val="000000"/>
                          </a:solidFill>
                          <a:latin typeface="宋体"/>
                        </a:rPr>
                        <a:t>80%</a:t>
                      </a:r>
                      <a:r>
                        <a:rPr lang="zh-CN" altLang="en-US" sz="600" b="0" i="0" u="none" strike="noStrike">
                          <a:solidFill>
                            <a:srgbClr val="000000"/>
                          </a:solidFill>
                          <a:latin typeface="宋体"/>
                        </a:rPr>
                        <a: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97797">
                <a:tc vMerge="1">
                  <a:txBody>
                    <a:bodyPr/>
                    <a:lstStyle/>
                    <a:p>
                      <a:endParaRPr lang="zh-CN" altLang="en-US"/>
                    </a:p>
                  </a:txBody>
                  <a:tcPr/>
                </a:tc>
                <a:tc gridSpan="13">
                  <a:txBody>
                    <a:bodyPr/>
                    <a:lstStyle/>
                    <a:p>
                      <a:pPr algn="l" fontAlgn="ctr"/>
                      <a:r>
                        <a:rPr lang="en-US" altLang="zh-CN" sz="600" b="0" i="0" u="none" strike="noStrike" dirty="0">
                          <a:solidFill>
                            <a:srgbClr val="000000"/>
                          </a:solidFill>
                          <a:latin typeface="宋体"/>
                        </a:rPr>
                        <a:t>3</a:t>
                      </a:r>
                      <a:r>
                        <a:rPr lang="zh-CN" altLang="en-US" sz="600" b="0" i="0" u="none" strike="noStrike" dirty="0">
                          <a:solidFill>
                            <a:srgbClr val="000000"/>
                          </a:solidFill>
                          <a:latin typeface="宋体"/>
                        </a:rPr>
                        <a:t>、上周公司出勤达成率为</a:t>
                      </a:r>
                      <a:r>
                        <a:rPr lang="en-US" altLang="zh-CN" sz="600" b="0" i="0" u="none" strike="noStrike" dirty="0">
                          <a:solidFill>
                            <a:srgbClr val="000000"/>
                          </a:solidFill>
                          <a:latin typeface="宋体"/>
                        </a:rPr>
                        <a:t>100.4%</a:t>
                      </a:r>
                      <a:r>
                        <a:rPr lang="zh-CN" altLang="en-US" sz="600" b="0" i="0" u="none" strike="noStrike" dirty="0">
                          <a:solidFill>
                            <a:srgbClr val="000000"/>
                          </a:solidFill>
                          <a:latin typeface="宋体"/>
                        </a:rPr>
                        <a:t>，超过</a:t>
                      </a:r>
                      <a:r>
                        <a:rPr lang="en-US" altLang="zh-CN" sz="600" b="0" i="0" u="none" strike="noStrike" dirty="0">
                          <a:solidFill>
                            <a:srgbClr val="000000"/>
                          </a:solidFill>
                          <a:latin typeface="宋体"/>
                        </a:rPr>
                        <a:t>100%</a:t>
                      </a:r>
                      <a:r>
                        <a:rPr lang="zh-CN" altLang="en-US" sz="600" b="0" i="0" u="none" strike="noStrike" dirty="0">
                          <a:solidFill>
                            <a:srgbClr val="000000"/>
                          </a:solidFill>
                          <a:latin typeface="宋体"/>
                        </a:rPr>
                        <a:t>，出勤情况总体较好。最低的是建力宁波项目部为</a:t>
                      </a:r>
                      <a:r>
                        <a:rPr lang="en-US" altLang="zh-CN" sz="600" b="0" i="0" u="none" strike="noStrike" dirty="0">
                          <a:solidFill>
                            <a:srgbClr val="000000"/>
                          </a:solidFill>
                          <a:latin typeface="宋体"/>
                        </a:rPr>
                        <a:t>96.73%</a:t>
                      </a:r>
                      <a:r>
                        <a:rPr lang="zh-CN" altLang="en-US" sz="600" b="0" i="0" u="none" strike="noStrike" dirty="0">
                          <a:solidFill>
                            <a:srgbClr val="000000"/>
                          </a:solidFill>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pic>
        <p:nvPicPr>
          <p:cNvPr id="16" name="图片 15" descr="公司标志.png"/>
          <p:cNvPicPr>
            <a:picLocks noChangeAspect="1"/>
          </p:cNvPicPr>
          <p:nvPr/>
        </p:nvPicPr>
        <p:blipFill>
          <a:blip r:embed="rId4" cstate="print"/>
          <a:stretch>
            <a:fillRect/>
          </a:stretch>
        </p:blipFill>
        <p:spPr>
          <a:xfrm>
            <a:off x="0" y="9524"/>
            <a:ext cx="583935" cy="638427"/>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435"/>
                                        </p:tgtEl>
                                        <p:attrNameLst>
                                          <p:attrName>style.visibility</p:attrName>
                                        </p:attrNameLst>
                                      </p:cBhvr>
                                      <p:to>
                                        <p:strVal val="visible"/>
                                      </p:to>
                                    </p:set>
                                    <p:animEffect transition="in" filter="fade">
                                      <p:cBhvr>
                                        <p:cTn id="11" dur="500"/>
                                        <p:tgtEl>
                                          <p:spTgt spid="12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3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TextBox 10"/>
          <p:cNvSpPr txBox="1"/>
          <p:nvPr/>
        </p:nvSpPr>
        <p:spPr>
          <a:xfrm>
            <a:off x="2143108" y="6429396"/>
            <a:ext cx="4500594" cy="338554"/>
          </a:xfrm>
          <a:prstGeom prst="rect">
            <a:avLst/>
          </a:prstGeom>
          <a:noFill/>
        </p:spPr>
        <p:txBody>
          <a:bodyPr wrap="square">
            <a:spAutoFit/>
          </a:bodyPr>
          <a:lstStyle/>
          <a:p>
            <a:pPr algn="ctr">
              <a:defRPr/>
            </a:pPr>
            <a:r>
              <a:rPr lang="zh-CN" altLang="en-US" sz="1600" b="1" dirty="0">
                <a:ln>
                  <a:solidFill>
                    <a:schemeClr val="bg1"/>
                  </a:solidFill>
                </a:ln>
                <a:solidFill>
                  <a:schemeClr val="bg1"/>
                </a:solidFill>
                <a:effectLst>
                  <a:glow rad="139700">
                    <a:schemeClr val="bg1">
                      <a:alpha val="40000"/>
                    </a:schemeClr>
                  </a:glow>
                </a:effectLst>
                <a:latin typeface="华文新魏" pitchFamily="2" charset="-122"/>
                <a:ea typeface="华文新魏" pitchFamily="2" charset="-122"/>
              </a:rPr>
              <a:t>找借口只能失败，找方法定能成功！</a:t>
            </a:r>
          </a:p>
        </p:txBody>
      </p:sp>
      <p:sp>
        <p:nvSpPr>
          <p:cNvPr id="12" name="TextBox 11"/>
          <p:cNvSpPr txBox="1"/>
          <p:nvPr/>
        </p:nvSpPr>
        <p:spPr>
          <a:xfrm>
            <a:off x="428596" y="2571744"/>
            <a:ext cx="8286808" cy="2123658"/>
          </a:xfrm>
          <a:prstGeom prst="rect">
            <a:avLst/>
          </a:prstGeom>
          <a:noFill/>
        </p:spPr>
        <p:txBody>
          <a:bodyPr wrap="square" rtlCol="0">
            <a:spAutoFit/>
          </a:bodyPr>
          <a:lstStyle/>
          <a:p>
            <a:pPr algn="ctr"/>
            <a:r>
              <a:rPr lang="zh-CN" altLang="en-US" sz="6600" b="1" dirty="0" smtClean="0">
                <a:ln>
                  <a:solidFill>
                    <a:schemeClr val="bg1"/>
                  </a:solidFill>
                </a:ln>
                <a:solidFill>
                  <a:srgbClr val="FF0000"/>
                </a:solidFill>
              </a:rPr>
              <a:t>成为三星最优秀</a:t>
            </a:r>
            <a:endParaRPr lang="en-US" altLang="zh-CN" sz="6600" b="1" dirty="0" smtClean="0">
              <a:ln>
                <a:solidFill>
                  <a:schemeClr val="bg1"/>
                </a:solidFill>
              </a:ln>
              <a:solidFill>
                <a:srgbClr val="FF0000"/>
              </a:solidFill>
            </a:endParaRPr>
          </a:p>
          <a:p>
            <a:pPr algn="ctr"/>
            <a:r>
              <a:rPr lang="zh-CN" altLang="en-US" sz="6600" b="1" dirty="0" smtClean="0">
                <a:ln>
                  <a:solidFill>
                    <a:schemeClr val="bg1"/>
                  </a:solidFill>
                </a:ln>
                <a:solidFill>
                  <a:srgbClr val="FF0000"/>
                </a:solidFill>
              </a:rPr>
              <a:t>的协力企业</a:t>
            </a:r>
            <a:endParaRPr lang="zh-CN" altLang="en-US" sz="6600" b="1" dirty="0">
              <a:ln>
                <a:solidFill>
                  <a:schemeClr val="bg1"/>
                </a:solidFill>
              </a:ln>
              <a:solidFill>
                <a:srgbClr val="FF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0" fill="hold"/>
                                        <p:tgtEl>
                                          <p:spTgt spid="12"/>
                                        </p:tgtEl>
                                        <p:attrNameLst>
                                          <p:attrName>ppt_x</p:attrName>
                                        </p:attrNameLst>
                                      </p:cBhvr>
                                      <p:tavLst>
                                        <p:tav tm="0">
                                          <p:val>
                                            <p:strVal val="#ppt_x"/>
                                          </p:val>
                                        </p:tav>
                                        <p:tav tm="100000">
                                          <p:val>
                                            <p:strVal val="#ppt_x"/>
                                          </p:val>
                                        </p:tav>
                                      </p:tavLst>
                                    </p:anim>
                                    <p:anim calcmode="lin" valueType="num">
                                      <p:cBhvr additive="base">
                                        <p:cTn id="8" dur="30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TextBox 10"/>
          <p:cNvSpPr txBox="1"/>
          <p:nvPr/>
        </p:nvSpPr>
        <p:spPr>
          <a:xfrm>
            <a:off x="2143108" y="6429396"/>
            <a:ext cx="4500594" cy="338554"/>
          </a:xfrm>
          <a:prstGeom prst="rect">
            <a:avLst/>
          </a:prstGeom>
          <a:noFill/>
        </p:spPr>
        <p:txBody>
          <a:bodyPr wrap="square">
            <a:spAutoFit/>
          </a:bodyPr>
          <a:lstStyle/>
          <a:p>
            <a:pPr algn="ctr">
              <a:defRPr/>
            </a:pPr>
            <a:r>
              <a:rPr lang="zh-CN" altLang="en-US" sz="1600" b="1" dirty="0">
                <a:ln>
                  <a:solidFill>
                    <a:schemeClr val="bg1"/>
                  </a:solidFill>
                </a:ln>
                <a:solidFill>
                  <a:schemeClr val="bg1"/>
                </a:solidFill>
                <a:effectLst>
                  <a:glow rad="139700">
                    <a:schemeClr val="bg1">
                      <a:alpha val="40000"/>
                    </a:schemeClr>
                  </a:glow>
                </a:effectLst>
                <a:latin typeface="华文新魏" pitchFamily="2" charset="-122"/>
                <a:ea typeface="华文新魏" pitchFamily="2" charset="-122"/>
              </a:rPr>
              <a:t>找借口只能失败，找方法定能成功！</a:t>
            </a:r>
          </a:p>
        </p:txBody>
      </p:sp>
      <p:sp>
        <p:nvSpPr>
          <p:cNvPr id="8" name="TextBox 7"/>
          <p:cNvSpPr txBox="1"/>
          <p:nvPr/>
        </p:nvSpPr>
        <p:spPr>
          <a:xfrm>
            <a:off x="2214546" y="928670"/>
            <a:ext cx="4572032" cy="5632311"/>
          </a:xfrm>
          <a:prstGeom prst="rect">
            <a:avLst/>
          </a:prstGeom>
          <a:noFill/>
        </p:spPr>
        <p:txBody>
          <a:bodyPr wrap="square" rtlCol="0">
            <a:spAutoFit/>
          </a:bodyPr>
          <a:lstStyle/>
          <a:p>
            <a:pPr>
              <a:lnSpc>
                <a:spcPct val="150000"/>
              </a:lnSpc>
            </a:pPr>
            <a:r>
              <a:rPr lang="zh-CN" altLang="en-US" sz="2400" b="1" dirty="0" smtClean="0">
                <a:solidFill>
                  <a:schemeClr val="bg1"/>
                </a:solidFill>
              </a:rPr>
              <a:t>内容提要：</a:t>
            </a:r>
            <a:endParaRPr lang="en-US" altLang="zh-CN" sz="2400" b="1" dirty="0" smtClean="0">
              <a:solidFill>
                <a:schemeClr val="bg1"/>
              </a:solidFill>
            </a:endParaRPr>
          </a:p>
          <a:p>
            <a:pPr>
              <a:lnSpc>
                <a:spcPct val="150000"/>
              </a:lnSpc>
            </a:pPr>
            <a:r>
              <a:rPr lang="zh-CN" altLang="en-US" sz="2400" dirty="0" smtClean="0">
                <a:solidFill>
                  <a:schemeClr val="bg1"/>
                </a:solidFill>
                <a:hlinkClick r:id="rId3" action="ppaction://hlinksldjump"/>
              </a:rPr>
              <a:t>一、工程数据（通过率）</a:t>
            </a:r>
            <a:endParaRPr lang="en-US" altLang="zh-CN" sz="2400" dirty="0" smtClean="0">
              <a:solidFill>
                <a:schemeClr val="bg1"/>
              </a:solidFill>
            </a:endParaRPr>
          </a:p>
          <a:p>
            <a:pPr>
              <a:lnSpc>
                <a:spcPct val="150000"/>
              </a:lnSpc>
            </a:pPr>
            <a:r>
              <a:rPr lang="zh-CN" altLang="en-US" sz="2400" dirty="0" smtClean="0">
                <a:solidFill>
                  <a:schemeClr val="bg1"/>
                </a:solidFill>
                <a:hlinkClick r:id="rId4" action="ppaction://hlinksldjump"/>
              </a:rPr>
              <a:t>二、工程数据（效率）</a:t>
            </a:r>
            <a:endParaRPr lang="en-US" altLang="zh-CN" sz="2400" dirty="0" smtClean="0">
              <a:solidFill>
                <a:schemeClr val="bg1"/>
              </a:solidFill>
            </a:endParaRPr>
          </a:p>
          <a:p>
            <a:pPr>
              <a:lnSpc>
                <a:spcPct val="150000"/>
              </a:lnSpc>
            </a:pPr>
            <a:r>
              <a:rPr lang="zh-CN" altLang="en-US" sz="2400" dirty="0" smtClean="0">
                <a:solidFill>
                  <a:schemeClr val="bg1"/>
                </a:solidFill>
                <a:hlinkClick r:id="rId5" action="ppaction://hlinksldjump"/>
              </a:rPr>
              <a:t>三、工程数据（稼动率</a:t>
            </a:r>
            <a:r>
              <a:rPr lang="en-US" altLang="zh-CN" sz="2400" dirty="0" smtClean="0">
                <a:solidFill>
                  <a:schemeClr val="bg1"/>
                </a:solidFill>
                <a:hlinkClick r:id="rId5" action="ppaction://hlinksldjump"/>
              </a:rPr>
              <a:t>·</a:t>
            </a:r>
            <a:r>
              <a:rPr lang="zh-CN" altLang="en-US" sz="2400" dirty="0" smtClean="0">
                <a:solidFill>
                  <a:schemeClr val="bg1"/>
                </a:solidFill>
                <a:hlinkClick r:id="rId5" action="ppaction://hlinksldjump"/>
              </a:rPr>
              <a:t>宁波）</a:t>
            </a:r>
            <a:endParaRPr lang="en-US" altLang="zh-CN" sz="2400" dirty="0" smtClean="0">
              <a:solidFill>
                <a:schemeClr val="bg1"/>
              </a:solidFill>
            </a:endParaRPr>
          </a:p>
          <a:p>
            <a:pPr>
              <a:lnSpc>
                <a:spcPct val="150000"/>
              </a:lnSpc>
            </a:pPr>
            <a:r>
              <a:rPr lang="zh-CN" altLang="en-US" sz="2400" dirty="0" smtClean="0">
                <a:solidFill>
                  <a:schemeClr val="bg1"/>
                </a:solidFill>
                <a:hlinkClick r:id="rId6" action="ppaction://hlinksldjump"/>
              </a:rPr>
              <a:t>四、工程数据（稼动率</a:t>
            </a:r>
            <a:r>
              <a:rPr lang="en-US" altLang="zh-CN" sz="2400" dirty="0" smtClean="0">
                <a:solidFill>
                  <a:schemeClr val="bg1"/>
                </a:solidFill>
                <a:hlinkClick r:id="rId6" action="ppaction://hlinksldjump"/>
              </a:rPr>
              <a:t>·</a:t>
            </a:r>
            <a:r>
              <a:rPr lang="zh-CN" altLang="en-US" sz="2400" dirty="0" smtClean="0">
                <a:solidFill>
                  <a:schemeClr val="bg1"/>
                </a:solidFill>
                <a:hlinkClick r:id="rId6" action="ppaction://hlinksldjump"/>
              </a:rPr>
              <a:t>荣成）</a:t>
            </a:r>
            <a:endParaRPr lang="en-US" altLang="zh-CN" sz="2400" dirty="0" smtClean="0">
              <a:solidFill>
                <a:schemeClr val="bg1"/>
              </a:solidFill>
            </a:endParaRPr>
          </a:p>
          <a:p>
            <a:pPr>
              <a:lnSpc>
                <a:spcPct val="150000"/>
              </a:lnSpc>
            </a:pPr>
            <a:r>
              <a:rPr lang="zh-CN" altLang="en-US" sz="2400" u="sng" dirty="0" smtClean="0">
                <a:solidFill>
                  <a:schemeClr val="bg1"/>
                </a:solidFill>
              </a:rPr>
              <a:t>五、</a:t>
            </a:r>
            <a:r>
              <a:rPr lang="zh-CN" altLang="en-US" sz="2400" u="sng" dirty="0" smtClean="0">
                <a:solidFill>
                  <a:schemeClr val="bg1"/>
                </a:solidFill>
                <a:hlinkClick r:id="rId7" action="ppaction://hlinksldjump"/>
              </a:rPr>
              <a:t>工期细明</a:t>
            </a:r>
            <a:endParaRPr lang="en-US" altLang="zh-CN" sz="2400" u="sng" dirty="0" smtClean="0">
              <a:solidFill>
                <a:schemeClr val="bg1"/>
              </a:solidFill>
            </a:endParaRPr>
          </a:p>
          <a:p>
            <a:pPr>
              <a:lnSpc>
                <a:spcPct val="150000"/>
              </a:lnSpc>
            </a:pPr>
            <a:r>
              <a:rPr lang="zh-CN" altLang="en-US" sz="2400" dirty="0" smtClean="0">
                <a:solidFill>
                  <a:schemeClr val="bg1"/>
                </a:solidFill>
                <a:hlinkClick r:id="rId8" action="ppaction://hlinksldjump"/>
              </a:rPr>
              <a:t>六、资材数据（品耗率）</a:t>
            </a:r>
            <a:endParaRPr lang="en-US" altLang="zh-CN" sz="2400" dirty="0" smtClean="0">
              <a:solidFill>
                <a:schemeClr val="bg1"/>
              </a:solidFill>
            </a:endParaRPr>
          </a:p>
          <a:p>
            <a:pPr>
              <a:lnSpc>
                <a:spcPct val="150000"/>
              </a:lnSpc>
            </a:pPr>
            <a:r>
              <a:rPr lang="zh-CN" altLang="en-US" sz="2400" dirty="0" smtClean="0">
                <a:solidFill>
                  <a:schemeClr val="bg1"/>
                </a:solidFill>
                <a:hlinkClick r:id="rId9" action="ppaction://hlinksldjump"/>
              </a:rPr>
              <a:t>七、人事数据（辞职率</a:t>
            </a:r>
            <a:r>
              <a:rPr lang="en-US" altLang="zh-CN" sz="2400" dirty="0" smtClean="0">
                <a:solidFill>
                  <a:schemeClr val="bg1"/>
                </a:solidFill>
                <a:hlinkClick r:id="rId9" action="ppaction://hlinksldjump"/>
              </a:rPr>
              <a:t>·</a:t>
            </a:r>
            <a:r>
              <a:rPr lang="zh-CN" altLang="en-US" sz="2400" dirty="0" smtClean="0">
                <a:solidFill>
                  <a:schemeClr val="bg1"/>
                </a:solidFill>
                <a:hlinkClick r:id="rId9" action="ppaction://hlinksldjump"/>
              </a:rPr>
              <a:t>出勤率）</a:t>
            </a:r>
            <a:endParaRPr lang="en-US" altLang="zh-CN" sz="2400" dirty="0" smtClean="0">
              <a:solidFill>
                <a:schemeClr val="bg1"/>
              </a:solidFill>
            </a:endParaRPr>
          </a:p>
          <a:p>
            <a:pPr>
              <a:lnSpc>
                <a:spcPct val="150000"/>
              </a:lnSpc>
            </a:pPr>
            <a:r>
              <a:rPr lang="zh-CN" altLang="en-US" sz="2400" dirty="0" smtClean="0">
                <a:solidFill>
                  <a:schemeClr val="bg1"/>
                </a:solidFill>
              </a:rPr>
              <a:t> </a:t>
            </a:r>
            <a:endParaRPr lang="en-US" altLang="zh-CN" sz="2400" dirty="0" smtClean="0">
              <a:solidFill>
                <a:schemeClr val="bg1"/>
              </a:solidFill>
            </a:endParaRPr>
          </a:p>
          <a:p>
            <a:pPr>
              <a:lnSpc>
                <a:spcPct val="150000"/>
              </a:lnSpc>
            </a:pPr>
            <a:endParaRPr lang="zh-CN" altLang="en-US" sz="24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40"/>
          <p:cNvGrpSpPr>
            <a:grpSpLocks/>
          </p:cNvGrpSpPr>
          <p:nvPr/>
        </p:nvGrpSpPr>
        <p:grpSpPr bwMode="auto">
          <a:xfrm>
            <a:off x="0" y="0"/>
            <a:ext cx="9144000" cy="1025525"/>
            <a:chOff x="0" y="0"/>
            <a:chExt cx="5760" cy="646"/>
          </a:xfrm>
        </p:grpSpPr>
        <p:sp>
          <p:nvSpPr>
            <p:cNvPr id="12429" name="Rectangle 141"/>
            <p:cNvSpPr>
              <a:spLocks noChangeArrowheads="1"/>
            </p:cNvSpPr>
            <p:nvPr/>
          </p:nvSpPr>
          <p:spPr bwMode="auto">
            <a:xfrm>
              <a:off x="0" y="0"/>
              <a:ext cx="5760" cy="516"/>
            </a:xfrm>
            <a:prstGeom prst="rect">
              <a:avLst/>
            </a:prstGeom>
            <a:gradFill rotWithShape="1">
              <a:gsLst>
                <a:gs pos="0">
                  <a:srgbClr val="4D1979">
                    <a:gamma/>
                    <a:shade val="65882"/>
                    <a:invGamma/>
                  </a:srgbClr>
                </a:gs>
                <a:gs pos="100000">
                  <a:srgbClr val="4D1979"/>
                </a:gs>
              </a:gsLst>
              <a:lin ang="18900000" scaled="1"/>
            </a:gradFill>
            <a:ln w="9525">
              <a:noFill/>
              <a:miter lim="800000"/>
              <a:headEnd/>
              <a:tailEnd/>
            </a:ln>
            <a:effectLst/>
          </p:spPr>
          <p:txBody>
            <a:bodyPr wrap="none" anchor="ctr"/>
            <a:lstStyle/>
            <a:p>
              <a:endParaRPr lang="zh-CN" altLang="en-US"/>
            </a:p>
          </p:txBody>
        </p:sp>
        <p:sp>
          <p:nvSpPr>
            <p:cNvPr id="12430" name="Rectangle 142"/>
            <p:cNvSpPr>
              <a:spLocks noChangeArrowheads="1"/>
            </p:cNvSpPr>
            <p:nvPr/>
          </p:nvSpPr>
          <p:spPr bwMode="auto">
            <a:xfrm rot="10800000">
              <a:off x="0" y="506"/>
              <a:ext cx="5760" cy="140"/>
            </a:xfrm>
            <a:prstGeom prst="rect">
              <a:avLst/>
            </a:prstGeom>
            <a:gradFill rotWithShape="1">
              <a:gsLst>
                <a:gs pos="0">
                  <a:schemeClr val="bg2">
                    <a:gamma/>
                    <a:shade val="46275"/>
                    <a:invGamma/>
                    <a:alpha val="0"/>
                  </a:schemeClr>
                </a:gs>
                <a:gs pos="100000">
                  <a:schemeClr val="bg2">
                    <a:alpha val="33000"/>
                  </a:schemeClr>
                </a:gs>
              </a:gsLst>
              <a:lin ang="5400000" scaled="1"/>
            </a:gradFill>
            <a:ln w="9525">
              <a:noFill/>
              <a:miter lim="800000"/>
              <a:headEnd/>
              <a:tailEnd/>
            </a:ln>
            <a:effectLst/>
          </p:spPr>
          <p:txBody>
            <a:bodyPr wrap="none" anchor="ctr"/>
            <a:lstStyle/>
            <a:p>
              <a:endParaRPr lang="zh-CN" altLang="en-US"/>
            </a:p>
          </p:txBody>
        </p:sp>
        <p:pic>
          <p:nvPicPr>
            <p:cNvPr id="12431" name="Picture 143"/>
            <p:cNvPicPr>
              <a:picLocks noChangeAspect="1" noChangeArrowheads="1"/>
            </p:cNvPicPr>
            <p:nvPr/>
          </p:nvPicPr>
          <p:blipFill>
            <a:blip r:embed="rId3" cstate="print">
              <a:lum bright="-12000"/>
            </a:blip>
            <a:srcRect t="18701" r="15749" b="42659"/>
            <a:stretch>
              <a:fillRect/>
            </a:stretch>
          </p:blipFill>
          <p:spPr bwMode="auto">
            <a:xfrm>
              <a:off x="4781" y="0"/>
              <a:ext cx="979" cy="500"/>
            </a:xfrm>
            <a:prstGeom prst="rect">
              <a:avLst/>
            </a:prstGeom>
            <a:noFill/>
            <a:ln w="9525">
              <a:noFill/>
              <a:miter lim="800000"/>
              <a:headEnd/>
              <a:tailEnd/>
            </a:ln>
            <a:effectLst/>
          </p:spPr>
        </p:pic>
        <p:sp>
          <p:nvSpPr>
            <p:cNvPr id="12432" name="Rectangle 144"/>
            <p:cNvSpPr>
              <a:spLocks noChangeArrowheads="1"/>
            </p:cNvSpPr>
            <p:nvPr/>
          </p:nvSpPr>
          <p:spPr bwMode="auto">
            <a:xfrm>
              <a:off x="0" y="472"/>
              <a:ext cx="5760" cy="44"/>
            </a:xfrm>
            <a:prstGeom prst="rect">
              <a:avLst/>
            </a:prstGeom>
            <a:gradFill rotWithShape="1">
              <a:gsLst>
                <a:gs pos="0">
                  <a:srgbClr val="C9E576"/>
                </a:gs>
                <a:gs pos="100000">
                  <a:srgbClr val="97C523"/>
                </a:gs>
              </a:gsLst>
              <a:lin ang="5400000" scaled="1"/>
            </a:gradFill>
            <a:ln w="9525">
              <a:noFill/>
              <a:miter lim="800000"/>
              <a:headEnd/>
              <a:tailEnd/>
            </a:ln>
            <a:effectLst/>
          </p:spPr>
          <p:txBody>
            <a:bodyPr wrap="none" anchor="ctr"/>
            <a:lstStyle/>
            <a:p>
              <a:endParaRPr lang="zh-CN" altLang="en-US"/>
            </a:p>
          </p:txBody>
        </p:sp>
        <p:sp>
          <p:nvSpPr>
            <p:cNvPr id="12433" name="Rectangle 145"/>
            <p:cNvSpPr>
              <a:spLocks noChangeArrowheads="1"/>
            </p:cNvSpPr>
            <p:nvPr/>
          </p:nvSpPr>
          <p:spPr bwMode="auto">
            <a:xfrm>
              <a:off x="0" y="0"/>
              <a:ext cx="5760" cy="164"/>
            </a:xfrm>
            <a:prstGeom prst="rect">
              <a:avLst/>
            </a:prstGeom>
            <a:gradFill rotWithShape="1">
              <a:gsLst>
                <a:gs pos="0">
                  <a:schemeClr val="bg1">
                    <a:alpha val="13000"/>
                  </a:schemeClr>
                </a:gs>
                <a:gs pos="100000">
                  <a:schemeClr val="bg1">
                    <a:gamma/>
                    <a:shade val="46275"/>
                    <a:invGamma/>
                    <a:alpha val="0"/>
                  </a:schemeClr>
                </a:gs>
              </a:gsLst>
              <a:lin ang="5400000" scaled="1"/>
            </a:gradFill>
            <a:ln w="9525">
              <a:noFill/>
              <a:miter lim="800000"/>
              <a:headEnd/>
              <a:tailEnd/>
            </a:ln>
            <a:effectLst/>
          </p:spPr>
          <p:txBody>
            <a:bodyPr wrap="none" anchor="ctr"/>
            <a:lstStyle/>
            <a:p>
              <a:endParaRPr lang="zh-CN" altLang="en-US"/>
            </a:p>
          </p:txBody>
        </p:sp>
      </p:grpSp>
      <p:sp>
        <p:nvSpPr>
          <p:cNvPr id="12435" name="Rectangle 147"/>
          <p:cNvSpPr>
            <a:spLocks noGrp="1" noChangeArrowheads="1"/>
          </p:cNvSpPr>
          <p:nvPr>
            <p:ph type="title"/>
          </p:nvPr>
        </p:nvSpPr>
        <p:spPr/>
        <p:txBody>
          <a:bodyPr/>
          <a:lstStyle/>
          <a:p>
            <a:r>
              <a:rPr lang="en-US" sz="1600" b="1" dirty="0" smtClean="0">
                <a:solidFill>
                  <a:srgbClr val="92D050"/>
                </a:solidFill>
              </a:rPr>
              <a:t>►</a:t>
            </a:r>
            <a:r>
              <a:rPr lang="zh-CN" altLang="en-US" sz="1600" b="1" dirty="0" smtClean="0">
                <a:solidFill>
                  <a:srgbClr val="92D050"/>
                </a:solidFill>
              </a:rPr>
              <a:t>引领造船涂装业变革的港盛联合</a:t>
            </a:r>
            <a:endParaRPr lang="en-GB" altLang="zh-CN" sz="1600" b="1" dirty="0">
              <a:solidFill>
                <a:srgbClr val="92D050"/>
              </a:solidFill>
              <a:ea typeface="宋体" charset="-122"/>
            </a:endParaRPr>
          </a:p>
        </p:txBody>
      </p:sp>
      <p:sp>
        <p:nvSpPr>
          <p:cNvPr id="11" name="TextBox 10"/>
          <p:cNvSpPr txBox="1"/>
          <p:nvPr/>
        </p:nvSpPr>
        <p:spPr>
          <a:xfrm>
            <a:off x="2143108" y="6448032"/>
            <a:ext cx="4500594" cy="338554"/>
          </a:xfrm>
          <a:prstGeom prst="rect">
            <a:avLst/>
          </a:prstGeom>
          <a:noFill/>
        </p:spPr>
        <p:txBody>
          <a:bodyPr wrap="square">
            <a:spAutoFit/>
          </a:bodyPr>
          <a:lstStyle/>
          <a:p>
            <a:pPr algn="ctr">
              <a:defRPr/>
            </a:pPr>
            <a:r>
              <a:rPr lang="zh-CN" altLang="en-US" sz="1600" b="1" dirty="0">
                <a:ln>
                  <a:solidFill>
                    <a:srgbClr val="7030A0"/>
                  </a:solidFill>
                </a:ln>
                <a:solidFill>
                  <a:schemeClr val="accent1">
                    <a:lumMod val="60000"/>
                    <a:lumOff val="40000"/>
                  </a:schemeClr>
                </a:solidFill>
                <a:effectLst>
                  <a:glow rad="139700">
                    <a:schemeClr val="bg1">
                      <a:alpha val="40000"/>
                    </a:schemeClr>
                  </a:glow>
                </a:effectLst>
                <a:latin typeface="华文新魏" pitchFamily="2" charset="-122"/>
                <a:ea typeface="华文新魏" pitchFamily="2" charset="-122"/>
              </a:rPr>
              <a:t>找借口只能失败，找方法定能成功！</a:t>
            </a:r>
          </a:p>
        </p:txBody>
      </p:sp>
      <p:graphicFrame>
        <p:nvGraphicFramePr>
          <p:cNvPr id="13" name="表格 12"/>
          <p:cNvGraphicFramePr>
            <a:graphicFrameLocks noGrp="1"/>
          </p:cNvGraphicFramePr>
          <p:nvPr/>
        </p:nvGraphicFramePr>
        <p:xfrm>
          <a:off x="1" y="764695"/>
          <a:ext cx="9144003" cy="5040570"/>
        </p:xfrm>
        <a:graphic>
          <a:graphicData uri="http://schemas.openxmlformats.org/drawingml/2006/table">
            <a:tbl>
              <a:tblPr/>
              <a:tblGrid>
                <a:gridCol w="638511"/>
                <a:gridCol w="494846"/>
                <a:gridCol w="670436"/>
                <a:gridCol w="582641"/>
                <a:gridCol w="564017"/>
                <a:gridCol w="582641"/>
                <a:gridCol w="582641"/>
                <a:gridCol w="582641"/>
                <a:gridCol w="582641"/>
                <a:gridCol w="582641"/>
                <a:gridCol w="582641"/>
                <a:gridCol w="582641"/>
                <a:gridCol w="582641"/>
                <a:gridCol w="766212"/>
                <a:gridCol w="766212"/>
              </a:tblGrid>
              <a:tr h="421529">
                <a:tc gridSpan="15">
                  <a:txBody>
                    <a:bodyPr/>
                    <a:lstStyle/>
                    <a:p>
                      <a:pPr algn="ctr" fontAlgn="ctr"/>
                      <a:r>
                        <a:rPr lang="zh-CN" altLang="en-US" sz="2000" b="0" i="0" u="none" strike="noStrike" dirty="0">
                          <a:solidFill>
                            <a:srgbClr val="000000"/>
                          </a:solidFill>
                          <a:latin typeface="黑体"/>
                        </a:rPr>
                        <a:t>港盛联合</a:t>
                      </a:r>
                      <a:r>
                        <a:rPr lang="en-US" altLang="zh-CN" sz="2000" b="0" i="0" u="none" strike="noStrike" dirty="0">
                          <a:solidFill>
                            <a:srgbClr val="000000"/>
                          </a:solidFill>
                          <a:latin typeface="黑体"/>
                        </a:rPr>
                        <a:t>2011</a:t>
                      </a:r>
                      <a:r>
                        <a:rPr lang="zh-CN" altLang="en-US" sz="2000" b="0" i="0" u="none" strike="noStrike" dirty="0">
                          <a:solidFill>
                            <a:srgbClr val="000000"/>
                          </a:solidFill>
                          <a:latin typeface="黑体"/>
                        </a:rPr>
                        <a:t>年第</a:t>
                      </a:r>
                      <a:r>
                        <a:rPr lang="en-US" altLang="zh-CN" sz="2000" b="0" i="0" u="none" strike="noStrike" dirty="0">
                          <a:solidFill>
                            <a:srgbClr val="000000"/>
                          </a:solidFill>
                          <a:latin typeface="黑体"/>
                        </a:rPr>
                        <a:t>30</a:t>
                      </a:r>
                      <a:r>
                        <a:rPr lang="zh-CN" altLang="en-US" sz="2000" b="0" i="0" u="none" strike="noStrike" dirty="0">
                          <a:solidFill>
                            <a:srgbClr val="000000"/>
                          </a:solidFill>
                          <a:latin typeface="黑体"/>
                        </a:rPr>
                        <a:t>周工程管理情况</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36934">
                <a:tc rowSpan="2">
                  <a:txBody>
                    <a:bodyPr/>
                    <a:lstStyle/>
                    <a:p>
                      <a:pPr algn="ctr" fontAlgn="ctr"/>
                      <a:r>
                        <a:rPr lang="zh-CN" altLang="en-US" sz="1200" b="1" i="0" u="none" strike="noStrike" dirty="0">
                          <a:solidFill>
                            <a:srgbClr val="000000"/>
                          </a:solidFill>
                          <a:latin typeface="黑体"/>
                        </a:rPr>
                        <a:t>项目部</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zh-CN" altLang="en-US" sz="1200" b="1" i="0" u="none" strike="noStrike" dirty="0">
                          <a:solidFill>
                            <a:srgbClr val="000000"/>
                          </a:solidFill>
                          <a:latin typeface="黑体"/>
                        </a:rPr>
                        <a:t>担当</a:t>
                      </a:r>
                    </a:p>
                  </a:txBody>
                  <a:tcPr marL="9525" marR="9525" marT="9525" marB="0" anchor="ctr">
                    <a:lnL w="12700" cmpd="sng">
                      <a:noFill/>
                      <a:prstDash val="solid"/>
                    </a:lnL>
                  </a:tcPr>
                </a:tc>
                <a:tc rowSpan="2">
                  <a:txBody>
                    <a:bodyPr/>
                    <a:lstStyle/>
                    <a:p>
                      <a:pPr algn="ctr" fontAlgn="ctr"/>
                      <a:r>
                        <a:rPr lang="zh-CN" altLang="en-US" sz="1200" b="1" i="0" u="none" strike="noStrike" dirty="0">
                          <a:solidFill>
                            <a:srgbClr val="000000"/>
                          </a:solidFill>
                          <a:latin typeface="黑体"/>
                        </a:rPr>
                        <a:t>区分</a:t>
                      </a:r>
                    </a:p>
                  </a:txBody>
                  <a:tcPr marL="9525" marR="9525" marT="9525" marB="0" anchor="ctr"/>
                </a:tc>
                <a:tc rowSpan="2">
                  <a:txBody>
                    <a:bodyPr/>
                    <a:lstStyle/>
                    <a:p>
                      <a:pPr algn="ctr" fontAlgn="ctr"/>
                      <a:r>
                        <a:rPr lang="zh-CN" altLang="en-US" sz="1200" b="1" i="0" u="none" strike="noStrike" dirty="0">
                          <a:solidFill>
                            <a:srgbClr val="000000"/>
                          </a:solidFill>
                          <a:latin typeface="黑体"/>
                        </a:rPr>
                        <a:t>物量</a:t>
                      </a:r>
                    </a:p>
                  </a:txBody>
                  <a:tcPr marL="9525" marR="9525" marT="9525" marB="0" anchor="ctr"/>
                </a:tc>
                <a:tc rowSpan="2">
                  <a:txBody>
                    <a:bodyPr/>
                    <a:lstStyle/>
                    <a:p>
                      <a:pPr algn="ctr" fontAlgn="ctr"/>
                      <a:r>
                        <a:rPr lang="zh-CN" altLang="en-US" sz="1200" b="1" i="0" u="none" strike="noStrike" dirty="0">
                          <a:solidFill>
                            <a:srgbClr val="000000"/>
                          </a:solidFill>
                          <a:latin typeface="黑体"/>
                        </a:rPr>
                        <a:t>完工  个数</a:t>
                      </a:r>
                    </a:p>
                  </a:txBody>
                  <a:tcPr marL="9525" marR="9525" marT="9525" marB="0" anchor="ctr"/>
                </a:tc>
                <a:tc gridSpan="3">
                  <a:txBody>
                    <a:bodyPr/>
                    <a:lstStyle/>
                    <a:p>
                      <a:pPr algn="ctr" fontAlgn="ctr"/>
                      <a:r>
                        <a:rPr lang="zh-CN" altLang="en-US" sz="1200" b="1" i="0" u="none" strike="noStrike" dirty="0">
                          <a:solidFill>
                            <a:srgbClr val="000000"/>
                          </a:solidFill>
                          <a:latin typeface="黑体"/>
                        </a:rPr>
                        <a:t>周间完工通过率</a:t>
                      </a:r>
                    </a:p>
                  </a:txBody>
                  <a:tcPr marL="9525" marR="9525" marT="9525"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1200" b="1" i="0" u="none" strike="noStrike" dirty="0">
                          <a:solidFill>
                            <a:srgbClr val="000000"/>
                          </a:solidFill>
                          <a:latin typeface="黑体"/>
                        </a:rPr>
                        <a:t>月间完工通过率</a:t>
                      </a:r>
                    </a:p>
                  </a:txBody>
                  <a:tcPr marL="9525" marR="9525" marT="9525"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1200" b="1" i="0" u="none" strike="noStrike">
                          <a:solidFill>
                            <a:srgbClr val="000000"/>
                          </a:solidFill>
                          <a:latin typeface="黑体"/>
                        </a:rPr>
                        <a:t>年度完工通过率</a:t>
                      </a:r>
                    </a:p>
                  </a:txBody>
                  <a:tcPr marL="9525" marR="9525" marT="9525" marB="0" anchor="ctr"/>
                </a:tc>
                <a:tc hMerge="1">
                  <a:txBody>
                    <a:bodyPr/>
                    <a:lstStyle/>
                    <a:p>
                      <a:endParaRPr lang="zh-CN" altLang="en-US"/>
                    </a:p>
                  </a:txBody>
                  <a:tcPr/>
                </a:tc>
                <a:tc hMerge="1">
                  <a:txBody>
                    <a:bodyPr/>
                    <a:lstStyle/>
                    <a:p>
                      <a:endParaRPr lang="zh-CN" altLang="en-US"/>
                    </a:p>
                  </a:txBody>
                  <a:tcPr/>
                </a:tc>
                <a:tc rowSpan="2">
                  <a:txBody>
                    <a:bodyPr/>
                    <a:lstStyle/>
                    <a:p>
                      <a:pPr algn="ctr" fontAlgn="ctr"/>
                      <a:r>
                        <a:rPr lang="zh-CN" altLang="en-US" sz="1200" b="1" i="0" u="none" strike="noStrike">
                          <a:solidFill>
                            <a:srgbClr val="000000"/>
                          </a:solidFill>
                          <a:latin typeface="黑体"/>
                        </a:rPr>
                        <a:t>备注</a:t>
                      </a:r>
                    </a:p>
                  </a:txBody>
                  <a:tcPr marL="9525" marR="9525" marT="9525" marB="0" anchor="ctr"/>
                </a:tc>
              </a:tr>
              <a:tr h="236934">
                <a:tc vMerge="1">
                  <a:txBody>
                    <a:bodyPr/>
                    <a:lstStyle/>
                    <a:p>
                      <a:endParaRPr lang="zh-CN" altLang="en-US"/>
                    </a:p>
                  </a:txBody>
                  <a:tcP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b="1" i="0" u="none" strike="noStrike" dirty="0">
                          <a:solidFill>
                            <a:srgbClr val="000000"/>
                          </a:solidFill>
                          <a:latin typeface="黑体"/>
                        </a:rPr>
                        <a:t>计划</a:t>
                      </a:r>
                    </a:p>
                  </a:txBody>
                  <a:tcPr marL="9525" marR="9525" marT="9525" marB="0" anchor="ctr"/>
                </a:tc>
                <a:tc>
                  <a:txBody>
                    <a:bodyPr/>
                    <a:lstStyle/>
                    <a:p>
                      <a:pPr algn="ctr" fontAlgn="ctr"/>
                      <a:r>
                        <a:rPr lang="zh-CN" altLang="en-US" sz="1200" b="1" i="0" u="none" strike="noStrike" dirty="0">
                          <a:solidFill>
                            <a:srgbClr val="000000"/>
                          </a:solidFill>
                          <a:latin typeface="黑体"/>
                        </a:rPr>
                        <a:t>实际</a:t>
                      </a:r>
                    </a:p>
                  </a:txBody>
                  <a:tcPr marL="9525" marR="9525" marT="9525" marB="0" anchor="ctr"/>
                </a:tc>
                <a:tc>
                  <a:txBody>
                    <a:bodyPr/>
                    <a:lstStyle/>
                    <a:p>
                      <a:pPr algn="ctr" fontAlgn="ctr"/>
                      <a:r>
                        <a:rPr lang="zh-CN" altLang="en-US" sz="1200" b="1" i="0" u="none" strike="noStrike" dirty="0">
                          <a:solidFill>
                            <a:srgbClr val="000000"/>
                          </a:solidFill>
                          <a:latin typeface="黑体"/>
                        </a:rPr>
                        <a:t>达成率</a:t>
                      </a:r>
                    </a:p>
                  </a:txBody>
                  <a:tcPr marL="9525" marR="9525" marT="9525" marB="0" anchor="ctr"/>
                </a:tc>
                <a:tc>
                  <a:txBody>
                    <a:bodyPr/>
                    <a:lstStyle/>
                    <a:p>
                      <a:pPr algn="ctr" fontAlgn="ctr"/>
                      <a:r>
                        <a:rPr lang="zh-CN" altLang="en-US" sz="1200" b="1" i="0" u="none" strike="noStrike" dirty="0">
                          <a:solidFill>
                            <a:srgbClr val="000000"/>
                          </a:solidFill>
                          <a:latin typeface="黑体"/>
                        </a:rPr>
                        <a:t>计划</a:t>
                      </a:r>
                    </a:p>
                  </a:txBody>
                  <a:tcPr marL="9525" marR="9525" marT="9525" marB="0" anchor="ctr"/>
                </a:tc>
                <a:tc>
                  <a:txBody>
                    <a:bodyPr/>
                    <a:lstStyle/>
                    <a:p>
                      <a:pPr algn="ctr" fontAlgn="ctr"/>
                      <a:r>
                        <a:rPr lang="zh-CN" altLang="en-US" sz="1200" b="1" i="0" u="none" strike="noStrike" dirty="0">
                          <a:solidFill>
                            <a:srgbClr val="000000"/>
                          </a:solidFill>
                          <a:latin typeface="黑体"/>
                        </a:rPr>
                        <a:t>实际</a:t>
                      </a:r>
                    </a:p>
                  </a:txBody>
                  <a:tcPr marL="9525" marR="9525" marT="9525" marB="0" anchor="ctr"/>
                </a:tc>
                <a:tc>
                  <a:txBody>
                    <a:bodyPr/>
                    <a:lstStyle/>
                    <a:p>
                      <a:pPr algn="ctr" fontAlgn="ctr"/>
                      <a:r>
                        <a:rPr lang="zh-CN" altLang="en-US" sz="1200" b="1" i="0" u="none" strike="noStrike" dirty="0">
                          <a:solidFill>
                            <a:srgbClr val="000000"/>
                          </a:solidFill>
                          <a:latin typeface="黑体"/>
                        </a:rPr>
                        <a:t>达成率</a:t>
                      </a:r>
                    </a:p>
                  </a:txBody>
                  <a:tcPr marL="9525" marR="9525" marT="9525" marB="0" anchor="ctr"/>
                </a:tc>
                <a:tc>
                  <a:txBody>
                    <a:bodyPr/>
                    <a:lstStyle/>
                    <a:p>
                      <a:pPr algn="ctr" fontAlgn="ctr"/>
                      <a:r>
                        <a:rPr lang="zh-CN" altLang="en-US" sz="1200" b="1" i="0" u="none" strike="noStrike" dirty="0">
                          <a:solidFill>
                            <a:srgbClr val="000000"/>
                          </a:solidFill>
                          <a:latin typeface="黑体"/>
                        </a:rPr>
                        <a:t>计划</a:t>
                      </a:r>
                    </a:p>
                  </a:txBody>
                  <a:tcPr marL="9525" marR="9525" marT="9525" marB="0" anchor="ctr"/>
                </a:tc>
                <a:tc>
                  <a:txBody>
                    <a:bodyPr/>
                    <a:lstStyle/>
                    <a:p>
                      <a:pPr algn="ctr" fontAlgn="ctr"/>
                      <a:r>
                        <a:rPr lang="zh-CN" altLang="en-US" sz="1200" b="1" i="0" u="none" strike="noStrike" dirty="0">
                          <a:solidFill>
                            <a:srgbClr val="000000"/>
                          </a:solidFill>
                          <a:latin typeface="黑体"/>
                        </a:rPr>
                        <a:t>实际</a:t>
                      </a:r>
                    </a:p>
                  </a:txBody>
                  <a:tcPr marL="9525" marR="9525" marT="9525" marB="0" anchor="ctr"/>
                </a:tc>
                <a:tc>
                  <a:txBody>
                    <a:bodyPr/>
                    <a:lstStyle/>
                    <a:p>
                      <a:pPr algn="ctr" fontAlgn="ctr"/>
                      <a:r>
                        <a:rPr lang="zh-CN" altLang="en-US" sz="1200" b="1" i="0" u="none" strike="noStrike" dirty="0">
                          <a:solidFill>
                            <a:srgbClr val="000000"/>
                          </a:solidFill>
                          <a:latin typeface="黑体"/>
                        </a:rPr>
                        <a:t>达成率</a:t>
                      </a:r>
                    </a:p>
                  </a:txBody>
                  <a:tcPr marL="9525" marR="9525" marT="9525" marB="0" anchor="ctr"/>
                </a:tc>
                <a:tc vMerge="1">
                  <a:txBody>
                    <a:bodyPr/>
                    <a:lstStyle/>
                    <a:p>
                      <a:endParaRPr lang="zh-CN" altLang="en-US"/>
                    </a:p>
                  </a:txBody>
                  <a:tcPr/>
                </a:tc>
              </a:tr>
              <a:tr h="218167">
                <a:tc rowSpan="8">
                  <a:txBody>
                    <a:bodyPr/>
                    <a:lstStyle/>
                    <a:p>
                      <a:pPr algn="ctr" fontAlgn="ctr"/>
                      <a:r>
                        <a:rPr lang="zh-CN" altLang="en-US" sz="1100" b="1" i="0" u="none" strike="noStrike" dirty="0">
                          <a:solidFill>
                            <a:srgbClr val="000000"/>
                          </a:solidFill>
                          <a:latin typeface="宋体" pitchFamily="2" charset="-122"/>
                          <a:ea typeface="宋体" pitchFamily="2" charset="-122"/>
                        </a:rPr>
                        <a:t>港盛荣成</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rowSpan="8">
                  <a:txBody>
                    <a:bodyPr/>
                    <a:lstStyle/>
                    <a:p>
                      <a:pPr algn="ctr" fontAlgn="ctr"/>
                      <a:r>
                        <a:rPr lang="zh-CN" altLang="en-US" sz="1100" b="1" i="0" u="none" strike="noStrike" dirty="0">
                          <a:solidFill>
                            <a:srgbClr val="000000"/>
                          </a:solidFill>
                          <a:latin typeface="宋体" pitchFamily="2" charset="-122"/>
                          <a:ea typeface="宋体" pitchFamily="2" charset="-122"/>
                        </a:rPr>
                        <a:t>彭顺怀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CCC0DA"/>
                    </a:solidFill>
                  </a:tcPr>
                </a:tc>
                <a:tc>
                  <a:txBody>
                    <a:bodyPr/>
                    <a:lstStyle/>
                    <a:p>
                      <a:pPr algn="ctr" fontAlgn="ctr"/>
                      <a:r>
                        <a:rPr lang="zh-CN" altLang="en-US" sz="1100" b="1" i="0" u="none" strike="noStrike" dirty="0">
                          <a:solidFill>
                            <a:srgbClr val="000000"/>
                          </a:solidFill>
                          <a:latin typeface="宋体" pitchFamily="2" charset="-122"/>
                          <a:ea typeface="宋体" pitchFamily="2" charset="-122"/>
                        </a:rPr>
                        <a:t>先行喷砂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1100" b="0" i="0" u="none" strike="noStrike" dirty="0">
                          <a:solidFill>
                            <a:srgbClr val="000000"/>
                          </a:solidFill>
                          <a:latin typeface="黑体"/>
                        </a:rPr>
                        <a:t>17228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1100" b="0" i="0" u="none" strike="noStrike">
                          <a:solidFill>
                            <a:srgbClr val="000000"/>
                          </a:solidFill>
                          <a:latin typeface="黑体"/>
                        </a:rPr>
                        <a:t>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1100" b="0" i="0" u="none" strike="noStrike">
                          <a:solidFill>
                            <a:srgbClr val="000000"/>
                          </a:solidFill>
                          <a:latin typeface="黑体"/>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1100" b="0" i="0" u="none" strike="noStrike">
                          <a:solidFill>
                            <a:srgbClr val="000000"/>
                          </a:solidFill>
                          <a:latin typeface="黑体"/>
                        </a:rPr>
                        <a:t>88.889%</a:t>
                      </a:r>
                    </a:p>
                  </a:txBody>
                  <a:tcPr marL="9525" marR="9525" marT="9525" marB="0" anchor="ctr">
                    <a:lnL w="12700" cap="flat" cmpd="sng" algn="ctr">
                      <a:solidFill>
                        <a:srgbClr val="000000"/>
                      </a:solidFill>
                      <a:prstDash val="solid"/>
                      <a:round/>
                      <a:headEnd type="none" w="med" len="med"/>
                      <a:tailEnd type="none" w="med" len="med"/>
                    </a:lnL>
                  </a:tcPr>
                </a:tc>
                <a:tc>
                  <a:txBody>
                    <a:bodyPr/>
                    <a:lstStyle/>
                    <a:p>
                      <a:pPr algn="ctr" fontAlgn="ctr"/>
                      <a:r>
                        <a:rPr lang="en-US" altLang="zh-CN" sz="1100" b="0" i="0" u="none" strike="noStrike">
                          <a:solidFill>
                            <a:srgbClr val="000000"/>
                          </a:solidFill>
                          <a:latin typeface="黑体"/>
                        </a:rPr>
                        <a:t>88.889%</a:t>
                      </a:r>
                    </a:p>
                  </a:txBody>
                  <a:tcPr marL="9525" marR="9525" marT="9525" marB="0" anchor="ctr"/>
                </a:tc>
                <a:tc>
                  <a:txBody>
                    <a:bodyPr/>
                    <a:lstStyle/>
                    <a:p>
                      <a:pPr algn="ctr" fontAlgn="ctr"/>
                      <a:r>
                        <a:rPr lang="en-US" altLang="zh-CN" sz="1100" b="0" i="0" u="none" strike="noStrike">
                          <a:solidFill>
                            <a:srgbClr val="000000"/>
                          </a:solidFill>
                          <a:latin typeface="黑体"/>
                        </a:rPr>
                        <a:t>100%</a:t>
                      </a:r>
                    </a:p>
                  </a:txBody>
                  <a:tcPr marL="9525" marR="9525" marT="9525" marB="0" anchor="ctr">
                    <a:lnR w="1270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1100" b="0" i="0" u="none" strike="noStrike" dirty="0">
                          <a:solidFill>
                            <a:srgbClr val="000000"/>
                          </a:solidFill>
                          <a:latin typeface="黑体"/>
                        </a:rPr>
                        <a:t>88.462%</a:t>
                      </a:r>
                    </a:p>
                  </a:txBody>
                  <a:tcPr marL="9525" marR="9525" marT="9525" marB="0" anchor="ctr">
                    <a:lnL w="12700" cap="flat" cmpd="sng" algn="ctr">
                      <a:solidFill>
                        <a:srgbClr val="000000"/>
                      </a:solidFill>
                      <a:prstDash val="solid"/>
                      <a:round/>
                      <a:headEnd type="none" w="med" len="med"/>
                      <a:tailEnd type="none" w="med" len="med"/>
                    </a:lnL>
                  </a:tcPr>
                </a:tc>
                <a:tc>
                  <a:txBody>
                    <a:bodyPr/>
                    <a:lstStyle/>
                    <a:p>
                      <a:pPr algn="ctr" fontAlgn="ctr"/>
                      <a:r>
                        <a:rPr lang="en-US" altLang="zh-CN" sz="1100" b="0" i="0" u="none" strike="noStrike" dirty="0">
                          <a:solidFill>
                            <a:srgbClr val="000000"/>
                          </a:solidFill>
                          <a:latin typeface="黑体"/>
                        </a:rPr>
                        <a:t>88.462%</a:t>
                      </a:r>
                    </a:p>
                  </a:txBody>
                  <a:tcPr marL="9525" marR="9525" marT="9525" marB="0" anchor="ctr"/>
                </a:tc>
                <a:tc>
                  <a:txBody>
                    <a:bodyPr/>
                    <a:lstStyle/>
                    <a:p>
                      <a:pPr algn="ctr" fontAlgn="ctr"/>
                      <a:r>
                        <a:rPr lang="en-US" altLang="zh-CN" sz="1100" b="0" i="0" u="none" strike="noStrike">
                          <a:solidFill>
                            <a:srgbClr val="000000"/>
                          </a:solidFill>
                          <a:latin typeface="黑体"/>
                        </a:rPr>
                        <a:t>100%</a:t>
                      </a:r>
                    </a:p>
                  </a:txBody>
                  <a:tcPr marL="9525" marR="9525" marT="9525" marB="0" anchor="ctr">
                    <a:lnR w="1270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1100" b="0" i="0" u="none" strike="noStrike">
                          <a:solidFill>
                            <a:srgbClr val="000000"/>
                          </a:solidFill>
                          <a:latin typeface="黑体"/>
                        </a:rPr>
                        <a:t>96.296%</a:t>
                      </a:r>
                    </a:p>
                  </a:txBody>
                  <a:tcPr marL="9525" marR="9525" marT="9525" marB="0" anchor="ctr">
                    <a:lnL w="12700" cap="flat" cmpd="sng" algn="ctr">
                      <a:solidFill>
                        <a:srgbClr val="000000"/>
                      </a:solidFill>
                      <a:prstDash val="solid"/>
                      <a:round/>
                      <a:headEnd type="none" w="med" len="med"/>
                      <a:tailEnd type="none" w="med" len="med"/>
                    </a:lnL>
                  </a:tcPr>
                </a:tc>
                <a:tc>
                  <a:txBody>
                    <a:bodyPr/>
                    <a:lstStyle/>
                    <a:p>
                      <a:pPr algn="ctr" fontAlgn="ctr"/>
                      <a:r>
                        <a:rPr lang="en-US" altLang="zh-CN" sz="1100" b="0" i="0" u="none" strike="noStrike">
                          <a:solidFill>
                            <a:srgbClr val="000000"/>
                          </a:solidFill>
                          <a:latin typeface="黑体"/>
                        </a:rPr>
                        <a:t>96.296%</a:t>
                      </a:r>
                    </a:p>
                  </a:txBody>
                  <a:tcPr marL="9525" marR="9525" marT="9525" marB="0" anchor="ctr"/>
                </a:tc>
                <a:tc>
                  <a:txBody>
                    <a:bodyPr/>
                    <a:lstStyle/>
                    <a:p>
                      <a:pPr algn="l" fontAlgn="ctr"/>
                      <a:r>
                        <a:rPr lang="zh-CN" altLang="en-US" sz="1100" b="0" i="0" u="none" strike="noStrike">
                          <a:solidFill>
                            <a:srgbClr val="000000"/>
                          </a:solidFill>
                          <a:latin typeface="黑体"/>
                        </a:rPr>
                        <a:t>　</a:t>
                      </a:r>
                    </a:p>
                  </a:txBody>
                  <a:tcPr marL="9525" marR="9525" marT="9525" marB="0" anchor="ctr">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CCC0DA"/>
                    </a:solidFill>
                  </a:tcPr>
                </a:tc>
              </a:tr>
              <a:tr h="218167">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1" i="0" u="none" strike="noStrike" dirty="0">
                          <a:solidFill>
                            <a:srgbClr val="000000"/>
                          </a:solidFill>
                          <a:latin typeface="宋体" pitchFamily="2" charset="-122"/>
                          <a:ea typeface="宋体" pitchFamily="2" charset="-122"/>
                        </a:rPr>
                        <a:t>涂装</a:t>
                      </a:r>
                      <a:r>
                        <a:rPr lang="en-US" altLang="zh-CN" sz="1100" b="1" i="0" u="none" strike="noStrike" dirty="0">
                          <a:solidFill>
                            <a:srgbClr val="000000"/>
                          </a:solidFill>
                          <a:latin typeface="宋体" pitchFamily="2" charset="-122"/>
                          <a:ea typeface="宋体" pitchFamily="2" charset="-122"/>
                        </a:rPr>
                        <a:t>1</a:t>
                      </a:r>
                      <a:r>
                        <a:rPr lang="zh-CN" altLang="en-US" sz="1100" b="1" i="0" u="none" strike="noStrike" dirty="0">
                          <a:solidFill>
                            <a:srgbClr val="000000"/>
                          </a:solidFill>
                          <a:latin typeface="宋体" pitchFamily="2" charset="-122"/>
                          <a:ea typeface="宋体" pitchFamily="2" charset="-122"/>
                        </a:rPr>
                        <a:t>职</a:t>
                      </a: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en-US" altLang="zh-CN" sz="1100" b="0" i="0" u="none" strike="noStrike">
                          <a:solidFill>
                            <a:srgbClr val="000000"/>
                          </a:solidFill>
                          <a:latin typeface="黑体"/>
                        </a:rPr>
                        <a:t>24154</a:t>
                      </a: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en-US" altLang="zh-CN" sz="1100" b="0" i="0" u="none" strike="noStrike">
                          <a:solidFill>
                            <a:srgbClr val="000000"/>
                          </a:solidFill>
                          <a:latin typeface="黑体"/>
                        </a:rPr>
                        <a:t>7</a:t>
                      </a: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en-US" altLang="zh-CN" sz="1100" b="0" i="0" u="none" strike="noStrike">
                          <a:solidFill>
                            <a:srgbClr val="000000"/>
                          </a:solidFill>
                          <a:latin typeface="黑体"/>
                        </a:rPr>
                        <a:t>90.504%</a:t>
                      </a:r>
                    </a:p>
                  </a:txBody>
                  <a:tcPr marL="9525" marR="9525"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1100" b="0" i="0" u="none" strike="noStrike">
                          <a:solidFill>
                            <a:srgbClr val="000000"/>
                          </a:solidFill>
                          <a:latin typeface="黑体"/>
                        </a:rPr>
                        <a:t>77.777%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1100" b="0" i="0" u="none" strike="noStrike">
                          <a:solidFill>
                            <a:srgbClr val="000000"/>
                          </a:solidFill>
                          <a:latin typeface="黑体"/>
                        </a:rPr>
                        <a:t>85.938%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1100" b="0" i="0" u="none" strike="noStrike">
                          <a:solidFill>
                            <a:srgbClr val="000000"/>
                          </a:solidFill>
                          <a:latin typeface="黑体"/>
                        </a:rPr>
                        <a:t>90.504%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1100" b="0" i="0" u="none" strike="noStrike" dirty="0">
                          <a:solidFill>
                            <a:srgbClr val="000000"/>
                          </a:solidFill>
                          <a:latin typeface="黑体"/>
                        </a:rPr>
                        <a:t>66.666%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1100" b="0" i="0" u="none" strike="noStrike" dirty="0">
                          <a:solidFill>
                            <a:srgbClr val="000000"/>
                          </a:solidFill>
                          <a:latin typeface="黑体"/>
                        </a:rPr>
                        <a:t>73.661%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1100" b="0" i="0" u="none" strike="noStrike">
                          <a:solidFill>
                            <a:srgbClr val="000000"/>
                          </a:solidFill>
                          <a:latin typeface="黑体"/>
                        </a:rPr>
                        <a:t>84.442%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1100" b="0" i="0" u="none" strike="noStrike">
                          <a:solidFill>
                            <a:srgbClr val="000000"/>
                          </a:solidFill>
                          <a:latin typeface="黑体"/>
                        </a:rPr>
                        <a:t>74.390%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1100" b="0" i="0" u="none" strike="noStrike">
                          <a:solidFill>
                            <a:srgbClr val="000000"/>
                          </a:solidFill>
                          <a:latin typeface="黑体"/>
                        </a:rPr>
                        <a:t>88.096%</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100" b="0" i="0" u="none" strike="noStrike">
                          <a:solidFill>
                            <a:srgbClr val="000000"/>
                          </a:solidFill>
                          <a:latin typeface="黑体"/>
                        </a:rPr>
                        <a:t>　</a:t>
                      </a:r>
                    </a:p>
                  </a:txBody>
                  <a:tcPr marL="9525" marR="9525" marT="9525"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r>
              <a:tr h="218167">
                <a:tc vMerge="1">
                  <a:txBody>
                    <a:bodyPr/>
                    <a:lstStyle/>
                    <a:p>
                      <a:endParaRPr lang="zh-CN" alt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dirty="0">
                          <a:solidFill>
                            <a:srgbClr val="000000"/>
                          </a:solidFill>
                          <a:latin typeface="宋体" pitchFamily="2" charset="-122"/>
                          <a:ea typeface="宋体" pitchFamily="2" charset="-122"/>
                        </a:rPr>
                        <a:t>涂装</a:t>
                      </a:r>
                      <a:r>
                        <a:rPr lang="en-US" altLang="zh-CN" sz="1100" b="1" i="0" u="none" strike="noStrike" dirty="0">
                          <a:solidFill>
                            <a:srgbClr val="000000"/>
                          </a:solidFill>
                          <a:latin typeface="宋体" pitchFamily="2" charset="-122"/>
                          <a:ea typeface="宋体" pitchFamily="2" charset="-122"/>
                        </a:rPr>
                        <a:t>2</a:t>
                      </a:r>
                      <a:r>
                        <a:rPr lang="zh-CN" altLang="en-US" sz="1100" b="1" i="0" u="none" strike="noStrike" dirty="0">
                          <a:solidFill>
                            <a:srgbClr val="000000"/>
                          </a:solidFill>
                          <a:latin typeface="宋体" pitchFamily="2" charset="-122"/>
                          <a:ea typeface="宋体" pitchFamily="2" charset="-122"/>
                        </a:rPr>
                        <a:t>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13693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6</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85.564%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75.000%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87.654%</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85.564%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73.913%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86.383%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a:solidFill>
                            <a:srgbClr val="000000"/>
                          </a:solidFill>
                          <a:latin typeface="黑体"/>
                        </a:rPr>
                        <a:t>84.442%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74.011%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87.647%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100" b="0" i="0" u="none" strike="noStrike">
                          <a:solidFill>
                            <a:srgbClr val="000000"/>
                          </a:solidFill>
                          <a:latin typeface="黑体"/>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FFFFFF"/>
                    </a:solidFill>
                  </a:tcPr>
                </a:tc>
              </a:tr>
              <a:tr h="218167">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1" i="0" u="none" strike="noStrike" dirty="0">
                          <a:solidFill>
                            <a:srgbClr val="000000"/>
                          </a:solidFill>
                          <a:latin typeface="宋体" pitchFamily="2" charset="-122"/>
                          <a:ea typeface="宋体" pitchFamily="2" charset="-122"/>
                        </a:rPr>
                        <a:t>涂装小计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17228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13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88.034%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76.471%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86.865%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a:solidFill>
                            <a:srgbClr val="000000"/>
                          </a:solidFill>
                          <a:latin typeface="黑体"/>
                        </a:rPr>
                        <a:t>88.034%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70.455%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80.032%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a:solidFill>
                            <a:srgbClr val="000000"/>
                          </a:solidFill>
                          <a:latin typeface="黑体"/>
                        </a:rPr>
                        <a:t>84.442%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74.194%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87.863%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zh-CN" altLang="en-US" sz="1100" b="0" i="0" u="none" strike="noStrike">
                          <a:solidFill>
                            <a:srgbClr val="000000"/>
                          </a:solidFill>
                          <a:latin typeface="黑体"/>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8167">
                <a:tc vMerge="1">
                  <a:txBody>
                    <a:bodyPr/>
                    <a:lstStyle/>
                    <a:p>
                      <a:endParaRPr lang="zh-CN" altLang="en-US"/>
                    </a:p>
                  </a:txBody>
                  <a:tcPr/>
                </a:tc>
                <a:tc vMerge="1">
                  <a:txBody>
                    <a:bodyPr/>
                    <a:lstStyle/>
                    <a:p>
                      <a:endParaRPr lang="zh-CN" altLang="en-US"/>
                    </a:p>
                  </a:txBody>
                  <a:tcPr/>
                </a:tc>
                <a:tc>
                  <a:txBody>
                    <a:bodyPr/>
                    <a:lstStyle/>
                    <a:p>
                      <a:pPr algn="ctr" fontAlgn="ctr"/>
                      <a:r>
                        <a:rPr lang="en-US" sz="1100" b="1" i="0" u="none" strike="noStrike" dirty="0">
                          <a:solidFill>
                            <a:srgbClr val="000000"/>
                          </a:solidFill>
                          <a:latin typeface="宋体" pitchFamily="2" charset="-122"/>
                          <a:ea typeface="宋体" pitchFamily="2" charset="-122"/>
                        </a:rPr>
                        <a:t>P E </a:t>
                      </a:r>
                      <a:r>
                        <a:rPr lang="zh-CN" altLang="en-US" sz="1100" b="1" i="0" u="none" strike="noStrike" dirty="0">
                          <a:solidFill>
                            <a:srgbClr val="000000"/>
                          </a:solidFill>
                          <a:latin typeface="宋体" pitchFamily="2" charset="-122"/>
                          <a:ea typeface="宋体" pitchFamily="2" charset="-122"/>
                        </a:rPr>
                        <a:t>打磨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dirty="0">
                          <a:solidFill>
                            <a:srgbClr val="000000"/>
                          </a:solidFill>
                          <a:latin typeface="黑体"/>
                        </a:rPr>
                        <a:t>629.55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65.553%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73.333%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111.868%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a:solidFill>
                            <a:srgbClr val="000000"/>
                          </a:solidFill>
                          <a:latin typeface="黑体"/>
                        </a:rPr>
                        <a:t>65.553%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dirty="0">
                          <a:solidFill>
                            <a:srgbClr val="000000"/>
                          </a:solidFill>
                          <a:latin typeface="黑体"/>
                        </a:rPr>
                        <a:t>75.000%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dirty="0">
                          <a:solidFill>
                            <a:srgbClr val="000000"/>
                          </a:solidFill>
                          <a:latin typeface="黑体"/>
                        </a:rPr>
                        <a:t>114.411%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a:solidFill>
                            <a:srgbClr val="000000"/>
                          </a:solidFill>
                          <a:latin typeface="黑体"/>
                        </a:rPr>
                        <a:t>65.553%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82.805%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126.318%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zh-CN" altLang="en-US" sz="1100" b="0" i="0" u="none" strike="noStrike">
                          <a:solidFill>
                            <a:srgbClr val="000000"/>
                          </a:solidFill>
                          <a:latin typeface="黑体"/>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218167">
                <a:tc vMerge="1">
                  <a:txBody>
                    <a:bodyPr/>
                    <a:lstStyle/>
                    <a:p>
                      <a:endParaRPr lang="zh-CN" altLang="en-US"/>
                    </a:p>
                  </a:txBody>
                  <a:tcPr/>
                </a:tc>
                <a:tc vMerge="1">
                  <a:txBody>
                    <a:bodyPr/>
                    <a:lstStyle/>
                    <a:p>
                      <a:endParaRPr lang="zh-CN" altLang="en-US"/>
                    </a:p>
                  </a:txBody>
                  <a:tcPr/>
                </a:tc>
                <a:tc>
                  <a:txBody>
                    <a:bodyPr/>
                    <a:lstStyle/>
                    <a:p>
                      <a:pPr algn="ctr" fontAlgn="ctr"/>
                      <a:r>
                        <a:rPr lang="en-US" sz="1100" b="1" i="0" u="none" strike="noStrike" dirty="0">
                          <a:solidFill>
                            <a:srgbClr val="000000"/>
                          </a:solidFill>
                          <a:latin typeface="宋体" pitchFamily="2" charset="-122"/>
                          <a:ea typeface="宋体" pitchFamily="2" charset="-122"/>
                        </a:rPr>
                        <a:t>P E </a:t>
                      </a:r>
                      <a:r>
                        <a:rPr lang="zh-CN" altLang="en-US" sz="1100" b="1" i="0" u="none" strike="noStrike" dirty="0">
                          <a:solidFill>
                            <a:srgbClr val="000000"/>
                          </a:solidFill>
                          <a:latin typeface="宋体" pitchFamily="2" charset="-122"/>
                          <a:ea typeface="宋体" pitchFamily="2" charset="-122"/>
                        </a:rPr>
                        <a:t>涂装</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117.3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66.386%</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150.634%</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100" b="0" i="0" u="none" strike="noStrike" dirty="0">
                          <a:solidFill>
                            <a:srgbClr val="000000"/>
                          </a:solidFill>
                          <a:latin typeface="黑体"/>
                        </a:rPr>
                        <a:t>66.386%</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150.634%</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100" b="0" i="0" u="none" strike="noStrike">
                          <a:solidFill>
                            <a:srgbClr val="000000"/>
                          </a:solidFill>
                          <a:latin typeface="黑体"/>
                        </a:rPr>
                        <a:t>66.386%</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82.143%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123.735%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100" b="0" i="0" u="none" strike="noStrike">
                          <a:solidFill>
                            <a:srgbClr val="000000"/>
                          </a:solidFill>
                          <a:latin typeface="黑体"/>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8167">
                <a:tc vMerge="1">
                  <a:txBody>
                    <a:bodyPr/>
                    <a:lstStyle/>
                    <a:p>
                      <a:endParaRPr lang="zh-CN" altLang="en-US"/>
                    </a:p>
                  </a:txBody>
                  <a:tcPr/>
                </a:tc>
                <a:tc vMerge="1">
                  <a:txBody>
                    <a:bodyPr/>
                    <a:lstStyle/>
                    <a:p>
                      <a:endParaRPr lang="zh-CN" altLang="en-US"/>
                    </a:p>
                  </a:txBody>
                  <a:tcPr/>
                </a:tc>
                <a:tc>
                  <a:txBody>
                    <a:bodyPr/>
                    <a:lstStyle/>
                    <a:p>
                      <a:pPr algn="ctr" fontAlgn="ctr"/>
                      <a:r>
                        <a:rPr lang="en-US" sz="1100" b="1" i="0" u="none" strike="noStrike" dirty="0">
                          <a:solidFill>
                            <a:srgbClr val="000000"/>
                          </a:solidFill>
                          <a:latin typeface="宋体" pitchFamily="2" charset="-122"/>
                          <a:ea typeface="宋体" pitchFamily="2" charset="-122"/>
                        </a:rPr>
                        <a:t>P E </a:t>
                      </a:r>
                      <a:r>
                        <a:rPr lang="zh-CN" altLang="en-US" sz="1100" b="1" i="0" u="none" strike="noStrike" dirty="0">
                          <a:solidFill>
                            <a:srgbClr val="000000"/>
                          </a:solidFill>
                          <a:latin typeface="宋体" pitchFamily="2" charset="-122"/>
                          <a:ea typeface="宋体" pitchFamily="2" charset="-122"/>
                        </a:rPr>
                        <a:t>小计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629.55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66.386%</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150.634%</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100" b="0" i="0" u="none" strike="noStrike">
                          <a:solidFill>
                            <a:srgbClr val="000000"/>
                          </a:solidFill>
                          <a:latin typeface="黑体"/>
                        </a:rPr>
                        <a:t>66.386%</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150.634%</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100" b="0" i="0" u="none" strike="noStrike">
                          <a:solidFill>
                            <a:srgbClr val="000000"/>
                          </a:solidFill>
                          <a:latin typeface="黑体"/>
                        </a:rPr>
                        <a:t>66.386%</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82.143%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123.735%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100" b="0" i="0" u="none" strike="noStrike">
                          <a:solidFill>
                            <a:srgbClr val="000000"/>
                          </a:solidFill>
                          <a:latin typeface="黑体"/>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8167">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1" i="0" u="none" strike="noStrike" dirty="0">
                          <a:solidFill>
                            <a:srgbClr val="000000"/>
                          </a:solidFill>
                          <a:latin typeface="宋体" pitchFamily="2" charset="-122"/>
                          <a:ea typeface="宋体" pitchFamily="2" charset="-122"/>
                        </a:rPr>
                        <a:t>项目部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17857.55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dirty="0">
                          <a:solidFill>
                            <a:srgbClr val="000000"/>
                          </a:solidFill>
                          <a:latin typeface="黑体"/>
                        </a:rPr>
                        <a:t>16</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75.414%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88.235%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117.001%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100" b="0" i="0" u="none" strike="noStrike">
                          <a:solidFill>
                            <a:srgbClr val="000000"/>
                          </a:solidFill>
                          <a:latin typeface="黑体"/>
                        </a:rPr>
                        <a:t>75.414%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dirty="0">
                          <a:solidFill>
                            <a:srgbClr val="000000"/>
                          </a:solidFill>
                          <a:latin typeface="黑体"/>
                        </a:rPr>
                        <a:t>85.228%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dirty="0">
                          <a:solidFill>
                            <a:srgbClr val="000000"/>
                          </a:solidFill>
                          <a:latin typeface="黑体"/>
                        </a:rPr>
                        <a:t>113.013%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100" b="0" i="0" u="none" strike="noStrike">
                          <a:solidFill>
                            <a:srgbClr val="000000"/>
                          </a:solidFill>
                          <a:latin typeface="黑体"/>
                        </a:rPr>
                        <a:t>75.414%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78.168%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103.652%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100" b="0" i="0" u="none" strike="noStrike">
                          <a:solidFill>
                            <a:srgbClr val="000000"/>
                          </a:solidFill>
                          <a:latin typeface="黑体"/>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218167">
                <a:tc rowSpan="5">
                  <a:txBody>
                    <a:bodyPr/>
                    <a:lstStyle/>
                    <a:p>
                      <a:pPr algn="ctr" fontAlgn="ctr"/>
                      <a:r>
                        <a:rPr lang="zh-CN" altLang="en-US" sz="1100" b="1" i="0" u="none" strike="noStrike">
                          <a:solidFill>
                            <a:srgbClr val="000000"/>
                          </a:solidFill>
                          <a:latin typeface="宋体" pitchFamily="2" charset="-122"/>
                          <a:ea typeface="宋体" pitchFamily="2" charset="-122"/>
                        </a:rPr>
                        <a:t>港盛伽耶</a:t>
                      </a:r>
                    </a:p>
                  </a:txBody>
                  <a:tcPr marL="9525" marR="9525" marT="9525" marB="0" anchor="ctr">
                    <a:lnT w="12700" cap="flat" cmpd="sng" algn="ctr">
                      <a:solidFill>
                        <a:srgbClr val="000000"/>
                      </a:solidFill>
                      <a:prstDash val="solid"/>
                      <a:round/>
                      <a:headEnd type="none" w="med" len="med"/>
                      <a:tailEnd type="none" w="med" len="med"/>
                    </a:lnT>
                  </a:tcPr>
                </a:tc>
                <a:tc rowSpan="5">
                  <a:txBody>
                    <a:bodyPr/>
                    <a:lstStyle/>
                    <a:p>
                      <a:pPr algn="ctr" fontAlgn="ctr"/>
                      <a:r>
                        <a:rPr lang="zh-CN" altLang="en-US" sz="1100" b="1" i="0" u="none" strike="noStrike">
                          <a:solidFill>
                            <a:srgbClr val="000000"/>
                          </a:solidFill>
                          <a:latin typeface="宋体" pitchFamily="2" charset="-122"/>
                          <a:ea typeface="宋体" pitchFamily="2" charset="-122"/>
                        </a:rPr>
                        <a:t>姜新运</a:t>
                      </a: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1100" b="1" i="0" u="none" strike="noStrike" dirty="0">
                          <a:solidFill>
                            <a:srgbClr val="000000"/>
                          </a:solidFill>
                          <a:latin typeface="宋体" pitchFamily="2" charset="-122"/>
                          <a:ea typeface="宋体" pitchFamily="2" charset="-122"/>
                        </a:rPr>
                        <a:t>先行喷砂</a:t>
                      </a:r>
                    </a:p>
                  </a:txBody>
                  <a:tcPr marL="9525" marR="9525"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15553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22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98.485%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98.485%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100.000%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99.812%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99.812%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100" b="0" i="0" u="none" strike="noStrike">
                          <a:solidFill>
                            <a:srgbClr val="000000"/>
                          </a:solidFill>
                          <a:latin typeface="黑体"/>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8167">
                <a:tc vMerge="1">
                  <a:txBody>
                    <a:bodyPr/>
                    <a:lstStyle/>
                    <a:p>
                      <a:endParaRPr lang="zh-CN" alt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dirty="0">
                          <a:solidFill>
                            <a:srgbClr val="000000"/>
                          </a:solidFill>
                          <a:latin typeface="宋体" pitchFamily="2" charset="-122"/>
                          <a:ea typeface="宋体" pitchFamily="2" charset="-122"/>
                        </a:rPr>
                        <a:t>喷漆班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20586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67.413%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73.913%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109.642%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67.413%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82.258%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122.021%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67.413%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83.492%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123.851%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100" b="0" i="0" u="none" strike="noStrike">
                          <a:solidFill>
                            <a:srgbClr val="000000"/>
                          </a:solidFill>
                          <a:latin typeface="黑体"/>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8167">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1" i="0" u="none" strike="noStrike" dirty="0">
                          <a:solidFill>
                            <a:srgbClr val="000000"/>
                          </a:solidFill>
                          <a:latin typeface="宋体" pitchFamily="2" charset="-122"/>
                          <a:ea typeface="宋体" pitchFamily="2" charset="-122"/>
                        </a:rPr>
                        <a:t>预涂</a:t>
                      </a:r>
                      <a:r>
                        <a:rPr lang="en-US" altLang="zh-CN" sz="1100" b="1" i="0" u="none" strike="noStrike" dirty="0">
                          <a:solidFill>
                            <a:srgbClr val="000000"/>
                          </a:solidFill>
                          <a:latin typeface="宋体" pitchFamily="2" charset="-122"/>
                          <a:ea typeface="宋体" pitchFamily="2" charset="-122"/>
                        </a:rPr>
                        <a:t>1</a:t>
                      </a:r>
                      <a:r>
                        <a:rPr lang="zh-CN" altLang="en-US" sz="1100" b="1" i="0" u="none" strike="noStrike" dirty="0">
                          <a:solidFill>
                            <a:srgbClr val="000000"/>
                          </a:solidFill>
                          <a:latin typeface="宋体" pitchFamily="2" charset="-122"/>
                          <a:ea typeface="宋体" pitchFamily="2" charset="-122"/>
                        </a:rPr>
                        <a:t>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1100" b="0" i="0" u="none" strike="noStrike">
                          <a:solidFill>
                            <a:srgbClr val="000000"/>
                          </a:solidFill>
                          <a:latin typeface="黑体"/>
                        </a:rPr>
                        <a:t>13285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14</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67.413%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73.684%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109.303%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100" b="0" i="0" u="none" strike="noStrike">
                          <a:solidFill>
                            <a:srgbClr val="000000"/>
                          </a:solidFill>
                          <a:latin typeface="黑体"/>
                        </a:rPr>
                        <a:t>67.413%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83.333%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123.616%</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100" b="0" i="0" u="none" strike="noStrike">
                          <a:solidFill>
                            <a:srgbClr val="000000"/>
                          </a:solidFill>
                          <a:latin typeface="黑体"/>
                        </a:rPr>
                        <a:t>67.413%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86.059%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127.659%</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100" b="0" i="0" u="none" strike="noStrike">
                          <a:solidFill>
                            <a:srgbClr val="000000"/>
                          </a:solidFill>
                          <a:latin typeface="黑体"/>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8167">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1" i="0" u="none" strike="noStrike" dirty="0">
                          <a:solidFill>
                            <a:srgbClr val="000000"/>
                          </a:solidFill>
                          <a:latin typeface="宋体" pitchFamily="2" charset="-122"/>
                          <a:ea typeface="宋体" pitchFamily="2" charset="-122"/>
                        </a:rPr>
                        <a:t>预涂</a:t>
                      </a:r>
                      <a:r>
                        <a:rPr lang="en-US" altLang="zh-CN" sz="1100" b="1" i="0" u="none" strike="noStrike" dirty="0">
                          <a:solidFill>
                            <a:srgbClr val="000000"/>
                          </a:solidFill>
                          <a:latin typeface="宋体" pitchFamily="2" charset="-122"/>
                          <a:ea typeface="宋体" pitchFamily="2" charset="-122"/>
                        </a:rPr>
                        <a:t>1</a:t>
                      </a:r>
                      <a:r>
                        <a:rPr lang="zh-CN" altLang="en-US" sz="1100" b="1" i="0" u="none" strike="noStrike" dirty="0">
                          <a:solidFill>
                            <a:srgbClr val="000000"/>
                          </a:solidFill>
                          <a:latin typeface="宋体" pitchFamily="2" charset="-122"/>
                          <a:ea typeface="宋体" pitchFamily="2" charset="-122"/>
                        </a:rPr>
                        <a:t>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1100" b="0" i="0" u="none" strike="noStrike">
                          <a:solidFill>
                            <a:srgbClr val="000000"/>
                          </a:solidFill>
                          <a:latin typeface="黑体"/>
                        </a:rPr>
                        <a:t>7301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67.413%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75.000%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111.255%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100" b="0" i="0" u="none" strike="noStrike">
                          <a:solidFill>
                            <a:srgbClr val="000000"/>
                          </a:solidFill>
                          <a:latin typeface="黑体"/>
                        </a:rPr>
                        <a:t>67.413%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75.000%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111.255%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100" b="0" i="0" u="none" strike="noStrike">
                          <a:solidFill>
                            <a:srgbClr val="000000"/>
                          </a:solidFill>
                          <a:latin typeface="黑体"/>
                        </a:rPr>
                        <a:t>67.413%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68.478%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101.580%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100" b="0" i="0" u="none" strike="noStrike">
                          <a:solidFill>
                            <a:srgbClr val="000000"/>
                          </a:solidFill>
                          <a:latin typeface="黑体"/>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8167">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1" i="0" u="none" strike="noStrike" dirty="0">
                          <a:solidFill>
                            <a:srgbClr val="000000"/>
                          </a:solidFill>
                          <a:latin typeface="宋体" pitchFamily="2" charset="-122"/>
                          <a:ea typeface="宋体" pitchFamily="2" charset="-122"/>
                        </a:rPr>
                        <a:t>涂装小计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1100" b="0" i="0" u="none" strike="noStrike">
                          <a:solidFill>
                            <a:srgbClr val="000000"/>
                          </a:solidFill>
                          <a:latin typeface="黑体"/>
                        </a:rPr>
                        <a:t>15553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67.413%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73.913%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109.642%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67.413%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82.258%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122.021%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67.413%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83.492%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123.851%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100" b="0" i="0" u="none" strike="noStrike">
                          <a:solidFill>
                            <a:srgbClr val="000000"/>
                          </a:solidFill>
                          <a:latin typeface="黑体"/>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8167">
                <a:tc>
                  <a:txBody>
                    <a:bodyPr/>
                    <a:lstStyle/>
                    <a:p>
                      <a:pPr algn="ctr" fontAlgn="ctr"/>
                      <a:r>
                        <a:rPr lang="zh-CN" altLang="en-US" sz="1100" b="1" i="0" u="none" strike="noStrike">
                          <a:solidFill>
                            <a:srgbClr val="000000"/>
                          </a:solidFill>
                          <a:latin typeface="宋体" pitchFamily="2" charset="-122"/>
                          <a:ea typeface="宋体" pitchFamily="2" charset="-122"/>
                        </a:rPr>
                        <a:t>行政部</a:t>
                      </a:r>
                    </a:p>
                  </a:txBody>
                  <a:tcPr marL="9525" marR="9525" marT="9525" marB="0" anchor="ctr"/>
                </a:tc>
                <a:tc>
                  <a:txBody>
                    <a:bodyPr/>
                    <a:lstStyle/>
                    <a:p>
                      <a:pPr algn="ctr" fontAlgn="ctr"/>
                      <a:r>
                        <a:rPr lang="zh-CN" altLang="en-US" sz="1100" b="1" i="0" u="none" strike="noStrike">
                          <a:solidFill>
                            <a:srgbClr val="000000"/>
                          </a:solidFill>
                          <a:latin typeface="宋体" pitchFamily="2" charset="-122"/>
                          <a:ea typeface="宋体" pitchFamily="2" charset="-122"/>
                        </a:rPr>
                        <a:t>吕冠峰</a:t>
                      </a:r>
                    </a:p>
                  </a:txBody>
                  <a:tcPr marL="9525" marR="9525" marT="9525" marB="0" anchor="ctr"/>
                </a:tc>
                <a:tc>
                  <a:txBody>
                    <a:bodyPr/>
                    <a:lstStyle/>
                    <a:p>
                      <a:pPr algn="ctr" fontAlgn="ctr"/>
                      <a:r>
                        <a:rPr lang="zh-CN" altLang="en-US" sz="1100" b="1" i="0" u="none" strike="noStrike" dirty="0">
                          <a:solidFill>
                            <a:srgbClr val="000000"/>
                          </a:solidFill>
                          <a:latin typeface="宋体" pitchFamily="2" charset="-122"/>
                          <a:ea typeface="宋体" pitchFamily="2" charset="-122"/>
                        </a:rPr>
                        <a:t>荣成涂装</a:t>
                      </a:r>
                    </a:p>
                  </a:txBody>
                  <a:tcPr marL="9525" marR="9525"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33410.55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dirty="0">
                          <a:solidFill>
                            <a:srgbClr val="000000"/>
                          </a:solidFill>
                          <a:latin typeface="黑体"/>
                        </a:rPr>
                        <a:t>33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71.414%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81.074%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113.527%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100" b="0" i="0" u="none" strike="noStrike">
                          <a:solidFill>
                            <a:srgbClr val="000000"/>
                          </a:solidFill>
                          <a:latin typeface="黑体"/>
                        </a:rPr>
                        <a:t>71.414%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dirty="0">
                          <a:solidFill>
                            <a:srgbClr val="000000"/>
                          </a:solidFill>
                          <a:latin typeface="黑体"/>
                        </a:rPr>
                        <a:t>83.743%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dirty="0">
                          <a:solidFill>
                            <a:srgbClr val="000000"/>
                          </a:solidFill>
                          <a:latin typeface="黑体"/>
                        </a:rPr>
                        <a:t>117.264%</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100" b="0" i="0" u="none" strike="noStrike">
                          <a:solidFill>
                            <a:srgbClr val="000000"/>
                          </a:solidFill>
                          <a:latin typeface="黑体"/>
                        </a:rPr>
                        <a:t>71.414%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80.830%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113.185%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100" b="0" i="0" u="none" strike="noStrike">
                          <a:solidFill>
                            <a:srgbClr val="000000"/>
                          </a:solidFill>
                          <a:latin typeface="黑体"/>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218167">
                <a:tc rowSpan="4">
                  <a:txBody>
                    <a:bodyPr/>
                    <a:lstStyle/>
                    <a:p>
                      <a:pPr algn="ctr" fontAlgn="ctr"/>
                      <a:r>
                        <a:rPr lang="zh-CN" altLang="en-US" sz="1100" b="1" i="0" u="none" strike="noStrike">
                          <a:solidFill>
                            <a:srgbClr val="000000"/>
                          </a:solidFill>
                          <a:latin typeface="宋体" pitchFamily="2" charset="-122"/>
                          <a:ea typeface="宋体" pitchFamily="2" charset="-122"/>
                        </a:rPr>
                        <a:t>港盛宁波</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B6DDE8"/>
                    </a:solidFill>
                  </a:tcPr>
                </a:tc>
                <a:tc rowSpan="4">
                  <a:txBody>
                    <a:bodyPr/>
                    <a:lstStyle/>
                    <a:p>
                      <a:pPr algn="ctr" fontAlgn="ctr"/>
                      <a:r>
                        <a:rPr lang="zh-CN" altLang="en-US" sz="1100" b="1" i="0" u="none" strike="noStrike">
                          <a:solidFill>
                            <a:srgbClr val="000000"/>
                          </a:solidFill>
                          <a:latin typeface="宋体" pitchFamily="2" charset="-122"/>
                          <a:ea typeface="宋体" pitchFamily="2" charset="-122"/>
                        </a:rPr>
                        <a:t>贾建宽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zh-CN" altLang="en-US" sz="1100" b="1" i="0" u="none" strike="noStrike" dirty="0">
                          <a:solidFill>
                            <a:srgbClr val="000000"/>
                          </a:solidFill>
                          <a:latin typeface="宋体" pitchFamily="2" charset="-122"/>
                          <a:ea typeface="宋体" pitchFamily="2" charset="-122"/>
                        </a:rPr>
                        <a:t>先行喷砂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21048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29</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100%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100%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100%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dirty="0">
                          <a:solidFill>
                            <a:srgbClr val="000000"/>
                          </a:solidFill>
                          <a:latin typeface="黑体"/>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dirty="0">
                          <a:solidFill>
                            <a:srgbClr val="000000"/>
                          </a:solidFill>
                          <a:latin typeface="黑体"/>
                        </a:rPr>
                        <a:t>100%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100" b="0" i="0" u="none" strike="noStrike">
                          <a:solidFill>
                            <a:srgbClr val="000000"/>
                          </a:solidFill>
                          <a:latin typeface="黑体"/>
                        </a:rPr>
                        <a:t>100%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100%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zh-CN" altLang="en-US" sz="1100" b="0" i="0" u="none" strike="noStrike">
                          <a:solidFill>
                            <a:srgbClr val="000000"/>
                          </a:solidFill>
                          <a:latin typeface="黑体"/>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r>
              <a:tr h="218167">
                <a:tc vMerge="1">
                  <a:txBody>
                    <a:bodyPr/>
                    <a:lstStyle/>
                    <a:p>
                      <a:endParaRPr lang="zh-CN" alt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dirty="0">
                          <a:solidFill>
                            <a:srgbClr val="000000"/>
                          </a:solidFill>
                          <a:latin typeface="宋体" pitchFamily="2" charset="-122"/>
                          <a:ea typeface="宋体" pitchFamily="2" charset="-122"/>
                        </a:rPr>
                        <a:t>涂装一职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19400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9</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78.337%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75.000%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95.74%</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78.337%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78.947%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100.78%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78.337%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79.798%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101.86%</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黑体"/>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8167">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1" i="0" u="none" strike="noStrike" dirty="0">
                          <a:solidFill>
                            <a:srgbClr val="000000"/>
                          </a:solidFill>
                          <a:latin typeface="宋体" pitchFamily="2" charset="-122"/>
                          <a:ea typeface="宋体" pitchFamily="2" charset="-122"/>
                        </a:rPr>
                        <a:t>涂装二职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26022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19</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80.909%</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123.60%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80.909%</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93.750%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115.87%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80.910%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98.158%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121.32%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黑体"/>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8167">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1" i="0" u="none" strike="noStrike" dirty="0">
                          <a:solidFill>
                            <a:srgbClr val="000000"/>
                          </a:solidFill>
                          <a:latin typeface="宋体" pitchFamily="2" charset="-122"/>
                          <a:ea typeface="宋体" pitchFamily="2" charset="-122"/>
                        </a:rPr>
                        <a:t>涂装小计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dirty="0">
                          <a:solidFill>
                            <a:srgbClr val="000000"/>
                          </a:solidFill>
                          <a:latin typeface="黑体"/>
                        </a:rPr>
                        <a:t>21048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dirty="0">
                          <a:solidFill>
                            <a:srgbClr val="000000"/>
                          </a:solidFill>
                          <a:latin typeface="黑体"/>
                        </a:rPr>
                        <a:t>28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dirty="0">
                          <a:solidFill>
                            <a:srgbClr val="000000"/>
                          </a:solidFill>
                          <a:latin typeface="黑体"/>
                        </a:rPr>
                        <a:t>80.909%</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dirty="0">
                          <a:solidFill>
                            <a:srgbClr val="000000"/>
                          </a:solidFill>
                          <a:latin typeface="黑体"/>
                        </a:rPr>
                        <a:t>87.500%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108.15%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80.909%</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87.209%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dirty="0">
                          <a:solidFill>
                            <a:srgbClr val="000000"/>
                          </a:solidFill>
                          <a:latin typeface="黑体"/>
                        </a:rPr>
                        <a:t>107.79%</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79.721%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88.789%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111.37%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l" fontAlgn="ctr"/>
                      <a:r>
                        <a:rPr lang="zh-CN" altLang="en-US" sz="1100" b="0" i="0" u="none" strike="noStrike">
                          <a:solidFill>
                            <a:srgbClr val="000000"/>
                          </a:solidFill>
                          <a:latin typeface="黑体"/>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218167">
                <a:tc>
                  <a:txBody>
                    <a:bodyPr/>
                    <a:lstStyle/>
                    <a:p>
                      <a:pPr algn="ctr" fontAlgn="ctr"/>
                      <a:r>
                        <a:rPr lang="zh-CN" altLang="en-US" sz="1100" b="1" i="0" u="none" strike="noStrike">
                          <a:solidFill>
                            <a:srgbClr val="000000"/>
                          </a:solidFill>
                          <a:latin typeface="宋体" pitchFamily="2" charset="-122"/>
                          <a:ea typeface="宋体" pitchFamily="2" charset="-122"/>
                        </a:rPr>
                        <a:t>建力宁波</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000000"/>
                          </a:solidFill>
                          <a:latin typeface="宋体" pitchFamily="2" charset="-122"/>
                          <a:ea typeface="宋体" pitchFamily="2" charset="-122"/>
                        </a:rPr>
                        <a:t>钟华军</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dirty="0">
                          <a:solidFill>
                            <a:srgbClr val="000000"/>
                          </a:solidFill>
                          <a:latin typeface="宋体" pitchFamily="2" charset="-122"/>
                          <a:ea typeface="宋体" pitchFamily="2" charset="-122"/>
                        </a:rPr>
                        <a:t>分段组立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496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100%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100" b="0" i="0" u="none" strike="noStrike" dirty="0">
                          <a:solidFill>
                            <a:srgbClr val="000000"/>
                          </a:solidFill>
                          <a:latin typeface="黑体"/>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435"/>
                                        </p:tgtEl>
                                        <p:attrNameLst>
                                          <p:attrName>style.visibility</p:attrName>
                                        </p:attrNameLst>
                                      </p:cBhvr>
                                      <p:to>
                                        <p:strVal val="visible"/>
                                      </p:to>
                                    </p:set>
                                    <p:animEffect transition="in" filter="fade">
                                      <p:cBhvr>
                                        <p:cTn id="11" dur="500"/>
                                        <p:tgtEl>
                                          <p:spTgt spid="12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35"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40"/>
          <p:cNvGrpSpPr>
            <a:grpSpLocks/>
          </p:cNvGrpSpPr>
          <p:nvPr/>
        </p:nvGrpSpPr>
        <p:grpSpPr bwMode="auto">
          <a:xfrm>
            <a:off x="0" y="0"/>
            <a:ext cx="9144000" cy="1025525"/>
            <a:chOff x="0" y="0"/>
            <a:chExt cx="5760" cy="646"/>
          </a:xfrm>
        </p:grpSpPr>
        <p:sp>
          <p:nvSpPr>
            <p:cNvPr id="12429" name="Rectangle 141"/>
            <p:cNvSpPr>
              <a:spLocks noChangeArrowheads="1"/>
            </p:cNvSpPr>
            <p:nvPr/>
          </p:nvSpPr>
          <p:spPr bwMode="auto">
            <a:xfrm>
              <a:off x="0" y="0"/>
              <a:ext cx="5760" cy="516"/>
            </a:xfrm>
            <a:prstGeom prst="rect">
              <a:avLst/>
            </a:prstGeom>
            <a:gradFill rotWithShape="1">
              <a:gsLst>
                <a:gs pos="0">
                  <a:srgbClr val="4D1979">
                    <a:gamma/>
                    <a:shade val="65882"/>
                    <a:invGamma/>
                  </a:srgbClr>
                </a:gs>
                <a:gs pos="100000">
                  <a:srgbClr val="4D1979"/>
                </a:gs>
              </a:gsLst>
              <a:lin ang="18900000" scaled="1"/>
            </a:gradFill>
            <a:ln w="9525">
              <a:noFill/>
              <a:miter lim="800000"/>
              <a:headEnd/>
              <a:tailEnd/>
            </a:ln>
            <a:effectLst/>
          </p:spPr>
          <p:txBody>
            <a:bodyPr wrap="none" anchor="ctr"/>
            <a:lstStyle/>
            <a:p>
              <a:endParaRPr lang="zh-CN" altLang="en-US"/>
            </a:p>
          </p:txBody>
        </p:sp>
        <p:sp>
          <p:nvSpPr>
            <p:cNvPr id="12430" name="Rectangle 142"/>
            <p:cNvSpPr>
              <a:spLocks noChangeArrowheads="1"/>
            </p:cNvSpPr>
            <p:nvPr/>
          </p:nvSpPr>
          <p:spPr bwMode="auto">
            <a:xfrm rot="10800000">
              <a:off x="0" y="506"/>
              <a:ext cx="5760" cy="140"/>
            </a:xfrm>
            <a:prstGeom prst="rect">
              <a:avLst/>
            </a:prstGeom>
            <a:gradFill rotWithShape="1">
              <a:gsLst>
                <a:gs pos="0">
                  <a:schemeClr val="bg2">
                    <a:gamma/>
                    <a:shade val="46275"/>
                    <a:invGamma/>
                    <a:alpha val="0"/>
                  </a:schemeClr>
                </a:gs>
                <a:gs pos="100000">
                  <a:schemeClr val="bg2">
                    <a:alpha val="33000"/>
                  </a:schemeClr>
                </a:gs>
              </a:gsLst>
              <a:lin ang="5400000" scaled="1"/>
            </a:gradFill>
            <a:ln w="9525">
              <a:noFill/>
              <a:miter lim="800000"/>
              <a:headEnd/>
              <a:tailEnd/>
            </a:ln>
            <a:effectLst/>
          </p:spPr>
          <p:txBody>
            <a:bodyPr wrap="none" anchor="ctr"/>
            <a:lstStyle/>
            <a:p>
              <a:endParaRPr lang="zh-CN" altLang="en-US"/>
            </a:p>
          </p:txBody>
        </p:sp>
        <p:pic>
          <p:nvPicPr>
            <p:cNvPr id="12431" name="Picture 143"/>
            <p:cNvPicPr>
              <a:picLocks noChangeAspect="1" noChangeArrowheads="1"/>
            </p:cNvPicPr>
            <p:nvPr/>
          </p:nvPicPr>
          <p:blipFill>
            <a:blip r:embed="rId3" cstate="print">
              <a:lum bright="-12000"/>
            </a:blip>
            <a:srcRect t="18701" r="15749" b="42659"/>
            <a:stretch>
              <a:fillRect/>
            </a:stretch>
          </p:blipFill>
          <p:spPr bwMode="auto">
            <a:xfrm>
              <a:off x="4781" y="0"/>
              <a:ext cx="979" cy="500"/>
            </a:xfrm>
            <a:prstGeom prst="rect">
              <a:avLst/>
            </a:prstGeom>
            <a:noFill/>
            <a:ln w="9525">
              <a:noFill/>
              <a:miter lim="800000"/>
              <a:headEnd/>
              <a:tailEnd/>
            </a:ln>
            <a:effectLst/>
          </p:spPr>
        </p:pic>
        <p:sp>
          <p:nvSpPr>
            <p:cNvPr id="12432" name="Rectangle 144"/>
            <p:cNvSpPr>
              <a:spLocks noChangeArrowheads="1"/>
            </p:cNvSpPr>
            <p:nvPr/>
          </p:nvSpPr>
          <p:spPr bwMode="auto">
            <a:xfrm>
              <a:off x="0" y="472"/>
              <a:ext cx="5760" cy="44"/>
            </a:xfrm>
            <a:prstGeom prst="rect">
              <a:avLst/>
            </a:prstGeom>
            <a:gradFill rotWithShape="1">
              <a:gsLst>
                <a:gs pos="0">
                  <a:srgbClr val="C9E576"/>
                </a:gs>
                <a:gs pos="100000">
                  <a:srgbClr val="97C523"/>
                </a:gs>
              </a:gsLst>
              <a:lin ang="5400000" scaled="1"/>
            </a:gradFill>
            <a:ln w="9525">
              <a:noFill/>
              <a:miter lim="800000"/>
              <a:headEnd/>
              <a:tailEnd/>
            </a:ln>
            <a:effectLst/>
          </p:spPr>
          <p:txBody>
            <a:bodyPr wrap="none" anchor="ctr"/>
            <a:lstStyle/>
            <a:p>
              <a:endParaRPr lang="zh-CN" altLang="en-US"/>
            </a:p>
          </p:txBody>
        </p:sp>
        <p:sp>
          <p:nvSpPr>
            <p:cNvPr id="12433" name="Rectangle 145"/>
            <p:cNvSpPr>
              <a:spLocks noChangeArrowheads="1"/>
            </p:cNvSpPr>
            <p:nvPr/>
          </p:nvSpPr>
          <p:spPr bwMode="auto">
            <a:xfrm>
              <a:off x="0" y="0"/>
              <a:ext cx="5760" cy="164"/>
            </a:xfrm>
            <a:prstGeom prst="rect">
              <a:avLst/>
            </a:prstGeom>
            <a:gradFill rotWithShape="1">
              <a:gsLst>
                <a:gs pos="0">
                  <a:schemeClr val="bg1">
                    <a:alpha val="13000"/>
                  </a:schemeClr>
                </a:gs>
                <a:gs pos="100000">
                  <a:schemeClr val="bg1">
                    <a:gamma/>
                    <a:shade val="46275"/>
                    <a:invGamma/>
                    <a:alpha val="0"/>
                  </a:schemeClr>
                </a:gs>
              </a:gsLst>
              <a:lin ang="5400000" scaled="1"/>
            </a:gradFill>
            <a:ln w="9525">
              <a:noFill/>
              <a:miter lim="800000"/>
              <a:headEnd/>
              <a:tailEnd/>
            </a:ln>
            <a:effectLst/>
          </p:spPr>
          <p:txBody>
            <a:bodyPr wrap="none" anchor="ctr"/>
            <a:lstStyle/>
            <a:p>
              <a:endParaRPr lang="zh-CN" altLang="en-US"/>
            </a:p>
          </p:txBody>
        </p:sp>
      </p:grpSp>
      <p:sp>
        <p:nvSpPr>
          <p:cNvPr id="12435" name="Rectangle 147"/>
          <p:cNvSpPr>
            <a:spLocks noGrp="1" noChangeArrowheads="1"/>
          </p:cNvSpPr>
          <p:nvPr>
            <p:ph type="title"/>
          </p:nvPr>
        </p:nvSpPr>
        <p:spPr/>
        <p:txBody>
          <a:bodyPr/>
          <a:lstStyle/>
          <a:p>
            <a:r>
              <a:rPr lang="en-US" sz="1600" b="1" dirty="0" smtClean="0">
                <a:solidFill>
                  <a:srgbClr val="92D050"/>
                </a:solidFill>
              </a:rPr>
              <a:t>►</a:t>
            </a:r>
            <a:r>
              <a:rPr lang="zh-CN" altLang="en-US" sz="1600" b="1" dirty="0" smtClean="0">
                <a:solidFill>
                  <a:srgbClr val="92D050"/>
                </a:solidFill>
              </a:rPr>
              <a:t>引领造船涂装业变革的港盛联合</a:t>
            </a:r>
            <a:endParaRPr lang="en-GB" altLang="zh-CN" sz="1600" b="1" dirty="0">
              <a:solidFill>
                <a:srgbClr val="92D050"/>
              </a:solidFill>
              <a:ea typeface="宋体" charset="-122"/>
            </a:endParaRPr>
          </a:p>
        </p:txBody>
      </p:sp>
      <p:sp>
        <p:nvSpPr>
          <p:cNvPr id="11" name="TextBox 10"/>
          <p:cNvSpPr txBox="1"/>
          <p:nvPr/>
        </p:nvSpPr>
        <p:spPr>
          <a:xfrm>
            <a:off x="2143108" y="6448032"/>
            <a:ext cx="4500594" cy="338554"/>
          </a:xfrm>
          <a:prstGeom prst="rect">
            <a:avLst/>
          </a:prstGeom>
          <a:noFill/>
        </p:spPr>
        <p:txBody>
          <a:bodyPr wrap="square">
            <a:spAutoFit/>
          </a:bodyPr>
          <a:lstStyle/>
          <a:p>
            <a:pPr algn="ctr">
              <a:defRPr/>
            </a:pPr>
            <a:r>
              <a:rPr lang="zh-CN" altLang="en-US" sz="1600" b="1" dirty="0">
                <a:ln>
                  <a:solidFill>
                    <a:srgbClr val="7030A0"/>
                  </a:solidFill>
                </a:ln>
                <a:solidFill>
                  <a:schemeClr val="accent1">
                    <a:lumMod val="60000"/>
                    <a:lumOff val="40000"/>
                  </a:schemeClr>
                </a:solidFill>
                <a:effectLst>
                  <a:glow rad="139700">
                    <a:schemeClr val="bg1">
                      <a:alpha val="40000"/>
                    </a:schemeClr>
                  </a:glow>
                </a:effectLst>
                <a:latin typeface="华文新魏" pitchFamily="2" charset="-122"/>
                <a:ea typeface="华文新魏" pitchFamily="2" charset="-122"/>
              </a:rPr>
              <a:t>找借口只能失败，找方法定能成功！</a:t>
            </a:r>
          </a:p>
        </p:txBody>
      </p:sp>
      <p:graphicFrame>
        <p:nvGraphicFramePr>
          <p:cNvPr id="13" name="表格 12"/>
          <p:cNvGraphicFramePr>
            <a:graphicFrameLocks noGrp="1"/>
          </p:cNvGraphicFramePr>
          <p:nvPr/>
        </p:nvGraphicFramePr>
        <p:xfrm>
          <a:off x="0" y="636679"/>
          <a:ext cx="9144001" cy="5240593"/>
        </p:xfrm>
        <a:graphic>
          <a:graphicData uri="http://schemas.openxmlformats.org/drawingml/2006/table">
            <a:tbl>
              <a:tblPr/>
              <a:tblGrid>
                <a:gridCol w="523206"/>
                <a:gridCol w="523206"/>
                <a:gridCol w="610408"/>
                <a:gridCol w="639474"/>
                <a:gridCol w="523206"/>
                <a:gridCol w="523206"/>
                <a:gridCol w="632208"/>
                <a:gridCol w="566807"/>
                <a:gridCol w="523206"/>
                <a:gridCol w="523206"/>
                <a:gridCol w="552274"/>
                <a:gridCol w="523206"/>
                <a:gridCol w="523206"/>
                <a:gridCol w="978591"/>
                <a:gridCol w="978591"/>
              </a:tblGrid>
              <a:tr h="344803">
                <a:tc gridSpan="15">
                  <a:txBody>
                    <a:bodyPr/>
                    <a:lstStyle/>
                    <a:p>
                      <a:pPr algn="ctr" fontAlgn="ctr"/>
                      <a:r>
                        <a:rPr lang="zh-CN" altLang="en-US" sz="1800" b="0" i="0" u="none" strike="noStrike" dirty="0">
                          <a:solidFill>
                            <a:srgbClr val="000000"/>
                          </a:solidFill>
                          <a:latin typeface="黑体"/>
                        </a:rPr>
                        <a:t>港盛联合</a:t>
                      </a:r>
                      <a:r>
                        <a:rPr lang="en-US" altLang="zh-CN" sz="1800" b="0" i="0" u="none" strike="noStrike" dirty="0">
                          <a:solidFill>
                            <a:srgbClr val="000000"/>
                          </a:solidFill>
                          <a:latin typeface="黑体"/>
                        </a:rPr>
                        <a:t>2011</a:t>
                      </a:r>
                      <a:r>
                        <a:rPr lang="zh-CN" altLang="en-US" sz="1800" b="0" i="0" u="none" strike="noStrike" dirty="0">
                          <a:solidFill>
                            <a:srgbClr val="000000"/>
                          </a:solidFill>
                          <a:latin typeface="黑体"/>
                        </a:rPr>
                        <a:t>年</a:t>
                      </a:r>
                      <a:r>
                        <a:rPr lang="en-US" altLang="zh-CN" sz="1800" b="0" i="0" u="none" strike="noStrike" dirty="0">
                          <a:solidFill>
                            <a:srgbClr val="000000"/>
                          </a:solidFill>
                          <a:latin typeface="黑体"/>
                        </a:rPr>
                        <a:t>30</a:t>
                      </a:r>
                      <a:r>
                        <a:rPr lang="zh-CN" altLang="en-US" sz="1800" b="0" i="0" u="none" strike="noStrike" dirty="0">
                          <a:solidFill>
                            <a:srgbClr val="000000"/>
                          </a:solidFill>
                          <a:latin typeface="黑体"/>
                        </a:rPr>
                        <a:t>周工程管理情况</a:t>
                      </a:r>
                    </a:p>
                  </a:txBody>
                  <a:tcPr marL="5046" marR="5046" marT="5046"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82379">
                <a:tc rowSpan="2">
                  <a:txBody>
                    <a:bodyPr/>
                    <a:lstStyle/>
                    <a:p>
                      <a:pPr algn="ctr" fontAlgn="ctr"/>
                      <a:r>
                        <a:rPr lang="zh-CN" altLang="en-US" sz="1200" b="0" i="0" u="none" strike="noStrike" dirty="0">
                          <a:solidFill>
                            <a:srgbClr val="000000"/>
                          </a:solidFill>
                          <a:latin typeface="黑体"/>
                        </a:rPr>
                        <a:t>项目部</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rowSpan="2">
                  <a:txBody>
                    <a:bodyPr/>
                    <a:lstStyle/>
                    <a:p>
                      <a:pPr algn="ctr" fontAlgn="ctr"/>
                      <a:r>
                        <a:rPr lang="zh-CN" altLang="en-US" sz="1200" b="0" i="0" u="none" strike="noStrike" dirty="0">
                          <a:solidFill>
                            <a:srgbClr val="000000"/>
                          </a:solidFill>
                          <a:latin typeface="黑体"/>
                        </a:rPr>
                        <a:t>担当</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rowSpan="2">
                  <a:txBody>
                    <a:bodyPr/>
                    <a:lstStyle/>
                    <a:p>
                      <a:pPr algn="ctr" fontAlgn="ctr"/>
                      <a:r>
                        <a:rPr lang="zh-CN" altLang="en-US" sz="1200" b="0" i="0" u="none" strike="noStrike" dirty="0">
                          <a:solidFill>
                            <a:srgbClr val="000000"/>
                          </a:solidFill>
                          <a:latin typeface="黑体"/>
                        </a:rPr>
                        <a:t>区分</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rowSpan="2">
                  <a:txBody>
                    <a:bodyPr/>
                    <a:lstStyle/>
                    <a:p>
                      <a:pPr algn="ctr" fontAlgn="ctr"/>
                      <a:r>
                        <a:rPr lang="zh-CN" altLang="en-US" sz="1200" b="0" i="0" u="none" strike="noStrike" dirty="0">
                          <a:solidFill>
                            <a:srgbClr val="000000"/>
                          </a:solidFill>
                          <a:latin typeface="黑体"/>
                        </a:rPr>
                        <a:t>物量</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rowSpan="2">
                  <a:txBody>
                    <a:bodyPr/>
                    <a:lstStyle/>
                    <a:p>
                      <a:pPr algn="ctr" fontAlgn="ctr"/>
                      <a:r>
                        <a:rPr lang="zh-CN" altLang="en-US" sz="1200" b="0" i="0" u="none" strike="noStrike" dirty="0">
                          <a:solidFill>
                            <a:srgbClr val="000000"/>
                          </a:solidFill>
                          <a:latin typeface="黑体"/>
                        </a:rPr>
                        <a:t>出勤时数</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gridSpan="3">
                  <a:txBody>
                    <a:bodyPr/>
                    <a:lstStyle/>
                    <a:p>
                      <a:pPr algn="ctr" fontAlgn="ctr"/>
                      <a:r>
                        <a:rPr lang="zh-CN" altLang="en-US" sz="1200" b="0" i="0" u="none" strike="noStrike" dirty="0">
                          <a:solidFill>
                            <a:srgbClr val="000000"/>
                          </a:solidFill>
                          <a:latin typeface="黑体"/>
                        </a:rPr>
                        <a:t>周间效率</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1200" b="0" i="0" u="none" strike="noStrike" dirty="0">
                          <a:solidFill>
                            <a:srgbClr val="000000"/>
                          </a:solidFill>
                          <a:latin typeface="黑体"/>
                        </a:rPr>
                        <a:t>月间效率</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1200" b="0" i="0" u="none" strike="noStrike" dirty="0">
                          <a:solidFill>
                            <a:srgbClr val="000000"/>
                          </a:solidFill>
                          <a:latin typeface="黑体"/>
                        </a:rPr>
                        <a:t>年度效率</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hMerge="1">
                  <a:txBody>
                    <a:bodyPr/>
                    <a:lstStyle/>
                    <a:p>
                      <a:endParaRPr lang="zh-CN" altLang="en-US"/>
                    </a:p>
                  </a:txBody>
                  <a:tcPr/>
                </a:tc>
                <a:tc hMerge="1">
                  <a:txBody>
                    <a:bodyPr/>
                    <a:lstStyle/>
                    <a:p>
                      <a:endParaRPr lang="zh-CN" altLang="en-US"/>
                    </a:p>
                  </a:txBody>
                  <a:tcPr/>
                </a:tc>
                <a:tc rowSpan="2">
                  <a:txBody>
                    <a:bodyPr/>
                    <a:lstStyle/>
                    <a:p>
                      <a:pPr algn="ctr" fontAlgn="ctr"/>
                      <a:r>
                        <a:rPr lang="zh-CN" altLang="en-US" sz="1200" b="0" i="0" u="none" strike="noStrike" dirty="0">
                          <a:solidFill>
                            <a:srgbClr val="000000"/>
                          </a:solidFill>
                          <a:latin typeface="黑体"/>
                        </a:rPr>
                        <a:t>备注</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r>
              <a:tr h="18237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b="0" i="0" u="none" strike="noStrike">
                          <a:solidFill>
                            <a:srgbClr val="000000"/>
                          </a:solidFill>
                          <a:latin typeface="黑体"/>
                        </a:rPr>
                        <a:t>计划</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fontAlgn="ctr"/>
                      <a:r>
                        <a:rPr lang="zh-CN" altLang="en-US" sz="1200" b="0" i="0" u="none" strike="noStrike">
                          <a:solidFill>
                            <a:srgbClr val="000000"/>
                          </a:solidFill>
                          <a:latin typeface="黑体"/>
                        </a:rPr>
                        <a:t>实际</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fontAlgn="ctr"/>
                      <a:r>
                        <a:rPr lang="zh-CN" altLang="en-US" sz="1200" b="0" i="0" u="none" strike="noStrike">
                          <a:solidFill>
                            <a:srgbClr val="000000"/>
                          </a:solidFill>
                          <a:latin typeface="黑体"/>
                        </a:rPr>
                        <a:t>达成率</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fontAlgn="ctr"/>
                      <a:r>
                        <a:rPr lang="zh-CN" altLang="en-US" sz="1200" b="0" i="0" u="none" strike="noStrike">
                          <a:solidFill>
                            <a:srgbClr val="000000"/>
                          </a:solidFill>
                          <a:latin typeface="黑体"/>
                        </a:rPr>
                        <a:t>计划</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fontAlgn="ctr"/>
                      <a:r>
                        <a:rPr lang="zh-CN" altLang="en-US" sz="1200" b="0" i="0" u="none" strike="noStrike">
                          <a:solidFill>
                            <a:srgbClr val="000000"/>
                          </a:solidFill>
                          <a:latin typeface="黑体"/>
                        </a:rPr>
                        <a:t>实际</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fontAlgn="ctr"/>
                      <a:r>
                        <a:rPr lang="zh-CN" altLang="en-US" sz="1200" b="0" i="0" u="none" strike="noStrike">
                          <a:solidFill>
                            <a:srgbClr val="000000"/>
                          </a:solidFill>
                          <a:latin typeface="黑体"/>
                        </a:rPr>
                        <a:t>达成率</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fontAlgn="ctr"/>
                      <a:r>
                        <a:rPr lang="zh-CN" altLang="en-US" sz="1200" b="0" i="0" u="none" strike="noStrike">
                          <a:solidFill>
                            <a:srgbClr val="000000"/>
                          </a:solidFill>
                          <a:latin typeface="黑体"/>
                        </a:rPr>
                        <a:t>计划</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fontAlgn="ctr"/>
                      <a:r>
                        <a:rPr lang="zh-CN" altLang="en-US" sz="1200" b="0" i="0" u="none" strike="noStrike">
                          <a:solidFill>
                            <a:srgbClr val="000000"/>
                          </a:solidFill>
                          <a:latin typeface="黑体"/>
                        </a:rPr>
                        <a:t>实际</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fontAlgn="ctr"/>
                      <a:r>
                        <a:rPr lang="zh-CN" altLang="en-US" sz="1200" b="0" i="0" u="none" strike="noStrike" dirty="0">
                          <a:solidFill>
                            <a:srgbClr val="000000"/>
                          </a:solidFill>
                          <a:latin typeface="黑体"/>
                        </a:rPr>
                        <a:t>达成率</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vMerge="1">
                  <a:txBody>
                    <a:bodyPr/>
                    <a:lstStyle/>
                    <a:p>
                      <a:endParaRPr lang="zh-CN" altLang="en-US"/>
                    </a:p>
                  </a:txBody>
                  <a:tcPr/>
                </a:tc>
              </a:tr>
              <a:tr h="186084">
                <a:tc rowSpan="8">
                  <a:txBody>
                    <a:bodyPr/>
                    <a:lstStyle/>
                    <a:p>
                      <a:pPr algn="ctr" fontAlgn="ctr"/>
                      <a:r>
                        <a:rPr lang="zh-CN" altLang="en-US" sz="1100" b="1" i="0" u="none" strike="noStrike" dirty="0">
                          <a:solidFill>
                            <a:srgbClr val="000000"/>
                          </a:solidFill>
                          <a:latin typeface="黑体"/>
                        </a:rPr>
                        <a:t>港盛荣成</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8">
                  <a:txBody>
                    <a:bodyPr/>
                    <a:lstStyle/>
                    <a:p>
                      <a:pPr algn="ctr" fontAlgn="ctr"/>
                      <a:r>
                        <a:rPr lang="zh-CN" altLang="en-US" sz="1100" b="1" i="0" u="none" strike="noStrike" dirty="0">
                          <a:solidFill>
                            <a:srgbClr val="000000"/>
                          </a:solidFill>
                          <a:latin typeface="黑体"/>
                        </a:rPr>
                        <a:t>彭顺怀</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dirty="0">
                          <a:solidFill>
                            <a:srgbClr val="000000"/>
                          </a:solidFill>
                          <a:latin typeface="黑体"/>
                        </a:rPr>
                        <a:t>先行喷砂</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17228</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2882.5</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5.666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5.977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105.48%</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5.666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5.574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98.38%</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5.666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5.720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100.95%</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100" b="0" i="0" u="none" strike="noStrike">
                          <a:solidFill>
                            <a:srgbClr val="000000"/>
                          </a:solidFill>
                          <a:latin typeface="黑体"/>
                        </a:rPr>
                        <a:t>　</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6084">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1" i="0" u="none" strike="noStrike" dirty="0">
                          <a:solidFill>
                            <a:srgbClr val="000000"/>
                          </a:solidFill>
                          <a:latin typeface="黑体"/>
                        </a:rPr>
                        <a:t>涂装</a:t>
                      </a:r>
                      <a:r>
                        <a:rPr lang="en-US" altLang="zh-CN" sz="1100" b="1" i="0" u="none" strike="noStrike" dirty="0">
                          <a:solidFill>
                            <a:srgbClr val="000000"/>
                          </a:solidFill>
                          <a:latin typeface="黑体"/>
                        </a:rPr>
                        <a:t>1</a:t>
                      </a:r>
                      <a:r>
                        <a:rPr lang="zh-CN" altLang="en-US" sz="1100" b="1" i="0" u="none" strike="noStrike" dirty="0">
                          <a:solidFill>
                            <a:srgbClr val="000000"/>
                          </a:solidFill>
                          <a:latin typeface="黑体"/>
                        </a:rPr>
                        <a:t>职</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24154</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3240</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5.981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7.455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124.64%</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100" b="0" i="0" u="none" strike="noStrike" dirty="0">
                          <a:solidFill>
                            <a:srgbClr val="000000"/>
                          </a:solidFill>
                          <a:latin typeface="黑体"/>
                        </a:rPr>
                        <a:t>5.981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3.960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66.22%</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dirty="0">
                          <a:solidFill>
                            <a:srgbClr val="000000"/>
                          </a:solidFill>
                          <a:latin typeface="黑体"/>
                        </a:rPr>
                        <a:t>4.946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4.876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98.58%</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100" b="0" i="0" u="none" strike="noStrike" dirty="0">
                          <a:solidFill>
                            <a:srgbClr val="000000"/>
                          </a:solidFill>
                          <a:latin typeface="黑体"/>
                        </a:rPr>
                        <a:t>　</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6084">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1" i="0" u="none" strike="noStrike">
                          <a:solidFill>
                            <a:srgbClr val="000000"/>
                          </a:solidFill>
                          <a:latin typeface="黑体"/>
                        </a:rPr>
                        <a:t>涂装</a:t>
                      </a:r>
                      <a:r>
                        <a:rPr lang="en-US" altLang="zh-CN" sz="1100" b="1" i="0" u="none" strike="noStrike">
                          <a:solidFill>
                            <a:srgbClr val="000000"/>
                          </a:solidFill>
                          <a:latin typeface="黑体"/>
                        </a:rPr>
                        <a:t>2</a:t>
                      </a:r>
                      <a:r>
                        <a:rPr lang="zh-CN" altLang="en-US" sz="1100" b="1" i="0" u="none" strike="noStrike">
                          <a:solidFill>
                            <a:srgbClr val="000000"/>
                          </a:solidFill>
                          <a:latin typeface="黑体"/>
                        </a:rPr>
                        <a:t>职</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13693</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3456</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6.294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3.962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62.95%</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dirty="0">
                          <a:solidFill>
                            <a:srgbClr val="000000"/>
                          </a:solidFill>
                          <a:latin typeface="黑体"/>
                        </a:rPr>
                        <a:t>6.294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4.130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65.62%</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dirty="0">
                          <a:solidFill>
                            <a:srgbClr val="000000"/>
                          </a:solidFill>
                          <a:latin typeface="黑体"/>
                        </a:rPr>
                        <a:t>4.946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4.514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91.26%</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zh-CN" altLang="en-US" sz="1100" b="0" i="0" u="none" strike="noStrike" dirty="0">
                          <a:solidFill>
                            <a:srgbClr val="000000"/>
                          </a:solidFill>
                          <a:latin typeface="黑体"/>
                        </a:rPr>
                        <a:t>　</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58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1" i="0" u="none" strike="noStrike">
                          <a:solidFill>
                            <a:srgbClr val="000000"/>
                          </a:solidFill>
                          <a:latin typeface="黑体"/>
                        </a:rPr>
                        <a:t>涂装小计</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17228</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dirty="0">
                          <a:solidFill>
                            <a:srgbClr val="000000"/>
                          </a:solidFill>
                          <a:latin typeface="黑体"/>
                        </a:rPr>
                        <a:t>9578.5</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1.792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1.799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100.37%</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1.792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1.612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89.97%</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a:solidFill>
                            <a:srgbClr val="000000"/>
                          </a:solidFill>
                          <a:latin typeface="黑体"/>
                        </a:rPr>
                        <a:t>1.669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1.528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dirty="0">
                          <a:solidFill>
                            <a:srgbClr val="000000"/>
                          </a:solidFill>
                          <a:latin typeface="黑体"/>
                        </a:rPr>
                        <a:t>91.55%</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100" b="0" i="0" u="none" strike="noStrike" dirty="0">
                          <a:solidFill>
                            <a:srgbClr val="000000"/>
                          </a:solidFill>
                          <a:latin typeface="黑体"/>
                        </a:rPr>
                        <a:t>　</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67589">
                <a:tc vMerge="1">
                  <a:txBody>
                    <a:bodyPr/>
                    <a:lstStyle/>
                    <a:p>
                      <a:endParaRPr lang="zh-CN" altLang="en-US"/>
                    </a:p>
                  </a:txBody>
                  <a:tcPr/>
                </a:tc>
                <a:tc vMerge="1">
                  <a:txBody>
                    <a:bodyPr/>
                    <a:lstStyle/>
                    <a:p>
                      <a:endParaRPr lang="zh-CN" altLang="en-US"/>
                    </a:p>
                  </a:txBody>
                  <a:tcPr/>
                </a:tc>
                <a:tc>
                  <a:txBody>
                    <a:bodyPr/>
                    <a:lstStyle/>
                    <a:p>
                      <a:pPr algn="ctr" fontAlgn="ctr"/>
                      <a:r>
                        <a:rPr lang="en-US" sz="1100" b="1" i="0" u="none" strike="noStrike" dirty="0">
                          <a:solidFill>
                            <a:srgbClr val="000000"/>
                          </a:solidFill>
                          <a:latin typeface="黑体"/>
                        </a:rPr>
                        <a:t>P E </a:t>
                      </a:r>
                      <a:r>
                        <a:rPr lang="zh-CN" altLang="en-US" sz="1100" b="1" i="0" u="none" strike="noStrike" dirty="0">
                          <a:solidFill>
                            <a:srgbClr val="000000"/>
                          </a:solidFill>
                          <a:latin typeface="黑体"/>
                        </a:rPr>
                        <a:t>打磨</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629.55</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794</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0.975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0.793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81.32%</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a:solidFill>
                            <a:srgbClr val="000000"/>
                          </a:solidFill>
                          <a:latin typeface="黑体"/>
                        </a:rPr>
                        <a:t>0.975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0.881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90.36%</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a:solidFill>
                            <a:srgbClr val="000000"/>
                          </a:solidFill>
                          <a:latin typeface="黑体"/>
                        </a:rPr>
                        <a:t>0.975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1.060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108.74%</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zh-CN" altLang="en-US" sz="1100" b="0" i="0" u="none" strike="noStrike" dirty="0">
                          <a:solidFill>
                            <a:srgbClr val="000000"/>
                          </a:solidFill>
                          <a:latin typeface="黑体"/>
                        </a:rPr>
                        <a:t>　</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589">
                <a:tc vMerge="1">
                  <a:txBody>
                    <a:bodyPr/>
                    <a:lstStyle/>
                    <a:p>
                      <a:endParaRPr lang="zh-CN" altLang="en-US"/>
                    </a:p>
                  </a:txBody>
                  <a:tcPr/>
                </a:tc>
                <a:tc vMerge="1">
                  <a:txBody>
                    <a:bodyPr/>
                    <a:lstStyle/>
                    <a:p>
                      <a:endParaRPr lang="zh-CN" altLang="en-US"/>
                    </a:p>
                  </a:txBody>
                  <a:tcPr/>
                </a:tc>
                <a:tc>
                  <a:txBody>
                    <a:bodyPr/>
                    <a:lstStyle/>
                    <a:p>
                      <a:pPr algn="ctr" fontAlgn="ctr"/>
                      <a:r>
                        <a:rPr lang="en-US" sz="1100" b="1" i="0" u="none" strike="noStrike">
                          <a:solidFill>
                            <a:srgbClr val="000000"/>
                          </a:solidFill>
                          <a:latin typeface="黑体"/>
                        </a:rPr>
                        <a:t>P E </a:t>
                      </a:r>
                      <a:r>
                        <a:rPr lang="zh-CN" altLang="en-US" sz="1100" b="1" i="0" u="none" strike="noStrike">
                          <a:solidFill>
                            <a:srgbClr val="000000"/>
                          </a:solidFill>
                          <a:latin typeface="黑体"/>
                        </a:rPr>
                        <a:t>涂装</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117.3</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683</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2.360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0.172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7.28%</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a:solidFill>
                            <a:srgbClr val="000000"/>
                          </a:solidFill>
                          <a:latin typeface="黑体"/>
                        </a:rPr>
                        <a:t>2.360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0.453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19.21%</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a:solidFill>
                            <a:srgbClr val="000000"/>
                          </a:solidFill>
                          <a:latin typeface="黑体"/>
                        </a:rPr>
                        <a:t>2.139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1.808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84.51%</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vMerge="1">
                  <a:txBody>
                    <a:bodyPr/>
                    <a:lstStyle/>
                    <a:p>
                      <a:endParaRPr lang="zh-CN" altLang="en-US"/>
                    </a:p>
                  </a:txBody>
                  <a:tcPr/>
                </a:tc>
              </a:tr>
              <a:tr h="167589">
                <a:tc vMerge="1">
                  <a:txBody>
                    <a:bodyPr/>
                    <a:lstStyle/>
                    <a:p>
                      <a:endParaRPr lang="zh-CN" altLang="en-US"/>
                    </a:p>
                  </a:txBody>
                  <a:tcPr/>
                </a:tc>
                <a:tc vMerge="1">
                  <a:txBody>
                    <a:bodyPr/>
                    <a:lstStyle/>
                    <a:p>
                      <a:endParaRPr lang="zh-CN" altLang="en-US"/>
                    </a:p>
                  </a:txBody>
                  <a:tcPr/>
                </a:tc>
                <a:tc>
                  <a:txBody>
                    <a:bodyPr/>
                    <a:lstStyle/>
                    <a:p>
                      <a:pPr algn="ctr" fontAlgn="ctr"/>
                      <a:r>
                        <a:rPr lang="en-US" sz="1100" b="1" i="0" u="none" strike="noStrike">
                          <a:solidFill>
                            <a:srgbClr val="000000"/>
                          </a:solidFill>
                          <a:latin typeface="黑体"/>
                        </a:rPr>
                        <a:t>P E </a:t>
                      </a:r>
                      <a:r>
                        <a:rPr lang="zh-CN" altLang="en-US" sz="1100" b="1" i="0" u="none" strike="noStrike">
                          <a:solidFill>
                            <a:srgbClr val="000000"/>
                          </a:solidFill>
                          <a:latin typeface="黑体"/>
                        </a:rPr>
                        <a:t>小计</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629.55</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1477</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dirty="0">
                          <a:solidFill>
                            <a:srgbClr val="000000"/>
                          </a:solidFill>
                          <a:latin typeface="黑体"/>
                        </a:rPr>
                        <a:t>0.520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dirty="0">
                          <a:solidFill>
                            <a:srgbClr val="000000"/>
                          </a:solidFill>
                          <a:latin typeface="黑体"/>
                        </a:rPr>
                        <a:t>0.426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81.97%</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a:solidFill>
                            <a:srgbClr val="000000"/>
                          </a:solidFill>
                          <a:latin typeface="黑体"/>
                        </a:rPr>
                        <a:t>0.520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0.438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84.32%</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a:solidFill>
                            <a:srgbClr val="000000"/>
                          </a:solidFill>
                          <a:latin typeface="黑体"/>
                        </a:rPr>
                        <a:t>0.512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0.512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dirty="0">
                          <a:solidFill>
                            <a:srgbClr val="000000"/>
                          </a:solidFill>
                          <a:latin typeface="黑体"/>
                        </a:rPr>
                        <a:t>99.91%</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zh-CN" altLang="en-US" sz="1100" b="0" i="0" u="none" strike="noStrike" dirty="0">
                          <a:solidFill>
                            <a:srgbClr val="000000"/>
                          </a:solidFill>
                          <a:latin typeface="黑体"/>
                        </a:rPr>
                        <a:t>　</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6758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1" i="0" u="none" strike="noStrike">
                          <a:solidFill>
                            <a:srgbClr val="000000"/>
                          </a:solidFill>
                          <a:latin typeface="黑体"/>
                        </a:rPr>
                        <a:t>项目部</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17857.55</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11055.5</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1.157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1.615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139.61%</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100" b="0" i="0" u="none" strike="noStrike">
                          <a:solidFill>
                            <a:srgbClr val="000000"/>
                          </a:solidFill>
                          <a:latin typeface="黑体"/>
                        </a:rPr>
                        <a:t>1.157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1.025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88.62%</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a:solidFill>
                            <a:srgbClr val="000000"/>
                          </a:solidFill>
                          <a:latin typeface="黑体"/>
                        </a:rPr>
                        <a:t>1.091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1.020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93.47%</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100" b="0" i="0" u="none" strike="noStrike" dirty="0">
                          <a:solidFill>
                            <a:srgbClr val="000000"/>
                          </a:solidFill>
                          <a:latin typeface="黑体"/>
                        </a:rPr>
                        <a:t>　</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67589">
                <a:tc rowSpan="6">
                  <a:txBody>
                    <a:bodyPr/>
                    <a:lstStyle/>
                    <a:p>
                      <a:pPr algn="ctr" fontAlgn="ctr"/>
                      <a:r>
                        <a:rPr lang="zh-CN" altLang="en-US" sz="1100" b="1" i="0" u="none" strike="noStrike">
                          <a:solidFill>
                            <a:srgbClr val="000000"/>
                          </a:solidFill>
                          <a:latin typeface="黑体"/>
                        </a:rPr>
                        <a:t>港盛伽耶</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6">
                  <a:txBody>
                    <a:bodyPr/>
                    <a:lstStyle/>
                    <a:p>
                      <a:pPr algn="ctr" fontAlgn="ctr"/>
                      <a:r>
                        <a:rPr lang="zh-CN" altLang="en-US" sz="1100" b="1" i="0" u="none" strike="noStrike">
                          <a:solidFill>
                            <a:srgbClr val="000000"/>
                          </a:solidFill>
                          <a:latin typeface="黑体"/>
                        </a:rPr>
                        <a:t>姜新运</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000000"/>
                          </a:solidFill>
                          <a:latin typeface="黑体"/>
                        </a:rPr>
                        <a:t>先行喷砂</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15553</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2114.5</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7.204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7.355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102.10%</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7.204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7.128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98.95%</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7.204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7.813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108.46%</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dirty="0">
                          <a:solidFill>
                            <a:srgbClr val="000000"/>
                          </a:solidFill>
                          <a:latin typeface="黑体"/>
                        </a:rPr>
                        <a:t>　</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58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1" i="0" u="none" strike="noStrike">
                          <a:solidFill>
                            <a:srgbClr val="000000"/>
                          </a:solidFill>
                          <a:latin typeface="黑体"/>
                        </a:rPr>
                        <a:t>喷漆班</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20586</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961</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21.166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21.421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101.21%</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21.166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19.479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92.03%</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a:solidFill>
                            <a:srgbClr val="000000"/>
                          </a:solidFill>
                          <a:latin typeface="黑体"/>
                        </a:rPr>
                        <a:t>21.166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24.070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113.72%</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dirty="0">
                          <a:solidFill>
                            <a:srgbClr val="000000"/>
                          </a:solidFill>
                          <a:latin typeface="黑体"/>
                        </a:rPr>
                        <a:t>　</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58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1" i="0" u="none" strike="noStrike">
                          <a:solidFill>
                            <a:srgbClr val="000000"/>
                          </a:solidFill>
                          <a:latin typeface="黑体"/>
                        </a:rPr>
                        <a:t>预涂</a:t>
                      </a:r>
                      <a:r>
                        <a:rPr lang="en-US" altLang="zh-CN" sz="1100" b="1" i="0" u="none" strike="noStrike">
                          <a:solidFill>
                            <a:srgbClr val="000000"/>
                          </a:solidFill>
                          <a:latin typeface="黑体"/>
                        </a:rPr>
                        <a:t>1</a:t>
                      </a:r>
                      <a:r>
                        <a:rPr lang="zh-CN" altLang="en-US" sz="1100" b="1" i="0" u="none" strike="noStrike">
                          <a:solidFill>
                            <a:srgbClr val="000000"/>
                          </a:solidFill>
                          <a:latin typeface="黑体"/>
                        </a:rPr>
                        <a:t>职</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13285</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2865.5</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7.672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4.636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60.43%</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dirty="0">
                          <a:solidFill>
                            <a:srgbClr val="000000"/>
                          </a:solidFill>
                          <a:latin typeface="黑体"/>
                        </a:rPr>
                        <a:t>7.672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4.752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61.93%</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a:solidFill>
                            <a:srgbClr val="000000"/>
                          </a:solidFill>
                          <a:latin typeface="黑体"/>
                        </a:rPr>
                        <a:t>6.874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5.907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85.93%</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100" b="0" i="0" u="none" strike="noStrike" dirty="0">
                          <a:solidFill>
                            <a:srgbClr val="000000"/>
                          </a:solidFill>
                          <a:latin typeface="黑体"/>
                        </a:rPr>
                        <a:t>　</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58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1" i="0" u="none" strike="noStrike">
                          <a:solidFill>
                            <a:srgbClr val="000000"/>
                          </a:solidFill>
                          <a:latin typeface="黑体"/>
                        </a:rPr>
                        <a:t>预涂</a:t>
                      </a:r>
                      <a:r>
                        <a:rPr lang="en-US" altLang="zh-CN" sz="1100" b="1" i="0" u="none" strike="noStrike">
                          <a:solidFill>
                            <a:srgbClr val="000000"/>
                          </a:solidFill>
                          <a:latin typeface="黑体"/>
                        </a:rPr>
                        <a:t>1</a:t>
                      </a:r>
                      <a:r>
                        <a:rPr lang="zh-CN" altLang="en-US" sz="1100" b="1" i="0" u="none" strike="noStrike">
                          <a:solidFill>
                            <a:srgbClr val="000000"/>
                          </a:solidFill>
                          <a:latin typeface="黑体"/>
                        </a:rPr>
                        <a:t>班</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7301</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915</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7.539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黑体"/>
                        </a:rPr>
                        <a:t>7.979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105.84%</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7.539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latin typeface="黑体"/>
                        </a:rPr>
                        <a:t>5.606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74.35%</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dirty="0">
                          <a:solidFill>
                            <a:srgbClr val="000000"/>
                          </a:solidFill>
                          <a:latin typeface="黑体"/>
                        </a:rPr>
                        <a:t>5.180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5.807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latin typeface="黑体"/>
                        </a:rPr>
                        <a:t>112.11%</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dirty="0">
                          <a:solidFill>
                            <a:srgbClr val="000000"/>
                          </a:solidFill>
                          <a:latin typeface="黑体"/>
                        </a:rPr>
                        <a:t>　</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58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1" i="0" u="none" strike="noStrike">
                          <a:solidFill>
                            <a:srgbClr val="000000"/>
                          </a:solidFill>
                          <a:latin typeface="黑体"/>
                        </a:rPr>
                        <a:t>涂装小计</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15553</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6970</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2.194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2.231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101.71%</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2.194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2.210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100.71%</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2.148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2.130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99.17%</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zh-CN" altLang="en-US" sz="1100" b="0" i="0" u="none" strike="noStrike" dirty="0">
                          <a:solidFill>
                            <a:srgbClr val="000000"/>
                          </a:solidFill>
                          <a:latin typeface="黑体"/>
                        </a:rPr>
                        <a:t>　</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6758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1" i="0" u="none" strike="noStrike">
                          <a:solidFill>
                            <a:srgbClr val="000000"/>
                          </a:solidFill>
                          <a:latin typeface="黑体"/>
                        </a:rPr>
                        <a:t>脚手架</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3117.10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1646.5</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2.102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黑体"/>
                        </a:rPr>
                        <a:t>1.893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90.07%</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a:solidFill>
                            <a:srgbClr val="000000"/>
                          </a:solidFill>
                          <a:latin typeface="黑体"/>
                        </a:rPr>
                        <a:t>2.102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黑体"/>
                        </a:rPr>
                        <a:t>2.107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100.22%</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2.102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2.561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121.83%</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CN" altLang="en-US" sz="1100" b="0" i="0" u="none" strike="noStrike" dirty="0">
                          <a:solidFill>
                            <a:srgbClr val="000000"/>
                          </a:solidFill>
                          <a:latin typeface="黑体"/>
                        </a:rPr>
                        <a:t>　</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67589">
                <a:tc>
                  <a:txBody>
                    <a:bodyPr/>
                    <a:lstStyle/>
                    <a:p>
                      <a:pPr algn="ctr" fontAlgn="ctr"/>
                      <a:r>
                        <a:rPr lang="zh-CN" altLang="en-US" sz="1100" b="1" i="0" u="none" strike="noStrike">
                          <a:solidFill>
                            <a:srgbClr val="000000"/>
                          </a:solidFill>
                          <a:latin typeface="黑体"/>
                        </a:rPr>
                        <a:t>行政部</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zh-CN" altLang="en-US" sz="1100" b="1" i="0" u="none" strike="noStrike">
                          <a:solidFill>
                            <a:srgbClr val="000000"/>
                          </a:solidFill>
                          <a:latin typeface="黑体"/>
                        </a:rPr>
                        <a:t>吕冠峰</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zh-CN" altLang="en-US" sz="1100" b="1" i="0" u="none" strike="noStrike">
                          <a:solidFill>
                            <a:srgbClr val="000000"/>
                          </a:solidFill>
                          <a:latin typeface="黑体"/>
                        </a:rPr>
                        <a:t>合计</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36527.65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19672</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1.608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1.857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115.47%</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1.608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1.592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98.99%</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1.608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1.683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104.64%</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zh-CN" altLang="en-US" sz="1100" b="0" i="0" u="none" strike="noStrike" dirty="0">
                          <a:solidFill>
                            <a:srgbClr val="000000"/>
                          </a:solidFill>
                          <a:latin typeface="黑体"/>
                        </a:rPr>
                        <a:t>　</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r>
              <a:tr h="167589">
                <a:tc rowSpan="4">
                  <a:txBody>
                    <a:bodyPr/>
                    <a:lstStyle/>
                    <a:p>
                      <a:pPr algn="ctr" fontAlgn="ctr"/>
                      <a:r>
                        <a:rPr lang="zh-CN" altLang="en-US" sz="1100" b="1" i="0" u="none" strike="noStrike">
                          <a:solidFill>
                            <a:srgbClr val="000000"/>
                          </a:solidFill>
                          <a:latin typeface="黑体"/>
                        </a:rPr>
                        <a:t>港盛宁波</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4">
                  <a:txBody>
                    <a:bodyPr/>
                    <a:lstStyle/>
                    <a:p>
                      <a:pPr algn="ctr" fontAlgn="ctr"/>
                      <a:r>
                        <a:rPr lang="zh-CN" altLang="en-US" sz="1100" b="1" i="0" u="none" strike="noStrike">
                          <a:solidFill>
                            <a:srgbClr val="000000"/>
                          </a:solidFill>
                          <a:latin typeface="黑体"/>
                        </a:rPr>
                        <a:t>贾建宽</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000000"/>
                          </a:solidFill>
                          <a:latin typeface="黑体"/>
                        </a:rPr>
                        <a:t>先行喷砂</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21048</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2660</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7.134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7.913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110.92%</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7.134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7.844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109.95%</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7.134</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7.336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102.82%</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黑体"/>
                        </a:rPr>
                        <a:t>　</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58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1" i="0" u="none" strike="noStrike">
                          <a:solidFill>
                            <a:srgbClr val="000000"/>
                          </a:solidFill>
                          <a:latin typeface="黑体"/>
                        </a:rPr>
                        <a:t>涂装一职</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黑体"/>
                        </a:rPr>
                        <a:t>19400</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3949.5</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4.700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4.912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104.51%</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4.700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3.780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80.42%</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a:solidFill>
                            <a:srgbClr val="000000"/>
                          </a:solidFill>
                          <a:latin typeface="黑体"/>
                        </a:rPr>
                        <a:t>4.568</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4.330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94.78%</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100" b="0" i="0" u="none" strike="noStrike" dirty="0">
                          <a:solidFill>
                            <a:srgbClr val="000000"/>
                          </a:solidFill>
                          <a:latin typeface="黑体"/>
                        </a:rPr>
                        <a:t>　</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58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1" i="0" u="none" strike="noStrike">
                          <a:solidFill>
                            <a:srgbClr val="000000"/>
                          </a:solidFill>
                          <a:latin typeface="黑体"/>
                        </a:rPr>
                        <a:t>涂装二职</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黑体"/>
                        </a:rPr>
                        <a:t>26022</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2241.5</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6.388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11.609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181.73%</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100" b="0" i="0" u="none" strike="noStrike">
                          <a:solidFill>
                            <a:srgbClr val="000000"/>
                          </a:solidFill>
                          <a:latin typeface="黑体"/>
                        </a:rPr>
                        <a:t>6.388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7.164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112.15%</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6.338</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6.720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106.02%</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latin typeface="黑体"/>
                        </a:rPr>
                        <a:t>　</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58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1" i="0" u="none" strike="noStrike">
                          <a:solidFill>
                            <a:srgbClr val="000000"/>
                          </a:solidFill>
                          <a:latin typeface="黑体"/>
                        </a:rPr>
                        <a:t>涂装小计</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21048</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6191</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2.310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3.400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147.18%</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100" b="0" i="0" u="none" strike="noStrike">
                          <a:solidFill>
                            <a:srgbClr val="000000"/>
                          </a:solidFill>
                          <a:latin typeface="黑体"/>
                        </a:rPr>
                        <a:t>2.310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2.471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106.97%</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2.289</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2.253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98.41%</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ctr"/>
                      <a:r>
                        <a:rPr lang="zh-CN" altLang="en-US" sz="1100" b="0" i="0" u="none" strike="noStrike" dirty="0">
                          <a:solidFill>
                            <a:srgbClr val="000000"/>
                          </a:solidFill>
                          <a:latin typeface="黑体"/>
                        </a:rPr>
                        <a:t>　</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r>
              <a:tr h="330281">
                <a:tc>
                  <a:txBody>
                    <a:bodyPr/>
                    <a:lstStyle/>
                    <a:p>
                      <a:pPr algn="ctr" fontAlgn="ctr"/>
                      <a:r>
                        <a:rPr lang="zh-CN" altLang="en-US" sz="1100" b="1" i="0" u="none" strike="noStrike">
                          <a:solidFill>
                            <a:srgbClr val="000000"/>
                          </a:solidFill>
                          <a:latin typeface="黑体"/>
                        </a:rPr>
                        <a:t>建力宁波</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000000"/>
                          </a:solidFill>
                          <a:latin typeface="黑体"/>
                        </a:rPr>
                        <a:t>钟华军</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1" i="0" u="none" strike="noStrike">
                          <a:solidFill>
                            <a:srgbClr val="000000"/>
                          </a:solidFill>
                          <a:latin typeface="黑体"/>
                        </a:rPr>
                        <a:t>分段组立</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1100" b="0" i="0" u="none" strike="noStrike">
                          <a:solidFill>
                            <a:srgbClr val="000000"/>
                          </a:solidFill>
                          <a:latin typeface="黑体"/>
                        </a:rPr>
                        <a:t>496</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1100" b="0" i="0" u="none" strike="noStrike">
                          <a:solidFill>
                            <a:srgbClr val="000000"/>
                          </a:solidFill>
                          <a:latin typeface="黑体"/>
                        </a:rPr>
                        <a:t>4544</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1100" b="0" i="0" u="none" strike="noStrike">
                          <a:solidFill>
                            <a:srgbClr val="000000"/>
                          </a:solidFill>
                          <a:latin typeface="黑体"/>
                        </a:rPr>
                        <a:t>16.700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1100" b="0" i="0" u="none" strike="noStrike">
                          <a:solidFill>
                            <a:srgbClr val="000000"/>
                          </a:solidFill>
                          <a:latin typeface="黑体"/>
                        </a:rPr>
                        <a:t>10.915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1100" b="0" i="0" u="none" strike="noStrike">
                          <a:solidFill>
                            <a:srgbClr val="000000"/>
                          </a:solidFill>
                          <a:latin typeface="黑体"/>
                        </a:rPr>
                        <a:t>65.36%</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a:solidFill>
                            <a:srgbClr val="000000"/>
                          </a:solidFill>
                          <a:latin typeface="黑体"/>
                        </a:rPr>
                        <a:t>16.700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1100" b="0" i="0" u="none" strike="noStrike">
                          <a:solidFill>
                            <a:srgbClr val="000000"/>
                          </a:solidFill>
                          <a:latin typeface="黑体"/>
                        </a:rPr>
                        <a:t>10.244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1100" b="0" i="0" u="none" strike="noStrike">
                          <a:solidFill>
                            <a:srgbClr val="000000"/>
                          </a:solidFill>
                          <a:latin typeface="黑体"/>
                        </a:rPr>
                        <a:t>61.34%</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a:solidFill>
                            <a:srgbClr val="000000"/>
                          </a:solidFill>
                          <a:latin typeface="黑体"/>
                        </a:rPr>
                        <a:t>15.051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1100" b="0" i="0" u="none" strike="noStrike">
                          <a:solidFill>
                            <a:srgbClr val="000000"/>
                          </a:solidFill>
                          <a:latin typeface="黑体"/>
                        </a:rPr>
                        <a:t>12.043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1100" b="0" i="0" u="none" strike="noStrike">
                          <a:solidFill>
                            <a:srgbClr val="000000"/>
                          </a:solidFill>
                          <a:latin typeface="黑体"/>
                        </a:rPr>
                        <a:t>80.01%</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100" b="0" i="0" u="none" strike="noStrike" dirty="0">
                          <a:solidFill>
                            <a:srgbClr val="000000"/>
                          </a:solidFill>
                          <a:latin typeface="黑体"/>
                        </a:rPr>
                        <a:t>　</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167589">
                <a:tc rowSpan="3">
                  <a:txBody>
                    <a:bodyPr/>
                    <a:lstStyle/>
                    <a:p>
                      <a:pPr algn="ctr" fontAlgn="ctr"/>
                      <a:r>
                        <a:rPr lang="zh-CN" altLang="en-US" sz="1100" b="1" i="0" u="none" strike="noStrike">
                          <a:solidFill>
                            <a:srgbClr val="000000"/>
                          </a:solidFill>
                          <a:latin typeface="黑体"/>
                        </a:rPr>
                        <a:t>汉邦宁波</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3">
                  <a:txBody>
                    <a:bodyPr/>
                    <a:lstStyle/>
                    <a:p>
                      <a:pPr algn="ctr" fontAlgn="ctr"/>
                      <a:r>
                        <a:rPr lang="zh-CN" altLang="en-US" sz="1100" b="1" i="0" u="none" strike="noStrike">
                          <a:solidFill>
                            <a:srgbClr val="000000"/>
                          </a:solidFill>
                          <a:latin typeface="黑体"/>
                        </a:rPr>
                        <a:t>修益龙</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黑体"/>
                        </a:rPr>
                        <a:t>F T</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424.56</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3127.5</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14.100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13.575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96.28%</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14.100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13.526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95.93%</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13.788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13.458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97.61%</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dirty="0">
                          <a:solidFill>
                            <a:srgbClr val="000000"/>
                          </a:solidFill>
                          <a:latin typeface="黑体"/>
                        </a:rPr>
                        <a:t>　</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589">
                <a:tc vMerge="1">
                  <a:txBody>
                    <a:bodyPr/>
                    <a:lstStyle/>
                    <a:p>
                      <a:endParaRPr lang="zh-CN" altLang="en-US"/>
                    </a:p>
                  </a:txBody>
                  <a:tcPr/>
                </a:tc>
                <a:tc vMerge="1">
                  <a:txBody>
                    <a:bodyPr/>
                    <a:lstStyle/>
                    <a:p>
                      <a:endParaRPr lang="zh-CN" altLang="en-US"/>
                    </a:p>
                  </a:txBody>
                  <a:tcPr/>
                </a:tc>
                <a:tc>
                  <a:txBody>
                    <a:bodyPr/>
                    <a:lstStyle/>
                    <a:p>
                      <a:pPr algn="ctr" fontAlgn="ctr"/>
                      <a:r>
                        <a:rPr lang="en-US" sz="1100" b="1" i="0" u="none" strike="noStrike">
                          <a:solidFill>
                            <a:srgbClr val="000000"/>
                          </a:solidFill>
                          <a:latin typeface="黑体"/>
                        </a:rPr>
                        <a:t>H/C</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212.915</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1972.5</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13.622</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10.794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79.24%</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a:solidFill>
                            <a:srgbClr val="000000"/>
                          </a:solidFill>
                          <a:latin typeface="黑体"/>
                        </a:rPr>
                        <a:t>13.622</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12.062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88.55%</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a:solidFill>
                            <a:srgbClr val="000000"/>
                          </a:solidFill>
                          <a:latin typeface="黑体"/>
                        </a:rPr>
                        <a:t>13.662</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13.752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latin typeface="黑体"/>
                        </a:rPr>
                        <a:t>100.66%</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dirty="0">
                          <a:solidFill>
                            <a:srgbClr val="000000"/>
                          </a:solidFill>
                          <a:latin typeface="黑体"/>
                        </a:rPr>
                        <a:t>　</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58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1" i="0" u="none" strike="noStrike">
                          <a:solidFill>
                            <a:srgbClr val="000000"/>
                          </a:solidFill>
                          <a:latin typeface="黑体"/>
                        </a:rPr>
                        <a:t>小计</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637.475</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5100</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13.688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12.500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91.32%</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a:solidFill>
                            <a:srgbClr val="000000"/>
                          </a:solidFill>
                          <a:latin typeface="黑体"/>
                        </a:rPr>
                        <a:t>13.688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12.990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94.90%</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a:solidFill>
                            <a:srgbClr val="000000"/>
                          </a:solidFill>
                          <a:latin typeface="黑体"/>
                        </a:rPr>
                        <a:t>13.688</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13.574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altLang="zh-CN" sz="1100" b="0" i="0" u="none" strike="noStrike">
                          <a:solidFill>
                            <a:srgbClr val="000000"/>
                          </a:solidFill>
                          <a:latin typeface="黑体"/>
                        </a:rPr>
                        <a:t>99.17%</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ctr"/>
                      <a:r>
                        <a:rPr lang="zh-CN" altLang="en-US" sz="1100" b="0" i="0" u="none" strike="noStrike" dirty="0">
                          <a:solidFill>
                            <a:srgbClr val="000000"/>
                          </a:solidFill>
                          <a:latin typeface="黑体"/>
                        </a:rPr>
                        <a:t>　</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r>
              <a:tr h="330281">
                <a:tc>
                  <a:txBody>
                    <a:bodyPr/>
                    <a:lstStyle/>
                    <a:p>
                      <a:pPr algn="ctr" fontAlgn="ctr"/>
                      <a:r>
                        <a:rPr lang="zh-CN" altLang="en-US" sz="1100" b="1" i="0" u="none" strike="noStrike">
                          <a:solidFill>
                            <a:srgbClr val="000000"/>
                          </a:solidFill>
                          <a:latin typeface="黑体"/>
                        </a:rPr>
                        <a:t>汉邦荣成</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zh-CN" altLang="en-US" sz="1100" b="1" i="0" u="none" strike="noStrike">
                          <a:solidFill>
                            <a:srgbClr val="000000"/>
                          </a:solidFill>
                          <a:latin typeface="黑体"/>
                        </a:rPr>
                        <a:t>彭文俊</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sz="1100" b="1" i="0" u="none" strike="noStrike">
                          <a:solidFill>
                            <a:srgbClr val="000000"/>
                          </a:solidFill>
                          <a:latin typeface="黑体"/>
                        </a:rPr>
                        <a:t>F T</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417.62</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4199.5</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11.303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9.945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87.98%</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1100" b="0" i="0" u="none" strike="noStrike">
                          <a:solidFill>
                            <a:srgbClr val="000000"/>
                          </a:solidFill>
                          <a:latin typeface="黑体"/>
                        </a:rPr>
                        <a:t>11.303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11.686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103.39%</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11.245 </a:t>
                      </a:r>
                    </a:p>
                  </a:txBody>
                  <a:tcPr marL="5046" marR="5046" marT="504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11.378 </a:t>
                      </a:r>
                    </a:p>
                  </a:txBody>
                  <a:tcPr marL="5046" marR="5046" marT="50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en-US" altLang="zh-CN" sz="1100" b="0" i="0" u="none" strike="noStrike">
                          <a:solidFill>
                            <a:srgbClr val="000000"/>
                          </a:solidFill>
                          <a:latin typeface="黑体"/>
                        </a:rPr>
                        <a:t>101.18%</a:t>
                      </a:r>
                    </a:p>
                  </a:txBody>
                  <a:tcPr marL="5046" marR="5046" marT="504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fontAlgn="ctr"/>
                      <a:r>
                        <a:rPr lang="zh-CN" altLang="en-US" sz="1100" b="0" i="0" u="none" strike="noStrike" dirty="0">
                          <a:solidFill>
                            <a:srgbClr val="000000"/>
                          </a:solidFill>
                          <a:latin typeface="黑体"/>
                        </a:rPr>
                        <a:t>　</a:t>
                      </a:r>
                    </a:p>
                  </a:txBody>
                  <a:tcPr marL="5046" marR="5046" marT="504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435"/>
                                        </p:tgtEl>
                                        <p:attrNameLst>
                                          <p:attrName>style.visibility</p:attrName>
                                        </p:attrNameLst>
                                      </p:cBhvr>
                                      <p:to>
                                        <p:strVal val="visible"/>
                                      </p:to>
                                    </p:set>
                                    <p:animEffect transition="in" filter="fade">
                                      <p:cBhvr>
                                        <p:cTn id="11" dur="500"/>
                                        <p:tgtEl>
                                          <p:spTgt spid="12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35"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2428" name="Group 140"/>
          <p:cNvGrpSpPr>
            <a:grpSpLocks/>
          </p:cNvGrpSpPr>
          <p:nvPr/>
        </p:nvGrpSpPr>
        <p:grpSpPr bwMode="auto">
          <a:xfrm>
            <a:off x="0" y="0"/>
            <a:ext cx="9144000" cy="1025525"/>
            <a:chOff x="0" y="0"/>
            <a:chExt cx="5760" cy="646"/>
          </a:xfrm>
        </p:grpSpPr>
        <p:sp>
          <p:nvSpPr>
            <p:cNvPr id="12429" name="Rectangle 141"/>
            <p:cNvSpPr>
              <a:spLocks noChangeArrowheads="1"/>
            </p:cNvSpPr>
            <p:nvPr/>
          </p:nvSpPr>
          <p:spPr bwMode="auto">
            <a:xfrm>
              <a:off x="0" y="0"/>
              <a:ext cx="5760" cy="516"/>
            </a:xfrm>
            <a:prstGeom prst="rect">
              <a:avLst/>
            </a:prstGeom>
            <a:gradFill rotWithShape="1">
              <a:gsLst>
                <a:gs pos="0">
                  <a:srgbClr val="4D1979">
                    <a:gamma/>
                    <a:shade val="65882"/>
                    <a:invGamma/>
                  </a:srgbClr>
                </a:gs>
                <a:gs pos="100000">
                  <a:srgbClr val="4D1979"/>
                </a:gs>
              </a:gsLst>
              <a:lin ang="18900000" scaled="1"/>
            </a:gradFill>
            <a:ln w="9525">
              <a:noFill/>
              <a:miter lim="800000"/>
              <a:headEnd/>
              <a:tailEnd/>
            </a:ln>
            <a:effectLst/>
          </p:spPr>
          <p:txBody>
            <a:bodyPr wrap="none" anchor="ctr"/>
            <a:lstStyle/>
            <a:p>
              <a:endParaRPr lang="zh-CN" altLang="en-US"/>
            </a:p>
          </p:txBody>
        </p:sp>
        <p:sp>
          <p:nvSpPr>
            <p:cNvPr id="12430" name="Rectangle 142"/>
            <p:cNvSpPr>
              <a:spLocks noChangeArrowheads="1"/>
            </p:cNvSpPr>
            <p:nvPr/>
          </p:nvSpPr>
          <p:spPr bwMode="auto">
            <a:xfrm rot="10800000">
              <a:off x="0" y="506"/>
              <a:ext cx="5760" cy="140"/>
            </a:xfrm>
            <a:prstGeom prst="rect">
              <a:avLst/>
            </a:prstGeom>
            <a:gradFill rotWithShape="1">
              <a:gsLst>
                <a:gs pos="0">
                  <a:schemeClr val="bg2">
                    <a:gamma/>
                    <a:shade val="46275"/>
                    <a:invGamma/>
                    <a:alpha val="0"/>
                  </a:schemeClr>
                </a:gs>
                <a:gs pos="100000">
                  <a:schemeClr val="bg2">
                    <a:alpha val="33000"/>
                  </a:schemeClr>
                </a:gs>
              </a:gsLst>
              <a:lin ang="5400000" scaled="1"/>
            </a:gradFill>
            <a:ln w="9525">
              <a:noFill/>
              <a:miter lim="800000"/>
              <a:headEnd/>
              <a:tailEnd/>
            </a:ln>
            <a:effectLst/>
          </p:spPr>
          <p:txBody>
            <a:bodyPr wrap="none" anchor="ctr"/>
            <a:lstStyle/>
            <a:p>
              <a:endParaRPr lang="zh-CN" altLang="en-US"/>
            </a:p>
          </p:txBody>
        </p:sp>
        <p:pic>
          <p:nvPicPr>
            <p:cNvPr id="12431" name="Picture 143"/>
            <p:cNvPicPr>
              <a:picLocks noChangeAspect="1" noChangeArrowheads="1"/>
            </p:cNvPicPr>
            <p:nvPr/>
          </p:nvPicPr>
          <p:blipFill>
            <a:blip r:embed="rId3" cstate="print">
              <a:lum bright="-12000"/>
            </a:blip>
            <a:srcRect t="18701" r="15749" b="42659"/>
            <a:stretch>
              <a:fillRect/>
            </a:stretch>
          </p:blipFill>
          <p:spPr bwMode="auto">
            <a:xfrm>
              <a:off x="4781" y="0"/>
              <a:ext cx="979" cy="500"/>
            </a:xfrm>
            <a:prstGeom prst="rect">
              <a:avLst/>
            </a:prstGeom>
            <a:noFill/>
            <a:ln w="9525">
              <a:noFill/>
              <a:miter lim="800000"/>
              <a:headEnd/>
              <a:tailEnd/>
            </a:ln>
            <a:effectLst/>
          </p:spPr>
        </p:pic>
        <p:sp>
          <p:nvSpPr>
            <p:cNvPr id="12432" name="Rectangle 144"/>
            <p:cNvSpPr>
              <a:spLocks noChangeArrowheads="1"/>
            </p:cNvSpPr>
            <p:nvPr/>
          </p:nvSpPr>
          <p:spPr bwMode="auto">
            <a:xfrm>
              <a:off x="0" y="472"/>
              <a:ext cx="5760" cy="44"/>
            </a:xfrm>
            <a:prstGeom prst="rect">
              <a:avLst/>
            </a:prstGeom>
            <a:gradFill rotWithShape="1">
              <a:gsLst>
                <a:gs pos="0">
                  <a:srgbClr val="C9E576"/>
                </a:gs>
                <a:gs pos="100000">
                  <a:srgbClr val="97C523"/>
                </a:gs>
              </a:gsLst>
              <a:lin ang="5400000" scaled="1"/>
            </a:gradFill>
            <a:ln w="9525">
              <a:noFill/>
              <a:miter lim="800000"/>
              <a:headEnd/>
              <a:tailEnd/>
            </a:ln>
            <a:effectLst/>
          </p:spPr>
          <p:txBody>
            <a:bodyPr wrap="none" anchor="ctr"/>
            <a:lstStyle/>
            <a:p>
              <a:endParaRPr lang="zh-CN" altLang="en-US"/>
            </a:p>
          </p:txBody>
        </p:sp>
        <p:sp>
          <p:nvSpPr>
            <p:cNvPr id="12433" name="Rectangle 145"/>
            <p:cNvSpPr>
              <a:spLocks noChangeArrowheads="1"/>
            </p:cNvSpPr>
            <p:nvPr/>
          </p:nvSpPr>
          <p:spPr bwMode="auto">
            <a:xfrm>
              <a:off x="0" y="0"/>
              <a:ext cx="5760" cy="164"/>
            </a:xfrm>
            <a:prstGeom prst="rect">
              <a:avLst/>
            </a:prstGeom>
            <a:gradFill rotWithShape="1">
              <a:gsLst>
                <a:gs pos="0">
                  <a:schemeClr val="bg1">
                    <a:alpha val="13000"/>
                  </a:schemeClr>
                </a:gs>
                <a:gs pos="100000">
                  <a:schemeClr val="bg1">
                    <a:gamma/>
                    <a:shade val="46275"/>
                    <a:invGamma/>
                    <a:alpha val="0"/>
                  </a:schemeClr>
                </a:gs>
              </a:gsLst>
              <a:lin ang="5400000" scaled="1"/>
            </a:gradFill>
            <a:ln w="9525">
              <a:noFill/>
              <a:miter lim="800000"/>
              <a:headEnd/>
              <a:tailEnd/>
            </a:ln>
            <a:effectLst/>
          </p:spPr>
          <p:txBody>
            <a:bodyPr wrap="none" anchor="ctr"/>
            <a:lstStyle/>
            <a:p>
              <a:endParaRPr lang="zh-CN" altLang="en-US"/>
            </a:p>
          </p:txBody>
        </p:sp>
      </p:grpSp>
      <p:sp>
        <p:nvSpPr>
          <p:cNvPr id="12435" name="Rectangle 147"/>
          <p:cNvSpPr>
            <a:spLocks noGrp="1" noChangeArrowheads="1"/>
          </p:cNvSpPr>
          <p:nvPr>
            <p:ph type="title"/>
          </p:nvPr>
        </p:nvSpPr>
        <p:spPr/>
        <p:txBody>
          <a:bodyPr/>
          <a:lstStyle/>
          <a:p>
            <a:r>
              <a:rPr lang="en-US" sz="1600" b="1" dirty="0" smtClean="0">
                <a:solidFill>
                  <a:srgbClr val="92D050"/>
                </a:solidFill>
              </a:rPr>
              <a:t>►</a:t>
            </a:r>
            <a:r>
              <a:rPr lang="zh-CN" altLang="en-US" sz="1600" b="1" dirty="0" smtClean="0">
                <a:solidFill>
                  <a:srgbClr val="92D050"/>
                </a:solidFill>
              </a:rPr>
              <a:t>引领造船涂装业变革的港盛联合</a:t>
            </a:r>
            <a:endParaRPr lang="en-GB" altLang="zh-CN" sz="1600" b="1" dirty="0">
              <a:solidFill>
                <a:srgbClr val="92D050"/>
              </a:solidFill>
              <a:ea typeface="宋体" charset="-122"/>
            </a:endParaRPr>
          </a:p>
        </p:txBody>
      </p:sp>
      <p:sp>
        <p:nvSpPr>
          <p:cNvPr id="11" name="TextBox 10"/>
          <p:cNvSpPr txBox="1"/>
          <p:nvPr/>
        </p:nvSpPr>
        <p:spPr>
          <a:xfrm>
            <a:off x="2143108" y="6448032"/>
            <a:ext cx="4500594" cy="338554"/>
          </a:xfrm>
          <a:prstGeom prst="rect">
            <a:avLst/>
          </a:prstGeom>
          <a:noFill/>
        </p:spPr>
        <p:txBody>
          <a:bodyPr wrap="square">
            <a:spAutoFit/>
          </a:bodyPr>
          <a:lstStyle/>
          <a:p>
            <a:pPr algn="ctr">
              <a:defRPr/>
            </a:pPr>
            <a:r>
              <a:rPr lang="zh-CN" altLang="en-US" sz="1600" b="1" dirty="0">
                <a:ln>
                  <a:solidFill>
                    <a:srgbClr val="7030A0"/>
                  </a:solidFill>
                </a:ln>
                <a:solidFill>
                  <a:schemeClr val="accent1">
                    <a:lumMod val="60000"/>
                    <a:lumOff val="40000"/>
                  </a:schemeClr>
                </a:solidFill>
                <a:effectLst>
                  <a:glow rad="139700">
                    <a:schemeClr val="bg1">
                      <a:alpha val="40000"/>
                    </a:schemeClr>
                  </a:glow>
                </a:effectLst>
                <a:latin typeface="华文新魏" pitchFamily="2" charset="-122"/>
                <a:ea typeface="华文新魏" pitchFamily="2" charset="-122"/>
              </a:rPr>
              <a:t>找借口只能失败，找方法定能成功！</a:t>
            </a:r>
          </a:p>
        </p:txBody>
      </p:sp>
      <p:graphicFrame>
        <p:nvGraphicFramePr>
          <p:cNvPr id="12" name="表格 11"/>
          <p:cNvGraphicFramePr>
            <a:graphicFrameLocks noGrp="1"/>
          </p:cNvGraphicFramePr>
          <p:nvPr/>
        </p:nvGraphicFramePr>
        <p:xfrm>
          <a:off x="2" y="836725"/>
          <a:ext cx="9143996" cy="5688605"/>
        </p:xfrm>
        <a:graphic>
          <a:graphicData uri="http://schemas.openxmlformats.org/drawingml/2006/table">
            <a:tbl>
              <a:tblPr/>
              <a:tblGrid>
                <a:gridCol w="470809"/>
                <a:gridCol w="362916"/>
                <a:gridCol w="463452"/>
                <a:gridCol w="375176"/>
                <a:gridCol w="375176"/>
                <a:gridCol w="470809"/>
                <a:gridCol w="375176"/>
                <a:gridCol w="375176"/>
                <a:gridCol w="375176"/>
                <a:gridCol w="375176"/>
                <a:gridCol w="375176"/>
                <a:gridCol w="485522"/>
                <a:gridCol w="375176"/>
                <a:gridCol w="375176"/>
                <a:gridCol w="492878"/>
                <a:gridCol w="426671"/>
                <a:gridCol w="426671"/>
                <a:gridCol w="431575"/>
                <a:gridCol w="426671"/>
                <a:gridCol w="426671"/>
                <a:gridCol w="426671"/>
                <a:gridCol w="456096"/>
              </a:tblGrid>
              <a:tr h="279768">
                <a:tc gridSpan="22">
                  <a:txBody>
                    <a:bodyPr/>
                    <a:lstStyle/>
                    <a:p>
                      <a:pPr algn="ctr" fontAlgn="ctr"/>
                      <a:r>
                        <a:rPr lang="en-US" altLang="zh-CN" sz="1000" b="0" i="0" u="none" strike="noStrike">
                          <a:solidFill>
                            <a:srgbClr val="000000"/>
                          </a:solidFill>
                          <a:latin typeface="黑体"/>
                        </a:rPr>
                        <a:t>2011</a:t>
                      </a:r>
                      <a:r>
                        <a:rPr lang="zh-CN" altLang="en-US" sz="1000" b="0" i="0" u="none" strike="noStrike">
                          <a:solidFill>
                            <a:srgbClr val="000000"/>
                          </a:solidFill>
                          <a:latin typeface="黑体"/>
                        </a:rPr>
                        <a:t>年第</a:t>
                      </a:r>
                      <a:r>
                        <a:rPr lang="en-US" altLang="zh-CN" sz="1000" b="0" i="0" u="none" strike="noStrike">
                          <a:solidFill>
                            <a:srgbClr val="000000"/>
                          </a:solidFill>
                          <a:latin typeface="黑体"/>
                        </a:rPr>
                        <a:t>30</a:t>
                      </a:r>
                      <a:r>
                        <a:rPr lang="zh-CN" altLang="en-US" sz="1000" b="0" i="0" u="none" strike="noStrike">
                          <a:solidFill>
                            <a:srgbClr val="000000"/>
                          </a:solidFill>
                          <a:latin typeface="黑体"/>
                        </a:rPr>
                        <a:t>周（</a:t>
                      </a:r>
                      <a:r>
                        <a:rPr lang="en-US" altLang="zh-CN" sz="1000" b="0" i="0" u="none" strike="noStrike">
                          <a:solidFill>
                            <a:srgbClr val="000000"/>
                          </a:solidFill>
                          <a:latin typeface="黑体"/>
                        </a:rPr>
                        <a:t>7.18-7.24</a:t>
                      </a:r>
                      <a:r>
                        <a:rPr lang="zh-CN" altLang="en-US" sz="1000" b="0" i="0" u="none" strike="noStrike">
                          <a:solidFill>
                            <a:srgbClr val="000000"/>
                          </a:solidFill>
                          <a:latin typeface="黑体"/>
                        </a:rPr>
                        <a:t>）稼动情况总结</a:t>
                      </a:r>
                      <a:r>
                        <a:rPr lang="en-US" altLang="zh-CN" sz="1000" b="0" i="0" u="none" strike="noStrike">
                          <a:solidFill>
                            <a:srgbClr val="000000"/>
                          </a:solidFill>
                          <a:latin typeface="黑体"/>
                        </a:rPr>
                        <a:t>(</a:t>
                      </a:r>
                      <a:r>
                        <a:rPr lang="zh-CN" altLang="en-US" sz="1000" b="0" i="0" u="none" strike="noStrike">
                          <a:solidFill>
                            <a:srgbClr val="000000"/>
                          </a:solidFill>
                          <a:latin typeface="黑体"/>
                        </a:rPr>
                        <a:t>宁波三大项目部）</a:t>
                      </a:r>
                    </a:p>
                  </a:txBody>
                  <a:tcPr marL="4980" marR="4980" marT="498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69556">
                <a:tc rowSpan="2">
                  <a:txBody>
                    <a:bodyPr/>
                    <a:lstStyle/>
                    <a:p>
                      <a:pPr algn="ctr" fontAlgn="ctr"/>
                      <a:r>
                        <a:rPr lang="zh-CN" altLang="en-US" sz="600" b="0" i="0" u="none" strike="noStrike">
                          <a:solidFill>
                            <a:srgbClr val="000000"/>
                          </a:solidFill>
                          <a:latin typeface="黑体"/>
                        </a:rPr>
                        <a:t>项目部</a:t>
                      </a:r>
                    </a:p>
                  </a:txBody>
                  <a:tcPr marL="4980" marR="4980" marT="4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zh-CN" altLang="en-US" sz="600" b="0" i="0" u="none" strike="noStrike">
                          <a:solidFill>
                            <a:srgbClr val="000000"/>
                          </a:solidFill>
                          <a:latin typeface="黑体"/>
                        </a:rPr>
                        <a:t>职别</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zh-CN" altLang="en-US" sz="600" b="0" i="0" u="none" strike="noStrike">
                          <a:solidFill>
                            <a:srgbClr val="000000"/>
                          </a:solidFill>
                          <a:latin typeface="黑体"/>
                        </a:rPr>
                        <a:t>班组</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0" i="0" u="none" strike="noStrike">
                          <a:solidFill>
                            <a:srgbClr val="000000"/>
                          </a:solidFill>
                          <a:latin typeface="黑体"/>
                        </a:rPr>
                        <a:t>保有  人力</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0" i="0" u="none" strike="noStrike">
                          <a:solidFill>
                            <a:srgbClr val="000000"/>
                          </a:solidFill>
                          <a:latin typeface="黑体"/>
                        </a:rPr>
                        <a:t>正常  天数</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ctr" fontAlgn="ctr"/>
                      <a:r>
                        <a:rPr lang="zh-CN" altLang="en-US" sz="600" b="0" i="0" u="none" strike="noStrike">
                          <a:solidFill>
                            <a:srgbClr val="000000"/>
                          </a:solidFill>
                          <a:latin typeface="黑体"/>
                        </a:rPr>
                        <a:t>考勤总时数</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600" b="0" i="0" u="none" strike="noStrike">
                          <a:solidFill>
                            <a:srgbClr val="000000"/>
                          </a:solidFill>
                          <a:latin typeface="黑体"/>
                        </a:rPr>
                        <a:t>作业总时数</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600" b="0" i="0" u="none" strike="noStrike">
                          <a:solidFill>
                            <a:srgbClr val="000000"/>
                          </a:solidFill>
                          <a:latin typeface="黑体"/>
                        </a:rPr>
                        <a:t>考勤情况</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600" b="0" i="0" u="none" strike="noStrike">
                          <a:solidFill>
                            <a:srgbClr val="000000"/>
                          </a:solidFill>
                          <a:latin typeface="黑体"/>
                        </a:rPr>
                        <a:t>作业情况</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algn="ctr" fontAlgn="ctr"/>
                      <a:r>
                        <a:rPr lang="zh-CN" altLang="en-US" sz="600" b="0" i="0" u="none" strike="noStrike">
                          <a:solidFill>
                            <a:srgbClr val="000000"/>
                          </a:solidFill>
                          <a:latin typeface="黑体"/>
                        </a:rPr>
                        <a:t>稼动率</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2157">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600" b="0" i="0" u="none" strike="noStrike">
                          <a:solidFill>
                            <a:srgbClr val="000000"/>
                          </a:solidFill>
                          <a:latin typeface="黑体"/>
                        </a:rPr>
                        <a:t>正常作业</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修正   作业</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待工 时数</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正常 出勤</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加班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缺勤</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小计</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600" b="0" i="0" u="none" strike="noStrike">
                          <a:solidFill>
                            <a:srgbClr val="000000"/>
                          </a:solidFill>
                          <a:latin typeface="黑体"/>
                        </a:rPr>
                        <a:t>直接  时数</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间接 时数</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小计</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600" b="0" i="0" u="none" strike="noStrike">
                          <a:solidFill>
                            <a:srgbClr val="000000"/>
                          </a:solidFill>
                          <a:latin typeface="黑体"/>
                        </a:rPr>
                        <a:t>出勤率</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缺勤率</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加班率</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正常率</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直接率</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间接率</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69556">
                <a:tc rowSpan="15">
                  <a:txBody>
                    <a:bodyPr/>
                    <a:lstStyle/>
                    <a:p>
                      <a:pPr algn="ctr" fontAlgn="ctr"/>
                      <a:r>
                        <a:rPr lang="zh-CN" altLang="en-US" sz="600" b="0" i="0" u="none" strike="noStrike">
                          <a:solidFill>
                            <a:srgbClr val="000000"/>
                          </a:solidFill>
                          <a:latin typeface="黑体"/>
                        </a:rPr>
                        <a:t>港盛宁波项目部</a:t>
                      </a:r>
                    </a:p>
                  </a:txBody>
                  <a:tcPr marL="4980" marR="4980" marT="4980" marB="0" vert="eaVert"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rowSpan="4">
                  <a:txBody>
                    <a:bodyPr/>
                    <a:lstStyle/>
                    <a:p>
                      <a:pPr algn="ctr" fontAlgn="ctr"/>
                      <a:r>
                        <a:rPr lang="zh-CN" altLang="en-US" sz="600" b="0" i="0" u="none" strike="noStrike">
                          <a:solidFill>
                            <a:srgbClr val="000000"/>
                          </a:solidFill>
                          <a:latin typeface="黑体"/>
                        </a:rPr>
                        <a:t>喷砂职</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latin typeface="黑体"/>
                        </a:rPr>
                        <a:t>A</a:t>
                      </a:r>
                      <a:r>
                        <a:rPr lang="zh-CN" altLang="en-US" sz="600" b="0" i="0" u="none" strike="noStrike">
                          <a:solidFill>
                            <a:srgbClr val="000000"/>
                          </a:solidFill>
                          <a:latin typeface="黑体"/>
                        </a:rPr>
                        <a:t>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14.0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412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490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355.5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915.5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738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177.5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915.5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87.5%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12.5%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38.8%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53.5%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80.6%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19.4%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9C0006"/>
                          </a:solidFill>
                          <a:latin typeface="Tahoma"/>
                        </a:rPr>
                        <a:t>80.6%</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69556">
                <a:tc vMerge="1">
                  <a:txBody>
                    <a:bodyPr/>
                    <a:lstStyle/>
                    <a:p>
                      <a:endParaRPr lang="zh-CN" altLang="en-US"/>
                    </a:p>
                  </a:txBody>
                  <a:tcPr/>
                </a:tc>
                <a:tc vMerge="1">
                  <a:txBody>
                    <a:bodyPr/>
                    <a:lstStyle/>
                    <a:p>
                      <a:endParaRPr lang="zh-CN" altLang="en-US"/>
                    </a:p>
                  </a:txBody>
                  <a:tcPr/>
                </a:tc>
                <a:tc>
                  <a:txBody>
                    <a:bodyPr/>
                    <a:lstStyle/>
                    <a:p>
                      <a:pPr algn="ctr" fontAlgn="ctr"/>
                      <a:r>
                        <a:rPr lang="en-US" sz="600" b="0" i="0" u="none" strike="noStrike">
                          <a:solidFill>
                            <a:srgbClr val="000000"/>
                          </a:solidFill>
                          <a:latin typeface="黑体"/>
                        </a:rPr>
                        <a:t>B</a:t>
                      </a:r>
                      <a:r>
                        <a:rPr lang="zh-CN" altLang="en-US" sz="600" b="0" i="0" u="none" strike="noStrike">
                          <a:solidFill>
                            <a:srgbClr val="000000"/>
                          </a:solidFill>
                          <a:latin typeface="黑体"/>
                        </a:rPr>
                        <a:t>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11.6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338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365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301</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99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765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608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157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765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78.7%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21.3%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39.3%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47.7%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79.5%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20.5%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9C0006"/>
                          </a:solidFill>
                          <a:latin typeface="Tahoma"/>
                        </a:rPr>
                        <a:t>79.5%</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6955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600" b="0" i="0" u="none" strike="noStrike">
                          <a:solidFill>
                            <a:srgbClr val="000000"/>
                          </a:solidFill>
                          <a:latin typeface="黑体"/>
                        </a:rPr>
                        <a:t>修正班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13.8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424.5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44.5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469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288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840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671.5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168.5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840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85.0%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15.0%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34.3%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55.8%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79.9%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20.1%</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9C0006"/>
                          </a:solidFill>
                          <a:latin typeface="Tahoma"/>
                        </a:rPr>
                        <a:t>79.9%</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6955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600" b="0" i="0" u="none" strike="noStrike">
                          <a:solidFill>
                            <a:srgbClr val="000000"/>
                          </a:solidFill>
                          <a:latin typeface="黑体"/>
                        </a:rPr>
                        <a:t>吸砂班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6.0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215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234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197.5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435.5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410.5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435.5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98.3%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45.4%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53.7%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94.3%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94.3%</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9556">
                <a:tc vMerge="1">
                  <a:txBody>
                    <a:bodyPr/>
                    <a:lstStyle/>
                    <a:p>
                      <a:endParaRPr lang="zh-CN" altLang="en-US"/>
                    </a:p>
                  </a:txBody>
                  <a:tcPr/>
                </a:tc>
                <a:tc rowSpan="7">
                  <a:txBody>
                    <a:bodyPr/>
                    <a:lstStyle/>
                    <a:p>
                      <a:pPr algn="ctr" fontAlgn="ctr"/>
                      <a:r>
                        <a:rPr lang="zh-CN" altLang="en-US" sz="600" b="0" i="0" u="none" strike="noStrike">
                          <a:solidFill>
                            <a:srgbClr val="000000"/>
                          </a:solidFill>
                          <a:latin typeface="黑体"/>
                        </a:rPr>
                        <a:t>涂装 一职</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黑体"/>
                        </a:rPr>
                        <a:t>1</a:t>
                      </a:r>
                      <a:r>
                        <a:rPr lang="zh-CN" altLang="en-US" sz="600" b="0" i="0" u="none" strike="noStrike">
                          <a:solidFill>
                            <a:srgbClr val="000000"/>
                          </a:solidFill>
                          <a:latin typeface="黑体"/>
                        </a:rPr>
                        <a:t>职</a:t>
                      </a:r>
                      <a:r>
                        <a:rPr lang="en-US" altLang="zh-CN" sz="600" b="0" i="0" u="none" strike="noStrike">
                          <a:solidFill>
                            <a:srgbClr val="000000"/>
                          </a:solidFill>
                          <a:latin typeface="黑体"/>
                        </a:rPr>
                        <a:t>1</a:t>
                      </a:r>
                      <a:r>
                        <a:rPr lang="zh-CN" altLang="en-US" sz="600" b="0" i="0" u="none" strike="noStrike">
                          <a:solidFill>
                            <a:srgbClr val="000000"/>
                          </a:solidFill>
                          <a:latin typeface="黑体"/>
                        </a:rPr>
                        <a:t>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9.0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222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96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318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204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564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368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196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564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88.3%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11.7%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36.2%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56.4%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65.2%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34.8%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9C0006"/>
                          </a:solidFill>
                          <a:latin typeface="Tahoma"/>
                        </a:rPr>
                        <a:t>65.2%</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69556">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黑体"/>
                        </a:rPr>
                        <a:t>1</a:t>
                      </a:r>
                      <a:r>
                        <a:rPr lang="zh-CN" altLang="en-US" sz="600" b="0" i="0" u="none" strike="noStrike">
                          <a:solidFill>
                            <a:srgbClr val="000000"/>
                          </a:solidFill>
                          <a:latin typeface="黑体"/>
                        </a:rPr>
                        <a:t>职</a:t>
                      </a:r>
                      <a:r>
                        <a:rPr lang="en-US" altLang="zh-CN" sz="600" b="0" i="0" u="none" strike="noStrike">
                          <a:solidFill>
                            <a:srgbClr val="000000"/>
                          </a:solidFill>
                          <a:latin typeface="黑体"/>
                        </a:rPr>
                        <a:t>2</a:t>
                      </a:r>
                      <a:r>
                        <a:rPr lang="zh-CN" altLang="en-US" sz="600" b="0" i="0" u="none" strike="noStrike">
                          <a:solidFill>
                            <a:srgbClr val="000000"/>
                          </a:solidFill>
                          <a:latin typeface="黑体"/>
                        </a:rPr>
                        <a:t>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11.0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378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388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286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726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620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106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726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88.2%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11.8%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39.4%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53.4%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85.4%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14.6%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85.4%</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9556">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黑体"/>
                        </a:rPr>
                        <a:t>1</a:t>
                      </a:r>
                      <a:r>
                        <a:rPr lang="zh-CN" altLang="en-US" sz="600" b="0" i="0" u="none" strike="noStrike">
                          <a:solidFill>
                            <a:srgbClr val="000000"/>
                          </a:solidFill>
                          <a:latin typeface="黑体"/>
                        </a:rPr>
                        <a:t>职</a:t>
                      </a:r>
                      <a:r>
                        <a:rPr lang="en-US" altLang="zh-CN" sz="600" b="0" i="0" u="none" strike="noStrike">
                          <a:solidFill>
                            <a:srgbClr val="000000"/>
                          </a:solidFill>
                          <a:latin typeface="黑体"/>
                        </a:rPr>
                        <a:t>3</a:t>
                      </a:r>
                      <a:r>
                        <a:rPr lang="zh-CN" altLang="en-US" sz="600" b="0" i="0" u="none" strike="noStrike">
                          <a:solidFill>
                            <a:srgbClr val="000000"/>
                          </a:solidFill>
                          <a:latin typeface="黑体"/>
                        </a:rPr>
                        <a:t>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8.2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210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268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176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504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339.5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164.5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504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81.7%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18.3%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34.9%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53.2%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67.4%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32.6%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9C0006"/>
                          </a:solidFill>
                          <a:latin typeface="Tahoma"/>
                        </a:rPr>
                        <a:t>67.4%</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69556">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黑体"/>
                        </a:rPr>
                        <a:t>1</a:t>
                      </a:r>
                      <a:r>
                        <a:rPr lang="zh-CN" altLang="en-US" sz="600" b="0" i="0" u="none" strike="noStrike">
                          <a:solidFill>
                            <a:srgbClr val="000000"/>
                          </a:solidFill>
                          <a:latin typeface="黑体"/>
                        </a:rPr>
                        <a:t>职</a:t>
                      </a:r>
                      <a:r>
                        <a:rPr lang="en-US" altLang="zh-CN" sz="600" b="0" i="0" u="none" strike="noStrike">
                          <a:solidFill>
                            <a:srgbClr val="000000"/>
                          </a:solidFill>
                          <a:latin typeface="黑体"/>
                        </a:rPr>
                        <a:t>5</a:t>
                      </a:r>
                      <a:r>
                        <a:rPr lang="zh-CN" altLang="en-US" sz="600" b="0" i="0" u="none" strike="noStrike">
                          <a:solidFill>
                            <a:srgbClr val="000000"/>
                          </a:solidFill>
                          <a:latin typeface="黑体"/>
                        </a:rPr>
                        <a:t>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10.0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326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339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422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61</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822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689.5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132.5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822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84.8%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15.3%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51.3%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41.2%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83.9%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16.1%</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9C0006"/>
                          </a:solidFill>
                          <a:latin typeface="Tahoma"/>
                        </a:rPr>
                        <a:t>83.9%</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69556">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黑体"/>
                        </a:rPr>
                        <a:t>1</a:t>
                      </a:r>
                      <a:r>
                        <a:rPr lang="zh-CN" altLang="en-US" sz="600" b="0" i="0" u="none" strike="noStrike">
                          <a:solidFill>
                            <a:srgbClr val="000000"/>
                          </a:solidFill>
                          <a:latin typeface="黑体"/>
                        </a:rPr>
                        <a:t>职</a:t>
                      </a:r>
                      <a:r>
                        <a:rPr lang="en-US" altLang="zh-CN" sz="600" b="0" i="0" u="none" strike="noStrike">
                          <a:solidFill>
                            <a:srgbClr val="000000"/>
                          </a:solidFill>
                          <a:latin typeface="黑体"/>
                        </a:rPr>
                        <a:t>6</a:t>
                      </a:r>
                      <a:r>
                        <a:rPr lang="zh-CN" altLang="en-US" sz="600" b="0" i="0" u="none" strike="noStrike">
                          <a:solidFill>
                            <a:srgbClr val="000000"/>
                          </a:solidFill>
                          <a:latin typeface="黑体"/>
                        </a:rPr>
                        <a:t>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11.0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342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90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432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280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720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566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154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720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98.2%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38.9%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60.0%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78.6%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21.4%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9C0006"/>
                          </a:solidFill>
                          <a:latin typeface="Tahoma"/>
                        </a:rPr>
                        <a:t>78.6%</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69556">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黑体"/>
                        </a:rPr>
                        <a:t>1</a:t>
                      </a:r>
                      <a:r>
                        <a:rPr lang="zh-CN" altLang="en-US" sz="600" b="0" i="0" u="none" strike="noStrike">
                          <a:solidFill>
                            <a:srgbClr val="000000"/>
                          </a:solidFill>
                          <a:latin typeface="黑体"/>
                        </a:rPr>
                        <a:t>职</a:t>
                      </a:r>
                      <a:r>
                        <a:rPr lang="en-US" altLang="zh-CN" sz="600" b="0" i="0" u="none" strike="noStrike">
                          <a:solidFill>
                            <a:srgbClr val="000000"/>
                          </a:solidFill>
                          <a:latin typeface="黑体"/>
                        </a:rPr>
                        <a:t>7</a:t>
                      </a:r>
                      <a:r>
                        <a:rPr lang="zh-CN" altLang="en-US" sz="600" b="0" i="0" u="none" strike="noStrike">
                          <a:solidFill>
                            <a:srgbClr val="000000"/>
                          </a:solidFill>
                          <a:latin typeface="黑体"/>
                        </a:rPr>
                        <a:t>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10.0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331</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384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258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658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548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110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658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96.0%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39.2%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58.4%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83.3%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16.7%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9C0006"/>
                          </a:solidFill>
                          <a:latin typeface="Tahoma"/>
                        </a:rPr>
                        <a:t>83.3%</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69556">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黑体"/>
                        </a:rPr>
                        <a:t>1</a:t>
                      </a:r>
                      <a:r>
                        <a:rPr lang="zh-CN" altLang="en-US" sz="600" b="0" i="0" u="none" strike="noStrike">
                          <a:solidFill>
                            <a:srgbClr val="000000"/>
                          </a:solidFill>
                          <a:latin typeface="黑体"/>
                        </a:rPr>
                        <a:t>职</a:t>
                      </a:r>
                      <a:r>
                        <a:rPr lang="en-US" altLang="zh-CN" sz="600" b="0" i="0" u="none" strike="noStrike">
                          <a:solidFill>
                            <a:srgbClr val="000000"/>
                          </a:solidFill>
                          <a:latin typeface="黑体"/>
                        </a:rPr>
                        <a:t>8</a:t>
                      </a:r>
                      <a:r>
                        <a:rPr lang="zh-CN" altLang="en-US" sz="600" b="0" i="0" u="none" strike="noStrike">
                          <a:solidFill>
                            <a:srgbClr val="000000"/>
                          </a:solidFill>
                          <a:latin typeface="黑体"/>
                        </a:rPr>
                        <a:t>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6.0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190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240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169.5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409.5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308.5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101</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409.5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100.0%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41.4%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58.6%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75.3%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24.7%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9C0006"/>
                          </a:solidFill>
                          <a:latin typeface="Tahoma"/>
                        </a:rPr>
                        <a:t>75.3%</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69556">
                <a:tc vMerge="1">
                  <a:txBody>
                    <a:bodyPr/>
                    <a:lstStyle/>
                    <a:p>
                      <a:endParaRPr lang="zh-CN" altLang="en-US"/>
                    </a:p>
                  </a:txBody>
                  <a:tcPr/>
                </a:tc>
                <a:tc rowSpan="3">
                  <a:txBody>
                    <a:bodyPr/>
                    <a:lstStyle/>
                    <a:p>
                      <a:pPr algn="ctr" fontAlgn="ctr"/>
                      <a:r>
                        <a:rPr lang="zh-CN" altLang="en-US" sz="600" b="0" i="0" u="none" strike="noStrike">
                          <a:solidFill>
                            <a:srgbClr val="000000"/>
                          </a:solidFill>
                          <a:latin typeface="黑体"/>
                        </a:rPr>
                        <a:t>涂装   二职</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黑体"/>
                        </a:rPr>
                        <a:t>2</a:t>
                      </a:r>
                      <a:r>
                        <a:rPr lang="zh-CN" altLang="en-US" sz="600" b="0" i="0" u="none" strike="noStrike">
                          <a:solidFill>
                            <a:srgbClr val="000000"/>
                          </a:solidFill>
                          <a:latin typeface="黑体"/>
                        </a:rPr>
                        <a:t>职</a:t>
                      </a:r>
                      <a:r>
                        <a:rPr lang="en-US" altLang="zh-CN" sz="600" b="0" i="0" u="none" strike="noStrike">
                          <a:solidFill>
                            <a:srgbClr val="000000"/>
                          </a:solidFill>
                          <a:latin typeface="黑体"/>
                        </a:rPr>
                        <a:t>1</a:t>
                      </a:r>
                      <a:r>
                        <a:rPr lang="zh-CN" altLang="en-US" sz="600" b="0" i="0" u="none" strike="noStrike">
                          <a:solidFill>
                            <a:srgbClr val="000000"/>
                          </a:solidFill>
                          <a:latin typeface="黑体"/>
                        </a:rPr>
                        <a:t>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9.0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295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337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389.5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749.5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614.5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135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749.5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93.6%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52.0%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45.0%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82.0%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18.0%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9C0006"/>
                          </a:solidFill>
                          <a:latin typeface="Tahoma"/>
                        </a:rPr>
                        <a:t>82.0%</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69556">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黑体"/>
                        </a:rPr>
                        <a:t>2</a:t>
                      </a:r>
                      <a:r>
                        <a:rPr lang="zh-CN" altLang="en-US" sz="600" b="0" i="0" u="none" strike="noStrike">
                          <a:solidFill>
                            <a:srgbClr val="000000"/>
                          </a:solidFill>
                          <a:latin typeface="黑体"/>
                        </a:rPr>
                        <a:t>职</a:t>
                      </a:r>
                      <a:r>
                        <a:rPr lang="en-US" altLang="zh-CN" sz="600" b="0" i="0" u="none" strike="noStrike">
                          <a:solidFill>
                            <a:srgbClr val="000000"/>
                          </a:solidFill>
                          <a:latin typeface="黑体"/>
                        </a:rPr>
                        <a:t>2</a:t>
                      </a:r>
                      <a:r>
                        <a:rPr lang="zh-CN" altLang="en-US" sz="600" b="0" i="0" u="none" strike="noStrike">
                          <a:solidFill>
                            <a:srgbClr val="000000"/>
                          </a:solidFill>
                          <a:latin typeface="黑体"/>
                        </a:rPr>
                        <a:t>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12.6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270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176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446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420.5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922.5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489.5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433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922.5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88.8%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11.2%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45.6%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48.3%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53.1%</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46.9%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9C0006"/>
                          </a:solidFill>
                          <a:latin typeface="Tahoma"/>
                        </a:rPr>
                        <a:t>53.1%</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69556">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黑体"/>
                        </a:rPr>
                        <a:t>2</a:t>
                      </a:r>
                      <a:r>
                        <a:rPr lang="zh-CN" altLang="en-US" sz="600" b="0" i="0" u="none" strike="noStrike">
                          <a:solidFill>
                            <a:srgbClr val="000000"/>
                          </a:solidFill>
                          <a:latin typeface="黑体"/>
                        </a:rPr>
                        <a:t>职</a:t>
                      </a:r>
                      <a:r>
                        <a:rPr lang="en-US" altLang="zh-CN" sz="600" b="0" i="0" u="none" strike="noStrike">
                          <a:solidFill>
                            <a:srgbClr val="000000"/>
                          </a:solidFill>
                          <a:latin typeface="黑体"/>
                        </a:rPr>
                        <a:t>3</a:t>
                      </a:r>
                      <a:r>
                        <a:rPr lang="zh-CN" altLang="en-US" sz="600" b="0" i="0" u="none" strike="noStrike">
                          <a:solidFill>
                            <a:srgbClr val="000000"/>
                          </a:solidFill>
                          <a:latin typeface="黑体"/>
                        </a:rPr>
                        <a:t>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10.6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344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38.5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382.5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386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41.5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810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684.5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125.5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810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90.2%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9.8%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47.7%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47.2%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84.5%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15.5%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9C0006"/>
                          </a:solidFill>
                          <a:latin typeface="Tahoma"/>
                        </a:rPr>
                        <a:t>84.5%</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69556">
                <a:tc vMerge="1">
                  <a:txBody>
                    <a:bodyPr/>
                    <a:lstStyle/>
                    <a:p>
                      <a:endParaRPr lang="zh-CN" altLang="en-US"/>
                    </a:p>
                  </a:txBody>
                  <a:tcPr/>
                </a:tc>
                <a:tc gridSpan="2">
                  <a:txBody>
                    <a:bodyPr/>
                    <a:lstStyle/>
                    <a:p>
                      <a:pPr algn="ctr" fontAlgn="ctr"/>
                      <a:r>
                        <a:rPr lang="zh-CN" altLang="en-US" sz="600" b="0" i="0" u="none" strike="noStrike">
                          <a:solidFill>
                            <a:srgbClr val="000000"/>
                          </a:solidFill>
                          <a:latin typeface="黑体"/>
                        </a:rPr>
                        <a:t>小计</a:t>
                      </a:r>
                    </a:p>
                  </a:txBody>
                  <a:tcPr marL="4980" marR="4980" marT="498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tc>
                  <a:txBody>
                    <a:bodyPr/>
                    <a:lstStyle/>
                    <a:p>
                      <a:pPr algn="ctr" fontAlgn="ctr"/>
                      <a:r>
                        <a:rPr lang="en-US" altLang="zh-CN" sz="500" b="0" i="0" u="none" strike="noStrike">
                          <a:solidFill>
                            <a:srgbClr val="000000"/>
                          </a:solidFill>
                          <a:latin typeface="Tahoma"/>
                        </a:rPr>
                        <a:t>142.7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4297.5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795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5092.5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4133.5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615.5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9841.5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7656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2185.5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9841.5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89.2%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10.8%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42.0%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51.7%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77.8%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22.2%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9C0006"/>
                          </a:solidFill>
                          <a:latin typeface="Tahoma"/>
                        </a:rPr>
                        <a:t>77.8%</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r>
              <a:tr h="169556">
                <a:tc rowSpan="6">
                  <a:txBody>
                    <a:bodyPr/>
                    <a:lstStyle/>
                    <a:p>
                      <a:pPr algn="ctr" fontAlgn="ctr"/>
                      <a:r>
                        <a:rPr lang="zh-CN" altLang="en-US" sz="600" b="0" i="0" u="none" strike="noStrike">
                          <a:solidFill>
                            <a:srgbClr val="000000"/>
                          </a:solidFill>
                          <a:latin typeface="黑体"/>
                        </a:rPr>
                        <a:t>建力宁波</a:t>
                      </a:r>
                    </a:p>
                  </a:txBody>
                  <a:tcPr marL="4980" marR="4980" marT="4980" marB="0" vert="eaVert"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rowSpan="3">
                  <a:txBody>
                    <a:bodyPr/>
                    <a:lstStyle/>
                    <a:p>
                      <a:pPr algn="ctr" fontAlgn="ctr"/>
                      <a:r>
                        <a:rPr lang="zh-CN" altLang="en-US" sz="600" b="0" i="0" u="none" strike="noStrike">
                          <a:solidFill>
                            <a:srgbClr val="000000"/>
                          </a:solidFill>
                          <a:latin typeface="黑体"/>
                        </a:rPr>
                        <a:t>三职</a:t>
                      </a:r>
                    </a:p>
                  </a:txBody>
                  <a:tcPr marL="4980" marR="4980" marT="4980"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黑体"/>
                        </a:rPr>
                        <a:t>1</a:t>
                      </a:r>
                      <a:r>
                        <a:rPr lang="zh-CN" altLang="en-US" sz="600" b="0" i="0" u="none" strike="noStrike">
                          <a:solidFill>
                            <a:srgbClr val="000000"/>
                          </a:solidFill>
                          <a:latin typeface="黑体"/>
                        </a:rPr>
                        <a:t>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7.0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252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272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162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442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410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442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97.1%</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36.7%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61.5%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92.8%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92.8%</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9556">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黑体"/>
                        </a:rPr>
                        <a:t>2</a:t>
                      </a:r>
                      <a:r>
                        <a:rPr lang="zh-CN" altLang="en-US" sz="600" b="0" i="0" u="none" strike="noStrike">
                          <a:solidFill>
                            <a:srgbClr val="000000"/>
                          </a:solidFill>
                          <a:latin typeface="黑体"/>
                        </a:rPr>
                        <a:t>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33.0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756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392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1148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379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172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1699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1014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685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1699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87.0%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13.0%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22.3%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67.6%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59.7%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40.3%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9C0006"/>
                          </a:solidFill>
                          <a:latin typeface="Tahoma"/>
                        </a:rPr>
                        <a:t>59.7%</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69556">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黑体"/>
                        </a:rPr>
                        <a:t>3</a:t>
                      </a:r>
                      <a:r>
                        <a:rPr lang="zh-CN" altLang="en-US" sz="600" b="0" i="0" u="none" strike="noStrike">
                          <a:solidFill>
                            <a:srgbClr val="000000"/>
                          </a:solidFill>
                          <a:latin typeface="黑体"/>
                        </a:rPr>
                        <a:t>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10.8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292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136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428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175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607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419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188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607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99.1%</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28.8%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70.5%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69.0%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31.0%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9C0006"/>
                          </a:solidFill>
                          <a:latin typeface="Tahoma"/>
                        </a:rPr>
                        <a:t>69.0%</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69556">
                <a:tc vMerge="1">
                  <a:txBody>
                    <a:bodyPr/>
                    <a:lstStyle/>
                    <a:p>
                      <a:endParaRPr lang="zh-CN" altLang="en-US"/>
                    </a:p>
                  </a:txBody>
                  <a:tcPr/>
                </a:tc>
                <a:tc rowSpan="2">
                  <a:txBody>
                    <a:bodyPr/>
                    <a:lstStyle/>
                    <a:p>
                      <a:pPr algn="ctr" fontAlgn="ctr"/>
                      <a:r>
                        <a:rPr lang="zh-CN" altLang="en-US" sz="600" b="0" i="0" u="none" strike="noStrike">
                          <a:solidFill>
                            <a:srgbClr val="000000"/>
                          </a:solidFill>
                          <a:latin typeface="黑体"/>
                        </a:rPr>
                        <a:t>四职</a:t>
                      </a:r>
                    </a:p>
                  </a:txBody>
                  <a:tcPr marL="4980" marR="4980" marT="4980"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黑体"/>
                        </a:rPr>
                        <a:t>1</a:t>
                      </a:r>
                      <a:r>
                        <a:rPr lang="zh-CN" altLang="en-US" sz="600" b="0" i="0" u="none" strike="noStrike">
                          <a:solidFill>
                            <a:srgbClr val="000000"/>
                          </a:solidFill>
                          <a:latin typeface="黑体"/>
                        </a:rPr>
                        <a:t>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21.8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530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238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768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136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104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1008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614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394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1008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88.1%</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11.9%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13.5%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76.2%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60.9%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39.1%</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9C0006"/>
                          </a:solidFill>
                          <a:latin typeface="Tahoma"/>
                        </a:rPr>
                        <a:t>60.9%</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69556">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黑体"/>
                        </a:rPr>
                        <a:t>2</a:t>
                      </a:r>
                      <a:r>
                        <a:rPr lang="zh-CN" altLang="en-US" sz="600" b="0" i="0" u="none" strike="noStrike">
                          <a:solidFill>
                            <a:srgbClr val="000000"/>
                          </a:solidFill>
                          <a:latin typeface="黑体"/>
                        </a:rPr>
                        <a:t>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22.6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482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378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860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216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1120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612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508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1120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95.1%</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19.3%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76.8%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54.6%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45.4%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9C0006"/>
                          </a:solidFill>
                          <a:latin typeface="Tahoma"/>
                        </a:rPr>
                        <a:t>54.6%</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69556">
                <a:tc vMerge="1">
                  <a:txBody>
                    <a:bodyPr/>
                    <a:lstStyle/>
                    <a:p>
                      <a:endParaRPr lang="zh-CN" altLang="en-US"/>
                    </a:p>
                  </a:txBody>
                  <a:tcPr/>
                </a:tc>
                <a:tc gridSpan="2">
                  <a:txBody>
                    <a:bodyPr/>
                    <a:lstStyle/>
                    <a:p>
                      <a:pPr algn="ctr" fontAlgn="ctr"/>
                      <a:r>
                        <a:rPr lang="zh-CN" altLang="en-US" sz="600" b="0" i="0" u="none" strike="noStrike">
                          <a:solidFill>
                            <a:srgbClr val="000000"/>
                          </a:solidFill>
                          <a:latin typeface="黑体"/>
                        </a:rPr>
                        <a:t>小计</a:t>
                      </a:r>
                    </a:p>
                  </a:txBody>
                  <a:tcPr marL="4980" marR="4980" marT="498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tc>
                  <a:txBody>
                    <a:bodyPr/>
                    <a:lstStyle/>
                    <a:p>
                      <a:pPr algn="ctr" fontAlgn="ctr"/>
                      <a:r>
                        <a:rPr lang="en-US" altLang="zh-CN" sz="500" b="0" i="0" u="none" strike="noStrike">
                          <a:solidFill>
                            <a:srgbClr val="000000"/>
                          </a:solidFill>
                          <a:latin typeface="Tahoma"/>
                        </a:rPr>
                        <a:t>95.2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2312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1164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3476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1068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332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4876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3069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1807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4876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91.3%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21.9%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71.3%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62.9%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37.1%</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9C0006"/>
                          </a:solidFill>
                          <a:latin typeface="Tahoma"/>
                        </a:rPr>
                        <a:t>62.9%</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r>
              <a:tr h="169556">
                <a:tc rowSpan="8">
                  <a:txBody>
                    <a:bodyPr/>
                    <a:lstStyle/>
                    <a:p>
                      <a:pPr algn="ctr" fontAlgn="ctr"/>
                      <a:r>
                        <a:rPr lang="zh-CN" altLang="en-US" sz="600" b="0" i="0" u="none" strike="noStrike">
                          <a:solidFill>
                            <a:srgbClr val="000000"/>
                          </a:solidFill>
                          <a:latin typeface="黑体"/>
                        </a:rPr>
                        <a:t>汉邦宁波项目部</a:t>
                      </a:r>
                    </a:p>
                  </a:txBody>
                  <a:tcPr marL="4980" marR="4980" marT="4980" marB="0" vert="eaVert"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rowSpan="4">
                  <a:txBody>
                    <a:bodyPr/>
                    <a:lstStyle/>
                    <a:p>
                      <a:pPr algn="ctr" fontAlgn="ctr"/>
                      <a:r>
                        <a:rPr lang="zh-CN" altLang="en-US" sz="600" b="0" i="0" u="none" strike="noStrike">
                          <a:solidFill>
                            <a:srgbClr val="000000"/>
                          </a:solidFill>
                          <a:latin typeface="黑体"/>
                        </a:rPr>
                        <a:t>一职</a:t>
                      </a:r>
                    </a:p>
                  </a:txBody>
                  <a:tcPr marL="4980" marR="4980" marT="4980"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黑体"/>
                        </a:rPr>
                        <a:t>1</a:t>
                      </a:r>
                      <a:r>
                        <a:rPr lang="zh-CN" altLang="en-US" sz="600" b="0" i="0" u="none" strike="noStrike">
                          <a:solidFill>
                            <a:srgbClr val="000000"/>
                          </a:solidFill>
                          <a:latin typeface="黑体"/>
                        </a:rPr>
                        <a:t>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18.0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724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116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840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226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1090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925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165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1090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97.2%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20.7%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77.1%</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84.9%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15.1%</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9C0006"/>
                          </a:solidFill>
                          <a:latin typeface="Tahoma"/>
                        </a:rPr>
                        <a:t>84.9%</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69556">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黑体"/>
                        </a:rPr>
                        <a:t>2</a:t>
                      </a:r>
                      <a:r>
                        <a:rPr lang="zh-CN" altLang="en-US" sz="600" b="0" i="0" u="none" strike="noStrike">
                          <a:solidFill>
                            <a:srgbClr val="000000"/>
                          </a:solidFill>
                          <a:latin typeface="黑体"/>
                        </a:rPr>
                        <a:t>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11.7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430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122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552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113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673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515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158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673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98.6%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16.8%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82.0%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76.5%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23.5%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9C0006"/>
                          </a:solidFill>
                          <a:latin typeface="Tahoma"/>
                        </a:rPr>
                        <a:t>76.5%</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69556">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黑体"/>
                        </a:rPr>
                        <a:t>3</a:t>
                      </a:r>
                      <a:r>
                        <a:rPr lang="zh-CN" altLang="en-US" sz="600" b="0" i="0" u="none" strike="noStrike">
                          <a:solidFill>
                            <a:srgbClr val="000000"/>
                          </a:solidFill>
                          <a:latin typeface="黑体"/>
                        </a:rPr>
                        <a:t>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13.0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604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616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27.5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651.5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631.5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651.5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98.7%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94.6%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96.9%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3.1%</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96.9%</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9556">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黑体"/>
                        </a:rPr>
                        <a:t>5</a:t>
                      </a:r>
                      <a:r>
                        <a:rPr lang="zh-CN" altLang="en-US" sz="600" b="0" i="0" u="none" strike="noStrike">
                          <a:solidFill>
                            <a:srgbClr val="000000"/>
                          </a:solidFill>
                          <a:latin typeface="黑体"/>
                        </a:rPr>
                        <a:t>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17.3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612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108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720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112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865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637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228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865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86.5%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13.5%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83.2%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73.6%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26.4%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9C0006"/>
                          </a:solidFill>
                          <a:latin typeface="Tahoma"/>
                        </a:rPr>
                        <a:t>73.6%</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69556">
                <a:tc vMerge="1">
                  <a:txBody>
                    <a:bodyPr/>
                    <a:lstStyle/>
                    <a:p>
                      <a:endParaRPr lang="zh-CN" altLang="en-US"/>
                    </a:p>
                  </a:txBody>
                  <a:tcPr/>
                </a:tc>
                <a:tc rowSpan="3">
                  <a:txBody>
                    <a:bodyPr/>
                    <a:lstStyle/>
                    <a:p>
                      <a:pPr algn="ctr" fontAlgn="ctr"/>
                      <a:r>
                        <a:rPr lang="zh-CN" altLang="en-US" sz="600" b="0" i="0" u="none" strike="noStrike">
                          <a:solidFill>
                            <a:srgbClr val="000000"/>
                          </a:solidFill>
                          <a:latin typeface="黑体"/>
                        </a:rPr>
                        <a:t>二职</a:t>
                      </a:r>
                    </a:p>
                  </a:txBody>
                  <a:tcPr marL="4980" marR="4980" marT="4980"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黑体"/>
                        </a:rPr>
                        <a:t>1</a:t>
                      </a:r>
                      <a:r>
                        <a:rPr lang="zh-CN" altLang="en-US" sz="600" b="0" i="0" u="none" strike="noStrike">
                          <a:solidFill>
                            <a:srgbClr val="000000"/>
                          </a:solidFill>
                          <a:latin typeface="黑体"/>
                        </a:rPr>
                        <a:t>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14.0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612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672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172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844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782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844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100.0%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20.4%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79.6%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92.7%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92.7%</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9556">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黑体"/>
                        </a:rPr>
                        <a:t>2</a:t>
                      </a:r>
                      <a:r>
                        <a:rPr lang="zh-CN" altLang="en-US" sz="600" b="0" i="0" u="none" strike="noStrike">
                          <a:solidFill>
                            <a:srgbClr val="000000"/>
                          </a:solidFill>
                          <a:latin typeface="黑体"/>
                        </a:rPr>
                        <a:t>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15.3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572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148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720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224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960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757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203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960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97.8%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23.3%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75.0%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78.9%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21.1%</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9C0006"/>
                          </a:solidFill>
                          <a:latin typeface="Tahoma"/>
                        </a:rPr>
                        <a:t>78.9%</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69556">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黑体"/>
                        </a:rPr>
                        <a:t>3</a:t>
                      </a:r>
                      <a:r>
                        <a:rPr lang="zh-CN" altLang="en-US" sz="600" b="0" i="0" u="none" strike="noStrike">
                          <a:solidFill>
                            <a:srgbClr val="000000"/>
                          </a:solidFill>
                          <a:latin typeface="黑体"/>
                        </a:rPr>
                        <a:t>班</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4.0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120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56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176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200.5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125.5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200.5</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91.7%</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4.2%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87.8%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62.6%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37.4%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9C0006"/>
                          </a:solidFill>
                          <a:latin typeface="Tahoma"/>
                        </a:rPr>
                        <a:t>62.6%</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69556">
                <a:tc vMerge="1">
                  <a:txBody>
                    <a:bodyPr/>
                    <a:lstStyle/>
                    <a:p>
                      <a:endParaRPr lang="zh-CN" altLang="en-US"/>
                    </a:p>
                  </a:txBody>
                  <a:tcPr/>
                </a:tc>
                <a:tc gridSpan="2">
                  <a:txBody>
                    <a:bodyPr/>
                    <a:lstStyle/>
                    <a:p>
                      <a:pPr algn="ctr" fontAlgn="ctr"/>
                      <a:r>
                        <a:rPr lang="zh-CN" altLang="en-US" sz="600" b="0" i="0" u="none" strike="noStrike">
                          <a:solidFill>
                            <a:srgbClr val="000000"/>
                          </a:solidFill>
                          <a:latin typeface="黑体"/>
                        </a:rPr>
                        <a:t>小计</a:t>
                      </a:r>
                    </a:p>
                  </a:txBody>
                  <a:tcPr marL="4980" marR="4980" marT="498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tc>
                  <a:txBody>
                    <a:bodyPr/>
                    <a:lstStyle/>
                    <a:p>
                      <a:pPr algn="ctr" fontAlgn="ctr"/>
                      <a:r>
                        <a:rPr lang="en-US" altLang="zh-CN" sz="500" b="0" i="0" u="none" strike="noStrike">
                          <a:solidFill>
                            <a:srgbClr val="000000"/>
                          </a:solidFill>
                          <a:latin typeface="Tahoma"/>
                        </a:rPr>
                        <a:t>93.3 </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3674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0</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622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4296</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804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184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5284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4373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911</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5284</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95.9%</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4.1%</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15.2%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81.3%</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82.8%</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17.2%</a:t>
                      </a:r>
                    </a:p>
                  </a:txBody>
                  <a:tcPr marL="4980" marR="4980" marT="4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dirty="0">
                          <a:solidFill>
                            <a:srgbClr val="9C0006"/>
                          </a:solidFill>
                          <a:latin typeface="Tahoma"/>
                        </a:rPr>
                        <a:t>82.8%</a:t>
                      </a:r>
                    </a:p>
                  </a:txBody>
                  <a:tcPr marL="4980" marR="4980" marT="4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428"/>
                                        </p:tgtEl>
                                        <p:attrNameLst>
                                          <p:attrName>style.visibility</p:attrName>
                                        </p:attrNameLst>
                                      </p:cBhvr>
                                      <p:to>
                                        <p:strVal val="visible"/>
                                      </p:to>
                                    </p:set>
                                    <p:animEffect transition="in" filter="wipe(left)">
                                      <p:cBhvr>
                                        <p:cTn id="7" dur="500"/>
                                        <p:tgtEl>
                                          <p:spTgt spid="124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435"/>
                                        </p:tgtEl>
                                        <p:attrNameLst>
                                          <p:attrName>style.visibility</p:attrName>
                                        </p:attrNameLst>
                                      </p:cBhvr>
                                      <p:to>
                                        <p:strVal val="visible"/>
                                      </p:to>
                                    </p:set>
                                    <p:animEffect transition="in" filter="fade">
                                      <p:cBhvr>
                                        <p:cTn id="11" dur="500"/>
                                        <p:tgtEl>
                                          <p:spTgt spid="12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35"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40"/>
          <p:cNvGrpSpPr>
            <a:grpSpLocks/>
          </p:cNvGrpSpPr>
          <p:nvPr/>
        </p:nvGrpSpPr>
        <p:grpSpPr bwMode="auto">
          <a:xfrm>
            <a:off x="0" y="0"/>
            <a:ext cx="9144000" cy="1025525"/>
            <a:chOff x="0" y="0"/>
            <a:chExt cx="5760" cy="646"/>
          </a:xfrm>
        </p:grpSpPr>
        <p:sp>
          <p:nvSpPr>
            <p:cNvPr id="12429" name="Rectangle 141"/>
            <p:cNvSpPr>
              <a:spLocks noChangeArrowheads="1"/>
            </p:cNvSpPr>
            <p:nvPr/>
          </p:nvSpPr>
          <p:spPr bwMode="auto">
            <a:xfrm>
              <a:off x="0" y="0"/>
              <a:ext cx="5760" cy="516"/>
            </a:xfrm>
            <a:prstGeom prst="rect">
              <a:avLst/>
            </a:prstGeom>
            <a:gradFill rotWithShape="1">
              <a:gsLst>
                <a:gs pos="0">
                  <a:srgbClr val="4D1979">
                    <a:gamma/>
                    <a:shade val="65882"/>
                    <a:invGamma/>
                  </a:srgbClr>
                </a:gs>
                <a:gs pos="100000">
                  <a:srgbClr val="4D1979"/>
                </a:gs>
              </a:gsLst>
              <a:lin ang="18900000" scaled="1"/>
            </a:gradFill>
            <a:ln w="9525">
              <a:noFill/>
              <a:miter lim="800000"/>
              <a:headEnd/>
              <a:tailEnd/>
            </a:ln>
            <a:effectLst/>
          </p:spPr>
          <p:txBody>
            <a:bodyPr wrap="none" anchor="ctr"/>
            <a:lstStyle/>
            <a:p>
              <a:endParaRPr lang="zh-CN" altLang="en-US"/>
            </a:p>
          </p:txBody>
        </p:sp>
        <p:sp>
          <p:nvSpPr>
            <p:cNvPr id="12430" name="Rectangle 142"/>
            <p:cNvSpPr>
              <a:spLocks noChangeArrowheads="1"/>
            </p:cNvSpPr>
            <p:nvPr/>
          </p:nvSpPr>
          <p:spPr bwMode="auto">
            <a:xfrm rot="10800000">
              <a:off x="0" y="506"/>
              <a:ext cx="5760" cy="140"/>
            </a:xfrm>
            <a:prstGeom prst="rect">
              <a:avLst/>
            </a:prstGeom>
            <a:gradFill rotWithShape="1">
              <a:gsLst>
                <a:gs pos="0">
                  <a:schemeClr val="bg2">
                    <a:gamma/>
                    <a:shade val="46275"/>
                    <a:invGamma/>
                    <a:alpha val="0"/>
                  </a:schemeClr>
                </a:gs>
                <a:gs pos="100000">
                  <a:schemeClr val="bg2">
                    <a:alpha val="33000"/>
                  </a:schemeClr>
                </a:gs>
              </a:gsLst>
              <a:lin ang="5400000" scaled="1"/>
            </a:gradFill>
            <a:ln w="9525">
              <a:noFill/>
              <a:miter lim="800000"/>
              <a:headEnd/>
              <a:tailEnd/>
            </a:ln>
            <a:effectLst/>
          </p:spPr>
          <p:txBody>
            <a:bodyPr wrap="none" anchor="ctr"/>
            <a:lstStyle/>
            <a:p>
              <a:endParaRPr lang="zh-CN" altLang="en-US"/>
            </a:p>
          </p:txBody>
        </p:sp>
        <p:pic>
          <p:nvPicPr>
            <p:cNvPr id="12431" name="Picture 143"/>
            <p:cNvPicPr>
              <a:picLocks noChangeAspect="1" noChangeArrowheads="1"/>
            </p:cNvPicPr>
            <p:nvPr/>
          </p:nvPicPr>
          <p:blipFill>
            <a:blip r:embed="rId3" cstate="print">
              <a:lum bright="-12000"/>
            </a:blip>
            <a:srcRect t="18701" r="15749" b="42659"/>
            <a:stretch>
              <a:fillRect/>
            </a:stretch>
          </p:blipFill>
          <p:spPr bwMode="auto">
            <a:xfrm>
              <a:off x="4781" y="0"/>
              <a:ext cx="979" cy="500"/>
            </a:xfrm>
            <a:prstGeom prst="rect">
              <a:avLst/>
            </a:prstGeom>
            <a:noFill/>
            <a:ln w="9525">
              <a:noFill/>
              <a:miter lim="800000"/>
              <a:headEnd/>
              <a:tailEnd/>
            </a:ln>
            <a:effectLst/>
          </p:spPr>
        </p:pic>
        <p:sp>
          <p:nvSpPr>
            <p:cNvPr id="12432" name="Rectangle 144"/>
            <p:cNvSpPr>
              <a:spLocks noChangeArrowheads="1"/>
            </p:cNvSpPr>
            <p:nvPr/>
          </p:nvSpPr>
          <p:spPr bwMode="auto">
            <a:xfrm>
              <a:off x="0" y="472"/>
              <a:ext cx="5760" cy="44"/>
            </a:xfrm>
            <a:prstGeom prst="rect">
              <a:avLst/>
            </a:prstGeom>
            <a:gradFill rotWithShape="1">
              <a:gsLst>
                <a:gs pos="0">
                  <a:srgbClr val="C9E576"/>
                </a:gs>
                <a:gs pos="100000">
                  <a:srgbClr val="97C523"/>
                </a:gs>
              </a:gsLst>
              <a:lin ang="5400000" scaled="1"/>
            </a:gradFill>
            <a:ln w="9525">
              <a:noFill/>
              <a:miter lim="800000"/>
              <a:headEnd/>
              <a:tailEnd/>
            </a:ln>
            <a:effectLst/>
          </p:spPr>
          <p:txBody>
            <a:bodyPr wrap="none" anchor="ctr"/>
            <a:lstStyle/>
            <a:p>
              <a:endParaRPr lang="zh-CN" altLang="en-US"/>
            </a:p>
          </p:txBody>
        </p:sp>
        <p:sp>
          <p:nvSpPr>
            <p:cNvPr id="12433" name="Rectangle 145"/>
            <p:cNvSpPr>
              <a:spLocks noChangeArrowheads="1"/>
            </p:cNvSpPr>
            <p:nvPr/>
          </p:nvSpPr>
          <p:spPr bwMode="auto">
            <a:xfrm>
              <a:off x="0" y="0"/>
              <a:ext cx="5760" cy="164"/>
            </a:xfrm>
            <a:prstGeom prst="rect">
              <a:avLst/>
            </a:prstGeom>
            <a:gradFill rotWithShape="1">
              <a:gsLst>
                <a:gs pos="0">
                  <a:schemeClr val="bg1">
                    <a:alpha val="13000"/>
                  </a:schemeClr>
                </a:gs>
                <a:gs pos="100000">
                  <a:schemeClr val="bg1">
                    <a:gamma/>
                    <a:shade val="46275"/>
                    <a:invGamma/>
                    <a:alpha val="0"/>
                  </a:schemeClr>
                </a:gs>
              </a:gsLst>
              <a:lin ang="5400000" scaled="1"/>
            </a:gradFill>
            <a:ln w="9525">
              <a:noFill/>
              <a:miter lim="800000"/>
              <a:headEnd/>
              <a:tailEnd/>
            </a:ln>
            <a:effectLst/>
          </p:spPr>
          <p:txBody>
            <a:bodyPr wrap="none" anchor="ctr"/>
            <a:lstStyle/>
            <a:p>
              <a:endParaRPr lang="zh-CN" altLang="en-US"/>
            </a:p>
          </p:txBody>
        </p:sp>
      </p:grpSp>
      <p:sp>
        <p:nvSpPr>
          <p:cNvPr id="12435" name="Rectangle 147"/>
          <p:cNvSpPr>
            <a:spLocks noGrp="1" noChangeArrowheads="1"/>
          </p:cNvSpPr>
          <p:nvPr>
            <p:ph type="title"/>
          </p:nvPr>
        </p:nvSpPr>
        <p:spPr/>
        <p:txBody>
          <a:bodyPr/>
          <a:lstStyle/>
          <a:p>
            <a:r>
              <a:rPr lang="en-US" sz="1600" b="1" dirty="0" smtClean="0">
                <a:solidFill>
                  <a:srgbClr val="92D050"/>
                </a:solidFill>
              </a:rPr>
              <a:t>►</a:t>
            </a:r>
            <a:r>
              <a:rPr lang="zh-CN" altLang="en-US" sz="1600" b="1" dirty="0" smtClean="0">
                <a:solidFill>
                  <a:srgbClr val="92D050"/>
                </a:solidFill>
              </a:rPr>
              <a:t>引领造船涂装业变革的港盛联合</a:t>
            </a:r>
            <a:endParaRPr lang="en-GB" altLang="zh-CN" sz="1600" b="1" dirty="0">
              <a:solidFill>
                <a:srgbClr val="92D050"/>
              </a:solidFill>
              <a:ea typeface="宋体" charset="-122"/>
            </a:endParaRPr>
          </a:p>
        </p:txBody>
      </p:sp>
      <p:sp>
        <p:nvSpPr>
          <p:cNvPr id="11" name="TextBox 10"/>
          <p:cNvSpPr txBox="1"/>
          <p:nvPr/>
        </p:nvSpPr>
        <p:spPr>
          <a:xfrm>
            <a:off x="2143108" y="6448032"/>
            <a:ext cx="4500594" cy="338554"/>
          </a:xfrm>
          <a:prstGeom prst="rect">
            <a:avLst/>
          </a:prstGeom>
          <a:noFill/>
        </p:spPr>
        <p:txBody>
          <a:bodyPr wrap="square">
            <a:spAutoFit/>
          </a:bodyPr>
          <a:lstStyle/>
          <a:p>
            <a:pPr algn="ctr">
              <a:defRPr/>
            </a:pPr>
            <a:r>
              <a:rPr lang="zh-CN" altLang="en-US" sz="1600" b="1" dirty="0">
                <a:ln>
                  <a:solidFill>
                    <a:srgbClr val="7030A0"/>
                  </a:solidFill>
                </a:ln>
                <a:solidFill>
                  <a:schemeClr val="accent1">
                    <a:lumMod val="60000"/>
                    <a:lumOff val="40000"/>
                  </a:schemeClr>
                </a:solidFill>
                <a:effectLst>
                  <a:glow rad="139700">
                    <a:schemeClr val="bg1">
                      <a:alpha val="40000"/>
                    </a:schemeClr>
                  </a:glow>
                </a:effectLst>
                <a:latin typeface="华文新魏" pitchFamily="2" charset="-122"/>
                <a:ea typeface="华文新魏" pitchFamily="2" charset="-122"/>
              </a:rPr>
              <a:t>找借口只能失败，找方法定能成功！</a:t>
            </a:r>
          </a:p>
        </p:txBody>
      </p:sp>
      <p:graphicFrame>
        <p:nvGraphicFramePr>
          <p:cNvPr id="12" name="表格 11"/>
          <p:cNvGraphicFramePr>
            <a:graphicFrameLocks noGrp="1"/>
          </p:cNvGraphicFramePr>
          <p:nvPr/>
        </p:nvGraphicFramePr>
        <p:xfrm>
          <a:off x="35496" y="836712"/>
          <a:ext cx="9108504" cy="5688639"/>
        </p:xfrm>
        <a:graphic>
          <a:graphicData uri="http://schemas.openxmlformats.org/drawingml/2006/table">
            <a:tbl>
              <a:tblPr/>
              <a:tblGrid>
                <a:gridCol w="440740"/>
                <a:gridCol w="476250"/>
                <a:gridCol w="478631"/>
                <a:gridCol w="364332"/>
                <a:gridCol w="457200"/>
                <a:gridCol w="457200"/>
                <a:gridCol w="364332"/>
                <a:gridCol w="364332"/>
                <a:gridCol w="364332"/>
                <a:gridCol w="364332"/>
                <a:gridCol w="364332"/>
                <a:gridCol w="471488"/>
                <a:gridCol w="364332"/>
                <a:gridCol w="364332"/>
                <a:gridCol w="478631"/>
                <a:gridCol w="414339"/>
                <a:gridCol w="414339"/>
                <a:gridCol w="419101"/>
                <a:gridCol w="414339"/>
                <a:gridCol w="414339"/>
                <a:gridCol w="414339"/>
                <a:gridCol w="442912"/>
              </a:tblGrid>
              <a:tr h="220496">
                <a:tc gridSpan="22">
                  <a:txBody>
                    <a:bodyPr/>
                    <a:lstStyle/>
                    <a:p>
                      <a:pPr algn="ctr" fontAlgn="ctr"/>
                      <a:r>
                        <a:rPr lang="en-US" altLang="zh-CN" sz="1000" b="0" i="0" u="none" strike="noStrike" dirty="0">
                          <a:solidFill>
                            <a:srgbClr val="000000"/>
                          </a:solidFill>
                          <a:latin typeface="黑体"/>
                        </a:rPr>
                        <a:t>2011</a:t>
                      </a:r>
                      <a:r>
                        <a:rPr lang="zh-CN" altLang="en-US" sz="1000" b="0" i="0" u="none" strike="noStrike" dirty="0">
                          <a:solidFill>
                            <a:srgbClr val="000000"/>
                          </a:solidFill>
                          <a:latin typeface="黑体"/>
                        </a:rPr>
                        <a:t>年第</a:t>
                      </a:r>
                      <a:r>
                        <a:rPr lang="en-US" altLang="zh-CN" sz="1000" b="0" i="0" u="none" strike="noStrike" dirty="0">
                          <a:solidFill>
                            <a:srgbClr val="000000"/>
                          </a:solidFill>
                          <a:latin typeface="黑体"/>
                        </a:rPr>
                        <a:t>30</a:t>
                      </a:r>
                      <a:r>
                        <a:rPr lang="zh-CN" altLang="en-US" sz="1000" b="0" i="0" u="none" strike="noStrike" dirty="0">
                          <a:solidFill>
                            <a:srgbClr val="000000"/>
                          </a:solidFill>
                          <a:latin typeface="黑体"/>
                        </a:rPr>
                        <a:t>周（</a:t>
                      </a:r>
                      <a:r>
                        <a:rPr lang="en-US" altLang="zh-CN" sz="1000" b="0" i="0" u="none" strike="noStrike" dirty="0">
                          <a:solidFill>
                            <a:srgbClr val="000000"/>
                          </a:solidFill>
                          <a:latin typeface="黑体"/>
                        </a:rPr>
                        <a:t>7.18-7.24</a:t>
                      </a:r>
                      <a:r>
                        <a:rPr lang="zh-CN" altLang="en-US" sz="1000" b="0" i="0" u="none" strike="noStrike" dirty="0">
                          <a:solidFill>
                            <a:srgbClr val="000000"/>
                          </a:solidFill>
                          <a:latin typeface="黑体"/>
                        </a:rPr>
                        <a:t>）稼动情况总结</a:t>
                      </a:r>
                      <a:r>
                        <a:rPr lang="en-US" altLang="zh-CN" sz="1000" b="0" i="0" u="none" strike="noStrike" dirty="0">
                          <a:solidFill>
                            <a:srgbClr val="000000"/>
                          </a:solidFill>
                          <a:latin typeface="黑体"/>
                        </a:rPr>
                        <a:t>(</a:t>
                      </a:r>
                      <a:r>
                        <a:rPr lang="zh-CN" altLang="en-US" sz="1000" b="0" i="0" u="none" strike="noStrike" dirty="0">
                          <a:solidFill>
                            <a:srgbClr val="000000"/>
                          </a:solidFill>
                          <a:latin typeface="黑体"/>
                        </a:rPr>
                        <a:t>荣成三大项目部）</a:t>
                      </a:r>
                    </a:p>
                  </a:txBody>
                  <a:tcPr marL="4781" marR="4781" marT="4781"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34468">
                <a:tc rowSpan="2">
                  <a:txBody>
                    <a:bodyPr/>
                    <a:lstStyle/>
                    <a:p>
                      <a:pPr algn="ctr" fontAlgn="ctr"/>
                      <a:r>
                        <a:rPr lang="zh-CN" altLang="en-US" sz="600" b="0" i="0" u="none" strike="noStrike" dirty="0">
                          <a:solidFill>
                            <a:srgbClr val="000000"/>
                          </a:solidFill>
                          <a:latin typeface="黑体"/>
                        </a:rPr>
                        <a:t>项目部</a:t>
                      </a:r>
                    </a:p>
                  </a:txBody>
                  <a:tcPr marL="4781" marR="4781" marT="478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zh-CN" altLang="en-US" sz="600" b="0" i="0" u="none" strike="noStrike" dirty="0">
                          <a:solidFill>
                            <a:srgbClr val="000000"/>
                          </a:solidFill>
                          <a:latin typeface="黑体"/>
                        </a:rPr>
                        <a:t>职别</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0" i="0" u="none" strike="noStrike" dirty="0">
                          <a:solidFill>
                            <a:srgbClr val="000000"/>
                          </a:solidFill>
                          <a:latin typeface="黑体"/>
                        </a:rPr>
                        <a:t>班组</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0" i="0" u="none" strike="noStrike" dirty="0">
                          <a:solidFill>
                            <a:srgbClr val="000000"/>
                          </a:solidFill>
                          <a:latin typeface="黑体"/>
                        </a:rPr>
                        <a:t>保有  人力</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0" i="0" u="none" strike="noStrike">
                          <a:solidFill>
                            <a:srgbClr val="000000"/>
                          </a:solidFill>
                          <a:latin typeface="黑体"/>
                        </a:rPr>
                        <a:t>正常  天数</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ctr" fontAlgn="ctr"/>
                      <a:r>
                        <a:rPr lang="zh-CN" altLang="en-US" sz="600" b="0" i="0" u="none" strike="noStrike">
                          <a:solidFill>
                            <a:srgbClr val="000000"/>
                          </a:solidFill>
                          <a:latin typeface="黑体"/>
                        </a:rPr>
                        <a:t>考勤总时数</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600" b="0" i="0" u="none" strike="noStrike">
                          <a:solidFill>
                            <a:srgbClr val="000000"/>
                          </a:solidFill>
                          <a:latin typeface="黑体"/>
                        </a:rPr>
                        <a:t>作业总时数</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600" b="0" i="0" u="none" strike="noStrike">
                          <a:solidFill>
                            <a:srgbClr val="000000"/>
                          </a:solidFill>
                          <a:latin typeface="黑体"/>
                        </a:rPr>
                        <a:t>考勤情况</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600" b="0" i="0" u="none" strike="noStrike">
                          <a:solidFill>
                            <a:srgbClr val="000000"/>
                          </a:solidFill>
                          <a:latin typeface="黑体"/>
                        </a:rPr>
                        <a:t>作业情况</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algn="ctr" fontAlgn="ctr"/>
                      <a:r>
                        <a:rPr lang="zh-CN" altLang="en-US" sz="600" b="0" i="0" u="none" strike="noStrike">
                          <a:solidFill>
                            <a:srgbClr val="000000"/>
                          </a:solidFill>
                          <a:latin typeface="黑体"/>
                        </a:rPr>
                        <a:t>稼动率</a:t>
                      </a:r>
                    </a:p>
                  </a:txBody>
                  <a:tcPr marL="4781" marR="4781" marT="478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26225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600" b="0" i="0" u="none" strike="noStrike">
                          <a:solidFill>
                            <a:srgbClr val="000000"/>
                          </a:solidFill>
                          <a:latin typeface="黑体"/>
                        </a:rPr>
                        <a:t>正常作业</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修正   作业</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待工 时数</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正常 出勤</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加班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缺勤</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小计</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600" b="0" i="0" u="none" strike="noStrike">
                          <a:solidFill>
                            <a:srgbClr val="000000"/>
                          </a:solidFill>
                          <a:latin typeface="黑体"/>
                        </a:rPr>
                        <a:t>直接  时数</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间接 时数</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小计</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600" b="0" i="0" u="none" strike="noStrike">
                          <a:solidFill>
                            <a:srgbClr val="000000"/>
                          </a:solidFill>
                          <a:latin typeface="黑体"/>
                        </a:rPr>
                        <a:t>出勤率</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缺勤率</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加班率</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正常率</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直接率</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黑体"/>
                        </a:rPr>
                        <a:t>间接率</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40316">
                <a:tc rowSpan="16">
                  <a:txBody>
                    <a:bodyPr/>
                    <a:lstStyle/>
                    <a:p>
                      <a:pPr algn="ctr" fontAlgn="ctr"/>
                      <a:r>
                        <a:rPr lang="zh-CN" altLang="en-US" sz="600" b="0" i="0" u="none" strike="noStrike">
                          <a:solidFill>
                            <a:srgbClr val="000000"/>
                          </a:solidFill>
                          <a:latin typeface="黑体"/>
                        </a:rPr>
                        <a:t>港盛三星项目部</a:t>
                      </a:r>
                    </a:p>
                  </a:txBody>
                  <a:tcPr marL="4781" marR="4781" marT="4781" marB="0" vert="eaVert"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500" b="0" i="0" u="none" strike="noStrike">
                          <a:solidFill>
                            <a:srgbClr val="000000"/>
                          </a:solidFill>
                          <a:latin typeface="黑体"/>
                        </a:rPr>
                        <a:t>　</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黑体"/>
                        </a:rPr>
                        <a:t>L/QC</a:t>
                      </a:r>
                      <a:r>
                        <a:rPr lang="zh-CN" altLang="en-US" sz="500" b="0" i="0" u="none" strike="noStrike">
                          <a:solidFill>
                            <a:srgbClr val="000000"/>
                          </a:solidFill>
                          <a:latin typeface="黑体"/>
                        </a:rPr>
                        <a:t>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16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592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40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632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236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876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824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876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98.8%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26.9%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72.1%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94.1%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94.1%</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40316">
                <a:tc vMerge="1">
                  <a:txBody>
                    <a:bodyPr/>
                    <a:lstStyle/>
                    <a:p>
                      <a:endParaRPr lang="zh-CN" altLang="en-US"/>
                    </a:p>
                  </a:txBody>
                  <a:tcPr/>
                </a:tc>
                <a:tc rowSpan="3">
                  <a:txBody>
                    <a:bodyPr/>
                    <a:lstStyle/>
                    <a:p>
                      <a:pPr algn="ctr" fontAlgn="ctr"/>
                      <a:r>
                        <a:rPr lang="zh-CN" altLang="en-US" sz="500" b="0" i="0" u="none" strike="noStrike">
                          <a:solidFill>
                            <a:srgbClr val="000000"/>
                          </a:solidFill>
                          <a:latin typeface="黑体"/>
                        </a:rPr>
                        <a:t>喷砂职</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0" i="0" u="none" strike="noStrike">
                          <a:solidFill>
                            <a:srgbClr val="000000"/>
                          </a:solidFill>
                          <a:latin typeface="黑体"/>
                        </a:rPr>
                        <a:t>喷砂班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21.2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798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808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430.5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40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1278.5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dirty="0">
                          <a:solidFill>
                            <a:srgbClr val="000000"/>
                          </a:solidFill>
                          <a:latin typeface="Tahoma"/>
                        </a:rPr>
                        <a:t>1226.5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52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1278.5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dirty="0">
                          <a:solidFill>
                            <a:srgbClr val="000000"/>
                          </a:solidFill>
                          <a:latin typeface="Tahoma"/>
                        </a:rPr>
                        <a:t>95.3%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4.7%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33.7%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63.2%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95.9%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95.9%</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4031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500" b="0" i="0" u="none" strike="noStrike">
                          <a:solidFill>
                            <a:srgbClr val="000000"/>
                          </a:solidFill>
                          <a:latin typeface="黑体"/>
                        </a:rPr>
                        <a:t>吸砂班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390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400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110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510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498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510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100.0%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21.6%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78.4%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97.6%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97.6%</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4031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500" b="0" i="0" u="none" strike="noStrike">
                          <a:solidFill>
                            <a:srgbClr val="000000"/>
                          </a:solidFill>
                          <a:latin typeface="黑体"/>
                        </a:rPr>
                        <a:t>修正班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730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138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868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266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132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1266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960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306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1266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86.8%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13.2%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21.0%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68.6%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75.8%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24.2%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9C0006"/>
                          </a:solidFill>
                          <a:latin typeface="Tahoma"/>
                        </a:rPr>
                        <a:t>75.8%</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40316">
                <a:tc vMerge="1">
                  <a:txBody>
                    <a:bodyPr/>
                    <a:lstStyle/>
                    <a:p>
                      <a:endParaRPr lang="zh-CN" altLang="en-US"/>
                    </a:p>
                  </a:txBody>
                  <a:tcPr/>
                </a:tc>
                <a:tc rowSpan="4">
                  <a:txBody>
                    <a:bodyPr/>
                    <a:lstStyle/>
                    <a:p>
                      <a:pPr algn="ctr" fontAlgn="ctr"/>
                      <a:r>
                        <a:rPr lang="zh-CN" altLang="en-US" sz="500" b="0" i="0" u="none" strike="noStrike">
                          <a:solidFill>
                            <a:srgbClr val="000000"/>
                          </a:solidFill>
                          <a:latin typeface="黑体"/>
                        </a:rPr>
                        <a:t>涂装</a:t>
                      </a:r>
                      <a:r>
                        <a:rPr lang="en-US" altLang="zh-CN" sz="500" b="0" i="0" u="none" strike="noStrike">
                          <a:solidFill>
                            <a:srgbClr val="000000"/>
                          </a:solidFill>
                          <a:latin typeface="黑体"/>
                        </a:rPr>
                        <a:t>1</a:t>
                      </a:r>
                      <a:r>
                        <a:rPr lang="zh-CN" altLang="en-US" sz="500" b="0" i="0" u="none" strike="noStrike">
                          <a:solidFill>
                            <a:srgbClr val="000000"/>
                          </a:solidFill>
                          <a:latin typeface="黑体"/>
                        </a:rPr>
                        <a:t>职</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0" i="0" u="none" strike="noStrike">
                          <a:solidFill>
                            <a:srgbClr val="000000"/>
                          </a:solidFill>
                          <a:latin typeface="黑体"/>
                        </a:rPr>
                        <a:t>喷漆</a:t>
                      </a:r>
                      <a:r>
                        <a:rPr lang="en-US" altLang="zh-CN" sz="500" b="0" i="0" u="none" strike="noStrike">
                          <a:solidFill>
                            <a:srgbClr val="000000"/>
                          </a:solidFill>
                          <a:latin typeface="黑体"/>
                        </a:rPr>
                        <a:t>1</a:t>
                      </a:r>
                      <a:r>
                        <a:rPr lang="zh-CN" altLang="en-US" sz="500" b="0" i="0" u="none" strike="noStrike">
                          <a:solidFill>
                            <a:srgbClr val="000000"/>
                          </a:solidFill>
                          <a:latin typeface="黑体"/>
                        </a:rPr>
                        <a:t>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539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549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209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849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744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849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85.8%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14.2%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24.6%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64.7%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87.6%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12.4%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87.6%</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4031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500" b="0" i="0" u="none" strike="noStrike">
                          <a:solidFill>
                            <a:srgbClr val="000000"/>
                          </a:solidFill>
                          <a:latin typeface="黑体"/>
                        </a:rPr>
                        <a:t>预涂</a:t>
                      </a:r>
                      <a:r>
                        <a:rPr lang="en-US" sz="500" b="0" i="0" u="none" strike="noStrike">
                          <a:solidFill>
                            <a:srgbClr val="000000"/>
                          </a:solidFill>
                          <a:latin typeface="黑体"/>
                        </a:rPr>
                        <a:t>B</a:t>
                      </a:r>
                      <a:r>
                        <a:rPr lang="zh-CN" altLang="en-US" sz="500" b="0" i="0" u="none" strike="noStrike">
                          <a:solidFill>
                            <a:srgbClr val="000000"/>
                          </a:solidFill>
                          <a:latin typeface="黑体"/>
                        </a:rPr>
                        <a:t>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14.2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534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552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244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812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774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812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97.2%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30.0%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68.0%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95.3%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95.3%</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4031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500" b="0" i="0" u="none" strike="noStrike">
                          <a:solidFill>
                            <a:srgbClr val="000000"/>
                          </a:solidFill>
                          <a:latin typeface="黑体"/>
                        </a:rPr>
                        <a:t>预涂</a:t>
                      </a:r>
                      <a:r>
                        <a:rPr lang="en-US" sz="500" b="0" i="0" u="none" strike="noStrike">
                          <a:solidFill>
                            <a:srgbClr val="000000"/>
                          </a:solidFill>
                          <a:latin typeface="黑体"/>
                        </a:rPr>
                        <a:t>D</a:t>
                      </a:r>
                      <a:r>
                        <a:rPr lang="zh-CN" altLang="en-US" sz="500" b="0" i="0" u="none" strike="noStrike">
                          <a:solidFill>
                            <a:srgbClr val="000000"/>
                          </a:solidFill>
                          <a:latin typeface="黑体"/>
                        </a:rPr>
                        <a:t>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476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486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253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813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725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813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86.8%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13.2%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31.1%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59.8%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89.2%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10.8%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89.2%</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4031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500" b="0" i="0" u="none" strike="noStrike">
                          <a:solidFill>
                            <a:srgbClr val="000000"/>
                          </a:solidFill>
                          <a:latin typeface="黑体"/>
                        </a:rPr>
                        <a:t>预涂</a:t>
                      </a:r>
                      <a:r>
                        <a:rPr lang="en-US" sz="500" b="0" i="0" u="none" strike="noStrike">
                          <a:solidFill>
                            <a:srgbClr val="000000"/>
                          </a:solidFill>
                          <a:latin typeface="黑体"/>
                        </a:rPr>
                        <a:t>E</a:t>
                      </a:r>
                      <a:r>
                        <a:rPr lang="zh-CN" altLang="en-US" sz="500" b="0" i="0" u="none" strike="noStrike">
                          <a:solidFill>
                            <a:srgbClr val="000000"/>
                          </a:solidFill>
                          <a:latin typeface="黑体"/>
                        </a:rPr>
                        <a:t>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14.4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521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545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402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978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904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978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94.6%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41.1%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55.7%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92.4%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7.6%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92.4%</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40316">
                <a:tc vMerge="1">
                  <a:txBody>
                    <a:bodyPr/>
                    <a:lstStyle/>
                    <a:p>
                      <a:endParaRPr lang="zh-CN" altLang="en-US"/>
                    </a:p>
                  </a:txBody>
                  <a:tcPr/>
                </a:tc>
                <a:tc rowSpan="4">
                  <a:txBody>
                    <a:bodyPr/>
                    <a:lstStyle/>
                    <a:p>
                      <a:pPr algn="ctr" fontAlgn="ctr"/>
                      <a:r>
                        <a:rPr lang="zh-CN" altLang="en-US" sz="500" b="0" i="0" u="none" strike="noStrike">
                          <a:solidFill>
                            <a:srgbClr val="000000"/>
                          </a:solidFill>
                          <a:latin typeface="黑体"/>
                        </a:rPr>
                        <a:t>涂装</a:t>
                      </a:r>
                      <a:r>
                        <a:rPr lang="en-US" altLang="zh-CN" sz="500" b="0" i="0" u="none" strike="noStrike">
                          <a:solidFill>
                            <a:srgbClr val="000000"/>
                          </a:solidFill>
                          <a:latin typeface="黑体"/>
                        </a:rPr>
                        <a:t>2</a:t>
                      </a:r>
                      <a:r>
                        <a:rPr lang="zh-CN" altLang="en-US" sz="500" b="0" i="0" u="none" strike="noStrike">
                          <a:solidFill>
                            <a:srgbClr val="000000"/>
                          </a:solidFill>
                          <a:latin typeface="黑体"/>
                        </a:rPr>
                        <a:t>职</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0" i="0" u="none" strike="noStrike">
                          <a:solidFill>
                            <a:srgbClr val="000000"/>
                          </a:solidFill>
                          <a:latin typeface="黑体"/>
                        </a:rPr>
                        <a:t>喷漆</a:t>
                      </a:r>
                      <a:r>
                        <a:rPr lang="en-US" altLang="zh-CN" sz="500" b="0" i="0" u="none" strike="noStrike">
                          <a:solidFill>
                            <a:srgbClr val="000000"/>
                          </a:solidFill>
                          <a:latin typeface="黑体"/>
                        </a:rPr>
                        <a:t>2</a:t>
                      </a:r>
                      <a:r>
                        <a:rPr lang="zh-CN" altLang="en-US" sz="500" b="0" i="0" u="none" strike="noStrike">
                          <a:solidFill>
                            <a:srgbClr val="000000"/>
                          </a:solidFill>
                          <a:latin typeface="黑体"/>
                        </a:rPr>
                        <a:t>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586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612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258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898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839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898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95.6%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28.7%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68.2%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93.4%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6.6%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93.4%</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4031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500" b="0" i="0" u="none" strike="noStrike">
                          <a:solidFill>
                            <a:srgbClr val="000000"/>
                          </a:solidFill>
                          <a:latin typeface="黑体"/>
                        </a:rPr>
                        <a:t>预涂</a:t>
                      </a:r>
                      <a:r>
                        <a:rPr lang="en-US" sz="500" b="0" i="0" u="none" strike="noStrike">
                          <a:solidFill>
                            <a:srgbClr val="000000"/>
                          </a:solidFill>
                          <a:latin typeface="黑体"/>
                        </a:rPr>
                        <a:t>A</a:t>
                      </a:r>
                      <a:r>
                        <a:rPr lang="zh-CN" altLang="en-US" sz="500" b="0" i="0" u="none" strike="noStrike">
                          <a:solidFill>
                            <a:srgbClr val="000000"/>
                          </a:solidFill>
                          <a:latin typeface="黑体"/>
                        </a:rPr>
                        <a:t>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430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480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273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753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699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753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100.0%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36.3%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63.7%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92.8%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7.2%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92.8%</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4031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500" b="0" i="0" u="none" strike="noStrike">
                          <a:solidFill>
                            <a:srgbClr val="000000"/>
                          </a:solidFill>
                          <a:latin typeface="黑体"/>
                        </a:rPr>
                        <a:t>预涂</a:t>
                      </a:r>
                      <a:r>
                        <a:rPr lang="en-US" sz="500" b="0" i="0" u="none" strike="noStrike">
                          <a:solidFill>
                            <a:srgbClr val="000000"/>
                          </a:solidFill>
                          <a:latin typeface="黑体"/>
                        </a:rPr>
                        <a:t>C</a:t>
                      </a:r>
                      <a:r>
                        <a:rPr lang="zh-CN" altLang="en-US" sz="500" b="0" i="0" u="none" strike="noStrike">
                          <a:solidFill>
                            <a:srgbClr val="000000"/>
                          </a:solidFill>
                          <a:latin typeface="黑体"/>
                        </a:rPr>
                        <a:t>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518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560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398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998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912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998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93.3%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39.9%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56.1%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91.4%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91.4%</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4031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500" b="0" i="0" u="none" strike="noStrike">
                          <a:solidFill>
                            <a:srgbClr val="000000"/>
                          </a:solidFill>
                          <a:latin typeface="黑体"/>
                        </a:rPr>
                        <a:t>预涂</a:t>
                      </a:r>
                      <a:r>
                        <a:rPr lang="en-US" sz="500" b="0" i="0" u="none" strike="noStrike">
                          <a:solidFill>
                            <a:srgbClr val="000000"/>
                          </a:solidFill>
                          <a:latin typeface="黑体"/>
                        </a:rPr>
                        <a:t>F</a:t>
                      </a:r>
                      <a:r>
                        <a:rPr lang="zh-CN" altLang="en-US" sz="500" b="0" i="0" u="none" strike="noStrike">
                          <a:solidFill>
                            <a:srgbClr val="000000"/>
                          </a:solidFill>
                          <a:latin typeface="黑体"/>
                        </a:rPr>
                        <a:t>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13.75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516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534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341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891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855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891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97.1%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38.3%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59.9%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96.0%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96.0%</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40316">
                <a:tc vMerge="1">
                  <a:txBody>
                    <a:bodyPr/>
                    <a:lstStyle/>
                    <a:p>
                      <a:endParaRPr lang="zh-CN" altLang="en-US"/>
                    </a:p>
                  </a:txBody>
                  <a:tcPr/>
                </a:tc>
                <a:tc rowSpan="3">
                  <a:txBody>
                    <a:bodyPr/>
                    <a:lstStyle/>
                    <a:p>
                      <a:pPr algn="ctr" fontAlgn="ctr"/>
                      <a:r>
                        <a:rPr lang="en-US" sz="500" b="0" i="0" u="none" strike="noStrike">
                          <a:solidFill>
                            <a:srgbClr val="000000"/>
                          </a:solidFill>
                          <a:latin typeface="黑体"/>
                        </a:rPr>
                        <a:t>PE</a:t>
                      </a:r>
                      <a:r>
                        <a:rPr lang="zh-CN" altLang="en-US" sz="500" b="0" i="0" u="none" strike="noStrike">
                          <a:solidFill>
                            <a:srgbClr val="000000"/>
                          </a:solidFill>
                          <a:latin typeface="黑体"/>
                        </a:rPr>
                        <a:t>搭载</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0" i="0" u="none" strike="noStrike">
                          <a:solidFill>
                            <a:srgbClr val="000000"/>
                          </a:solidFill>
                          <a:latin typeface="黑体"/>
                        </a:rPr>
                        <a:t>打磨班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17.65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576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586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208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120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914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780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134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914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83.0%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17.0%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22.8%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64.1%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85.3%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14.7%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85.3%</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4031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500" b="0" i="0" u="none" strike="noStrike">
                          <a:solidFill>
                            <a:srgbClr val="000000"/>
                          </a:solidFill>
                          <a:latin typeface="黑体"/>
                        </a:rPr>
                        <a:t>喷漆班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170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180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293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261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293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90.0%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10.0%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31.7%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61.4%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89.1%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89.1%</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4031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500" b="0" i="0" u="none" strike="noStrike">
                          <a:solidFill>
                            <a:srgbClr val="000000"/>
                          </a:solidFill>
                          <a:latin typeface="黑体"/>
                        </a:rPr>
                        <a:t>预涂班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272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272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138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410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410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410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100.0%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0.0%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33.7%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66.3%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100.0%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100.0%</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40316">
                <a:tc vMerge="1">
                  <a:txBody>
                    <a:bodyPr/>
                    <a:lstStyle/>
                    <a:p>
                      <a:endParaRPr lang="zh-CN" altLang="en-US"/>
                    </a:p>
                  </a:txBody>
                  <a:tcPr/>
                </a:tc>
                <a:tc gridSpan="2">
                  <a:txBody>
                    <a:bodyPr/>
                    <a:lstStyle/>
                    <a:p>
                      <a:pPr algn="ctr" fontAlgn="ctr"/>
                      <a:r>
                        <a:rPr lang="zh-CN" altLang="en-US" sz="500" b="0" i="0" u="none" strike="noStrike">
                          <a:solidFill>
                            <a:srgbClr val="000000"/>
                          </a:solidFill>
                          <a:latin typeface="黑体"/>
                        </a:rPr>
                        <a:t>小计</a:t>
                      </a:r>
                    </a:p>
                  </a:txBody>
                  <a:tcPr marL="4781" marR="4781" marT="4781"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tc>
                  <a:txBody>
                    <a:bodyPr/>
                    <a:lstStyle/>
                    <a:p>
                      <a:pPr algn="ctr" fontAlgn="ctr"/>
                      <a:r>
                        <a:rPr lang="en-US" altLang="zh-CN" sz="500" b="0" i="0" u="none" strike="noStrike">
                          <a:solidFill>
                            <a:srgbClr val="000000"/>
                          </a:solidFill>
                          <a:latin typeface="Tahoma"/>
                        </a:rPr>
                        <a:t>217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7648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416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8064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3859.5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616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12539.5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11412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1128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12539.5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92.9%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7.1%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30.8%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64.3%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91.0%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91.0%</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40316">
                <a:tc rowSpan="11">
                  <a:txBody>
                    <a:bodyPr/>
                    <a:lstStyle/>
                    <a:p>
                      <a:pPr algn="ctr" fontAlgn="ctr"/>
                      <a:r>
                        <a:rPr lang="zh-CN" altLang="en-US" sz="600" b="0" i="0" u="none" strike="noStrike">
                          <a:solidFill>
                            <a:srgbClr val="000000"/>
                          </a:solidFill>
                          <a:latin typeface="黑体"/>
                        </a:rPr>
                        <a:t>港盛伽耶项目部</a:t>
                      </a:r>
                    </a:p>
                  </a:txBody>
                  <a:tcPr marL="4781" marR="4781" marT="4781" marB="0" vert="eaVert"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zh-CN" altLang="en-US" sz="600" b="0" i="0" u="none" strike="noStrike">
                          <a:solidFill>
                            <a:srgbClr val="000000"/>
                          </a:solidFill>
                          <a:latin typeface="宋体"/>
                        </a:rPr>
                        <a:t>　</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黑体"/>
                        </a:rPr>
                        <a:t>L/QC</a:t>
                      </a:r>
                      <a:r>
                        <a:rPr lang="zh-CN" altLang="en-US" sz="500" b="0" i="0" u="none" strike="noStrike">
                          <a:solidFill>
                            <a:srgbClr val="000000"/>
                          </a:solidFill>
                          <a:latin typeface="黑体"/>
                        </a:rPr>
                        <a:t>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360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360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124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484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484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484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100.0%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25.6%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74.4%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100.0%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100.0%</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220496">
                <a:tc vMerge="1">
                  <a:txBody>
                    <a:bodyPr/>
                    <a:lstStyle/>
                    <a:p>
                      <a:endParaRPr lang="zh-CN" altLang="en-US"/>
                    </a:p>
                  </a:txBody>
                  <a:tcPr/>
                </a:tc>
                <a:tc rowSpan="3">
                  <a:txBody>
                    <a:bodyPr/>
                    <a:lstStyle/>
                    <a:p>
                      <a:pPr algn="ctr" fontAlgn="ctr"/>
                      <a:r>
                        <a:rPr lang="zh-CN" altLang="en-US" sz="500" b="0" i="0" u="none" strike="noStrike">
                          <a:solidFill>
                            <a:srgbClr val="000000"/>
                          </a:solidFill>
                          <a:latin typeface="黑体"/>
                        </a:rPr>
                        <a:t>脚手架职</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500" b="0" i="0" u="none" strike="noStrike">
                          <a:solidFill>
                            <a:srgbClr val="000000"/>
                          </a:solidFill>
                          <a:latin typeface="黑体"/>
                        </a:rPr>
                        <a:t>架子班</a:t>
                      </a:r>
                      <a:r>
                        <a:rPr lang="en-US" sz="500" b="0" i="0" u="none" strike="noStrike">
                          <a:solidFill>
                            <a:srgbClr val="000000"/>
                          </a:solidFill>
                          <a:latin typeface="黑体"/>
                        </a:rPr>
                        <a:t>A(</a:t>
                      </a:r>
                      <a:r>
                        <a:rPr lang="zh-CN" altLang="en-US" sz="500" b="0" i="0" u="none" strike="noStrike">
                          <a:solidFill>
                            <a:srgbClr val="000000"/>
                          </a:solidFill>
                          <a:latin typeface="黑体"/>
                        </a:rPr>
                        <a:t>涂装</a:t>
                      </a:r>
                      <a:r>
                        <a:rPr lang="en-US" altLang="zh-CN" sz="500" b="0" i="0" u="none" strike="noStrike">
                          <a:solidFill>
                            <a:srgbClr val="000000"/>
                          </a:solidFill>
                          <a:latin typeface="黑体"/>
                        </a:rPr>
                        <a:t>)</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329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381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217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657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542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115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657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86.6%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13.4%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33.0%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58.0%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82.5%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17.5%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9C0006"/>
                          </a:solidFill>
                          <a:latin typeface="Tahoma"/>
                        </a:rPr>
                        <a:t>82.5%</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22049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500" b="0" i="0" u="none" strike="noStrike">
                          <a:solidFill>
                            <a:srgbClr val="000000"/>
                          </a:solidFill>
                          <a:latin typeface="黑体"/>
                        </a:rPr>
                        <a:t>架子班</a:t>
                      </a:r>
                      <a:r>
                        <a:rPr lang="en-US" sz="500" b="0" i="0" u="none" strike="noStrike">
                          <a:solidFill>
                            <a:srgbClr val="000000"/>
                          </a:solidFill>
                          <a:latin typeface="黑体"/>
                        </a:rPr>
                        <a:t>A(</a:t>
                      </a:r>
                      <a:r>
                        <a:rPr lang="zh-CN" altLang="en-US" sz="500" b="0" i="0" u="none" strike="noStrike">
                          <a:solidFill>
                            <a:srgbClr val="000000"/>
                          </a:solidFill>
                          <a:latin typeface="黑体"/>
                        </a:rPr>
                        <a:t>组立</a:t>
                      </a:r>
                      <a:r>
                        <a:rPr lang="en-US" altLang="zh-CN" sz="500" b="0" i="0" u="none" strike="noStrike">
                          <a:solidFill>
                            <a:srgbClr val="000000"/>
                          </a:solidFill>
                          <a:latin typeface="黑体"/>
                        </a:rPr>
                        <a:t>)</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14.6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338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146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484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234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818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544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274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818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82.9%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17.1%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28.6%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59.2%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66.5%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33.5%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9C0006"/>
                          </a:solidFill>
                          <a:latin typeface="Tahoma"/>
                        </a:rPr>
                        <a:t>66.5%</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4031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500" b="0" i="0" u="none" strike="noStrike" dirty="0">
                          <a:solidFill>
                            <a:srgbClr val="000000"/>
                          </a:solidFill>
                          <a:latin typeface="黑体"/>
                        </a:rPr>
                        <a:t>架子班</a:t>
                      </a:r>
                      <a:r>
                        <a:rPr lang="en-US" sz="500" b="0" i="0" u="none" strike="noStrike" dirty="0">
                          <a:solidFill>
                            <a:srgbClr val="000000"/>
                          </a:solidFill>
                          <a:latin typeface="黑体"/>
                        </a:rPr>
                        <a:t>B</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500" b="0" i="0" u="none" strike="noStrike">
                          <a:solidFill>
                            <a:srgbClr val="000000"/>
                          </a:solidFill>
                          <a:latin typeface="Tahoma"/>
                        </a:rPr>
                        <a:t>7.4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152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256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74.5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370.5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206.5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164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370.5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86.5%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13.5%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20.1%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69.1%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55.7%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44.3%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9C0006"/>
                          </a:solidFill>
                          <a:latin typeface="Tahoma"/>
                        </a:rPr>
                        <a:t>55.7%</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40316">
                <a:tc vMerge="1">
                  <a:txBody>
                    <a:bodyPr/>
                    <a:lstStyle/>
                    <a:p>
                      <a:endParaRPr lang="zh-CN" altLang="en-US"/>
                    </a:p>
                  </a:txBody>
                  <a:tcPr/>
                </a:tc>
                <a:tc rowSpan="3">
                  <a:txBody>
                    <a:bodyPr/>
                    <a:lstStyle/>
                    <a:p>
                      <a:pPr algn="ctr" fontAlgn="ctr"/>
                      <a:r>
                        <a:rPr lang="zh-CN" altLang="en-US" sz="500" b="0" i="0" u="none" strike="noStrike">
                          <a:solidFill>
                            <a:srgbClr val="000000"/>
                          </a:solidFill>
                          <a:latin typeface="黑体"/>
                        </a:rPr>
                        <a:t>喷砂职</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0" i="0" u="none" strike="noStrike">
                          <a:solidFill>
                            <a:srgbClr val="000000"/>
                          </a:solidFill>
                          <a:latin typeface="黑体"/>
                        </a:rPr>
                        <a:t>喷砂</a:t>
                      </a:r>
                      <a:r>
                        <a:rPr lang="en-US" altLang="zh-CN" sz="500" b="0" i="0" u="none" strike="noStrike">
                          <a:solidFill>
                            <a:srgbClr val="000000"/>
                          </a:solidFill>
                          <a:latin typeface="黑体"/>
                        </a:rPr>
                        <a:t>1</a:t>
                      </a:r>
                      <a:r>
                        <a:rPr lang="zh-CN" altLang="en-US" sz="500" b="0" i="0" u="none" strike="noStrike">
                          <a:solidFill>
                            <a:srgbClr val="000000"/>
                          </a:solidFill>
                          <a:latin typeface="黑体"/>
                        </a:rPr>
                        <a:t>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245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338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315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222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875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534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341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875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60.4%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39.6%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36.0%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38.6%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61.0%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39.0%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9C0006"/>
                          </a:solidFill>
                          <a:latin typeface="Tahoma"/>
                        </a:rPr>
                        <a:t>61.0%</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4031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500" b="0" i="0" u="none" strike="noStrike">
                          <a:solidFill>
                            <a:srgbClr val="000000"/>
                          </a:solidFill>
                          <a:latin typeface="黑体"/>
                        </a:rPr>
                        <a:t>喷砂</a:t>
                      </a:r>
                      <a:r>
                        <a:rPr lang="en-US" altLang="zh-CN" sz="500" b="0" i="0" u="none" strike="noStrike">
                          <a:solidFill>
                            <a:srgbClr val="000000"/>
                          </a:solidFill>
                          <a:latin typeface="黑体"/>
                        </a:rPr>
                        <a:t>2</a:t>
                      </a:r>
                      <a:r>
                        <a:rPr lang="zh-CN" altLang="en-US" sz="500" b="0" i="0" u="none" strike="noStrike">
                          <a:solidFill>
                            <a:srgbClr val="000000"/>
                          </a:solidFill>
                          <a:latin typeface="黑体"/>
                        </a:rPr>
                        <a:t>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380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424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202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626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576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626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100.0%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32.3%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67.7%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92.0%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92.0%</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4031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500" b="0" i="0" u="none" strike="noStrike">
                          <a:solidFill>
                            <a:srgbClr val="000000"/>
                          </a:solidFill>
                          <a:latin typeface="黑体"/>
                        </a:rPr>
                        <a:t>修正班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471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555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280.5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880.5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683.5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197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880.5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92.5%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31.9%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63.0%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77.6%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22.4%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9C0006"/>
                          </a:solidFill>
                          <a:latin typeface="Tahoma"/>
                        </a:rPr>
                        <a:t>77.6%</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40316">
                <a:tc vMerge="1">
                  <a:txBody>
                    <a:bodyPr/>
                    <a:lstStyle/>
                    <a:p>
                      <a:endParaRPr lang="zh-CN" altLang="en-US"/>
                    </a:p>
                  </a:txBody>
                  <a:tcPr/>
                </a:tc>
                <a:tc rowSpan="3">
                  <a:txBody>
                    <a:bodyPr/>
                    <a:lstStyle/>
                    <a:p>
                      <a:pPr algn="ctr" fontAlgn="ctr"/>
                      <a:r>
                        <a:rPr lang="zh-CN" altLang="en-US" sz="500" b="0" i="0" u="none" strike="noStrike">
                          <a:solidFill>
                            <a:srgbClr val="000000"/>
                          </a:solidFill>
                          <a:latin typeface="黑体"/>
                        </a:rPr>
                        <a:t>涂装职</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0" i="0" u="none" strike="noStrike">
                          <a:solidFill>
                            <a:srgbClr val="000000"/>
                          </a:solidFill>
                          <a:latin typeface="黑体"/>
                        </a:rPr>
                        <a:t>喷漆班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483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139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622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339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1059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766.5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292.5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1059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86.4%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13.6%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32.0%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58.7%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72.4%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27.6%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9C0006"/>
                          </a:solidFill>
                          <a:latin typeface="Tahoma"/>
                        </a:rPr>
                        <a:t>72.4%</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4031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500" b="0" i="0" u="none" strike="noStrike">
                          <a:solidFill>
                            <a:srgbClr val="000000"/>
                          </a:solidFill>
                          <a:latin typeface="黑体"/>
                        </a:rPr>
                        <a:t>预涂</a:t>
                      </a:r>
                      <a:r>
                        <a:rPr lang="en-US" altLang="zh-CN" sz="500" b="0" i="0" u="none" strike="noStrike">
                          <a:solidFill>
                            <a:srgbClr val="000000"/>
                          </a:solidFill>
                          <a:latin typeface="黑体"/>
                        </a:rPr>
                        <a:t>1</a:t>
                      </a:r>
                      <a:r>
                        <a:rPr lang="zh-CN" altLang="en-US" sz="500" b="0" i="0" u="none" strike="noStrike">
                          <a:solidFill>
                            <a:srgbClr val="000000"/>
                          </a:solidFill>
                          <a:latin typeface="黑体"/>
                        </a:rPr>
                        <a:t>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1542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218.5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1760.5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1105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319.5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3185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2542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643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3185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84.6%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15.4%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34.7%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55.3%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79.8%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20.2%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9C0006"/>
                          </a:solidFill>
                          <a:latin typeface="Tahoma"/>
                        </a:rPr>
                        <a:t>79.8%</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4031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500" b="0" i="0" u="none" strike="noStrike">
                          <a:solidFill>
                            <a:srgbClr val="000000"/>
                          </a:solidFill>
                          <a:latin typeface="黑体"/>
                        </a:rPr>
                        <a:t>预涂</a:t>
                      </a:r>
                      <a:r>
                        <a:rPr lang="en-US" altLang="zh-CN" sz="500" b="0" i="0" u="none" strike="noStrike">
                          <a:solidFill>
                            <a:srgbClr val="000000"/>
                          </a:solidFill>
                          <a:latin typeface="黑体"/>
                        </a:rPr>
                        <a:t>2</a:t>
                      </a:r>
                      <a:r>
                        <a:rPr lang="zh-CN" altLang="en-US" sz="500" b="0" i="0" u="none" strike="noStrike">
                          <a:solidFill>
                            <a:srgbClr val="000000"/>
                          </a:solidFill>
                          <a:latin typeface="黑体"/>
                        </a:rPr>
                        <a:t>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596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650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265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985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833.5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151.5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985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90.3%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26.9%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66.0%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84.6%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15.4%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9C0006"/>
                          </a:solidFill>
                          <a:latin typeface="Tahoma"/>
                        </a:rPr>
                        <a:t>84.6%</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40316">
                <a:tc vMerge="1">
                  <a:txBody>
                    <a:bodyPr/>
                    <a:lstStyle/>
                    <a:p>
                      <a:endParaRPr lang="zh-CN" altLang="en-US"/>
                    </a:p>
                  </a:txBody>
                  <a:tcPr/>
                </a:tc>
                <a:tc gridSpan="2">
                  <a:txBody>
                    <a:bodyPr/>
                    <a:lstStyle/>
                    <a:p>
                      <a:pPr algn="ctr" fontAlgn="ctr"/>
                      <a:r>
                        <a:rPr lang="zh-CN" altLang="en-US" sz="500" b="0" i="0" u="none" strike="noStrike">
                          <a:solidFill>
                            <a:srgbClr val="000000"/>
                          </a:solidFill>
                          <a:latin typeface="黑体"/>
                        </a:rPr>
                        <a:t>小计</a:t>
                      </a:r>
                    </a:p>
                  </a:txBody>
                  <a:tcPr marL="4781" marR="4781" marT="4781"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tc>
                  <a:txBody>
                    <a:bodyPr/>
                    <a:lstStyle/>
                    <a:p>
                      <a:pPr algn="ctr" fontAlgn="ctr"/>
                      <a:r>
                        <a:rPr lang="en-US" altLang="zh-CN" sz="500" b="0" i="0" u="none" strike="noStrike">
                          <a:solidFill>
                            <a:srgbClr val="000000"/>
                          </a:solidFill>
                          <a:latin typeface="Tahoma"/>
                        </a:rPr>
                        <a:t>169.6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4896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934.5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5830.5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3156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953.5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9940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7712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2228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9940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85.9%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14.1%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31.8%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58.7%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77.6%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22.4%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9C0006"/>
                          </a:solidFill>
                          <a:latin typeface="Tahoma"/>
                        </a:rPr>
                        <a:t>77.6%</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40316">
                <a:tc rowSpan="8">
                  <a:txBody>
                    <a:bodyPr/>
                    <a:lstStyle/>
                    <a:p>
                      <a:pPr algn="ctr" fontAlgn="ctr"/>
                      <a:r>
                        <a:rPr lang="zh-CN" altLang="en-US" sz="600" b="0" i="0" u="none" strike="noStrike">
                          <a:solidFill>
                            <a:srgbClr val="000000"/>
                          </a:solidFill>
                          <a:latin typeface="黑体"/>
                        </a:rPr>
                        <a:t>汉邦荣成项目部</a:t>
                      </a:r>
                    </a:p>
                  </a:txBody>
                  <a:tcPr marL="4781" marR="4781" marT="4781" marB="0" vert="eaVert"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C000"/>
                    </a:solidFill>
                  </a:tcPr>
                </a:tc>
                <a:tc>
                  <a:txBody>
                    <a:bodyPr/>
                    <a:lstStyle/>
                    <a:p>
                      <a:pPr algn="l" fontAlgn="ctr"/>
                      <a:r>
                        <a:rPr lang="zh-CN" altLang="en-US" sz="500" b="0" i="0" u="none" strike="noStrike">
                          <a:solidFill>
                            <a:srgbClr val="000000"/>
                          </a:solidFill>
                          <a:latin typeface="黑体"/>
                        </a:rPr>
                        <a:t>　</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黑体"/>
                        </a:rPr>
                        <a:t>QC</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232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272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132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452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334.5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117.5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452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85.0%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15.0%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29.2%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60.2%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74.0%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26.0%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9C0006"/>
                          </a:solidFill>
                          <a:latin typeface="Tahoma"/>
                        </a:rPr>
                        <a:t>74.0%</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40316">
                <a:tc vMerge="1">
                  <a:txBody>
                    <a:bodyPr/>
                    <a:lstStyle/>
                    <a:p>
                      <a:endParaRPr lang="zh-CN" altLang="en-US"/>
                    </a:p>
                  </a:txBody>
                  <a:tcPr/>
                </a:tc>
                <a:tc rowSpan="3">
                  <a:txBody>
                    <a:bodyPr/>
                    <a:lstStyle/>
                    <a:p>
                      <a:pPr algn="ctr" fontAlgn="ctr"/>
                      <a:r>
                        <a:rPr lang="zh-CN" altLang="en-US" sz="500" b="0" i="0" u="none" strike="noStrike">
                          <a:solidFill>
                            <a:srgbClr val="000000"/>
                          </a:solidFill>
                          <a:latin typeface="黑体"/>
                        </a:rPr>
                        <a:t>加工职</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0" i="0" u="none" strike="noStrike">
                          <a:solidFill>
                            <a:srgbClr val="000000"/>
                          </a:solidFill>
                          <a:latin typeface="黑体"/>
                        </a:rPr>
                        <a:t>切割班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18.6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646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704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326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1070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960.5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109.5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1070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94.6%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30.5%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65.8%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89.8%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000000"/>
                          </a:solidFill>
                          <a:latin typeface="Tahoma"/>
                        </a:rPr>
                        <a:t>89.8%</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4031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500" b="0" i="0" u="none" strike="noStrike">
                          <a:solidFill>
                            <a:srgbClr val="000000"/>
                          </a:solidFill>
                          <a:latin typeface="黑体"/>
                        </a:rPr>
                        <a:t>装配</a:t>
                      </a:r>
                      <a:r>
                        <a:rPr lang="en-US" altLang="zh-CN" sz="500" b="0" i="0" u="none" strike="noStrike">
                          <a:solidFill>
                            <a:srgbClr val="000000"/>
                          </a:solidFill>
                          <a:latin typeface="黑体"/>
                        </a:rPr>
                        <a:t>1</a:t>
                      </a:r>
                      <a:r>
                        <a:rPr lang="zh-CN" altLang="en-US" sz="500" b="0" i="0" u="none" strike="noStrike">
                          <a:solidFill>
                            <a:srgbClr val="000000"/>
                          </a:solidFill>
                          <a:latin typeface="黑体"/>
                        </a:rPr>
                        <a:t>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370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472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263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743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583.5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159.5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743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98.3%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35.4%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63.5%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78.5%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21.5%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9C0006"/>
                          </a:solidFill>
                          <a:latin typeface="Tahoma"/>
                        </a:rPr>
                        <a:t>78.5%</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4031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500" b="0" i="0" u="none" strike="noStrike">
                          <a:solidFill>
                            <a:srgbClr val="000000"/>
                          </a:solidFill>
                          <a:latin typeface="黑体"/>
                        </a:rPr>
                        <a:t>装配</a:t>
                      </a:r>
                      <a:r>
                        <a:rPr lang="en-US" altLang="zh-CN" sz="500" b="0" i="0" u="none" strike="noStrike">
                          <a:solidFill>
                            <a:srgbClr val="000000"/>
                          </a:solidFill>
                          <a:latin typeface="黑体"/>
                        </a:rPr>
                        <a:t>2</a:t>
                      </a:r>
                      <a:r>
                        <a:rPr lang="zh-CN" altLang="en-US" sz="500" b="0" i="0" u="none" strike="noStrike">
                          <a:solidFill>
                            <a:srgbClr val="000000"/>
                          </a:solidFill>
                          <a:latin typeface="黑体"/>
                        </a:rPr>
                        <a:t>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13.2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342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154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496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637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414.5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222.5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637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93.9%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17.1%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77.9%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65.1%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34.9%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9C0006"/>
                          </a:solidFill>
                          <a:latin typeface="Tahoma"/>
                        </a:rPr>
                        <a:t>65.1%</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40316">
                <a:tc vMerge="1">
                  <a:txBody>
                    <a:bodyPr/>
                    <a:lstStyle/>
                    <a:p>
                      <a:endParaRPr lang="zh-CN" altLang="en-US"/>
                    </a:p>
                  </a:txBody>
                  <a:tcPr/>
                </a:tc>
                <a:tc rowSpan="3">
                  <a:txBody>
                    <a:bodyPr/>
                    <a:lstStyle/>
                    <a:p>
                      <a:pPr algn="ctr" fontAlgn="ctr"/>
                      <a:r>
                        <a:rPr lang="zh-CN" altLang="en-US" sz="500" b="0" i="0" u="none" strike="noStrike">
                          <a:solidFill>
                            <a:srgbClr val="000000"/>
                          </a:solidFill>
                          <a:latin typeface="黑体"/>
                        </a:rPr>
                        <a:t>组立职</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0" i="0" u="none" strike="noStrike">
                          <a:solidFill>
                            <a:srgbClr val="000000"/>
                          </a:solidFill>
                          <a:latin typeface="黑体"/>
                        </a:rPr>
                        <a:t>焊接</a:t>
                      </a:r>
                      <a:r>
                        <a:rPr lang="en-US" altLang="zh-CN" sz="500" b="0" i="0" u="none" strike="noStrike">
                          <a:solidFill>
                            <a:srgbClr val="000000"/>
                          </a:solidFill>
                          <a:latin typeface="黑体"/>
                        </a:rPr>
                        <a:t>1</a:t>
                      </a:r>
                      <a:r>
                        <a:rPr lang="zh-CN" altLang="en-US" sz="500" b="0" i="0" u="none" strike="noStrike">
                          <a:solidFill>
                            <a:srgbClr val="000000"/>
                          </a:solidFill>
                          <a:latin typeface="黑体"/>
                        </a:rPr>
                        <a:t>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376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464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188.5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668.5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533.5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135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668.5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96.7%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28.2%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69.4%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79.8%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20.2%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9C0006"/>
                          </a:solidFill>
                          <a:latin typeface="Tahoma"/>
                        </a:rPr>
                        <a:t>79.8%</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4031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500" b="0" i="0" u="none" strike="noStrike">
                          <a:solidFill>
                            <a:srgbClr val="000000"/>
                          </a:solidFill>
                          <a:latin typeface="黑体"/>
                        </a:rPr>
                        <a:t>焊接</a:t>
                      </a:r>
                      <a:r>
                        <a:rPr lang="en-US" altLang="zh-CN" sz="500" b="0" i="0" u="none" strike="noStrike">
                          <a:solidFill>
                            <a:srgbClr val="000000"/>
                          </a:solidFill>
                          <a:latin typeface="黑体"/>
                        </a:rPr>
                        <a:t>2</a:t>
                      </a:r>
                      <a:r>
                        <a:rPr lang="zh-CN" altLang="en-US" sz="500" b="0" i="0" u="none" strike="noStrike">
                          <a:solidFill>
                            <a:srgbClr val="000000"/>
                          </a:solidFill>
                          <a:latin typeface="黑体"/>
                        </a:rPr>
                        <a:t>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394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90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484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146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666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509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157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666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93.1%</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21.9%</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72.7%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76.4%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23.6%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9C0006"/>
                          </a:solidFill>
                          <a:latin typeface="Tahoma"/>
                        </a:rPr>
                        <a:t>76.4%</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4031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500" b="0" i="0" u="none" strike="noStrike">
                          <a:solidFill>
                            <a:srgbClr val="000000"/>
                          </a:solidFill>
                          <a:latin typeface="黑体"/>
                        </a:rPr>
                        <a:t>火攻班</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384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424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123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56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603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497.5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105.5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603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88.3%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11.7%</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20.4%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70.3%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82.5%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a:solidFill>
                            <a:srgbClr val="000000"/>
                          </a:solidFill>
                          <a:latin typeface="Tahoma"/>
                        </a:rPr>
                        <a:t>17.5%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0" i="0" u="none" strike="noStrike" dirty="0">
                          <a:solidFill>
                            <a:srgbClr val="9C0006"/>
                          </a:solidFill>
                          <a:latin typeface="Tahoma"/>
                        </a:rPr>
                        <a:t>82.5%</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40316">
                <a:tc vMerge="1">
                  <a:txBody>
                    <a:bodyPr/>
                    <a:lstStyle/>
                    <a:p>
                      <a:endParaRPr lang="zh-CN" altLang="en-US"/>
                    </a:p>
                  </a:txBody>
                  <a:tcPr/>
                </a:tc>
                <a:tc gridSpan="2">
                  <a:txBody>
                    <a:bodyPr/>
                    <a:lstStyle/>
                    <a:p>
                      <a:pPr algn="ctr" fontAlgn="ctr"/>
                      <a:r>
                        <a:rPr lang="zh-CN" altLang="en-US" sz="500" b="0" i="0" u="none" strike="noStrike">
                          <a:solidFill>
                            <a:srgbClr val="000000"/>
                          </a:solidFill>
                          <a:latin typeface="黑体"/>
                        </a:rPr>
                        <a:t>小计</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tc>
                  <a:txBody>
                    <a:bodyPr/>
                    <a:lstStyle/>
                    <a:p>
                      <a:pPr algn="ctr" fontAlgn="ctr"/>
                      <a:r>
                        <a:rPr lang="en-US" altLang="zh-CN" sz="500" b="0" i="0" u="none" strike="noStrike">
                          <a:solidFill>
                            <a:srgbClr val="000000"/>
                          </a:solidFill>
                          <a:latin typeface="Tahoma"/>
                        </a:rPr>
                        <a:t>88.8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2744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0</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572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3316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1287.5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236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4839.5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3833</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1006.5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4839.5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93.4%</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6.6%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26.6%</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68.5%</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79.2%</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a:solidFill>
                            <a:srgbClr val="000000"/>
                          </a:solidFill>
                          <a:latin typeface="Tahoma"/>
                        </a:rPr>
                        <a:t>20.8%</a:t>
                      </a:r>
                    </a:p>
                  </a:txBody>
                  <a:tcPr marL="4781" marR="4781" marT="47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500" b="0" i="0" u="none" strike="noStrike" dirty="0">
                          <a:solidFill>
                            <a:srgbClr val="9C0006"/>
                          </a:solidFill>
                          <a:latin typeface="Tahoma"/>
                        </a:rPr>
                        <a:t>79.2%</a:t>
                      </a:r>
                    </a:p>
                  </a:txBody>
                  <a:tcPr marL="4781" marR="4781" marT="478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C7CE"/>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435"/>
                                        </p:tgtEl>
                                        <p:attrNameLst>
                                          <p:attrName>style.visibility</p:attrName>
                                        </p:attrNameLst>
                                      </p:cBhvr>
                                      <p:to>
                                        <p:strVal val="visible"/>
                                      </p:to>
                                    </p:set>
                                    <p:animEffect transition="in" filter="fade">
                                      <p:cBhvr>
                                        <p:cTn id="11" dur="500"/>
                                        <p:tgtEl>
                                          <p:spTgt spid="12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35"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40"/>
          <p:cNvGrpSpPr>
            <a:grpSpLocks/>
          </p:cNvGrpSpPr>
          <p:nvPr/>
        </p:nvGrpSpPr>
        <p:grpSpPr bwMode="auto">
          <a:xfrm>
            <a:off x="0" y="0"/>
            <a:ext cx="9144000" cy="1025525"/>
            <a:chOff x="0" y="0"/>
            <a:chExt cx="5760" cy="646"/>
          </a:xfrm>
        </p:grpSpPr>
        <p:sp>
          <p:nvSpPr>
            <p:cNvPr id="12429" name="Rectangle 141"/>
            <p:cNvSpPr>
              <a:spLocks noChangeArrowheads="1"/>
            </p:cNvSpPr>
            <p:nvPr/>
          </p:nvSpPr>
          <p:spPr bwMode="auto">
            <a:xfrm>
              <a:off x="0" y="0"/>
              <a:ext cx="5760" cy="516"/>
            </a:xfrm>
            <a:prstGeom prst="rect">
              <a:avLst/>
            </a:prstGeom>
            <a:gradFill rotWithShape="1">
              <a:gsLst>
                <a:gs pos="0">
                  <a:srgbClr val="4D1979">
                    <a:gamma/>
                    <a:shade val="65882"/>
                    <a:invGamma/>
                  </a:srgbClr>
                </a:gs>
                <a:gs pos="100000">
                  <a:srgbClr val="4D1979"/>
                </a:gs>
              </a:gsLst>
              <a:lin ang="18900000" scaled="1"/>
            </a:gradFill>
            <a:ln w="9525">
              <a:noFill/>
              <a:miter lim="800000"/>
              <a:headEnd/>
              <a:tailEnd/>
            </a:ln>
            <a:effectLst/>
          </p:spPr>
          <p:txBody>
            <a:bodyPr wrap="none" anchor="ctr"/>
            <a:lstStyle/>
            <a:p>
              <a:endParaRPr lang="zh-CN" altLang="en-US"/>
            </a:p>
          </p:txBody>
        </p:sp>
        <p:sp>
          <p:nvSpPr>
            <p:cNvPr id="12430" name="Rectangle 142"/>
            <p:cNvSpPr>
              <a:spLocks noChangeArrowheads="1"/>
            </p:cNvSpPr>
            <p:nvPr/>
          </p:nvSpPr>
          <p:spPr bwMode="auto">
            <a:xfrm rot="10800000">
              <a:off x="0" y="506"/>
              <a:ext cx="5760" cy="140"/>
            </a:xfrm>
            <a:prstGeom prst="rect">
              <a:avLst/>
            </a:prstGeom>
            <a:gradFill rotWithShape="1">
              <a:gsLst>
                <a:gs pos="0">
                  <a:schemeClr val="bg2">
                    <a:gamma/>
                    <a:shade val="46275"/>
                    <a:invGamma/>
                    <a:alpha val="0"/>
                  </a:schemeClr>
                </a:gs>
                <a:gs pos="100000">
                  <a:schemeClr val="bg2">
                    <a:alpha val="33000"/>
                  </a:schemeClr>
                </a:gs>
              </a:gsLst>
              <a:lin ang="5400000" scaled="1"/>
            </a:gradFill>
            <a:ln w="9525">
              <a:noFill/>
              <a:miter lim="800000"/>
              <a:headEnd/>
              <a:tailEnd/>
            </a:ln>
            <a:effectLst/>
          </p:spPr>
          <p:txBody>
            <a:bodyPr wrap="none" anchor="ctr"/>
            <a:lstStyle/>
            <a:p>
              <a:endParaRPr lang="zh-CN" altLang="en-US"/>
            </a:p>
          </p:txBody>
        </p:sp>
        <p:pic>
          <p:nvPicPr>
            <p:cNvPr id="12431" name="Picture 143"/>
            <p:cNvPicPr>
              <a:picLocks noChangeAspect="1" noChangeArrowheads="1"/>
            </p:cNvPicPr>
            <p:nvPr/>
          </p:nvPicPr>
          <p:blipFill>
            <a:blip r:embed="rId3" cstate="print">
              <a:lum bright="-12000"/>
            </a:blip>
            <a:srcRect t="18701" r="15749" b="42659"/>
            <a:stretch>
              <a:fillRect/>
            </a:stretch>
          </p:blipFill>
          <p:spPr bwMode="auto">
            <a:xfrm>
              <a:off x="4781" y="0"/>
              <a:ext cx="979" cy="500"/>
            </a:xfrm>
            <a:prstGeom prst="rect">
              <a:avLst/>
            </a:prstGeom>
            <a:noFill/>
            <a:ln w="9525">
              <a:noFill/>
              <a:miter lim="800000"/>
              <a:headEnd/>
              <a:tailEnd/>
            </a:ln>
            <a:effectLst/>
          </p:spPr>
        </p:pic>
        <p:sp>
          <p:nvSpPr>
            <p:cNvPr id="12432" name="Rectangle 144"/>
            <p:cNvSpPr>
              <a:spLocks noChangeArrowheads="1"/>
            </p:cNvSpPr>
            <p:nvPr/>
          </p:nvSpPr>
          <p:spPr bwMode="auto">
            <a:xfrm>
              <a:off x="0" y="472"/>
              <a:ext cx="5760" cy="44"/>
            </a:xfrm>
            <a:prstGeom prst="rect">
              <a:avLst/>
            </a:prstGeom>
            <a:gradFill rotWithShape="1">
              <a:gsLst>
                <a:gs pos="0">
                  <a:srgbClr val="C9E576"/>
                </a:gs>
                <a:gs pos="100000">
                  <a:srgbClr val="97C523"/>
                </a:gs>
              </a:gsLst>
              <a:lin ang="5400000" scaled="1"/>
            </a:gradFill>
            <a:ln w="9525">
              <a:noFill/>
              <a:miter lim="800000"/>
              <a:headEnd/>
              <a:tailEnd/>
            </a:ln>
            <a:effectLst/>
          </p:spPr>
          <p:txBody>
            <a:bodyPr wrap="none" anchor="ctr"/>
            <a:lstStyle/>
            <a:p>
              <a:endParaRPr lang="zh-CN" altLang="en-US"/>
            </a:p>
          </p:txBody>
        </p:sp>
        <p:sp>
          <p:nvSpPr>
            <p:cNvPr id="12433" name="Rectangle 145"/>
            <p:cNvSpPr>
              <a:spLocks noChangeArrowheads="1"/>
            </p:cNvSpPr>
            <p:nvPr/>
          </p:nvSpPr>
          <p:spPr bwMode="auto">
            <a:xfrm>
              <a:off x="0" y="0"/>
              <a:ext cx="5760" cy="164"/>
            </a:xfrm>
            <a:prstGeom prst="rect">
              <a:avLst/>
            </a:prstGeom>
            <a:gradFill rotWithShape="1">
              <a:gsLst>
                <a:gs pos="0">
                  <a:schemeClr val="bg1">
                    <a:alpha val="13000"/>
                  </a:schemeClr>
                </a:gs>
                <a:gs pos="100000">
                  <a:schemeClr val="bg1">
                    <a:gamma/>
                    <a:shade val="46275"/>
                    <a:invGamma/>
                    <a:alpha val="0"/>
                  </a:schemeClr>
                </a:gs>
              </a:gsLst>
              <a:lin ang="5400000" scaled="1"/>
            </a:gradFill>
            <a:ln w="9525">
              <a:noFill/>
              <a:miter lim="800000"/>
              <a:headEnd/>
              <a:tailEnd/>
            </a:ln>
            <a:effectLst/>
          </p:spPr>
          <p:txBody>
            <a:bodyPr wrap="none" anchor="ctr"/>
            <a:lstStyle/>
            <a:p>
              <a:endParaRPr lang="zh-CN" altLang="en-US"/>
            </a:p>
          </p:txBody>
        </p:sp>
      </p:grpSp>
      <p:sp>
        <p:nvSpPr>
          <p:cNvPr id="12435" name="Rectangle 147"/>
          <p:cNvSpPr>
            <a:spLocks noGrp="1" noChangeArrowheads="1"/>
          </p:cNvSpPr>
          <p:nvPr>
            <p:ph type="title"/>
          </p:nvPr>
        </p:nvSpPr>
        <p:spPr/>
        <p:txBody>
          <a:bodyPr/>
          <a:lstStyle/>
          <a:p>
            <a:r>
              <a:rPr lang="en-US" sz="1600" b="1" dirty="0" smtClean="0">
                <a:solidFill>
                  <a:srgbClr val="92D050"/>
                </a:solidFill>
              </a:rPr>
              <a:t>►</a:t>
            </a:r>
            <a:r>
              <a:rPr lang="zh-CN" altLang="en-US" sz="1600" b="1" dirty="0" smtClean="0">
                <a:solidFill>
                  <a:srgbClr val="92D050"/>
                </a:solidFill>
              </a:rPr>
              <a:t>引领造船涂装业变革的港盛联合</a:t>
            </a:r>
            <a:endParaRPr lang="en-GB" altLang="zh-CN" sz="1600" b="1" dirty="0">
              <a:solidFill>
                <a:srgbClr val="92D050"/>
              </a:solidFill>
              <a:ea typeface="宋体" charset="-122"/>
            </a:endParaRPr>
          </a:p>
        </p:txBody>
      </p:sp>
      <p:sp>
        <p:nvSpPr>
          <p:cNvPr id="11" name="TextBox 10"/>
          <p:cNvSpPr txBox="1"/>
          <p:nvPr/>
        </p:nvSpPr>
        <p:spPr>
          <a:xfrm>
            <a:off x="2285984" y="6519446"/>
            <a:ext cx="4500594" cy="338554"/>
          </a:xfrm>
          <a:prstGeom prst="rect">
            <a:avLst/>
          </a:prstGeom>
          <a:noFill/>
        </p:spPr>
        <p:txBody>
          <a:bodyPr wrap="square">
            <a:spAutoFit/>
          </a:bodyPr>
          <a:lstStyle/>
          <a:p>
            <a:pPr algn="ctr">
              <a:defRPr/>
            </a:pPr>
            <a:r>
              <a:rPr lang="zh-CN" altLang="en-US" sz="1600" b="1" dirty="0">
                <a:ln>
                  <a:solidFill>
                    <a:srgbClr val="7030A0"/>
                  </a:solidFill>
                </a:ln>
                <a:solidFill>
                  <a:schemeClr val="accent1">
                    <a:lumMod val="60000"/>
                    <a:lumOff val="40000"/>
                  </a:schemeClr>
                </a:solidFill>
                <a:effectLst>
                  <a:glow rad="139700">
                    <a:schemeClr val="bg1">
                      <a:alpha val="40000"/>
                    </a:schemeClr>
                  </a:glow>
                </a:effectLst>
                <a:latin typeface="华文新魏" pitchFamily="2" charset="-122"/>
                <a:ea typeface="华文新魏" pitchFamily="2" charset="-122"/>
              </a:rPr>
              <a:t>找借口只能失败，找方法定能成功！</a:t>
            </a:r>
          </a:p>
        </p:txBody>
      </p:sp>
      <p:graphicFrame>
        <p:nvGraphicFramePr>
          <p:cNvPr id="14" name="表格 13"/>
          <p:cNvGraphicFramePr>
            <a:graphicFrameLocks noGrp="1"/>
          </p:cNvGraphicFramePr>
          <p:nvPr/>
        </p:nvGraphicFramePr>
        <p:xfrm>
          <a:off x="-1" y="980730"/>
          <a:ext cx="9144000" cy="5112567"/>
        </p:xfrm>
        <a:graphic>
          <a:graphicData uri="http://schemas.openxmlformats.org/drawingml/2006/table">
            <a:tbl>
              <a:tblPr/>
              <a:tblGrid>
                <a:gridCol w="1388488"/>
                <a:gridCol w="1084103"/>
                <a:gridCol w="900638"/>
                <a:gridCol w="1100783"/>
                <a:gridCol w="1100783"/>
                <a:gridCol w="1100783"/>
                <a:gridCol w="1100783"/>
                <a:gridCol w="1367639"/>
              </a:tblGrid>
              <a:tr h="569156">
                <a:tc gridSpan="8">
                  <a:txBody>
                    <a:bodyPr/>
                    <a:lstStyle/>
                    <a:p>
                      <a:pPr algn="ctr" fontAlgn="ctr"/>
                      <a:r>
                        <a:rPr lang="zh-CN" altLang="en-US" sz="1200" b="0" i="0" u="none" strike="noStrike" dirty="0">
                          <a:solidFill>
                            <a:srgbClr val="FFFFFF"/>
                          </a:solidFill>
                          <a:latin typeface="宋体" pitchFamily="2" charset="-122"/>
                          <a:ea typeface="宋体" pitchFamily="2" charset="-122"/>
                        </a:rPr>
                        <a:t>港盛联合先行涂装  </a:t>
                      </a:r>
                      <a:r>
                        <a:rPr lang="en-US" altLang="zh-CN" sz="1200" b="0" i="0" u="none" strike="noStrike" dirty="0">
                          <a:solidFill>
                            <a:srgbClr val="FFFFFF"/>
                          </a:solidFill>
                          <a:latin typeface="宋体" pitchFamily="2" charset="-122"/>
                          <a:ea typeface="宋体" pitchFamily="2" charset="-122"/>
                        </a:rPr>
                        <a:t>2011</a:t>
                      </a:r>
                      <a:r>
                        <a:rPr lang="zh-CN" altLang="en-US" sz="1200" b="0" i="0" u="none" strike="noStrike" dirty="0">
                          <a:solidFill>
                            <a:srgbClr val="FFFFFF"/>
                          </a:solidFill>
                          <a:latin typeface="宋体" pitchFamily="2" charset="-122"/>
                          <a:ea typeface="宋体" pitchFamily="2" charset="-122"/>
                        </a:rPr>
                        <a:t>年第</a:t>
                      </a:r>
                      <a:r>
                        <a:rPr lang="en-US" altLang="zh-CN" sz="1200" b="0" i="0" u="none" strike="noStrike" dirty="0">
                          <a:solidFill>
                            <a:srgbClr val="FFFFFF"/>
                          </a:solidFill>
                          <a:latin typeface="宋体" pitchFamily="2" charset="-122"/>
                          <a:ea typeface="宋体" pitchFamily="2" charset="-122"/>
                        </a:rPr>
                        <a:t>30</a:t>
                      </a:r>
                      <a:r>
                        <a:rPr lang="zh-CN" altLang="en-US" sz="1200" b="0" i="0" u="none" strike="noStrike" dirty="0">
                          <a:solidFill>
                            <a:srgbClr val="FFFFFF"/>
                          </a:solidFill>
                          <a:latin typeface="宋体" pitchFamily="2" charset="-122"/>
                          <a:ea typeface="宋体" pitchFamily="2" charset="-122"/>
                        </a:rPr>
                        <a:t>周  </a:t>
                      </a:r>
                      <a:r>
                        <a:rPr lang="en-US" sz="1200" b="0" i="0" u="none" strike="noStrike" dirty="0">
                          <a:solidFill>
                            <a:srgbClr val="FFFFFF"/>
                          </a:solidFill>
                          <a:latin typeface="宋体" pitchFamily="2" charset="-122"/>
                          <a:ea typeface="宋体" pitchFamily="2" charset="-122"/>
                        </a:rPr>
                        <a:t>BLOCK &amp; H/C   </a:t>
                      </a:r>
                      <a:r>
                        <a:rPr lang="zh-CN" altLang="en-US" sz="1200" b="0" i="0" u="none" strike="noStrike" dirty="0">
                          <a:solidFill>
                            <a:srgbClr val="FFFFFF"/>
                          </a:solidFill>
                          <a:latin typeface="宋体" pitchFamily="2" charset="-122"/>
                          <a:ea typeface="宋体" pitchFamily="2" charset="-122"/>
                        </a:rPr>
                        <a:t>工期明细</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49B"/>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779955">
                <a:tc>
                  <a:txBody>
                    <a:bodyPr/>
                    <a:lstStyle/>
                    <a:p>
                      <a:pPr algn="ctr" fontAlgn="ctr"/>
                      <a:r>
                        <a:rPr lang="zh-CN" altLang="en-US" sz="1200" b="0" i="0" u="none" strike="noStrike" dirty="0">
                          <a:solidFill>
                            <a:srgbClr val="F2F2F2"/>
                          </a:solidFill>
                          <a:latin typeface="宋体" pitchFamily="2" charset="-122"/>
                          <a:ea typeface="宋体" pitchFamily="2" charset="-122"/>
                        </a:rPr>
                        <a:t>项目部</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200" b="0" i="0" u="none" strike="noStrike">
                          <a:solidFill>
                            <a:srgbClr val="FFFFFF"/>
                          </a:solidFill>
                          <a:latin typeface="宋体" pitchFamily="2" charset="-122"/>
                          <a:ea typeface="宋体" pitchFamily="2" charset="-122"/>
                        </a:rPr>
                        <a:t>区分</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200" b="0" i="0" u="none" strike="noStrike">
                          <a:solidFill>
                            <a:srgbClr val="FFFFFF"/>
                          </a:solidFill>
                          <a:latin typeface="宋体" pitchFamily="2" charset="-122"/>
                          <a:ea typeface="宋体" pitchFamily="2" charset="-122"/>
                        </a:rPr>
                        <a:t>有无</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200" b="0" i="0" u="none" strike="noStrike">
                          <a:solidFill>
                            <a:srgbClr val="FFFFFF"/>
                          </a:solidFill>
                          <a:latin typeface="宋体" pitchFamily="2" charset="-122"/>
                          <a:ea typeface="宋体" pitchFamily="2" charset="-122"/>
                        </a:rPr>
                        <a:t>船号</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200" b="0" i="0" u="none" strike="noStrike">
                          <a:solidFill>
                            <a:srgbClr val="FFFFFF"/>
                          </a:solidFill>
                          <a:latin typeface="宋体" pitchFamily="2" charset="-122"/>
                          <a:ea typeface="宋体" pitchFamily="2" charset="-122"/>
                        </a:rPr>
                        <a:t>分段号</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200" b="0" i="0" u="none" strike="noStrike">
                          <a:solidFill>
                            <a:srgbClr val="FFFFFF"/>
                          </a:solidFill>
                          <a:latin typeface="宋体" pitchFamily="2" charset="-122"/>
                          <a:ea typeface="宋体" pitchFamily="2" charset="-122"/>
                        </a:rPr>
                        <a:t>开工时间</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200" b="0" i="0" u="none" strike="noStrike">
                          <a:solidFill>
                            <a:srgbClr val="FFFFFF"/>
                          </a:solidFill>
                          <a:latin typeface="宋体" pitchFamily="2" charset="-122"/>
                          <a:ea typeface="宋体" pitchFamily="2" charset="-122"/>
                        </a:rPr>
                        <a:t>截止时间</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200" b="0" i="0" u="none" strike="noStrike">
                          <a:solidFill>
                            <a:srgbClr val="FFFFFF"/>
                          </a:solidFill>
                          <a:latin typeface="宋体" pitchFamily="2" charset="-122"/>
                          <a:ea typeface="宋体" pitchFamily="2" charset="-122"/>
                        </a:rPr>
                        <a:t>超过天数</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590236">
                <a:tc rowSpan="2">
                  <a:txBody>
                    <a:bodyPr/>
                    <a:lstStyle/>
                    <a:p>
                      <a:pPr algn="ctr" fontAlgn="ctr"/>
                      <a:r>
                        <a:rPr lang="zh-CN" altLang="en-US" sz="1200" b="0" i="0" u="none" strike="noStrike">
                          <a:solidFill>
                            <a:srgbClr val="000000"/>
                          </a:solidFill>
                          <a:latin typeface="宋体" pitchFamily="2" charset="-122"/>
                          <a:ea typeface="宋体" pitchFamily="2" charset="-122"/>
                        </a:rPr>
                        <a:t>港盛宁波项目部</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宋体" pitchFamily="2" charset="-122"/>
                          <a:ea typeface="宋体" pitchFamily="2" charset="-122"/>
                        </a:rPr>
                        <a:t>BLOCK</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pitchFamily="2" charset="-122"/>
                          <a:ea typeface="宋体" pitchFamily="2" charset="-122"/>
                        </a:rPr>
                        <a:t>有</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latin typeface="宋体" pitchFamily="2" charset="-122"/>
                          <a:ea typeface="宋体" pitchFamily="2" charset="-122"/>
                        </a:rPr>
                        <a:t>1881</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宋体" pitchFamily="2" charset="-122"/>
                          <a:ea typeface="宋体" pitchFamily="2" charset="-122"/>
                        </a:rPr>
                        <a:t>F420C</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latin typeface="宋体" pitchFamily="2" charset="-122"/>
                          <a:ea typeface="宋体" pitchFamily="2" charset="-122"/>
                        </a:rPr>
                        <a:t>2011-6-27</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a:solidFill>
                            <a:srgbClr val="000000"/>
                          </a:solidFill>
                          <a:latin typeface="宋体" pitchFamily="2" charset="-122"/>
                          <a:ea typeface="宋体" pitchFamily="2" charset="-122"/>
                        </a:rPr>
                        <a:t>2011-7-24</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latin typeface="宋体" pitchFamily="2" charset="-122"/>
                          <a:ea typeface="宋体" pitchFamily="2" charset="-122"/>
                        </a:rPr>
                        <a:t>27</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0236">
                <a:tc vMerge="1">
                  <a:txBody>
                    <a:bodyPr/>
                    <a:lstStyle/>
                    <a:p>
                      <a:endParaRPr lang="zh-CN" altLang="en-US"/>
                    </a:p>
                  </a:txBody>
                  <a:tcPr/>
                </a:tc>
                <a:tc>
                  <a:txBody>
                    <a:bodyPr/>
                    <a:lstStyle/>
                    <a:p>
                      <a:pPr algn="ctr" fontAlgn="ctr"/>
                      <a:r>
                        <a:rPr lang="en-US" sz="1200" b="0" i="0" u="none" strike="noStrike">
                          <a:solidFill>
                            <a:srgbClr val="000000"/>
                          </a:solidFill>
                          <a:latin typeface="宋体" pitchFamily="2" charset="-122"/>
                          <a:ea typeface="宋体" pitchFamily="2" charset="-122"/>
                        </a:rPr>
                        <a:t>Ｈ／Ｃ</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pitchFamily="2" charset="-122"/>
                          <a:ea typeface="宋体" pitchFamily="2" charset="-122"/>
                        </a:rPr>
                        <a:t>无</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pitchFamily="2" charset="-122"/>
                          <a:ea typeface="宋体" pitchFamily="2" charset="-122"/>
                        </a:rPr>
                        <a:t>　</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pitchFamily="2" charset="-122"/>
                          <a:ea typeface="宋体" pitchFamily="2" charset="-122"/>
                        </a:rPr>
                        <a:t>　</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pitchFamily="2" charset="-122"/>
                          <a:ea typeface="宋体" pitchFamily="2" charset="-122"/>
                        </a:rPr>
                        <a:t>　</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宋体" pitchFamily="2" charset="-122"/>
                          <a:ea typeface="宋体" pitchFamily="2" charset="-122"/>
                        </a:rPr>
                        <a:t>　</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pitchFamily="2" charset="-122"/>
                          <a:ea typeface="宋体" pitchFamily="2" charset="-122"/>
                        </a:rPr>
                        <a:t>　</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0236">
                <a:tc>
                  <a:txBody>
                    <a:bodyPr/>
                    <a:lstStyle/>
                    <a:p>
                      <a:pPr algn="ctr" fontAlgn="ctr"/>
                      <a:r>
                        <a:rPr lang="zh-CN" altLang="en-US" sz="1200" b="0" i="0" u="none" strike="noStrike">
                          <a:solidFill>
                            <a:srgbClr val="000000"/>
                          </a:solidFill>
                          <a:latin typeface="宋体" pitchFamily="2" charset="-122"/>
                          <a:ea typeface="宋体" pitchFamily="2" charset="-122"/>
                        </a:rPr>
                        <a:t>港盛荣成项目部</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宋体" pitchFamily="2" charset="-122"/>
                          <a:ea typeface="宋体" pitchFamily="2" charset="-122"/>
                        </a:rPr>
                        <a:t>BLOCK</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pitchFamily="2" charset="-122"/>
                          <a:ea typeface="宋体" pitchFamily="2" charset="-122"/>
                        </a:rPr>
                        <a:t>有</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latin typeface="宋体" pitchFamily="2" charset="-122"/>
                          <a:ea typeface="宋体" pitchFamily="2" charset="-122"/>
                        </a:rPr>
                        <a:t>1924</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宋体" pitchFamily="2" charset="-122"/>
                          <a:ea typeface="宋体" pitchFamily="2" charset="-122"/>
                        </a:rPr>
                        <a:t>S19GP</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latin typeface="宋体" pitchFamily="2" charset="-122"/>
                          <a:ea typeface="宋体" pitchFamily="2" charset="-122"/>
                        </a:rPr>
                        <a:t>2011-6-17</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a:solidFill>
                            <a:srgbClr val="000000"/>
                          </a:solidFill>
                          <a:latin typeface="宋体" pitchFamily="2" charset="-122"/>
                          <a:ea typeface="宋体" pitchFamily="2" charset="-122"/>
                        </a:rPr>
                        <a:t>2011-7-24</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latin typeface="宋体" pitchFamily="2" charset="-122"/>
                          <a:ea typeface="宋体" pitchFamily="2" charset="-122"/>
                        </a:rPr>
                        <a:t>37</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0236">
                <a:tc rowSpan="2">
                  <a:txBody>
                    <a:bodyPr/>
                    <a:lstStyle/>
                    <a:p>
                      <a:pPr algn="ctr" fontAlgn="ctr"/>
                      <a:r>
                        <a:rPr lang="zh-CN" altLang="en-US" sz="1200" b="0" i="0" u="none" strike="noStrike">
                          <a:solidFill>
                            <a:srgbClr val="000000"/>
                          </a:solidFill>
                          <a:latin typeface="宋体" pitchFamily="2" charset="-122"/>
                          <a:ea typeface="宋体" pitchFamily="2" charset="-122"/>
                        </a:rPr>
                        <a:t>港盛伽耶项目部</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宋体" pitchFamily="2" charset="-122"/>
                          <a:ea typeface="宋体" pitchFamily="2" charset="-122"/>
                        </a:rPr>
                        <a:t>BLOCK</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pitchFamily="2" charset="-122"/>
                          <a:ea typeface="宋体" pitchFamily="2" charset="-122"/>
                        </a:rPr>
                        <a:t>无</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pitchFamily="2" charset="-122"/>
                          <a:ea typeface="宋体" pitchFamily="2" charset="-122"/>
                        </a:rPr>
                        <a:t>　</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pitchFamily="2" charset="-122"/>
                          <a:ea typeface="宋体" pitchFamily="2" charset="-122"/>
                        </a:rPr>
                        <a:t>　</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pitchFamily="2" charset="-122"/>
                          <a:ea typeface="宋体" pitchFamily="2" charset="-122"/>
                        </a:rPr>
                        <a:t>　</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pitchFamily="2" charset="-122"/>
                          <a:ea typeface="宋体" pitchFamily="2" charset="-122"/>
                        </a:rPr>
                        <a:t>　</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pitchFamily="2" charset="-122"/>
                          <a:ea typeface="宋体" pitchFamily="2" charset="-122"/>
                        </a:rPr>
                        <a:t>　</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0236">
                <a:tc vMerge="1">
                  <a:txBody>
                    <a:bodyPr/>
                    <a:lstStyle/>
                    <a:p>
                      <a:endParaRPr lang="zh-CN" altLang="en-US"/>
                    </a:p>
                  </a:txBody>
                  <a:tcPr/>
                </a:tc>
                <a:tc>
                  <a:txBody>
                    <a:bodyPr/>
                    <a:lstStyle/>
                    <a:p>
                      <a:pPr algn="ctr" fontAlgn="ctr"/>
                      <a:r>
                        <a:rPr lang="en-US" sz="1200" b="0" i="0" u="none" strike="noStrike">
                          <a:solidFill>
                            <a:srgbClr val="000000"/>
                          </a:solidFill>
                          <a:latin typeface="宋体" pitchFamily="2" charset="-122"/>
                          <a:ea typeface="宋体" pitchFamily="2" charset="-122"/>
                        </a:rPr>
                        <a:t>Ｈ／Ｃ</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pitchFamily="2" charset="-122"/>
                          <a:ea typeface="宋体" pitchFamily="2" charset="-122"/>
                        </a:rPr>
                        <a:t>无</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pitchFamily="2" charset="-122"/>
                          <a:ea typeface="宋体" pitchFamily="2" charset="-122"/>
                        </a:rPr>
                        <a:t>　</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pitchFamily="2" charset="-122"/>
                          <a:ea typeface="宋体" pitchFamily="2" charset="-122"/>
                        </a:rPr>
                        <a:t>　</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宋体" pitchFamily="2" charset="-122"/>
                          <a:ea typeface="宋体" pitchFamily="2" charset="-122"/>
                        </a:rPr>
                        <a:t>　</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pitchFamily="2" charset="-122"/>
                          <a:ea typeface="宋体" pitchFamily="2" charset="-122"/>
                        </a:rPr>
                        <a:t>　</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pitchFamily="2" charset="-122"/>
                          <a:ea typeface="宋体" pitchFamily="2" charset="-122"/>
                        </a:rPr>
                        <a:t>　</a:t>
                      </a:r>
                    </a:p>
                  </a:txBody>
                  <a:tcPr marL="8343" marR="8343" marT="8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6138">
                <a:tc>
                  <a:txBody>
                    <a:bodyPr/>
                    <a:lstStyle/>
                    <a:p>
                      <a:pPr algn="l" fontAlgn="ctr"/>
                      <a:endParaRPr lang="zh-CN" altLang="en-US" sz="1200" b="0" i="0" u="none" strike="noStrike">
                        <a:solidFill>
                          <a:srgbClr val="000000"/>
                        </a:solidFill>
                        <a:latin typeface="宋体" pitchFamily="2" charset="-122"/>
                        <a:ea typeface="宋体" pitchFamily="2" charset="-122"/>
                      </a:endParaRPr>
                    </a:p>
                  </a:txBody>
                  <a:tcPr marL="8343" marR="8343" marT="834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1200" b="0" i="0" u="none" strike="noStrike">
                        <a:solidFill>
                          <a:srgbClr val="000000"/>
                        </a:solidFill>
                        <a:latin typeface="宋体" pitchFamily="2" charset="-122"/>
                        <a:ea typeface="宋体" pitchFamily="2" charset="-122"/>
                      </a:endParaRPr>
                    </a:p>
                  </a:txBody>
                  <a:tcPr marL="8343" marR="8343" marT="834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1200" b="0" i="0" u="none" strike="noStrike">
                        <a:solidFill>
                          <a:srgbClr val="000000"/>
                        </a:solidFill>
                        <a:latin typeface="宋体" pitchFamily="2" charset="-122"/>
                        <a:ea typeface="宋体" pitchFamily="2" charset="-122"/>
                      </a:endParaRPr>
                    </a:p>
                  </a:txBody>
                  <a:tcPr marL="8343" marR="8343" marT="834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1200" b="0" i="0" u="none" strike="noStrike">
                        <a:solidFill>
                          <a:srgbClr val="000000"/>
                        </a:solidFill>
                        <a:latin typeface="宋体" pitchFamily="2" charset="-122"/>
                        <a:ea typeface="宋体" pitchFamily="2" charset="-122"/>
                      </a:endParaRPr>
                    </a:p>
                  </a:txBody>
                  <a:tcPr marL="8343" marR="8343" marT="834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1200" b="0" i="0" u="none" strike="noStrike">
                        <a:solidFill>
                          <a:srgbClr val="000000"/>
                        </a:solidFill>
                        <a:latin typeface="宋体" pitchFamily="2" charset="-122"/>
                        <a:ea typeface="宋体" pitchFamily="2" charset="-122"/>
                      </a:endParaRPr>
                    </a:p>
                  </a:txBody>
                  <a:tcPr marL="8343" marR="8343" marT="834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1200" b="0" i="0" u="none" strike="noStrike">
                        <a:solidFill>
                          <a:srgbClr val="000000"/>
                        </a:solidFill>
                        <a:latin typeface="宋体" pitchFamily="2" charset="-122"/>
                        <a:ea typeface="宋体" pitchFamily="2" charset="-122"/>
                      </a:endParaRPr>
                    </a:p>
                  </a:txBody>
                  <a:tcPr marL="8343" marR="8343" marT="834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1200" b="0" i="0" u="none" strike="noStrike">
                        <a:solidFill>
                          <a:srgbClr val="000000"/>
                        </a:solidFill>
                        <a:latin typeface="宋体" pitchFamily="2" charset="-122"/>
                        <a:ea typeface="宋体" pitchFamily="2" charset="-122"/>
                      </a:endParaRPr>
                    </a:p>
                  </a:txBody>
                  <a:tcPr marL="8343" marR="8343" marT="834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1200" b="0" i="0" u="none" strike="noStrike">
                        <a:solidFill>
                          <a:srgbClr val="000000"/>
                        </a:solidFill>
                        <a:latin typeface="宋体" pitchFamily="2" charset="-122"/>
                        <a:ea typeface="宋体" pitchFamily="2" charset="-122"/>
                      </a:endParaRPr>
                    </a:p>
                  </a:txBody>
                  <a:tcPr marL="8343" marR="8343" marT="8343" marB="0" anchor="ctr">
                    <a:lnL>
                      <a:noFill/>
                    </a:lnL>
                    <a:lnR>
                      <a:noFill/>
                    </a:lnR>
                    <a:lnT w="6350" cap="flat" cmpd="sng" algn="ctr">
                      <a:solidFill>
                        <a:srgbClr val="000000"/>
                      </a:solidFill>
                      <a:prstDash val="solid"/>
                      <a:round/>
                      <a:headEnd type="none" w="med" len="med"/>
                      <a:tailEnd type="none" w="med" len="med"/>
                    </a:lnT>
                    <a:lnB>
                      <a:noFill/>
                    </a:lnB>
                  </a:tcPr>
                </a:tc>
              </a:tr>
              <a:tr h="406138">
                <a:tc gridSpan="6">
                  <a:txBody>
                    <a:bodyPr/>
                    <a:lstStyle/>
                    <a:p>
                      <a:pPr algn="l" fontAlgn="ctr"/>
                      <a:r>
                        <a:rPr lang="zh-CN" altLang="en-US" sz="1200" b="0" i="0" u="none" strike="noStrike">
                          <a:solidFill>
                            <a:srgbClr val="000000"/>
                          </a:solidFill>
                          <a:latin typeface="宋体" pitchFamily="2" charset="-122"/>
                          <a:ea typeface="宋体" pitchFamily="2" charset="-122"/>
                        </a:rPr>
                        <a:t>注：此工期明细是先行涂装未完工的</a:t>
                      </a:r>
                      <a:r>
                        <a:rPr lang="en-US" sz="1200" b="0" i="0" u="none" strike="noStrike">
                          <a:solidFill>
                            <a:srgbClr val="000000"/>
                          </a:solidFill>
                          <a:latin typeface="宋体" pitchFamily="2" charset="-122"/>
                          <a:ea typeface="宋体" pitchFamily="2" charset="-122"/>
                        </a:rPr>
                        <a:t>BLOCK</a:t>
                      </a:r>
                      <a:r>
                        <a:rPr lang="zh-CN" altLang="en-US" sz="1200" b="0" i="0" u="none" strike="noStrike">
                          <a:solidFill>
                            <a:srgbClr val="000000"/>
                          </a:solidFill>
                          <a:latin typeface="宋体" pitchFamily="2" charset="-122"/>
                          <a:ea typeface="宋体" pitchFamily="2" charset="-122"/>
                        </a:rPr>
                        <a:t>超出</a:t>
                      </a:r>
                      <a:r>
                        <a:rPr lang="en-US" altLang="zh-CN" sz="1200" b="0" i="0" u="none" strike="noStrike">
                          <a:solidFill>
                            <a:srgbClr val="000000"/>
                          </a:solidFill>
                          <a:latin typeface="宋体" pitchFamily="2" charset="-122"/>
                          <a:ea typeface="宋体" pitchFamily="2" charset="-122"/>
                        </a:rPr>
                        <a:t>20</a:t>
                      </a:r>
                      <a:r>
                        <a:rPr lang="zh-CN" altLang="en-US" sz="1200" b="0" i="0" u="none" strike="noStrike">
                          <a:solidFill>
                            <a:srgbClr val="000000"/>
                          </a:solidFill>
                          <a:latin typeface="宋体" pitchFamily="2" charset="-122"/>
                          <a:ea typeface="宋体" pitchFamily="2" charset="-122"/>
                        </a:rPr>
                        <a:t>天，</a:t>
                      </a:r>
                      <a:r>
                        <a:rPr lang="en-US" sz="1200" b="0" i="0" u="none" strike="noStrike">
                          <a:solidFill>
                            <a:srgbClr val="000000"/>
                          </a:solidFill>
                          <a:latin typeface="宋体" pitchFamily="2" charset="-122"/>
                          <a:ea typeface="宋体" pitchFamily="2" charset="-122"/>
                        </a:rPr>
                        <a:t>H/C</a:t>
                      </a:r>
                      <a:r>
                        <a:rPr lang="zh-CN" altLang="en-US" sz="1200" b="0" i="0" u="none" strike="noStrike">
                          <a:solidFill>
                            <a:srgbClr val="000000"/>
                          </a:solidFill>
                          <a:latin typeface="宋体" pitchFamily="2" charset="-122"/>
                          <a:ea typeface="宋体" pitchFamily="2" charset="-122"/>
                        </a:rPr>
                        <a:t>超出</a:t>
                      </a:r>
                      <a:r>
                        <a:rPr lang="en-US" altLang="zh-CN" sz="1200" b="0" i="0" u="none" strike="noStrike">
                          <a:solidFill>
                            <a:srgbClr val="000000"/>
                          </a:solidFill>
                          <a:latin typeface="宋体" pitchFamily="2" charset="-122"/>
                          <a:ea typeface="宋体" pitchFamily="2" charset="-122"/>
                        </a:rPr>
                        <a:t>30</a:t>
                      </a:r>
                      <a:r>
                        <a:rPr lang="zh-CN" altLang="en-US" sz="1200" b="0" i="0" u="none" strike="noStrike">
                          <a:solidFill>
                            <a:srgbClr val="000000"/>
                          </a:solidFill>
                          <a:latin typeface="宋体" pitchFamily="2" charset="-122"/>
                          <a:ea typeface="宋体" pitchFamily="2" charset="-122"/>
                        </a:rPr>
                        <a:t>天。</a:t>
                      </a:r>
                    </a:p>
                  </a:txBody>
                  <a:tcPr marL="8343" marR="8343" marT="8343"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200" b="0" i="0" u="none" strike="noStrike">
                        <a:solidFill>
                          <a:srgbClr val="000000"/>
                        </a:solidFill>
                        <a:latin typeface="宋体" pitchFamily="2" charset="-122"/>
                        <a:ea typeface="宋体" pitchFamily="2" charset="-122"/>
                      </a:endParaRPr>
                    </a:p>
                  </a:txBody>
                  <a:tcPr marL="8343" marR="8343" marT="8343" marB="0" anchor="ctr">
                    <a:lnL>
                      <a:noFill/>
                    </a:lnL>
                    <a:lnR>
                      <a:noFill/>
                    </a:lnR>
                    <a:lnT>
                      <a:noFill/>
                    </a:lnT>
                    <a:lnB>
                      <a:noFill/>
                    </a:lnB>
                  </a:tcPr>
                </a:tc>
                <a:tc>
                  <a:txBody>
                    <a:bodyPr/>
                    <a:lstStyle/>
                    <a:p>
                      <a:pPr algn="l" fontAlgn="ctr"/>
                      <a:endParaRPr lang="zh-CN" altLang="en-US" sz="1200" b="0" i="0" u="none" strike="noStrike" dirty="0">
                        <a:solidFill>
                          <a:srgbClr val="000000"/>
                        </a:solidFill>
                        <a:latin typeface="宋体" pitchFamily="2" charset="-122"/>
                        <a:ea typeface="宋体" pitchFamily="2" charset="-122"/>
                      </a:endParaRPr>
                    </a:p>
                  </a:txBody>
                  <a:tcPr marL="8343" marR="8343" marT="8343" marB="0" anchor="ctr">
                    <a:lnL>
                      <a:noFill/>
                    </a:lnL>
                    <a:lnR>
                      <a:noFill/>
                    </a:lnR>
                    <a:lnT>
                      <a:noFill/>
                    </a:lnT>
                    <a:lnB>
                      <a:noFill/>
                    </a:lnB>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435"/>
                                        </p:tgtEl>
                                        <p:attrNameLst>
                                          <p:attrName>style.visibility</p:attrName>
                                        </p:attrNameLst>
                                      </p:cBhvr>
                                      <p:to>
                                        <p:strVal val="visible"/>
                                      </p:to>
                                    </p:set>
                                    <p:animEffect transition="in" filter="fade">
                                      <p:cBhvr>
                                        <p:cTn id="11" dur="500"/>
                                        <p:tgtEl>
                                          <p:spTgt spid="12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35"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40"/>
          <p:cNvGrpSpPr>
            <a:grpSpLocks/>
          </p:cNvGrpSpPr>
          <p:nvPr/>
        </p:nvGrpSpPr>
        <p:grpSpPr bwMode="auto">
          <a:xfrm>
            <a:off x="0" y="0"/>
            <a:ext cx="9144000" cy="1025525"/>
            <a:chOff x="0" y="0"/>
            <a:chExt cx="5760" cy="646"/>
          </a:xfrm>
        </p:grpSpPr>
        <p:sp>
          <p:nvSpPr>
            <p:cNvPr id="12429" name="Rectangle 141"/>
            <p:cNvSpPr>
              <a:spLocks noChangeArrowheads="1"/>
            </p:cNvSpPr>
            <p:nvPr/>
          </p:nvSpPr>
          <p:spPr bwMode="auto">
            <a:xfrm>
              <a:off x="0" y="0"/>
              <a:ext cx="5760" cy="516"/>
            </a:xfrm>
            <a:prstGeom prst="rect">
              <a:avLst/>
            </a:prstGeom>
            <a:gradFill rotWithShape="1">
              <a:gsLst>
                <a:gs pos="0">
                  <a:srgbClr val="4D1979">
                    <a:gamma/>
                    <a:shade val="65882"/>
                    <a:invGamma/>
                  </a:srgbClr>
                </a:gs>
                <a:gs pos="100000">
                  <a:srgbClr val="4D1979"/>
                </a:gs>
              </a:gsLst>
              <a:lin ang="18900000" scaled="1"/>
            </a:gradFill>
            <a:ln w="9525">
              <a:noFill/>
              <a:miter lim="800000"/>
              <a:headEnd/>
              <a:tailEnd/>
            </a:ln>
            <a:effectLst/>
          </p:spPr>
          <p:txBody>
            <a:bodyPr wrap="none" anchor="ctr"/>
            <a:lstStyle/>
            <a:p>
              <a:endParaRPr lang="zh-CN" altLang="en-US"/>
            </a:p>
          </p:txBody>
        </p:sp>
        <p:sp>
          <p:nvSpPr>
            <p:cNvPr id="12430" name="Rectangle 142"/>
            <p:cNvSpPr>
              <a:spLocks noChangeArrowheads="1"/>
            </p:cNvSpPr>
            <p:nvPr/>
          </p:nvSpPr>
          <p:spPr bwMode="auto">
            <a:xfrm rot="10800000">
              <a:off x="0" y="506"/>
              <a:ext cx="5760" cy="140"/>
            </a:xfrm>
            <a:prstGeom prst="rect">
              <a:avLst/>
            </a:prstGeom>
            <a:gradFill rotWithShape="1">
              <a:gsLst>
                <a:gs pos="0">
                  <a:schemeClr val="bg2">
                    <a:gamma/>
                    <a:shade val="46275"/>
                    <a:invGamma/>
                    <a:alpha val="0"/>
                  </a:schemeClr>
                </a:gs>
                <a:gs pos="100000">
                  <a:schemeClr val="bg2">
                    <a:alpha val="33000"/>
                  </a:schemeClr>
                </a:gs>
              </a:gsLst>
              <a:lin ang="5400000" scaled="1"/>
            </a:gradFill>
            <a:ln w="9525">
              <a:noFill/>
              <a:miter lim="800000"/>
              <a:headEnd/>
              <a:tailEnd/>
            </a:ln>
            <a:effectLst/>
          </p:spPr>
          <p:txBody>
            <a:bodyPr wrap="none" anchor="ctr"/>
            <a:lstStyle/>
            <a:p>
              <a:endParaRPr lang="zh-CN" altLang="en-US"/>
            </a:p>
          </p:txBody>
        </p:sp>
        <p:pic>
          <p:nvPicPr>
            <p:cNvPr id="12431" name="Picture 143"/>
            <p:cNvPicPr>
              <a:picLocks noChangeAspect="1" noChangeArrowheads="1"/>
            </p:cNvPicPr>
            <p:nvPr/>
          </p:nvPicPr>
          <p:blipFill>
            <a:blip r:embed="rId3" cstate="print">
              <a:lum bright="-12000"/>
            </a:blip>
            <a:srcRect t="18701" r="15749" b="42659"/>
            <a:stretch>
              <a:fillRect/>
            </a:stretch>
          </p:blipFill>
          <p:spPr bwMode="auto">
            <a:xfrm>
              <a:off x="4781" y="0"/>
              <a:ext cx="979" cy="500"/>
            </a:xfrm>
            <a:prstGeom prst="rect">
              <a:avLst/>
            </a:prstGeom>
            <a:noFill/>
            <a:ln w="9525">
              <a:noFill/>
              <a:miter lim="800000"/>
              <a:headEnd/>
              <a:tailEnd/>
            </a:ln>
            <a:effectLst/>
          </p:spPr>
        </p:pic>
        <p:sp>
          <p:nvSpPr>
            <p:cNvPr id="12432" name="Rectangle 144"/>
            <p:cNvSpPr>
              <a:spLocks noChangeArrowheads="1"/>
            </p:cNvSpPr>
            <p:nvPr/>
          </p:nvSpPr>
          <p:spPr bwMode="auto">
            <a:xfrm>
              <a:off x="0" y="472"/>
              <a:ext cx="5760" cy="44"/>
            </a:xfrm>
            <a:prstGeom prst="rect">
              <a:avLst/>
            </a:prstGeom>
            <a:gradFill rotWithShape="1">
              <a:gsLst>
                <a:gs pos="0">
                  <a:srgbClr val="C9E576"/>
                </a:gs>
                <a:gs pos="100000">
                  <a:srgbClr val="97C523"/>
                </a:gs>
              </a:gsLst>
              <a:lin ang="5400000" scaled="1"/>
            </a:gradFill>
            <a:ln w="9525">
              <a:noFill/>
              <a:miter lim="800000"/>
              <a:headEnd/>
              <a:tailEnd/>
            </a:ln>
            <a:effectLst/>
          </p:spPr>
          <p:txBody>
            <a:bodyPr wrap="none" anchor="ctr"/>
            <a:lstStyle/>
            <a:p>
              <a:endParaRPr lang="zh-CN" altLang="en-US"/>
            </a:p>
          </p:txBody>
        </p:sp>
        <p:sp>
          <p:nvSpPr>
            <p:cNvPr id="12433" name="Rectangle 145"/>
            <p:cNvSpPr>
              <a:spLocks noChangeArrowheads="1"/>
            </p:cNvSpPr>
            <p:nvPr/>
          </p:nvSpPr>
          <p:spPr bwMode="auto">
            <a:xfrm>
              <a:off x="0" y="0"/>
              <a:ext cx="5760" cy="164"/>
            </a:xfrm>
            <a:prstGeom prst="rect">
              <a:avLst/>
            </a:prstGeom>
            <a:gradFill rotWithShape="1">
              <a:gsLst>
                <a:gs pos="0">
                  <a:schemeClr val="bg1">
                    <a:alpha val="13000"/>
                  </a:schemeClr>
                </a:gs>
                <a:gs pos="100000">
                  <a:schemeClr val="bg1">
                    <a:gamma/>
                    <a:shade val="46275"/>
                    <a:invGamma/>
                    <a:alpha val="0"/>
                  </a:schemeClr>
                </a:gs>
              </a:gsLst>
              <a:lin ang="5400000" scaled="1"/>
            </a:gradFill>
            <a:ln w="9525">
              <a:noFill/>
              <a:miter lim="800000"/>
              <a:headEnd/>
              <a:tailEnd/>
            </a:ln>
            <a:effectLst/>
          </p:spPr>
          <p:txBody>
            <a:bodyPr wrap="none" anchor="ctr"/>
            <a:lstStyle/>
            <a:p>
              <a:endParaRPr lang="zh-CN" altLang="en-US"/>
            </a:p>
          </p:txBody>
        </p:sp>
      </p:grpSp>
      <p:sp>
        <p:nvSpPr>
          <p:cNvPr id="12435" name="Rectangle 147"/>
          <p:cNvSpPr>
            <a:spLocks noGrp="1" noChangeArrowheads="1"/>
          </p:cNvSpPr>
          <p:nvPr>
            <p:ph type="title"/>
          </p:nvPr>
        </p:nvSpPr>
        <p:spPr/>
        <p:txBody>
          <a:bodyPr/>
          <a:lstStyle/>
          <a:p>
            <a:r>
              <a:rPr lang="en-US" sz="1600" b="1" dirty="0" smtClean="0">
                <a:solidFill>
                  <a:srgbClr val="92D050"/>
                </a:solidFill>
              </a:rPr>
              <a:t>►</a:t>
            </a:r>
            <a:r>
              <a:rPr lang="zh-CN" altLang="en-US" sz="1600" b="1" dirty="0" smtClean="0">
                <a:solidFill>
                  <a:srgbClr val="92D050"/>
                </a:solidFill>
              </a:rPr>
              <a:t>引领造船涂装业变革的港盛联合</a:t>
            </a:r>
            <a:endParaRPr lang="en-GB" altLang="zh-CN" sz="1600" b="1" dirty="0">
              <a:solidFill>
                <a:srgbClr val="92D050"/>
              </a:solidFill>
              <a:ea typeface="宋体" charset="-122"/>
            </a:endParaRPr>
          </a:p>
        </p:txBody>
      </p:sp>
      <p:sp>
        <p:nvSpPr>
          <p:cNvPr id="11" name="TextBox 10"/>
          <p:cNvSpPr txBox="1"/>
          <p:nvPr/>
        </p:nvSpPr>
        <p:spPr>
          <a:xfrm>
            <a:off x="2143108" y="6448032"/>
            <a:ext cx="4500594" cy="338554"/>
          </a:xfrm>
          <a:prstGeom prst="rect">
            <a:avLst/>
          </a:prstGeom>
          <a:noFill/>
        </p:spPr>
        <p:txBody>
          <a:bodyPr wrap="square">
            <a:spAutoFit/>
          </a:bodyPr>
          <a:lstStyle/>
          <a:p>
            <a:pPr algn="ctr">
              <a:defRPr/>
            </a:pPr>
            <a:r>
              <a:rPr lang="zh-CN" altLang="en-US" sz="1600" b="1" dirty="0">
                <a:ln>
                  <a:solidFill>
                    <a:srgbClr val="7030A0"/>
                  </a:solidFill>
                </a:ln>
                <a:solidFill>
                  <a:schemeClr val="accent1">
                    <a:lumMod val="60000"/>
                    <a:lumOff val="40000"/>
                  </a:schemeClr>
                </a:solidFill>
                <a:effectLst>
                  <a:glow rad="139700">
                    <a:schemeClr val="bg1">
                      <a:alpha val="40000"/>
                    </a:schemeClr>
                  </a:glow>
                </a:effectLst>
                <a:latin typeface="华文新魏" pitchFamily="2" charset="-122"/>
                <a:ea typeface="华文新魏" pitchFamily="2" charset="-122"/>
              </a:rPr>
              <a:t>找借口只能失败，找方法定能成功！</a:t>
            </a:r>
          </a:p>
        </p:txBody>
      </p:sp>
      <p:sp>
        <p:nvSpPr>
          <p:cNvPr id="10" name="TextBox 9"/>
          <p:cNvSpPr txBox="1"/>
          <p:nvPr/>
        </p:nvSpPr>
        <p:spPr>
          <a:xfrm>
            <a:off x="285720" y="1142984"/>
            <a:ext cx="8715436" cy="4862870"/>
          </a:xfrm>
          <a:prstGeom prst="rect">
            <a:avLst/>
          </a:prstGeom>
          <a:noFill/>
        </p:spPr>
        <p:txBody>
          <a:bodyPr wrap="square" rtlCol="0">
            <a:spAutoFit/>
          </a:bodyPr>
          <a:lstStyle/>
          <a:p>
            <a:r>
              <a:rPr lang="zh-CN" altLang="en-US" sz="2800" dirty="0" smtClean="0"/>
              <a:t>上周问题反馈情况：</a:t>
            </a:r>
            <a:endParaRPr lang="en-US" altLang="zh-CN" sz="2800" dirty="0" smtClean="0"/>
          </a:p>
          <a:p>
            <a:endParaRPr lang="en-US" altLang="zh-CN" sz="2400" dirty="0" smtClean="0"/>
          </a:p>
          <a:p>
            <a:r>
              <a:rPr lang="en-US" altLang="zh-CN" sz="2400" dirty="0" smtClean="0"/>
              <a:t>1.</a:t>
            </a:r>
            <a:r>
              <a:rPr lang="zh-CN" altLang="en-US" sz="2400" dirty="0" smtClean="0"/>
              <a:t>请各位在提交周计划的时候一定要注明天气。</a:t>
            </a:r>
            <a:endParaRPr lang="en-US" altLang="zh-CN" sz="2400" dirty="0" smtClean="0"/>
          </a:p>
          <a:p>
            <a:endParaRPr lang="en-US" altLang="zh-CN" sz="2400" dirty="0" smtClean="0"/>
          </a:p>
          <a:p>
            <a:r>
              <a:rPr lang="en-US" altLang="zh-CN" sz="2400" dirty="0" smtClean="0"/>
              <a:t>2</a:t>
            </a:r>
            <a:r>
              <a:rPr lang="en-US" altLang="zh-CN" sz="2400" dirty="0" smtClean="0"/>
              <a:t>.</a:t>
            </a:r>
            <a:r>
              <a:rPr lang="zh-CN" altLang="en-US" sz="2400" dirty="0" smtClean="0"/>
              <a:t>港盛荣成</a:t>
            </a:r>
            <a:r>
              <a:rPr lang="en-US" altLang="zh-CN" sz="2400" dirty="0" smtClean="0"/>
              <a:t>PE</a:t>
            </a:r>
            <a:r>
              <a:rPr lang="zh-CN" altLang="en-US" sz="2400" dirty="0" smtClean="0"/>
              <a:t>由于工种特殊性周报中以后不需要提交问题反馈。</a:t>
            </a:r>
            <a:endParaRPr lang="en-US" altLang="zh-CN" sz="2400" dirty="0" smtClean="0"/>
          </a:p>
          <a:p>
            <a:endParaRPr lang="en-US" altLang="zh-CN" sz="2400" dirty="0" smtClean="0"/>
          </a:p>
          <a:p>
            <a:r>
              <a:rPr lang="en-US" altLang="zh-CN" sz="2400" dirty="0" smtClean="0"/>
              <a:t>3.</a:t>
            </a:r>
            <a:r>
              <a:rPr lang="zh-CN" altLang="en-US" sz="2400" dirty="0" smtClean="0"/>
              <a:t>上周问题反馈需要表扬一下金科林他的问题反馈能充分的反应问题我们也相信他在以后的工作中能继续努力。 但还是有某些同志没能提供问题反馈。</a:t>
            </a:r>
            <a:endParaRPr lang="en-US" altLang="zh-CN" sz="2400" dirty="0" smtClean="0"/>
          </a:p>
          <a:p>
            <a:endParaRPr lang="en-US" altLang="zh-CN" sz="2400" dirty="0" smtClean="0"/>
          </a:p>
          <a:p>
            <a:r>
              <a:rPr lang="en-US" altLang="zh-CN" sz="2400" dirty="0" smtClean="0"/>
              <a:t>4.</a:t>
            </a:r>
            <a:r>
              <a:rPr lang="zh-CN" altLang="en-US" sz="2400" dirty="0" smtClean="0"/>
              <a:t>港盛荣成我想在喷砂这块老是被取消应该想一想 办法。</a:t>
            </a:r>
            <a:endParaRPr lang="en-US" altLang="zh-CN" sz="2400" dirty="0" smtClean="0"/>
          </a:p>
          <a:p>
            <a:endParaRPr lang="en-US" altLang="zh-CN" sz="2400" dirty="0" smtClean="0"/>
          </a:p>
          <a:p>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435"/>
                                        </p:tgtEl>
                                        <p:attrNameLst>
                                          <p:attrName>style.visibility</p:attrName>
                                        </p:attrNameLst>
                                      </p:cBhvr>
                                      <p:to>
                                        <p:strVal val="visible"/>
                                      </p:to>
                                    </p:set>
                                    <p:animEffect transition="in" filter="fade">
                                      <p:cBhvr>
                                        <p:cTn id="11" dur="500"/>
                                        <p:tgtEl>
                                          <p:spTgt spid="12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35"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40"/>
          <p:cNvGrpSpPr>
            <a:grpSpLocks/>
          </p:cNvGrpSpPr>
          <p:nvPr/>
        </p:nvGrpSpPr>
        <p:grpSpPr bwMode="auto">
          <a:xfrm>
            <a:off x="0" y="0"/>
            <a:ext cx="9144000" cy="1025525"/>
            <a:chOff x="0" y="0"/>
            <a:chExt cx="5760" cy="646"/>
          </a:xfrm>
        </p:grpSpPr>
        <p:sp>
          <p:nvSpPr>
            <p:cNvPr id="12429" name="Rectangle 141"/>
            <p:cNvSpPr>
              <a:spLocks noChangeArrowheads="1"/>
            </p:cNvSpPr>
            <p:nvPr/>
          </p:nvSpPr>
          <p:spPr bwMode="auto">
            <a:xfrm>
              <a:off x="0" y="0"/>
              <a:ext cx="5760" cy="516"/>
            </a:xfrm>
            <a:prstGeom prst="rect">
              <a:avLst/>
            </a:prstGeom>
            <a:gradFill rotWithShape="1">
              <a:gsLst>
                <a:gs pos="0">
                  <a:srgbClr val="4D1979">
                    <a:gamma/>
                    <a:shade val="65882"/>
                    <a:invGamma/>
                  </a:srgbClr>
                </a:gs>
                <a:gs pos="100000">
                  <a:srgbClr val="4D1979"/>
                </a:gs>
              </a:gsLst>
              <a:lin ang="18900000" scaled="1"/>
            </a:gradFill>
            <a:ln w="9525">
              <a:noFill/>
              <a:miter lim="800000"/>
              <a:headEnd/>
              <a:tailEnd/>
            </a:ln>
            <a:effectLst/>
          </p:spPr>
          <p:txBody>
            <a:bodyPr wrap="none" anchor="ctr"/>
            <a:lstStyle/>
            <a:p>
              <a:endParaRPr lang="zh-CN" altLang="en-US"/>
            </a:p>
          </p:txBody>
        </p:sp>
        <p:sp>
          <p:nvSpPr>
            <p:cNvPr id="12430" name="Rectangle 142"/>
            <p:cNvSpPr>
              <a:spLocks noChangeArrowheads="1"/>
            </p:cNvSpPr>
            <p:nvPr/>
          </p:nvSpPr>
          <p:spPr bwMode="auto">
            <a:xfrm rot="10800000">
              <a:off x="0" y="506"/>
              <a:ext cx="5760" cy="140"/>
            </a:xfrm>
            <a:prstGeom prst="rect">
              <a:avLst/>
            </a:prstGeom>
            <a:gradFill rotWithShape="1">
              <a:gsLst>
                <a:gs pos="0">
                  <a:schemeClr val="bg2">
                    <a:gamma/>
                    <a:shade val="46275"/>
                    <a:invGamma/>
                    <a:alpha val="0"/>
                  </a:schemeClr>
                </a:gs>
                <a:gs pos="100000">
                  <a:schemeClr val="bg2">
                    <a:alpha val="33000"/>
                  </a:schemeClr>
                </a:gs>
              </a:gsLst>
              <a:lin ang="5400000" scaled="1"/>
            </a:gradFill>
            <a:ln w="9525">
              <a:noFill/>
              <a:miter lim="800000"/>
              <a:headEnd/>
              <a:tailEnd/>
            </a:ln>
            <a:effectLst/>
          </p:spPr>
          <p:txBody>
            <a:bodyPr wrap="none" anchor="ctr"/>
            <a:lstStyle/>
            <a:p>
              <a:endParaRPr lang="zh-CN" altLang="en-US"/>
            </a:p>
          </p:txBody>
        </p:sp>
        <p:pic>
          <p:nvPicPr>
            <p:cNvPr id="12431" name="Picture 143"/>
            <p:cNvPicPr>
              <a:picLocks noChangeAspect="1" noChangeArrowheads="1"/>
            </p:cNvPicPr>
            <p:nvPr/>
          </p:nvPicPr>
          <p:blipFill>
            <a:blip r:embed="rId3" cstate="print">
              <a:lum bright="-12000"/>
            </a:blip>
            <a:srcRect t="18701" r="15749" b="42659"/>
            <a:stretch>
              <a:fillRect/>
            </a:stretch>
          </p:blipFill>
          <p:spPr bwMode="auto">
            <a:xfrm>
              <a:off x="4781" y="0"/>
              <a:ext cx="979" cy="500"/>
            </a:xfrm>
            <a:prstGeom prst="rect">
              <a:avLst/>
            </a:prstGeom>
            <a:noFill/>
            <a:ln w="9525">
              <a:noFill/>
              <a:miter lim="800000"/>
              <a:headEnd/>
              <a:tailEnd/>
            </a:ln>
            <a:effectLst/>
          </p:spPr>
        </p:pic>
        <p:sp>
          <p:nvSpPr>
            <p:cNvPr id="12432" name="Rectangle 144"/>
            <p:cNvSpPr>
              <a:spLocks noChangeArrowheads="1"/>
            </p:cNvSpPr>
            <p:nvPr/>
          </p:nvSpPr>
          <p:spPr bwMode="auto">
            <a:xfrm>
              <a:off x="0" y="472"/>
              <a:ext cx="5760" cy="44"/>
            </a:xfrm>
            <a:prstGeom prst="rect">
              <a:avLst/>
            </a:prstGeom>
            <a:gradFill rotWithShape="1">
              <a:gsLst>
                <a:gs pos="0">
                  <a:srgbClr val="C9E576"/>
                </a:gs>
                <a:gs pos="100000">
                  <a:srgbClr val="97C523"/>
                </a:gs>
              </a:gsLst>
              <a:lin ang="5400000" scaled="1"/>
            </a:gradFill>
            <a:ln w="9525">
              <a:noFill/>
              <a:miter lim="800000"/>
              <a:headEnd/>
              <a:tailEnd/>
            </a:ln>
            <a:effectLst/>
          </p:spPr>
          <p:txBody>
            <a:bodyPr wrap="none" anchor="ctr"/>
            <a:lstStyle/>
            <a:p>
              <a:endParaRPr lang="zh-CN" altLang="en-US"/>
            </a:p>
          </p:txBody>
        </p:sp>
        <p:sp>
          <p:nvSpPr>
            <p:cNvPr id="12433" name="Rectangle 145"/>
            <p:cNvSpPr>
              <a:spLocks noChangeArrowheads="1"/>
            </p:cNvSpPr>
            <p:nvPr/>
          </p:nvSpPr>
          <p:spPr bwMode="auto">
            <a:xfrm>
              <a:off x="0" y="0"/>
              <a:ext cx="5760" cy="164"/>
            </a:xfrm>
            <a:prstGeom prst="rect">
              <a:avLst/>
            </a:prstGeom>
            <a:gradFill rotWithShape="1">
              <a:gsLst>
                <a:gs pos="0">
                  <a:schemeClr val="bg1">
                    <a:alpha val="13000"/>
                  </a:schemeClr>
                </a:gs>
                <a:gs pos="100000">
                  <a:schemeClr val="bg1">
                    <a:gamma/>
                    <a:shade val="46275"/>
                    <a:invGamma/>
                    <a:alpha val="0"/>
                  </a:schemeClr>
                </a:gs>
              </a:gsLst>
              <a:lin ang="5400000" scaled="1"/>
            </a:gradFill>
            <a:ln w="9525">
              <a:noFill/>
              <a:miter lim="800000"/>
              <a:headEnd/>
              <a:tailEnd/>
            </a:ln>
            <a:effectLst/>
          </p:spPr>
          <p:txBody>
            <a:bodyPr wrap="none" anchor="ctr"/>
            <a:lstStyle/>
            <a:p>
              <a:endParaRPr lang="zh-CN" altLang="en-US"/>
            </a:p>
          </p:txBody>
        </p:sp>
      </p:grpSp>
      <p:sp>
        <p:nvSpPr>
          <p:cNvPr id="12435" name="Rectangle 147"/>
          <p:cNvSpPr>
            <a:spLocks noGrp="1" noChangeArrowheads="1"/>
          </p:cNvSpPr>
          <p:nvPr>
            <p:ph type="title"/>
          </p:nvPr>
        </p:nvSpPr>
        <p:spPr/>
        <p:txBody>
          <a:bodyPr/>
          <a:lstStyle/>
          <a:p>
            <a:r>
              <a:rPr lang="en-US" sz="1600" b="1" dirty="0" smtClean="0">
                <a:solidFill>
                  <a:srgbClr val="92D050"/>
                </a:solidFill>
              </a:rPr>
              <a:t>►</a:t>
            </a:r>
            <a:r>
              <a:rPr lang="zh-CN" altLang="en-US" sz="1600" b="1" dirty="0" smtClean="0">
                <a:solidFill>
                  <a:srgbClr val="92D050"/>
                </a:solidFill>
              </a:rPr>
              <a:t>引领造船涂装业变革的港盛联合</a:t>
            </a:r>
            <a:endParaRPr lang="en-GB" altLang="zh-CN" sz="1600" b="1" dirty="0">
              <a:solidFill>
                <a:srgbClr val="92D050"/>
              </a:solidFill>
              <a:ea typeface="宋体" charset="-122"/>
            </a:endParaRPr>
          </a:p>
        </p:txBody>
      </p:sp>
      <p:sp>
        <p:nvSpPr>
          <p:cNvPr id="11" name="TextBox 10"/>
          <p:cNvSpPr txBox="1"/>
          <p:nvPr/>
        </p:nvSpPr>
        <p:spPr>
          <a:xfrm>
            <a:off x="2143108" y="6448032"/>
            <a:ext cx="4500594" cy="338554"/>
          </a:xfrm>
          <a:prstGeom prst="rect">
            <a:avLst/>
          </a:prstGeom>
          <a:noFill/>
        </p:spPr>
        <p:txBody>
          <a:bodyPr wrap="square">
            <a:spAutoFit/>
          </a:bodyPr>
          <a:lstStyle/>
          <a:p>
            <a:pPr algn="ctr">
              <a:defRPr/>
            </a:pPr>
            <a:r>
              <a:rPr lang="zh-CN" altLang="en-US" sz="1600" b="1" dirty="0">
                <a:ln>
                  <a:solidFill>
                    <a:srgbClr val="7030A0"/>
                  </a:solidFill>
                </a:ln>
                <a:solidFill>
                  <a:schemeClr val="accent1">
                    <a:lumMod val="60000"/>
                    <a:lumOff val="40000"/>
                  </a:schemeClr>
                </a:solidFill>
                <a:effectLst>
                  <a:glow rad="139700">
                    <a:schemeClr val="bg1">
                      <a:alpha val="40000"/>
                    </a:schemeClr>
                  </a:glow>
                </a:effectLst>
                <a:latin typeface="华文新魏" pitchFamily="2" charset="-122"/>
                <a:ea typeface="华文新魏" pitchFamily="2" charset="-122"/>
              </a:rPr>
              <a:t>找借口只能失败，找方法定能成功！</a:t>
            </a:r>
          </a:p>
        </p:txBody>
      </p:sp>
      <p:pic>
        <p:nvPicPr>
          <p:cNvPr id="12" name="图片 11"/>
          <p:cNvPicPr>
            <a:picLocks noChangeAspect="1"/>
          </p:cNvPicPr>
          <p:nvPr/>
        </p:nvPicPr>
        <p:blipFill>
          <a:blip r:embed="rId4" cstate="print"/>
          <a:srcRect/>
          <a:stretch>
            <a:fillRect/>
          </a:stretch>
        </p:blipFill>
        <p:spPr bwMode="auto">
          <a:xfrm>
            <a:off x="8220075" y="161925"/>
            <a:ext cx="1557528" cy="1524"/>
          </a:xfrm>
          <a:prstGeom prst="rect">
            <a:avLst/>
          </a:prstGeom>
          <a:noFill/>
          <a:ln w="9525">
            <a:noFill/>
            <a:miter lim="800000"/>
            <a:headEnd/>
            <a:tailEnd/>
          </a:ln>
        </p:spPr>
      </p:pic>
      <p:pic>
        <p:nvPicPr>
          <p:cNvPr id="14" name="图片 13"/>
          <p:cNvPicPr>
            <a:picLocks noChangeAspect="1"/>
          </p:cNvPicPr>
          <p:nvPr/>
        </p:nvPicPr>
        <p:blipFill>
          <a:blip r:embed="rId4" cstate="print"/>
          <a:srcRect/>
          <a:stretch>
            <a:fillRect/>
          </a:stretch>
        </p:blipFill>
        <p:spPr bwMode="auto">
          <a:xfrm>
            <a:off x="8220075" y="161925"/>
            <a:ext cx="1557528" cy="1524"/>
          </a:xfrm>
          <a:prstGeom prst="rect">
            <a:avLst/>
          </a:prstGeom>
          <a:noFill/>
          <a:ln w="9525">
            <a:noFill/>
            <a:miter lim="800000"/>
            <a:headEnd/>
            <a:tailEnd/>
          </a:ln>
        </p:spPr>
      </p:pic>
      <p:pic>
        <p:nvPicPr>
          <p:cNvPr id="16" name="图片 15"/>
          <p:cNvPicPr>
            <a:picLocks noChangeAspect="1"/>
          </p:cNvPicPr>
          <p:nvPr/>
        </p:nvPicPr>
        <p:blipFill>
          <a:blip r:embed="rId4" cstate="print"/>
          <a:srcRect/>
          <a:stretch>
            <a:fillRect/>
          </a:stretch>
        </p:blipFill>
        <p:spPr bwMode="auto">
          <a:xfrm>
            <a:off x="8286750" y="161925"/>
            <a:ext cx="1557528" cy="1524"/>
          </a:xfrm>
          <a:prstGeom prst="rect">
            <a:avLst/>
          </a:prstGeom>
          <a:noFill/>
          <a:ln w="9525">
            <a:noFill/>
            <a:miter lim="800000"/>
            <a:headEnd/>
            <a:tailEnd/>
          </a:ln>
        </p:spPr>
      </p:pic>
      <p:pic>
        <p:nvPicPr>
          <p:cNvPr id="18" name="图片 17"/>
          <p:cNvPicPr>
            <a:picLocks noChangeAspect="1"/>
          </p:cNvPicPr>
          <p:nvPr/>
        </p:nvPicPr>
        <p:blipFill>
          <a:blip r:embed="rId4" cstate="print"/>
          <a:srcRect/>
          <a:stretch>
            <a:fillRect/>
          </a:stretch>
        </p:blipFill>
        <p:spPr bwMode="auto">
          <a:xfrm>
            <a:off x="8286750" y="161925"/>
            <a:ext cx="1557528" cy="1524"/>
          </a:xfrm>
          <a:prstGeom prst="rect">
            <a:avLst/>
          </a:prstGeom>
          <a:noFill/>
          <a:ln w="9525">
            <a:noFill/>
            <a:miter lim="800000"/>
            <a:headEnd/>
            <a:tailEnd/>
          </a:ln>
        </p:spPr>
      </p:pic>
      <p:pic>
        <p:nvPicPr>
          <p:cNvPr id="19" name="图片 18"/>
          <p:cNvPicPr>
            <a:picLocks noChangeAspect="1"/>
          </p:cNvPicPr>
          <p:nvPr/>
        </p:nvPicPr>
        <p:blipFill>
          <a:blip r:embed="rId4" cstate="print"/>
          <a:srcRect/>
          <a:stretch>
            <a:fillRect/>
          </a:stretch>
        </p:blipFill>
        <p:spPr bwMode="auto">
          <a:xfrm>
            <a:off x="8229600" y="161925"/>
            <a:ext cx="1557528" cy="1524"/>
          </a:xfrm>
          <a:prstGeom prst="rect">
            <a:avLst/>
          </a:prstGeom>
          <a:noFill/>
          <a:ln w="9525">
            <a:noFill/>
            <a:miter lim="800000"/>
            <a:headEnd/>
            <a:tailEnd/>
          </a:ln>
        </p:spPr>
      </p:pic>
      <p:pic>
        <p:nvPicPr>
          <p:cNvPr id="20" name="图片 19"/>
          <p:cNvPicPr>
            <a:picLocks noChangeAspect="1"/>
          </p:cNvPicPr>
          <p:nvPr/>
        </p:nvPicPr>
        <p:blipFill>
          <a:blip r:embed="rId4" cstate="print"/>
          <a:srcRect/>
          <a:stretch>
            <a:fillRect/>
          </a:stretch>
        </p:blipFill>
        <p:spPr bwMode="auto">
          <a:xfrm>
            <a:off x="8229600" y="161925"/>
            <a:ext cx="1557528" cy="1524"/>
          </a:xfrm>
          <a:prstGeom prst="rect">
            <a:avLst/>
          </a:prstGeom>
          <a:noFill/>
          <a:ln w="9525">
            <a:noFill/>
            <a:miter lim="800000"/>
            <a:headEnd/>
            <a:tailEnd/>
          </a:ln>
        </p:spPr>
      </p:pic>
      <p:pic>
        <p:nvPicPr>
          <p:cNvPr id="22" name="图片 21"/>
          <p:cNvPicPr>
            <a:picLocks noChangeAspect="1"/>
          </p:cNvPicPr>
          <p:nvPr/>
        </p:nvPicPr>
        <p:blipFill>
          <a:blip r:embed="rId4" cstate="print"/>
          <a:srcRect/>
          <a:stretch>
            <a:fillRect/>
          </a:stretch>
        </p:blipFill>
        <p:spPr bwMode="auto">
          <a:xfrm>
            <a:off x="8229600" y="161925"/>
            <a:ext cx="1557528" cy="1524"/>
          </a:xfrm>
          <a:prstGeom prst="rect">
            <a:avLst/>
          </a:prstGeom>
          <a:noFill/>
          <a:ln w="9525">
            <a:noFill/>
            <a:miter lim="800000"/>
            <a:headEnd/>
            <a:tailEnd/>
          </a:ln>
        </p:spPr>
      </p:pic>
      <p:pic>
        <p:nvPicPr>
          <p:cNvPr id="21" name="图片 20"/>
          <p:cNvPicPr>
            <a:picLocks noChangeAspect="1"/>
          </p:cNvPicPr>
          <p:nvPr/>
        </p:nvPicPr>
        <p:blipFill>
          <a:blip r:embed="rId4" cstate="print"/>
          <a:srcRect/>
          <a:stretch>
            <a:fillRect/>
          </a:stretch>
        </p:blipFill>
        <p:spPr bwMode="auto">
          <a:xfrm>
            <a:off x="8229600" y="161925"/>
            <a:ext cx="1557528" cy="1524"/>
          </a:xfrm>
          <a:prstGeom prst="rect">
            <a:avLst/>
          </a:prstGeom>
          <a:noFill/>
          <a:ln w="9525">
            <a:noFill/>
            <a:miter lim="800000"/>
            <a:headEnd/>
            <a:tailEnd/>
          </a:ln>
        </p:spPr>
      </p:pic>
      <p:pic>
        <p:nvPicPr>
          <p:cNvPr id="24" name="图片 23"/>
          <p:cNvPicPr>
            <a:picLocks noChangeAspect="1"/>
          </p:cNvPicPr>
          <p:nvPr/>
        </p:nvPicPr>
        <p:blipFill>
          <a:blip r:embed="rId4" cstate="print"/>
          <a:srcRect/>
          <a:stretch>
            <a:fillRect/>
          </a:stretch>
        </p:blipFill>
        <p:spPr bwMode="auto">
          <a:xfrm>
            <a:off x="8677275" y="161925"/>
            <a:ext cx="1326388" cy="2159"/>
          </a:xfrm>
          <a:prstGeom prst="rect">
            <a:avLst/>
          </a:prstGeom>
          <a:noFill/>
          <a:ln w="9525">
            <a:noFill/>
            <a:miter lim="800000"/>
            <a:headEnd/>
            <a:tailEnd/>
          </a:ln>
        </p:spPr>
      </p:pic>
      <p:pic>
        <p:nvPicPr>
          <p:cNvPr id="26" name="图片 25"/>
          <p:cNvPicPr>
            <a:picLocks noChangeAspect="1"/>
          </p:cNvPicPr>
          <p:nvPr/>
        </p:nvPicPr>
        <p:blipFill>
          <a:blip r:embed="rId4" cstate="print"/>
          <a:srcRect/>
          <a:stretch>
            <a:fillRect/>
          </a:stretch>
        </p:blipFill>
        <p:spPr bwMode="auto">
          <a:xfrm>
            <a:off x="8610600" y="161925"/>
            <a:ext cx="1326388" cy="2159"/>
          </a:xfrm>
          <a:prstGeom prst="rect">
            <a:avLst/>
          </a:prstGeom>
          <a:noFill/>
          <a:ln w="9525">
            <a:noFill/>
            <a:miter lim="800000"/>
            <a:headEnd/>
            <a:tailEnd/>
          </a:ln>
        </p:spPr>
      </p:pic>
      <p:pic>
        <p:nvPicPr>
          <p:cNvPr id="27" name="图片 26"/>
          <p:cNvPicPr>
            <a:picLocks noChangeAspect="1"/>
          </p:cNvPicPr>
          <p:nvPr/>
        </p:nvPicPr>
        <p:blipFill>
          <a:blip r:embed="rId4" cstate="print"/>
          <a:srcRect/>
          <a:stretch>
            <a:fillRect/>
          </a:stretch>
        </p:blipFill>
        <p:spPr bwMode="auto">
          <a:xfrm>
            <a:off x="8677275" y="161925"/>
            <a:ext cx="1326388" cy="2159"/>
          </a:xfrm>
          <a:prstGeom prst="rect">
            <a:avLst/>
          </a:prstGeom>
          <a:noFill/>
          <a:ln w="9525">
            <a:noFill/>
            <a:miter lim="800000"/>
            <a:headEnd/>
            <a:tailEnd/>
          </a:ln>
        </p:spPr>
      </p:pic>
      <p:graphicFrame>
        <p:nvGraphicFramePr>
          <p:cNvPr id="25" name="表格 24"/>
          <p:cNvGraphicFramePr>
            <a:graphicFrameLocks noGrp="1"/>
          </p:cNvGraphicFramePr>
          <p:nvPr/>
        </p:nvGraphicFramePr>
        <p:xfrm>
          <a:off x="-1" y="836714"/>
          <a:ext cx="9144002" cy="5688627"/>
        </p:xfrm>
        <a:graphic>
          <a:graphicData uri="http://schemas.openxmlformats.org/drawingml/2006/table">
            <a:tbl>
              <a:tblPr/>
              <a:tblGrid>
                <a:gridCol w="732985"/>
                <a:gridCol w="701573"/>
                <a:gridCol w="701573"/>
                <a:gridCol w="617802"/>
                <a:gridCol w="557592"/>
                <a:gridCol w="589007"/>
                <a:gridCol w="526180"/>
                <a:gridCol w="589007"/>
                <a:gridCol w="643980"/>
                <a:gridCol w="565447"/>
                <a:gridCol w="589007"/>
                <a:gridCol w="565447"/>
                <a:gridCol w="581153"/>
                <a:gridCol w="1183249"/>
              </a:tblGrid>
              <a:tr h="531884">
                <a:tc gridSpan="14">
                  <a:txBody>
                    <a:bodyPr/>
                    <a:lstStyle/>
                    <a:p>
                      <a:pPr algn="l" fontAlgn="ctr"/>
                      <a:r>
                        <a:rPr lang="en-US" altLang="zh-CN" sz="1100" b="1" i="0" u="none" strike="noStrike">
                          <a:solidFill>
                            <a:srgbClr val="000000"/>
                          </a:solidFill>
                          <a:latin typeface="宋体"/>
                        </a:rPr>
                        <a:t>2011</a:t>
                      </a:r>
                      <a:r>
                        <a:rPr lang="zh-CN" altLang="en-US" sz="1100" b="1" i="0" u="none" strike="noStrike">
                          <a:solidFill>
                            <a:srgbClr val="000000"/>
                          </a:solidFill>
                          <a:latin typeface="宋体"/>
                        </a:rPr>
                        <a:t>年</a:t>
                      </a:r>
                      <a:r>
                        <a:rPr lang="en-US" altLang="zh-CN" sz="1100" b="1" i="0" u="none" strike="noStrike">
                          <a:solidFill>
                            <a:srgbClr val="000000"/>
                          </a:solidFill>
                          <a:latin typeface="宋体"/>
                        </a:rPr>
                        <a:t>30</a:t>
                      </a:r>
                      <a:r>
                        <a:rPr lang="zh-CN" altLang="en-US" sz="1100" b="1" i="0" u="none" strike="noStrike">
                          <a:solidFill>
                            <a:srgbClr val="000000"/>
                          </a:solidFill>
                          <a:latin typeface="宋体"/>
                        </a:rPr>
                        <a:t>周公司品耗管理情况</a:t>
                      </a:r>
                      <a:endParaRPr lang="zh-CN" altLang="en-US" sz="600" b="0" i="0" u="none" strike="noStrike">
                        <a:solidFill>
                          <a:srgbClr val="000000"/>
                        </a:solidFill>
                        <a:latin typeface="宋体"/>
                      </a:endParaRPr>
                    </a:p>
                  </a:txBody>
                  <a:tcPr marL="0" marR="0" marT="0" marB="0">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61433">
                <a:tc rowSpan="2">
                  <a:txBody>
                    <a:bodyPr/>
                    <a:lstStyle/>
                    <a:p>
                      <a:pPr algn="ctr" fontAlgn="ctr"/>
                      <a:r>
                        <a:rPr lang="zh-CN" altLang="en-US" sz="700" b="0" i="0" u="none" strike="noStrike">
                          <a:solidFill>
                            <a:srgbClr val="000000"/>
                          </a:solidFill>
                          <a:latin typeface="宋体"/>
                        </a:rPr>
                        <a:t>区分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zh-CN" altLang="en-US" sz="700" b="0" i="0" u="none" strike="noStrike">
                          <a:solidFill>
                            <a:srgbClr val="000000"/>
                          </a:solidFill>
                          <a:latin typeface="宋体"/>
                        </a:rPr>
                        <a:t>担当</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zh-CN" altLang="en-US" sz="700" b="0" i="0" u="none" strike="noStrike">
                          <a:solidFill>
                            <a:srgbClr val="000000"/>
                          </a:solidFill>
                          <a:latin typeface="宋体"/>
                        </a:rPr>
                        <a:t>当周出库 费用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zh-CN" altLang="en-US" sz="700" b="0" i="0" u="none" strike="noStrike">
                          <a:solidFill>
                            <a:srgbClr val="000000"/>
                          </a:solidFill>
                          <a:latin typeface="宋体"/>
                        </a:rPr>
                        <a:t>当周产量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3">
                  <a:txBody>
                    <a:bodyPr/>
                    <a:lstStyle/>
                    <a:p>
                      <a:pPr algn="ctr" fontAlgn="ctr"/>
                      <a:r>
                        <a:rPr lang="zh-CN" altLang="en-US" sz="700" b="0" i="0" u="none" strike="noStrike">
                          <a:solidFill>
                            <a:srgbClr val="000000"/>
                          </a:solidFill>
                          <a:latin typeface="宋体"/>
                        </a:rPr>
                        <a:t>周间品耗率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700" b="0" i="0" u="none" strike="noStrike">
                          <a:solidFill>
                            <a:srgbClr val="000000"/>
                          </a:solidFill>
                          <a:latin typeface="宋体"/>
                        </a:rPr>
                        <a:t>月间品耗率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700" b="0" i="0" u="none" strike="noStrike">
                          <a:solidFill>
                            <a:srgbClr val="000000"/>
                          </a:solidFill>
                          <a:latin typeface="宋体"/>
                        </a:rPr>
                        <a:t>年间品耗率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rowSpan="2">
                  <a:txBody>
                    <a:bodyPr/>
                    <a:lstStyle/>
                    <a:p>
                      <a:pPr algn="ctr" fontAlgn="ctr"/>
                      <a:r>
                        <a:rPr lang="zh-CN" altLang="en-US" sz="700" b="0" i="0" u="none" strike="noStrike">
                          <a:solidFill>
                            <a:srgbClr val="000000"/>
                          </a:solidFill>
                          <a:latin typeface="宋体"/>
                        </a:rPr>
                        <a:t>备注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044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700" b="0" i="0" u="none" strike="noStrike">
                          <a:solidFill>
                            <a:srgbClr val="000000"/>
                          </a:solidFill>
                          <a:latin typeface="宋体"/>
                        </a:rPr>
                        <a:t>计划</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latin typeface="宋体"/>
                        </a:rPr>
                        <a:t>实际</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latin typeface="宋体"/>
                        </a:rPr>
                        <a:t>达成率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latin typeface="宋体"/>
                        </a:rPr>
                        <a:t>计划</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latin typeface="宋体"/>
                        </a:rPr>
                        <a:t>实际</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latin typeface="宋体"/>
                        </a:rPr>
                        <a:t>达成率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latin typeface="宋体"/>
                        </a:rPr>
                        <a:t>计划</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latin typeface="宋体"/>
                        </a:rPr>
                        <a:t>实际</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latin typeface="宋体"/>
                        </a:rPr>
                        <a:t>达成率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r>
              <a:tr h="324538">
                <a:tc>
                  <a:txBody>
                    <a:bodyPr/>
                    <a:lstStyle/>
                    <a:p>
                      <a:pPr algn="ctr" fontAlgn="ctr"/>
                      <a:r>
                        <a:rPr lang="zh-CN" altLang="en-US" sz="700" b="0" i="0" u="none" strike="noStrike">
                          <a:solidFill>
                            <a:srgbClr val="000000"/>
                          </a:solidFill>
                          <a:latin typeface="宋体"/>
                        </a:rPr>
                        <a:t>港盛宁波</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latin typeface="宋体"/>
                        </a:rPr>
                        <a:t>贾建宽</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zh-CN" sz="600" b="0" i="0" u="none" strike="noStrike">
                          <a:solidFill>
                            <a:srgbClr val="000000"/>
                          </a:solidFill>
                          <a:latin typeface="宋体"/>
                        </a:rPr>
                        <a:t>13972.00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21048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3.46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2.655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130%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3.46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2.236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155%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3.220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2.948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109%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5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15525">
                <a:tc>
                  <a:txBody>
                    <a:bodyPr/>
                    <a:lstStyle/>
                    <a:p>
                      <a:pPr algn="ctr" fontAlgn="ctr"/>
                      <a:r>
                        <a:rPr lang="zh-CN" altLang="en-US" sz="700" b="0" i="0" u="none" strike="noStrike">
                          <a:solidFill>
                            <a:srgbClr val="000000"/>
                          </a:solidFill>
                          <a:latin typeface="宋体"/>
                        </a:rPr>
                        <a:t>港盛荣成</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latin typeface="宋体"/>
                        </a:rPr>
                        <a:t>彭顺怀</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600" b="0" i="0" u="none" strike="noStrike">
                          <a:solidFill>
                            <a:srgbClr val="000000"/>
                          </a:solidFill>
                          <a:latin typeface="宋体"/>
                        </a:rPr>
                        <a:t>9822.00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600" b="0" i="0" u="none" strike="noStrike">
                          <a:solidFill>
                            <a:srgbClr val="000000"/>
                          </a:solidFill>
                          <a:latin typeface="宋体"/>
                        </a:rPr>
                        <a:t>17857.55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5.486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2.200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249%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5.486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2.355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233%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5.158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3.893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132%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5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06509">
                <a:tc>
                  <a:txBody>
                    <a:bodyPr/>
                    <a:lstStyle/>
                    <a:p>
                      <a:pPr algn="ctr" fontAlgn="ctr"/>
                      <a:r>
                        <a:rPr lang="zh-CN" altLang="en-US" sz="700" b="0" i="0" u="none" strike="noStrike">
                          <a:solidFill>
                            <a:srgbClr val="000000"/>
                          </a:solidFill>
                          <a:latin typeface="宋体"/>
                        </a:rPr>
                        <a:t>港盛伽耶</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latin typeface="宋体"/>
                        </a:rPr>
                        <a:t>姜新运</a:t>
                      </a:r>
                      <a:r>
                        <a:rPr lang="en-US" altLang="zh-CN" sz="700" b="0" i="0" u="none" strike="noStrike">
                          <a:solidFill>
                            <a:srgbClr val="000000"/>
                          </a:solidFill>
                          <a:latin typeface="宋体"/>
                        </a:rPr>
                        <a:t>(</a:t>
                      </a:r>
                      <a:r>
                        <a:rPr lang="zh-CN" altLang="en-US" sz="700" b="0" i="0" u="none" strike="noStrike">
                          <a:solidFill>
                            <a:srgbClr val="000000"/>
                          </a:solidFill>
                          <a:latin typeface="宋体"/>
                        </a:rPr>
                        <a:t>代</a:t>
                      </a:r>
                      <a:r>
                        <a:rPr lang="en-US" altLang="zh-CN" sz="700" b="0" i="0" u="none" strike="noStrike">
                          <a:solidFill>
                            <a:srgbClr val="000000"/>
                          </a:solidFill>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zh-CN" sz="600" b="0" i="0" u="none" strike="noStrike">
                          <a:solidFill>
                            <a:srgbClr val="000000"/>
                          </a:solidFill>
                          <a:latin typeface="宋体"/>
                        </a:rPr>
                        <a:t>9663.40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600" b="0" i="0" u="none" strike="noStrike">
                          <a:solidFill>
                            <a:srgbClr val="000000"/>
                          </a:solidFill>
                          <a:latin typeface="宋体"/>
                        </a:rPr>
                        <a:t>15553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2.929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2.485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118%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2.929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2.059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142%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2.241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1.994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112%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5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15525">
                <a:tc>
                  <a:txBody>
                    <a:bodyPr/>
                    <a:lstStyle/>
                    <a:p>
                      <a:pPr algn="ctr" fontAlgn="ctr"/>
                      <a:r>
                        <a:rPr lang="zh-CN" altLang="en-US" sz="700" b="0" i="0" u="none" strike="noStrike">
                          <a:solidFill>
                            <a:srgbClr val="000000"/>
                          </a:solidFill>
                          <a:latin typeface="宋体"/>
                        </a:rPr>
                        <a:t>行政部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latin typeface="宋体"/>
                        </a:rPr>
                        <a:t>吕冠峰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zh-CN" sz="600" b="0" i="0" u="none" strike="noStrike">
                          <a:solidFill>
                            <a:srgbClr val="000000"/>
                          </a:solidFill>
                          <a:latin typeface="宋体"/>
                        </a:rPr>
                        <a:t>19485.40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600" b="0" i="0" u="none" strike="noStrike">
                          <a:solidFill>
                            <a:srgbClr val="000000"/>
                          </a:solidFill>
                          <a:latin typeface="宋体"/>
                        </a:rPr>
                        <a:t>36527.65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3.46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2.134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162%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3.46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2.022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171%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3.192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2.842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112%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5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97495">
                <a:tc>
                  <a:txBody>
                    <a:bodyPr/>
                    <a:lstStyle/>
                    <a:p>
                      <a:pPr algn="ctr" fontAlgn="ctr"/>
                      <a:r>
                        <a:rPr lang="zh-CN" altLang="en-US" sz="700" b="0" i="0" u="none" strike="noStrike">
                          <a:solidFill>
                            <a:srgbClr val="000000"/>
                          </a:solidFill>
                          <a:latin typeface="宋体"/>
                        </a:rPr>
                        <a:t>脚手架</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latin typeface="宋体"/>
                        </a:rPr>
                        <a:t>李昌强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zh-CN" sz="600" b="0" i="0" u="none" strike="noStrike">
                          <a:solidFill>
                            <a:srgbClr val="000000"/>
                          </a:solidFill>
                          <a:latin typeface="宋体"/>
                        </a:rPr>
                        <a:t>600.00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600" b="0" i="0" u="none" strike="noStrike">
                          <a:solidFill>
                            <a:srgbClr val="000000"/>
                          </a:solidFill>
                          <a:latin typeface="宋体"/>
                        </a:rPr>
                        <a:t>3117.1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0.86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0.770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112%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0.86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1.016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85%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700" b="0" i="0" u="none" strike="noStrike">
                          <a:solidFill>
                            <a:srgbClr val="000000"/>
                          </a:solidFill>
                          <a:latin typeface="宋体"/>
                        </a:rPr>
                        <a:t>0.833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0.687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121%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5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06509">
                <a:tc>
                  <a:txBody>
                    <a:bodyPr/>
                    <a:lstStyle/>
                    <a:p>
                      <a:pPr algn="ctr" fontAlgn="ctr"/>
                      <a:r>
                        <a:rPr lang="zh-CN" altLang="en-US" sz="700" b="0" i="0" u="none" strike="noStrike">
                          <a:solidFill>
                            <a:srgbClr val="000000"/>
                          </a:solidFill>
                          <a:latin typeface="宋体"/>
                        </a:rPr>
                        <a:t>建力宁波</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latin typeface="宋体"/>
                        </a:rPr>
                        <a:t>钟华军</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zh-CN" sz="600" b="0" i="0" u="none" strike="noStrike">
                          <a:solidFill>
                            <a:srgbClr val="000000"/>
                          </a:solidFill>
                          <a:latin typeface="宋体"/>
                        </a:rPr>
                        <a:t>6016.00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496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4.529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4.852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93%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700" b="0" i="0" u="none" strike="noStrike">
                          <a:solidFill>
                            <a:srgbClr val="000000"/>
                          </a:solidFill>
                          <a:latin typeface="宋体"/>
                        </a:rPr>
                        <a:t>4.529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4.989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91%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700" b="0" i="0" u="none" strike="noStrike">
                          <a:solidFill>
                            <a:srgbClr val="000000"/>
                          </a:solidFill>
                          <a:latin typeface="宋体"/>
                        </a:rPr>
                        <a:t>4.223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4.584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92%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5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480">
                <a:tc>
                  <a:txBody>
                    <a:bodyPr/>
                    <a:lstStyle/>
                    <a:p>
                      <a:pPr algn="ctr" fontAlgn="ctr"/>
                      <a:r>
                        <a:rPr lang="zh-CN" altLang="en-US" sz="700" b="0" i="0" u="none" strike="noStrike">
                          <a:solidFill>
                            <a:srgbClr val="000000"/>
                          </a:solidFill>
                          <a:latin typeface="宋体"/>
                        </a:rPr>
                        <a:t>汉邦宁波</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latin typeface="宋体"/>
                        </a:rPr>
                        <a:t>修益龙</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zh-CN" sz="600" b="0" i="0" u="none" strike="noStrike">
                          <a:solidFill>
                            <a:srgbClr val="000000"/>
                          </a:solidFill>
                          <a:latin typeface="宋体"/>
                        </a:rPr>
                        <a:t>29366.60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637.475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9.402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9.213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102%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9.402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9.849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700" b="0" i="0" u="none" strike="noStrike">
                          <a:solidFill>
                            <a:srgbClr val="000000"/>
                          </a:solidFill>
                          <a:latin typeface="宋体"/>
                        </a:rPr>
                        <a:t>8.778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9.577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92%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5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2568">
                <a:tc>
                  <a:txBody>
                    <a:bodyPr/>
                    <a:lstStyle/>
                    <a:p>
                      <a:pPr algn="ctr" fontAlgn="ctr"/>
                      <a:r>
                        <a:rPr lang="zh-CN" altLang="en-US" sz="700" b="0" i="0" u="none" strike="noStrike">
                          <a:solidFill>
                            <a:srgbClr val="000000"/>
                          </a:solidFill>
                          <a:latin typeface="宋体"/>
                        </a:rPr>
                        <a:t>汉邦荣成</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latin typeface="宋体"/>
                        </a:rPr>
                        <a:t>彭文俊</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zh-CN" sz="600" b="0" i="0" u="none" strike="noStrike">
                          <a:solidFill>
                            <a:srgbClr val="000000"/>
                          </a:solidFill>
                          <a:latin typeface="宋体"/>
                        </a:rPr>
                        <a:t>40718.00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417.62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9.402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19.500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700" b="0" i="0" u="none" strike="noStrike">
                          <a:solidFill>
                            <a:srgbClr val="000000"/>
                          </a:solidFill>
                          <a:latin typeface="宋体"/>
                        </a:rPr>
                        <a:t>9.402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16.609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57%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700" b="0" i="0" u="none" strike="noStrike">
                          <a:solidFill>
                            <a:srgbClr val="000000"/>
                          </a:solidFill>
                          <a:latin typeface="宋体"/>
                        </a:rPr>
                        <a:t>8.689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13.968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62%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5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4538">
                <a:tc gridSpan="14">
                  <a:txBody>
                    <a:bodyPr/>
                    <a:lstStyle/>
                    <a:p>
                      <a:pPr algn="l" fontAlgn="ctr"/>
                      <a:r>
                        <a:rPr lang="zh-CN" altLang="en-US" sz="800" b="1" i="0" u="none" strike="noStrike">
                          <a:solidFill>
                            <a:srgbClr val="000000"/>
                          </a:solidFill>
                          <a:latin typeface="DotumChe"/>
                        </a:rPr>
                        <a:t>▶</a:t>
                      </a:r>
                      <a:r>
                        <a:rPr lang="en-US" altLang="zh-CN" sz="800" b="1" i="0" u="none" strike="noStrike">
                          <a:solidFill>
                            <a:srgbClr val="000000"/>
                          </a:solidFill>
                          <a:latin typeface="宋体"/>
                        </a:rPr>
                        <a:t>.</a:t>
                      </a:r>
                      <a:r>
                        <a:rPr lang="zh-CN" altLang="en-US" sz="800" b="1" i="0" u="none" strike="noStrike">
                          <a:solidFill>
                            <a:srgbClr val="000000"/>
                          </a:solidFill>
                          <a:latin typeface="宋体"/>
                        </a:rPr>
                        <a:t>上周品耗问题点分析：</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43404">
                <a:tc>
                  <a:txBody>
                    <a:bodyPr/>
                    <a:lstStyle/>
                    <a:p>
                      <a:pPr algn="ctr" fontAlgn="ctr"/>
                      <a:r>
                        <a:rPr lang="zh-CN" altLang="en-US" sz="700" b="0" i="0" u="none" strike="noStrike">
                          <a:solidFill>
                            <a:srgbClr val="000000"/>
                          </a:solidFill>
                          <a:latin typeface="宋体"/>
                        </a:rPr>
                        <a:t>项目部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latin typeface="宋体"/>
                        </a:rPr>
                        <a:t>担当</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latin typeface="宋体"/>
                        </a:rPr>
                        <a:t>品耗达成</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zh-CN" altLang="en-US" sz="700" b="0" i="0" u="none" strike="noStrike">
                          <a:solidFill>
                            <a:srgbClr val="000000"/>
                          </a:solidFill>
                          <a:latin typeface="宋体"/>
                        </a:rPr>
                        <a:t>领用超标类别</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gridSpan="2">
                  <a:txBody>
                    <a:bodyPr/>
                    <a:lstStyle/>
                    <a:p>
                      <a:pPr algn="ctr" fontAlgn="ctr"/>
                      <a:r>
                        <a:rPr lang="zh-CN" altLang="en-US" sz="700" b="0" i="0" u="none" strike="noStrike">
                          <a:solidFill>
                            <a:srgbClr val="000000"/>
                          </a:solidFill>
                          <a:latin typeface="宋体"/>
                        </a:rPr>
                        <a:t>超标物品编号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gridSpan="3">
                  <a:txBody>
                    <a:bodyPr/>
                    <a:lstStyle/>
                    <a:p>
                      <a:pPr algn="ctr" fontAlgn="ctr"/>
                      <a:r>
                        <a:rPr lang="zh-CN" altLang="en-US" sz="700" b="0" i="0" u="none" strike="noStrike">
                          <a:solidFill>
                            <a:srgbClr val="000000"/>
                          </a:solidFill>
                          <a:latin typeface="宋体"/>
                        </a:rPr>
                        <a:t>超标物品</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700" b="0" i="0" u="none" strike="noStrike">
                          <a:solidFill>
                            <a:srgbClr val="000000"/>
                          </a:solidFill>
                          <a:latin typeface="宋体"/>
                        </a:rPr>
                        <a:t>领用数量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gridSpan="2">
                  <a:txBody>
                    <a:bodyPr/>
                    <a:lstStyle/>
                    <a:p>
                      <a:pPr algn="ctr" fontAlgn="ctr"/>
                      <a:r>
                        <a:rPr lang="zh-CN" altLang="en-US" sz="700" b="0" i="0" u="none" strike="noStrike">
                          <a:solidFill>
                            <a:srgbClr val="000000"/>
                          </a:solidFill>
                          <a:latin typeface="宋体"/>
                        </a:rPr>
                        <a:t>备注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r>
              <a:tr h="243404">
                <a:tc rowSpan="2">
                  <a:txBody>
                    <a:bodyPr/>
                    <a:lstStyle/>
                    <a:p>
                      <a:pPr algn="ctr" fontAlgn="ctr"/>
                      <a:r>
                        <a:rPr lang="zh-CN" altLang="en-US" sz="700" b="0" i="0" u="none" strike="noStrike">
                          <a:solidFill>
                            <a:srgbClr val="000000"/>
                          </a:solidFill>
                          <a:latin typeface="宋体"/>
                        </a:rPr>
                        <a:t>建力宁波</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zh-CN" altLang="en-US" sz="700" b="0" i="0" u="none" strike="noStrike">
                          <a:solidFill>
                            <a:srgbClr val="000000"/>
                          </a:solidFill>
                          <a:latin typeface="宋体"/>
                        </a:rPr>
                        <a:t>钟华军</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US" altLang="zh-CN" sz="700" b="0" i="0" u="none" strike="noStrike">
                          <a:solidFill>
                            <a:srgbClr val="000000"/>
                          </a:solidFill>
                          <a:latin typeface="宋体"/>
                        </a:rPr>
                        <a:t>93%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gridSpan="2">
                  <a:txBody>
                    <a:bodyPr/>
                    <a:lstStyle/>
                    <a:p>
                      <a:pPr algn="ctr" fontAlgn="ctr"/>
                      <a:r>
                        <a:rPr lang="zh-CN" altLang="en-US" sz="700" b="0" i="0" u="none" strike="noStrike">
                          <a:solidFill>
                            <a:srgbClr val="000000"/>
                          </a:solidFill>
                          <a:latin typeface="宋体"/>
                        </a:rPr>
                        <a:t>劳保类</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hMerge="1">
                  <a:txBody>
                    <a:bodyPr/>
                    <a:lstStyle/>
                    <a:p>
                      <a:endParaRPr lang="zh-CN" altLang="en-US"/>
                    </a:p>
                  </a:txBody>
                  <a:tcPr/>
                </a:tc>
                <a:tc gridSpan="2">
                  <a:txBody>
                    <a:bodyPr/>
                    <a:lstStyle/>
                    <a:p>
                      <a:pPr algn="ctr" fontAlgn="ctr"/>
                      <a:r>
                        <a:rPr lang="en-US" sz="700" b="0" i="0" u="none" strike="noStrike">
                          <a:solidFill>
                            <a:srgbClr val="000000"/>
                          </a:solidFill>
                          <a:latin typeface="宋体"/>
                        </a:rPr>
                        <a:t>LB-096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gridSpan="3">
                  <a:txBody>
                    <a:bodyPr/>
                    <a:lstStyle/>
                    <a:p>
                      <a:pPr algn="ctr" fontAlgn="ctr"/>
                      <a:r>
                        <a:rPr lang="zh-CN" altLang="en-US" sz="700" b="0" i="0" u="none" strike="noStrike">
                          <a:solidFill>
                            <a:srgbClr val="000000"/>
                          </a:solidFill>
                          <a:latin typeface="宋体"/>
                        </a:rPr>
                        <a:t>工作服</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gridSpan="2">
                  <a:txBody>
                    <a:bodyPr/>
                    <a:lstStyle/>
                    <a:p>
                      <a:pPr algn="ctr" fontAlgn="ctr"/>
                      <a:r>
                        <a:rPr lang="en-US" altLang="zh-CN" sz="700" b="0" i="0" u="none" strike="noStrike">
                          <a:solidFill>
                            <a:srgbClr val="000000"/>
                          </a:solidFill>
                          <a:latin typeface="宋体"/>
                        </a:rPr>
                        <a:t>23</a:t>
                      </a:r>
                      <a:r>
                        <a:rPr lang="zh-CN" altLang="en-US" sz="700" b="0" i="0" u="none" strike="noStrike">
                          <a:solidFill>
                            <a:srgbClr val="000000"/>
                          </a:solidFill>
                          <a:latin typeface="宋体"/>
                        </a:rPr>
                        <a:t>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gridSpan="2">
                  <a:txBody>
                    <a:bodyPr/>
                    <a:lstStyle/>
                    <a:p>
                      <a:pPr algn="ctr" fontAlgn="ctr"/>
                      <a:r>
                        <a:rPr lang="zh-CN" altLang="en-US" sz="7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r>
              <a:tr h="24340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2">
                  <a:txBody>
                    <a:bodyPr/>
                    <a:lstStyle/>
                    <a:p>
                      <a:pPr algn="ctr" fontAlgn="ctr"/>
                      <a:r>
                        <a:rPr lang="en-US" sz="700" b="0" i="0" u="none" strike="noStrike">
                          <a:solidFill>
                            <a:srgbClr val="000000"/>
                          </a:solidFill>
                          <a:latin typeface="宋体"/>
                        </a:rPr>
                        <a:t>LB-010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gridSpan="3">
                  <a:txBody>
                    <a:bodyPr/>
                    <a:lstStyle/>
                    <a:p>
                      <a:pPr algn="ctr" fontAlgn="ctr"/>
                      <a:r>
                        <a:rPr lang="zh-CN" altLang="en-US" sz="700" b="0" i="0" u="none" strike="noStrike">
                          <a:solidFill>
                            <a:srgbClr val="000000"/>
                          </a:solidFill>
                          <a:latin typeface="宋体"/>
                        </a:rPr>
                        <a:t>安全鞋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gridSpan="2">
                  <a:txBody>
                    <a:bodyPr/>
                    <a:lstStyle/>
                    <a:p>
                      <a:pPr algn="ctr" fontAlgn="ctr"/>
                      <a:r>
                        <a:rPr lang="en-US" altLang="zh-CN" sz="700" b="0" i="0" u="none" strike="noStrike">
                          <a:solidFill>
                            <a:srgbClr val="000000"/>
                          </a:solidFill>
                          <a:latin typeface="宋体"/>
                        </a:rPr>
                        <a:t>11</a:t>
                      </a:r>
                      <a:r>
                        <a:rPr lang="zh-CN" altLang="en-US" sz="700" b="0" i="0" u="none" strike="noStrike">
                          <a:solidFill>
                            <a:srgbClr val="000000"/>
                          </a:solidFill>
                          <a:latin typeface="宋体"/>
                        </a:rPr>
                        <a:t>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a:txBody>
                    <a:bodyPr/>
                    <a:lstStyle/>
                    <a:p>
                      <a:pPr algn="ctr" fontAlgn="ctr"/>
                      <a:r>
                        <a:rPr lang="zh-CN" altLang="en-US" sz="7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404">
                <a:tc>
                  <a:txBody>
                    <a:bodyPr/>
                    <a:lstStyle/>
                    <a:p>
                      <a:pPr algn="ctr" fontAlgn="ctr"/>
                      <a:r>
                        <a:rPr lang="zh-CN" altLang="en-US" sz="700" b="0" i="0" u="none" strike="noStrike">
                          <a:solidFill>
                            <a:srgbClr val="000000"/>
                          </a:solidFill>
                          <a:latin typeface="宋体"/>
                        </a:rPr>
                        <a:t>汉邦荣成</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latin typeface="宋体"/>
                        </a:rPr>
                        <a:t>彭文俊</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700" b="0" i="0" u="none" strike="noStrike">
                          <a:solidFill>
                            <a:srgbClr val="000000"/>
                          </a:solidFill>
                          <a:latin typeface="宋体"/>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zh-CN" altLang="en-US" sz="700" b="0" i="0" u="none" strike="noStrike">
                          <a:solidFill>
                            <a:srgbClr val="000000"/>
                          </a:solidFill>
                          <a:latin typeface="宋体"/>
                        </a:rPr>
                        <a:t>耗品类</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gridSpan="2">
                  <a:txBody>
                    <a:bodyPr/>
                    <a:lstStyle/>
                    <a:p>
                      <a:pPr algn="ctr" fontAlgn="ctr"/>
                      <a:r>
                        <a:rPr lang="en-US" sz="700" b="0" i="0" u="none" strike="noStrike">
                          <a:solidFill>
                            <a:srgbClr val="000000"/>
                          </a:solidFill>
                          <a:latin typeface="宋体"/>
                        </a:rPr>
                        <a:t>HP-059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gridSpan="3">
                  <a:txBody>
                    <a:bodyPr/>
                    <a:lstStyle/>
                    <a:p>
                      <a:pPr algn="ctr" fontAlgn="ctr"/>
                      <a:r>
                        <a:rPr lang="zh-CN" altLang="en-US" sz="700" b="0" i="0" u="none" strike="noStrike">
                          <a:solidFill>
                            <a:srgbClr val="000000"/>
                          </a:solidFill>
                          <a:latin typeface="宋体"/>
                        </a:rPr>
                        <a:t>砂轮片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gridSpan="2">
                  <a:txBody>
                    <a:bodyPr/>
                    <a:lstStyle/>
                    <a:p>
                      <a:pPr algn="ctr" fontAlgn="ctr"/>
                      <a:r>
                        <a:rPr lang="en-US" altLang="zh-CN" sz="700" b="0" i="0" u="none" strike="noStrike">
                          <a:solidFill>
                            <a:srgbClr val="000000"/>
                          </a:solidFill>
                          <a:latin typeface="宋体"/>
                        </a:rPr>
                        <a:t>49</a:t>
                      </a:r>
                      <a:r>
                        <a:rPr lang="zh-CN" altLang="en-US" sz="700" b="0" i="0" u="none" strike="noStrike">
                          <a:solidFill>
                            <a:srgbClr val="000000"/>
                          </a:solidFill>
                          <a:latin typeface="宋体"/>
                        </a:rPr>
                        <a:t>箱</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gridSpan="2">
                  <a:txBody>
                    <a:bodyPr/>
                    <a:lstStyle/>
                    <a:p>
                      <a:pPr algn="ctr" fontAlgn="ctr"/>
                      <a:r>
                        <a:rPr lang="zh-CN" altLang="en-US" sz="7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r>
              <a:tr h="252419">
                <a:tc gridSpan="14">
                  <a:txBody>
                    <a:bodyPr/>
                    <a:lstStyle/>
                    <a:p>
                      <a:pPr algn="l" fontAlgn="ctr"/>
                      <a:r>
                        <a:rPr lang="zh-CN" altLang="en-US" sz="700" b="0" i="0" u="none" strike="noStrike">
                          <a:solidFill>
                            <a:srgbClr val="000000"/>
                          </a:solidFill>
                          <a:latin typeface="DotumChe"/>
                        </a:rPr>
                        <a:t>▶</a:t>
                      </a:r>
                      <a:r>
                        <a:rPr lang="en-US" altLang="zh-CN" sz="700" b="0" i="0" u="none" strike="noStrike">
                          <a:solidFill>
                            <a:srgbClr val="000000"/>
                          </a:solidFill>
                          <a:latin typeface="宋体"/>
                        </a:rPr>
                        <a:t>.</a:t>
                      </a:r>
                      <a:r>
                        <a:rPr lang="zh-CN" altLang="en-US" sz="800" b="1" i="0" u="none" strike="noStrike">
                          <a:solidFill>
                            <a:srgbClr val="000000"/>
                          </a:solidFill>
                          <a:latin typeface="宋体"/>
                        </a:rPr>
                        <a:t>上周采购重点工作：</a:t>
                      </a:r>
                      <a:endParaRPr lang="zh-CN" altLang="en-US" sz="700" b="0" i="0" u="none" strike="noStrike">
                        <a:solidFill>
                          <a:srgbClr val="000000"/>
                        </a:solidFill>
                        <a:latin typeface="宋体"/>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83635">
                <a:tc gridSpan="14">
                  <a:txBody>
                    <a:bodyPr/>
                    <a:lstStyle/>
                    <a:p>
                      <a:pPr algn="l" fontAlgn="ctr"/>
                      <a:r>
                        <a:rPr lang="zh-CN" altLang="en-US" sz="700" b="0" i="0" u="none" strike="noStrike">
                          <a:solidFill>
                            <a:srgbClr val="000000"/>
                          </a:solidFill>
                          <a:latin typeface="宋体"/>
                        </a:rPr>
                        <a:t>上周继续联系打餐台</a:t>
                      </a:r>
                      <a:r>
                        <a:rPr lang="en-US" altLang="zh-CN" sz="700" b="0" i="0" u="none" strike="noStrike">
                          <a:solidFill>
                            <a:srgbClr val="000000"/>
                          </a:solidFill>
                          <a:latin typeface="宋体"/>
                        </a:rPr>
                        <a:t>----</a:t>
                      </a:r>
                      <a:r>
                        <a:rPr lang="zh-CN" altLang="en-US" sz="700" b="0" i="0" u="none" strike="noStrike">
                          <a:solidFill>
                            <a:srgbClr val="000000"/>
                          </a:solidFill>
                          <a:latin typeface="宋体"/>
                        </a:rPr>
                        <a:t>未达成。</a:t>
                      </a:r>
                    </a:p>
                  </a:txBody>
                  <a:tcPr marL="0" marR="0" marT="0" marB="0" anchor="ctr">
                    <a:lnL>
                      <a:noFill/>
                    </a:lnL>
                    <a:lnR>
                      <a:noFill/>
                    </a:lnR>
                    <a:lnT>
                      <a:noFill/>
                    </a:lnT>
                    <a:lnB>
                      <a:noFill/>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09869">
                <a:tc gridSpan="14">
                  <a:txBody>
                    <a:bodyPr/>
                    <a:lstStyle/>
                    <a:p>
                      <a:pPr algn="l" fontAlgn="ctr"/>
                      <a:r>
                        <a:rPr lang="zh-CN" altLang="en-US" sz="800" b="1" i="0" u="none" strike="noStrike">
                          <a:solidFill>
                            <a:srgbClr val="000000"/>
                          </a:solidFill>
                          <a:latin typeface="Dotum"/>
                        </a:rPr>
                        <a:t>▶</a:t>
                      </a:r>
                      <a:r>
                        <a:rPr lang="en-US" altLang="zh-CN" sz="800" b="1" i="0" u="none" strike="noStrike">
                          <a:solidFill>
                            <a:srgbClr val="000000"/>
                          </a:solidFill>
                          <a:latin typeface="宋体"/>
                        </a:rPr>
                        <a:t>.</a:t>
                      </a:r>
                      <a:r>
                        <a:rPr lang="zh-CN" altLang="en-US" sz="800" b="1" i="0" u="none" strike="noStrike">
                          <a:solidFill>
                            <a:srgbClr val="000000"/>
                          </a:solidFill>
                          <a:latin typeface="宋体"/>
                        </a:rPr>
                        <a:t>本周采购重点工作：</a:t>
                      </a:r>
                      <a:endParaRPr lang="zh-CN" altLang="en-US" sz="700" b="0" i="0" u="none" strike="noStrike">
                        <a:solidFill>
                          <a:srgbClr val="000000"/>
                        </a:solidFill>
                        <a:latin typeface="宋体"/>
                      </a:endParaRPr>
                    </a:p>
                  </a:txBody>
                  <a:tcPr marL="0" marR="0" marT="0" marB="0" anchor="ctr">
                    <a:lnL>
                      <a:noFill/>
                    </a:lnL>
                    <a:lnR>
                      <a:noFill/>
                    </a:lnR>
                    <a:lnT>
                      <a:noFill/>
                    </a:lnT>
                    <a:lnB>
                      <a:noFill/>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83635">
                <a:tc gridSpan="14">
                  <a:txBody>
                    <a:bodyPr/>
                    <a:lstStyle/>
                    <a:p>
                      <a:pPr algn="l" fontAlgn="ctr"/>
                      <a:r>
                        <a:rPr lang="zh-CN" altLang="en-US" sz="700" b="0" i="0" u="none" strike="noStrike" dirty="0">
                          <a:solidFill>
                            <a:srgbClr val="000000"/>
                          </a:solidFill>
                          <a:latin typeface="宋体"/>
                        </a:rPr>
                        <a:t>本周监督、查看</a:t>
                      </a:r>
                      <a:r>
                        <a:rPr lang="en-US" altLang="zh-CN" sz="700" b="0" i="0" u="none" strike="noStrike" dirty="0">
                          <a:solidFill>
                            <a:srgbClr val="000000"/>
                          </a:solidFill>
                          <a:latin typeface="宋体"/>
                        </a:rPr>
                        <a:t>8</a:t>
                      </a:r>
                      <a:r>
                        <a:rPr lang="zh-CN" altLang="en-US" sz="700" b="0" i="0" u="none" strike="noStrike" dirty="0">
                          <a:solidFill>
                            <a:srgbClr val="000000"/>
                          </a:solidFill>
                          <a:latin typeface="宋体"/>
                        </a:rPr>
                        <a:t>月份消耗品购买申请。</a:t>
                      </a:r>
                    </a:p>
                  </a:txBody>
                  <a:tcPr marL="0" marR="0" marT="0" marB="0" anchor="ctr">
                    <a:lnL>
                      <a:noFill/>
                    </a:lnL>
                    <a:lnR>
                      <a:noFill/>
                    </a:lnR>
                    <a:lnT>
                      <a:noFill/>
                    </a:lnT>
                    <a:lnB>
                      <a:noFill/>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pic>
        <p:nvPicPr>
          <p:cNvPr id="28" name="图片 27"/>
          <p:cNvPicPr>
            <a:picLocks noChangeAspect="1"/>
          </p:cNvPicPr>
          <p:nvPr/>
        </p:nvPicPr>
        <p:blipFill>
          <a:blip r:embed="rId4" cstate="print"/>
          <a:srcRect/>
          <a:stretch>
            <a:fillRect/>
          </a:stretch>
        </p:blipFill>
        <p:spPr bwMode="auto">
          <a:xfrm>
            <a:off x="8677275" y="161925"/>
            <a:ext cx="1326388" cy="2159"/>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435"/>
                                        </p:tgtEl>
                                        <p:attrNameLst>
                                          <p:attrName>style.visibility</p:attrName>
                                        </p:attrNameLst>
                                      </p:cBhvr>
                                      <p:to>
                                        <p:strVal val="visible"/>
                                      </p:to>
                                    </p:set>
                                    <p:animEffect transition="in" filter="fade">
                                      <p:cBhvr>
                                        <p:cTn id="11" dur="500"/>
                                        <p:tgtEl>
                                          <p:spTgt spid="12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35" grpId="0"/>
    </p:bldLst>
  </p:timing>
</p:sld>
</file>

<file path=ppt/theme/theme1.xml><?xml version="1.0" encoding="utf-8"?>
<a:theme xmlns:a="http://schemas.openxmlformats.org/drawingml/2006/main" name="Office 主题">
  <a:themeElements>
    <a:clrScheme name="Office 主题 14">
      <a:dk1>
        <a:srgbClr val="000000"/>
      </a:dk1>
      <a:lt1>
        <a:srgbClr val="FFFFFF"/>
      </a:lt1>
      <a:dk2>
        <a:srgbClr val="FFFFFF"/>
      </a:dk2>
      <a:lt2>
        <a:srgbClr val="808080"/>
      </a:lt2>
      <a:accent1>
        <a:srgbClr val="4D1979"/>
      </a:accent1>
      <a:accent2>
        <a:srgbClr val="97C523"/>
      </a:accent2>
      <a:accent3>
        <a:srgbClr val="FFFFFF"/>
      </a:accent3>
      <a:accent4>
        <a:srgbClr val="000000"/>
      </a:accent4>
      <a:accent5>
        <a:srgbClr val="B2ABBE"/>
      </a:accent5>
      <a:accent6>
        <a:srgbClr val="88B21F"/>
      </a:accent6>
      <a:hlink>
        <a:srgbClr val="C9E576"/>
      </a:hlink>
      <a:folHlink>
        <a:srgbClr val="DDDDDD"/>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主题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主题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主题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主题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主题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主题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主题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ffice 主题 13">
        <a:dk1>
          <a:srgbClr val="000000"/>
        </a:dk1>
        <a:lt1>
          <a:srgbClr val="FFFFFF"/>
        </a:lt1>
        <a:dk2>
          <a:srgbClr val="FFFFFF"/>
        </a:dk2>
        <a:lt2>
          <a:srgbClr val="808080"/>
        </a:lt2>
        <a:accent1>
          <a:srgbClr val="4D1979"/>
        </a:accent1>
        <a:accent2>
          <a:srgbClr val="97C523"/>
        </a:accent2>
        <a:accent3>
          <a:srgbClr val="FFFFFF"/>
        </a:accent3>
        <a:accent4>
          <a:srgbClr val="000000"/>
        </a:accent4>
        <a:accent5>
          <a:srgbClr val="B2ABBE"/>
        </a:accent5>
        <a:accent6>
          <a:srgbClr val="88B21F"/>
        </a:accent6>
        <a:hlink>
          <a:srgbClr val="C9E576"/>
        </a:hlink>
        <a:folHlink>
          <a:srgbClr val="660066"/>
        </a:folHlink>
      </a:clrScheme>
      <a:clrMap bg1="lt1" tx1="dk1" bg2="lt2" tx2="dk2" accent1="accent1" accent2="accent2" accent3="accent3" accent4="accent4" accent5="accent5" accent6="accent6" hlink="hlink" folHlink="folHlink"/>
    </a:extraClrScheme>
    <a:extraClrScheme>
      <a:clrScheme name="Office 主题 14">
        <a:dk1>
          <a:srgbClr val="000000"/>
        </a:dk1>
        <a:lt1>
          <a:srgbClr val="FFFFFF"/>
        </a:lt1>
        <a:dk2>
          <a:srgbClr val="FFFFFF"/>
        </a:dk2>
        <a:lt2>
          <a:srgbClr val="808080"/>
        </a:lt2>
        <a:accent1>
          <a:srgbClr val="4D1979"/>
        </a:accent1>
        <a:accent2>
          <a:srgbClr val="97C523"/>
        </a:accent2>
        <a:accent3>
          <a:srgbClr val="FFFFFF"/>
        </a:accent3>
        <a:accent4>
          <a:srgbClr val="000000"/>
        </a:accent4>
        <a:accent5>
          <a:srgbClr val="B2ABBE"/>
        </a:accent5>
        <a:accent6>
          <a:srgbClr val="88B21F"/>
        </a:accent6>
        <a:hlink>
          <a:srgbClr val="C9E576"/>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1155</TotalTime>
  <Words>4627</Words>
  <Application>Microsoft Office PowerPoint</Application>
  <PresentationFormat>全屏显示(4:3)</PresentationFormat>
  <Paragraphs>2508</Paragraphs>
  <Slides>11</Slides>
  <Notes>11</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港   盛   联   合</vt:lpstr>
      <vt:lpstr>幻灯片 2</vt:lpstr>
      <vt:lpstr>►引领造船涂装业变革的港盛联合</vt:lpstr>
      <vt:lpstr>►引领造船涂装业变革的港盛联合</vt:lpstr>
      <vt:lpstr>►引领造船涂装业变革的港盛联合</vt:lpstr>
      <vt:lpstr>►引领造船涂装业变革的港盛联合</vt:lpstr>
      <vt:lpstr>►引领造船涂装业变革的港盛联合</vt:lpstr>
      <vt:lpstr>►引领造船涂装业变革的港盛联合</vt:lpstr>
      <vt:lpstr>►引领造船涂装业变革的港盛联合</vt:lpstr>
      <vt:lpstr>►引领造船涂装业变革的港盛联合</vt:lpstr>
      <vt:lpstr>幻灯片 11</vt:lpstr>
    </vt:vector>
  </TitlesOfParts>
  <Company>m62 visualcommunications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m62visual</dc:creator>
  <cp:keywords/>
  <dc:description>Background provided by m62 Visualcommunications, visit www.m62.net for more details</dc:description>
  <cp:lastModifiedBy>MingCheong</cp:lastModifiedBy>
  <cp:revision>264</cp:revision>
  <dcterms:created xsi:type="dcterms:W3CDTF">2009-07-22T10:59:35Z</dcterms:created>
  <dcterms:modified xsi:type="dcterms:W3CDTF">2011-07-26T07:08:45Z</dcterms:modified>
  <cp:category>Scouts Background</cp:category>
</cp:coreProperties>
</file>