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9" r:id="rId3"/>
    <p:sldId id="274" r:id="rId4"/>
    <p:sldId id="273" r:id="rId5"/>
    <p:sldId id="265" r:id="rId6"/>
    <p:sldId id="270" r:id="rId7"/>
    <p:sldId id="276" r:id="rId8"/>
    <p:sldId id="275" r:id="rId9"/>
    <p:sldId id="271" r:id="rId10"/>
    <p:sldId id="272" r:id="rId11"/>
    <p:sldId id="268" r:id="rId12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995F"/>
    <a:srgbClr val="6C442D"/>
    <a:srgbClr val="773630"/>
    <a:srgbClr val="F7F7F7"/>
    <a:srgbClr val="C9E576"/>
    <a:srgbClr val="97C523"/>
    <a:srgbClr val="C8E374"/>
    <a:srgbClr val="4D197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0" autoAdjust="0"/>
    <p:restoredTop sz="94660"/>
  </p:normalViewPr>
  <p:slideViewPr>
    <p:cSldViewPr>
      <p:cViewPr>
        <p:scale>
          <a:sx n="75" d="100"/>
          <a:sy n="75" d="100"/>
        </p:scale>
        <p:origin x="-1236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1"/>
            <a:r>
              <a:rPr lang="en-GB" altLang="zh-CN" smtClean="0"/>
              <a:t>Second level</a:t>
            </a:r>
          </a:p>
          <a:p>
            <a:pPr lvl="2"/>
            <a:r>
              <a:rPr lang="en-GB" altLang="zh-CN" smtClean="0"/>
              <a:t>Third level</a:t>
            </a:r>
          </a:p>
          <a:p>
            <a:pPr lvl="3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D5ABEA-3E77-4A51-80B4-37CA108471E7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98ED7-783C-4007-8CF0-CC2EF7AF23F6}" type="slidenum">
              <a:rPr lang="en-GB" altLang="zh-CN"/>
              <a:pPr/>
              <a:t>1</a:t>
            </a:fld>
            <a:endParaRPr lang="en-GB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10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98ED7-783C-4007-8CF0-CC2EF7AF23F6}" type="slidenum">
              <a:rPr lang="en-GB" altLang="zh-CN"/>
              <a:pPr/>
              <a:t>11</a:t>
            </a:fld>
            <a:endParaRPr lang="en-GB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98ED7-783C-4007-8CF0-CC2EF7AF23F6}" type="slidenum">
              <a:rPr lang="en-GB" altLang="zh-CN"/>
              <a:pPr/>
              <a:t>2</a:t>
            </a:fld>
            <a:endParaRPr lang="en-GB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3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4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5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6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7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8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9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t="100000" r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4D1979">
                <a:alpha val="53999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4347" name="Picture 11"/>
            <p:cNvPicPr>
              <a:picLocks noChangeAspect="1" noChangeArrowheads="1"/>
            </p:cNvPicPr>
            <p:nvPr/>
          </p:nvPicPr>
          <p:blipFill>
            <a:blip r:embed="rId2" cstate="print">
              <a:lum bright="-20000"/>
            </a:blip>
            <a:srcRect r="49507"/>
            <a:stretch>
              <a:fillRect/>
            </a:stretch>
          </p:blipFill>
          <p:spPr bwMode="auto">
            <a:xfrm>
              <a:off x="4017" y="210"/>
              <a:ext cx="1743" cy="3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16000"/>
                  </a:scheme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4224" y="0"/>
              <a:ext cx="1536" cy="432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16000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3136" cy="432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0" y="4076700"/>
            <a:ext cx="9144000" cy="2781300"/>
            <a:chOff x="0" y="2568"/>
            <a:chExt cx="5760" cy="1752"/>
          </a:xfrm>
        </p:grpSpPr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0" y="415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0" y="2568"/>
              <a:ext cx="5760" cy="1752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0" y="4276"/>
              <a:ext cx="5760" cy="44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55" name="Group 19"/>
          <p:cNvGrpSpPr>
            <a:grpSpLocks/>
          </p:cNvGrpSpPr>
          <p:nvPr/>
        </p:nvGrpSpPr>
        <p:grpSpPr bwMode="auto">
          <a:xfrm>
            <a:off x="153988" y="5640388"/>
            <a:ext cx="944562" cy="1028700"/>
            <a:chOff x="1022" y="1797"/>
            <a:chExt cx="2173" cy="2484"/>
          </a:xfrm>
        </p:grpSpPr>
        <p:sp>
          <p:nvSpPr>
            <p:cNvPr id="14356" name="Freeform 20"/>
            <p:cNvSpPr>
              <a:spLocks/>
            </p:cNvSpPr>
            <p:nvPr/>
          </p:nvSpPr>
          <p:spPr bwMode="auto">
            <a:xfrm>
              <a:off x="1843" y="3915"/>
              <a:ext cx="678" cy="366"/>
            </a:xfrm>
            <a:custGeom>
              <a:avLst/>
              <a:gdLst/>
              <a:ahLst/>
              <a:cxnLst>
                <a:cxn ang="0">
                  <a:pos x="457" y="266"/>
                </a:cxn>
                <a:cxn ang="0">
                  <a:pos x="463" y="266"/>
                </a:cxn>
                <a:cxn ang="0">
                  <a:pos x="493" y="215"/>
                </a:cxn>
                <a:cxn ang="0">
                  <a:pos x="188" y="63"/>
                </a:cxn>
                <a:cxn ang="0">
                  <a:pos x="230" y="89"/>
                </a:cxn>
                <a:cxn ang="0">
                  <a:pos x="0" y="45"/>
                </a:cxn>
                <a:cxn ang="0">
                  <a:pos x="81" y="83"/>
                </a:cxn>
                <a:cxn ang="0">
                  <a:pos x="344" y="140"/>
                </a:cxn>
                <a:cxn ang="0">
                  <a:pos x="233" y="95"/>
                </a:cxn>
                <a:cxn ang="0">
                  <a:pos x="457" y="266"/>
                </a:cxn>
              </a:cxnLst>
              <a:rect l="0" t="0" r="r" b="b"/>
              <a:pathLst>
                <a:path w="493" h="266">
                  <a:moveTo>
                    <a:pt x="457" y="266"/>
                  </a:moveTo>
                  <a:cubicBezTo>
                    <a:pt x="459" y="266"/>
                    <a:pt x="461" y="266"/>
                    <a:pt x="463" y="266"/>
                  </a:cubicBezTo>
                  <a:cubicBezTo>
                    <a:pt x="473" y="249"/>
                    <a:pt x="485" y="234"/>
                    <a:pt x="493" y="215"/>
                  </a:cubicBezTo>
                  <a:cubicBezTo>
                    <a:pt x="433" y="133"/>
                    <a:pt x="322" y="0"/>
                    <a:pt x="188" y="63"/>
                  </a:cubicBezTo>
                  <a:cubicBezTo>
                    <a:pt x="195" y="79"/>
                    <a:pt x="214" y="82"/>
                    <a:pt x="230" y="89"/>
                  </a:cubicBezTo>
                  <a:cubicBezTo>
                    <a:pt x="173" y="71"/>
                    <a:pt x="90" y="12"/>
                    <a:pt x="0" y="45"/>
                  </a:cubicBezTo>
                  <a:cubicBezTo>
                    <a:pt x="3" y="100"/>
                    <a:pt x="39" y="83"/>
                    <a:pt x="81" y="83"/>
                  </a:cubicBezTo>
                  <a:cubicBezTo>
                    <a:pt x="179" y="84"/>
                    <a:pt x="263" y="219"/>
                    <a:pt x="344" y="140"/>
                  </a:cubicBezTo>
                  <a:cubicBezTo>
                    <a:pt x="328" y="98"/>
                    <a:pt x="271" y="114"/>
                    <a:pt x="233" y="95"/>
                  </a:cubicBezTo>
                  <a:cubicBezTo>
                    <a:pt x="350" y="87"/>
                    <a:pt x="407" y="187"/>
                    <a:pt x="457" y="26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Freeform 21"/>
            <p:cNvSpPr>
              <a:spLocks/>
            </p:cNvSpPr>
            <p:nvPr/>
          </p:nvSpPr>
          <p:spPr bwMode="auto">
            <a:xfrm>
              <a:off x="1580" y="4045"/>
              <a:ext cx="231" cy="217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0" y="141"/>
                </a:cxn>
                <a:cxn ang="0">
                  <a:pos x="60" y="153"/>
                </a:cxn>
                <a:cxn ang="0">
                  <a:pos x="114" y="93"/>
                </a:cxn>
                <a:cxn ang="0">
                  <a:pos x="168" y="36"/>
                </a:cxn>
                <a:cxn ang="0">
                  <a:pos x="141" y="0"/>
                </a:cxn>
              </a:cxnLst>
              <a:rect l="0" t="0" r="r" b="b"/>
              <a:pathLst>
                <a:path w="168" h="157">
                  <a:moveTo>
                    <a:pt x="141" y="0"/>
                  </a:moveTo>
                  <a:cubicBezTo>
                    <a:pt x="84" y="25"/>
                    <a:pt x="44" y="93"/>
                    <a:pt x="0" y="141"/>
                  </a:cubicBezTo>
                  <a:cubicBezTo>
                    <a:pt x="21" y="144"/>
                    <a:pt x="43" y="157"/>
                    <a:pt x="60" y="153"/>
                  </a:cubicBezTo>
                  <a:cubicBezTo>
                    <a:pt x="79" y="148"/>
                    <a:pt x="97" y="110"/>
                    <a:pt x="114" y="93"/>
                  </a:cubicBezTo>
                  <a:cubicBezTo>
                    <a:pt x="136" y="70"/>
                    <a:pt x="159" y="56"/>
                    <a:pt x="168" y="36"/>
                  </a:cubicBezTo>
                  <a:cubicBezTo>
                    <a:pt x="153" y="29"/>
                    <a:pt x="146" y="17"/>
                    <a:pt x="14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2304" y="3935"/>
              <a:ext cx="103" cy="115"/>
            </a:xfrm>
            <a:custGeom>
              <a:avLst/>
              <a:gdLst/>
              <a:ahLst/>
              <a:cxnLst>
                <a:cxn ang="0">
                  <a:pos x="62" y="83"/>
                </a:cxn>
                <a:cxn ang="0">
                  <a:pos x="74" y="0"/>
                </a:cxn>
                <a:cxn ang="0">
                  <a:pos x="0" y="39"/>
                </a:cxn>
                <a:cxn ang="0">
                  <a:pos x="62" y="83"/>
                </a:cxn>
              </a:cxnLst>
              <a:rect l="0" t="0" r="r" b="b"/>
              <a:pathLst>
                <a:path w="75" h="83">
                  <a:moveTo>
                    <a:pt x="62" y="83"/>
                  </a:moveTo>
                  <a:cubicBezTo>
                    <a:pt x="72" y="61"/>
                    <a:pt x="75" y="32"/>
                    <a:pt x="74" y="0"/>
                  </a:cubicBezTo>
                  <a:cubicBezTo>
                    <a:pt x="46" y="9"/>
                    <a:pt x="9" y="10"/>
                    <a:pt x="0" y="39"/>
                  </a:cubicBezTo>
                  <a:cubicBezTo>
                    <a:pt x="15" y="59"/>
                    <a:pt x="41" y="69"/>
                    <a:pt x="62" y="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Freeform 23"/>
            <p:cNvSpPr>
              <a:spLocks/>
            </p:cNvSpPr>
            <p:nvPr/>
          </p:nvSpPr>
          <p:spPr bwMode="auto">
            <a:xfrm>
              <a:off x="2114" y="3828"/>
              <a:ext cx="337" cy="145"/>
            </a:xfrm>
            <a:custGeom>
              <a:avLst/>
              <a:gdLst/>
              <a:ahLst/>
              <a:cxnLst>
                <a:cxn ang="0">
                  <a:pos x="245" y="6"/>
                </a:cxn>
                <a:cxn ang="0">
                  <a:pos x="239" y="0"/>
                </a:cxn>
                <a:cxn ang="0">
                  <a:pos x="177" y="21"/>
                </a:cxn>
                <a:cxn ang="0">
                  <a:pos x="0" y="72"/>
                </a:cxn>
                <a:cxn ang="0">
                  <a:pos x="209" y="66"/>
                </a:cxn>
                <a:cxn ang="0">
                  <a:pos x="245" y="6"/>
                </a:cxn>
              </a:cxnLst>
              <a:rect l="0" t="0" r="r" b="b"/>
              <a:pathLst>
                <a:path w="245" h="105">
                  <a:moveTo>
                    <a:pt x="245" y="6"/>
                  </a:moveTo>
                  <a:cubicBezTo>
                    <a:pt x="244" y="3"/>
                    <a:pt x="243" y="1"/>
                    <a:pt x="239" y="0"/>
                  </a:cubicBezTo>
                  <a:cubicBezTo>
                    <a:pt x="212" y="1"/>
                    <a:pt x="193" y="9"/>
                    <a:pt x="177" y="21"/>
                  </a:cubicBezTo>
                  <a:cubicBezTo>
                    <a:pt x="97" y="24"/>
                    <a:pt x="42" y="26"/>
                    <a:pt x="0" y="72"/>
                  </a:cubicBezTo>
                  <a:cubicBezTo>
                    <a:pt x="58" y="105"/>
                    <a:pt x="157" y="96"/>
                    <a:pt x="209" y="66"/>
                  </a:cubicBezTo>
                  <a:cubicBezTo>
                    <a:pt x="223" y="47"/>
                    <a:pt x="229" y="21"/>
                    <a:pt x="245" y="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Freeform 24"/>
            <p:cNvSpPr>
              <a:spLocks/>
            </p:cNvSpPr>
            <p:nvPr/>
          </p:nvSpPr>
          <p:spPr bwMode="auto">
            <a:xfrm>
              <a:off x="2422" y="3780"/>
              <a:ext cx="124" cy="135"/>
            </a:xfrm>
            <a:custGeom>
              <a:avLst/>
              <a:gdLst/>
              <a:ahLst/>
              <a:cxnLst>
                <a:cxn ang="0">
                  <a:pos x="90" y="11"/>
                </a:cxn>
                <a:cxn ang="0">
                  <a:pos x="0" y="95"/>
                </a:cxn>
                <a:cxn ang="0">
                  <a:pos x="90" y="11"/>
                </a:cxn>
              </a:cxnLst>
              <a:rect l="0" t="0" r="r" b="b"/>
              <a:pathLst>
                <a:path w="90" h="98">
                  <a:moveTo>
                    <a:pt x="90" y="11"/>
                  </a:moveTo>
                  <a:cubicBezTo>
                    <a:pt x="33" y="0"/>
                    <a:pt x="14" y="53"/>
                    <a:pt x="0" y="95"/>
                  </a:cubicBezTo>
                  <a:cubicBezTo>
                    <a:pt x="61" y="98"/>
                    <a:pt x="71" y="50"/>
                    <a:pt x="90" y="11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1650" y="3792"/>
              <a:ext cx="165" cy="120"/>
            </a:xfrm>
            <a:custGeom>
              <a:avLst/>
              <a:gdLst/>
              <a:ahLst/>
              <a:cxnLst>
                <a:cxn ang="0">
                  <a:pos x="120" y="26"/>
                </a:cxn>
                <a:cxn ang="0">
                  <a:pos x="0" y="62"/>
                </a:cxn>
                <a:cxn ang="0">
                  <a:pos x="120" y="26"/>
                </a:cxn>
              </a:cxnLst>
              <a:rect l="0" t="0" r="r" b="b"/>
              <a:pathLst>
                <a:path w="120" h="87">
                  <a:moveTo>
                    <a:pt x="120" y="26"/>
                  </a:moveTo>
                  <a:cubicBezTo>
                    <a:pt x="70" y="0"/>
                    <a:pt x="23" y="33"/>
                    <a:pt x="0" y="62"/>
                  </a:cubicBezTo>
                  <a:cubicBezTo>
                    <a:pt x="50" y="87"/>
                    <a:pt x="96" y="55"/>
                    <a:pt x="120" y="2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Freeform 26"/>
            <p:cNvSpPr>
              <a:spLocks/>
            </p:cNvSpPr>
            <p:nvPr/>
          </p:nvSpPr>
          <p:spPr bwMode="auto">
            <a:xfrm>
              <a:off x="2526" y="3733"/>
              <a:ext cx="111" cy="141"/>
            </a:xfrm>
            <a:custGeom>
              <a:avLst/>
              <a:gdLst/>
              <a:ahLst/>
              <a:cxnLst>
                <a:cxn ang="0">
                  <a:pos x="81" y="9"/>
                </a:cxn>
                <a:cxn ang="0">
                  <a:pos x="0" y="102"/>
                </a:cxn>
                <a:cxn ang="0">
                  <a:pos x="81" y="9"/>
                </a:cxn>
              </a:cxnLst>
              <a:rect l="0" t="0" r="r" b="b"/>
              <a:pathLst>
                <a:path w="81" h="102">
                  <a:moveTo>
                    <a:pt x="81" y="9"/>
                  </a:moveTo>
                  <a:cubicBezTo>
                    <a:pt x="26" y="0"/>
                    <a:pt x="10" y="56"/>
                    <a:pt x="0" y="102"/>
                  </a:cubicBezTo>
                  <a:cubicBezTo>
                    <a:pt x="56" y="100"/>
                    <a:pt x="65" y="52"/>
                    <a:pt x="81" y="9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Freeform 27"/>
            <p:cNvSpPr>
              <a:spLocks/>
            </p:cNvSpPr>
            <p:nvPr/>
          </p:nvSpPr>
          <p:spPr bwMode="auto">
            <a:xfrm>
              <a:off x="1551" y="3744"/>
              <a:ext cx="165" cy="127"/>
            </a:xfrm>
            <a:custGeom>
              <a:avLst/>
              <a:gdLst/>
              <a:ahLst/>
              <a:cxnLst>
                <a:cxn ang="0">
                  <a:pos x="120" y="43"/>
                </a:cxn>
                <a:cxn ang="0">
                  <a:pos x="0" y="52"/>
                </a:cxn>
                <a:cxn ang="0">
                  <a:pos x="120" y="43"/>
                </a:cxn>
              </a:cxnLst>
              <a:rect l="0" t="0" r="r" b="b"/>
              <a:pathLst>
                <a:path w="120" h="92">
                  <a:moveTo>
                    <a:pt x="120" y="43"/>
                  </a:moveTo>
                  <a:cubicBezTo>
                    <a:pt x="90" y="0"/>
                    <a:pt x="32" y="32"/>
                    <a:pt x="0" y="52"/>
                  </a:cubicBezTo>
                  <a:cubicBezTo>
                    <a:pt x="34" y="92"/>
                    <a:pt x="87" y="66"/>
                    <a:pt x="120" y="43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Freeform 28"/>
            <p:cNvSpPr>
              <a:spLocks/>
            </p:cNvSpPr>
            <p:nvPr/>
          </p:nvSpPr>
          <p:spPr bwMode="auto">
            <a:xfrm>
              <a:off x="2625" y="3679"/>
              <a:ext cx="93" cy="146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68" y="0"/>
                </a:cxn>
                <a:cxn ang="0">
                  <a:pos x="0" y="102"/>
                </a:cxn>
              </a:cxnLst>
              <a:rect l="0" t="0" r="r" b="b"/>
              <a:pathLst>
                <a:path w="68" h="106">
                  <a:moveTo>
                    <a:pt x="0" y="102"/>
                  </a:moveTo>
                  <a:cubicBezTo>
                    <a:pt x="48" y="106"/>
                    <a:pt x="64" y="51"/>
                    <a:pt x="68" y="0"/>
                  </a:cubicBezTo>
                  <a:cubicBezTo>
                    <a:pt x="18" y="6"/>
                    <a:pt x="7" y="53"/>
                    <a:pt x="0" y="102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Freeform 29"/>
            <p:cNvSpPr>
              <a:spLocks/>
            </p:cNvSpPr>
            <p:nvPr/>
          </p:nvSpPr>
          <p:spPr bwMode="auto">
            <a:xfrm>
              <a:off x="1461" y="3697"/>
              <a:ext cx="164" cy="118"/>
            </a:xfrm>
            <a:custGeom>
              <a:avLst/>
              <a:gdLst/>
              <a:ahLst/>
              <a:cxnLst>
                <a:cxn ang="0">
                  <a:pos x="119" y="41"/>
                </a:cxn>
                <a:cxn ang="0">
                  <a:pos x="0" y="41"/>
                </a:cxn>
                <a:cxn ang="0">
                  <a:pos x="119" y="41"/>
                </a:cxn>
              </a:cxnLst>
              <a:rect l="0" t="0" r="r" b="b"/>
              <a:pathLst>
                <a:path w="119" h="85">
                  <a:moveTo>
                    <a:pt x="119" y="41"/>
                  </a:moveTo>
                  <a:cubicBezTo>
                    <a:pt x="90" y="0"/>
                    <a:pt x="37" y="23"/>
                    <a:pt x="0" y="41"/>
                  </a:cubicBezTo>
                  <a:cubicBezTo>
                    <a:pt x="27" y="85"/>
                    <a:pt x="85" y="65"/>
                    <a:pt x="119" y="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Freeform 30"/>
            <p:cNvSpPr>
              <a:spLocks/>
            </p:cNvSpPr>
            <p:nvPr/>
          </p:nvSpPr>
          <p:spPr bwMode="auto">
            <a:xfrm>
              <a:off x="2714" y="3615"/>
              <a:ext cx="87" cy="151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60" y="0"/>
                </a:cxn>
                <a:cxn ang="0">
                  <a:pos x="0" y="110"/>
                </a:cxn>
              </a:cxnLst>
              <a:rect l="0" t="0" r="r" b="b"/>
              <a:pathLst>
                <a:path w="63" h="110">
                  <a:moveTo>
                    <a:pt x="0" y="110"/>
                  </a:moveTo>
                  <a:cubicBezTo>
                    <a:pt x="48" y="101"/>
                    <a:pt x="63" y="59"/>
                    <a:pt x="60" y="0"/>
                  </a:cubicBezTo>
                  <a:cubicBezTo>
                    <a:pt x="14" y="10"/>
                    <a:pt x="2" y="55"/>
                    <a:pt x="0" y="11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Freeform 31"/>
            <p:cNvSpPr>
              <a:spLocks/>
            </p:cNvSpPr>
            <p:nvPr/>
          </p:nvSpPr>
          <p:spPr bwMode="auto">
            <a:xfrm>
              <a:off x="1375" y="3648"/>
              <a:ext cx="165" cy="97"/>
            </a:xfrm>
            <a:custGeom>
              <a:avLst/>
              <a:gdLst/>
              <a:ahLst/>
              <a:cxnLst>
                <a:cxn ang="0">
                  <a:pos x="120" y="44"/>
                </a:cxn>
                <a:cxn ang="0">
                  <a:pos x="0" y="26"/>
                </a:cxn>
                <a:cxn ang="0">
                  <a:pos x="120" y="44"/>
                </a:cxn>
              </a:cxnLst>
              <a:rect l="0" t="0" r="r" b="b"/>
              <a:pathLst>
                <a:path w="120" h="71">
                  <a:moveTo>
                    <a:pt x="120" y="44"/>
                  </a:moveTo>
                  <a:cubicBezTo>
                    <a:pt x="113" y="0"/>
                    <a:pt x="38" y="7"/>
                    <a:pt x="0" y="26"/>
                  </a:cubicBezTo>
                  <a:cubicBezTo>
                    <a:pt x="21" y="71"/>
                    <a:pt x="83" y="53"/>
                    <a:pt x="120" y="44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Freeform 32"/>
            <p:cNvSpPr>
              <a:spLocks noEditPoints="1"/>
            </p:cNvSpPr>
            <p:nvPr/>
          </p:nvSpPr>
          <p:spPr bwMode="auto">
            <a:xfrm>
              <a:off x="1267" y="2034"/>
              <a:ext cx="1679" cy="1709"/>
            </a:xfrm>
            <a:custGeom>
              <a:avLst/>
              <a:gdLst/>
              <a:ahLst/>
              <a:cxnLst>
                <a:cxn ang="0">
                  <a:pos x="699" y="932"/>
                </a:cxn>
                <a:cxn ang="0">
                  <a:pos x="854" y="1103"/>
                </a:cxn>
                <a:cxn ang="0">
                  <a:pos x="804" y="932"/>
                </a:cxn>
                <a:cxn ang="0">
                  <a:pos x="983" y="858"/>
                </a:cxn>
                <a:cxn ang="0">
                  <a:pos x="971" y="418"/>
                </a:cxn>
                <a:cxn ang="0">
                  <a:pos x="741" y="834"/>
                </a:cxn>
                <a:cxn ang="0">
                  <a:pos x="812" y="275"/>
                </a:cxn>
                <a:cxn ang="0">
                  <a:pos x="403" y="289"/>
                </a:cxn>
                <a:cxn ang="0">
                  <a:pos x="481" y="837"/>
                </a:cxn>
                <a:cxn ang="0">
                  <a:pos x="251" y="418"/>
                </a:cxn>
                <a:cxn ang="0">
                  <a:pos x="236" y="858"/>
                </a:cxn>
                <a:cxn ang="0">
                  <a:pos x="415" y="929"/>
                </a:cxn>
                <a:cxn ang="0">
                  <a:pos x="365" y="1103"/>
                </a:cxn>
                <a:cxn ang="0">
                  <a:pos x="520" y="929"/>
                </a:cxn>
                <a:cxn ang="0">
                  <a:pos x="771" y="1204"/>
                </a:cxn>
                <a:cxn ang="0">
                  <a:pos x="583" y="929"/>
                </a:cxn>
                <a:cxn ang="0">
                  <a:pos x="639" y="929"/>
                </a:cxn>
                <a:cxn ang="0">
                  <a:pos x="606" y="1142"/>
                </a:cxn>
                <a:cxn ang="0">
                  <a:pos x="768" y="890"/>
                </a:cxn>
                <a:cxn ang="0">
                  <a:pos x="406" y="887"/>
                </a:cxn>
                <a:cxn ang="0">
                  <a:pos x="809" y="881"/>
                </a:cxn>
                <a:cxn ang="0">
                  <a:pos x="562" y="837"/>
                </a:cxn>
                <a:cxn ang="0">
                  <a:pos x="648" y="702"/>
                </a:cxn>
                <a:cxn ang="0">
                  <a:pos x="630" y="783"/>
                </a:cxn>
                <a:cxn ang="0">
                  <a:pos x="577" y="837"/>
                </a:cxn>
                <a:cxn ang="0">
                  <a:pos x="165" y="624"/>
                </a:cxn>
                <a:cxn ang="0">
                  <a:pos x="180" y="582"/>
                </a:cxn>
                <a:cxn ang="0">
                  <a:pos x="236" y="582"/>
                </a:cxn>
                <a:cxn ang="0">
                  <a:pos x="245" y="627"/>
                </a:cxn>
                <a:cxn ang="0">
                  <a:pos x="203" y="651"/>
                </a:cxn>
                <a:cxn ang="0">
                  <a:pos x="165" y="624"/>
                </a:cxn>
                <a:cxn ang="0">
                  <a:pos x="974" y="690"/>
                </a:cxn>
                <a:cxn ang="0">
                  <a:pos x="947" y="582"/>
                </a:cxn>
                <a:cxn ang="0">
                  <a:pos x="1024" y="517"/>
                </a:cxn>
                <a:cxn ang="0">
                  <a:pos x="1108" y="585"/>
                </a:cxn>
                <a:cxn ang="0">
                  <a:pos x="1078" y="690"/>
                </a:cxn>
              </a:cxnLst>
              <a:rect l="0" t="0" r="r" b="b"/>
              <a:pathLst>
                <a:path w="1219" h="1241">
                  <a:moveTo>
                    <a:pt x="771" y="1204"/>
                  </a:moveTo>
                  <a:cubicBezTo>
                    <a:pt x="721" y="1139"/>
                    <a:pt x="695" y="1050"/>
                    <a:pt x="699" y="932"/>
                  </a:cubicBezTo>
                  <a:cubicBezTo>
                    <a:pt x="706" y="925"/>
                    <a:pt x="726" y="931"/>
                    <a:pt x="738" y="929"/>
                  </a:cubicBezTo>
                  <a:cubicBezTo>
                    <a:pt x="744" y="1012"/>
                    <a:pt x="764" y="1123"/>
                    <a:pt x="854" y="1103"/>
                  </a:cubicBezTo>
                  <a:cubicBezTo>
                    <a:pt x="899" y="1093"/>
                    <a:pt x="917" y="1034"/>
                    <a:pt x="917" y="971"/>
                  </a:cubicBezTo>
                  <a:cubicBezTo>
                    <a:pt x="876" y="986"/>
                    <a:pt x="804" y="1002"/>
                    <a:pt x="804" y="932"/>
                  </a:cubicBezTo>
                  <a:cubicBezTo>
                    <a:pt x="873" y="938"/>
                    <a:pt x="871" y="833"/>
                    <a:pt x="806" y="834"/>
                  </a:cubicBezTo>
                  <a:cubicBezTo>
                    <a:pt x="805" y="720"/>
                    <a:pt x="1017" y="702"/>
                    <a:pt x="983" y="858"/>
                  </a:cubicBezTo>
                  <a:cubicBezTo>
                    <a:pt x="1122" y="837"/>
                    <a:pt x="1219" y="741"/>
                    <a:pt x="1204" y="577"/>
                  </a:cubicBezTo>
                  <a:cubicBezTo>
                    <a:pt x="1193" y="462"/>
                    <a:pt x="1088" y="406"/>
                    <a:pt x="971" y="418"/>
                  </a:cubicBezTo>
                  <a:cubicBezTo>
                    <a:pt x="932" y="422"/>
                    <a:pt x="903" y="436"/>
                    <a:pt x="875" y="460"/>
                  </a:cubicBezTo>
                  <a:cubicBezTo>
                    <a:pt x="784" y="538"/>
                    <a:pt x="758" y="676"/>
                    <a:pt x="741" y="834"/>
                  </a:cubicBezTo>
                  <a:cubicBezTo>
                    <a:pt x="732" y="840"/>
                    <a:pt x="713" y="835"/>
                    <a:pt x="699" y="837"/>
                  </a:cubicBezTo>
                  <a:cubicBezTo>
                    <a:pt x="688" y="620"/>
                    <a:pt x="829" y="488"/>
                    <a:pt x="812" y="275"/>
                  </a:cubicBezTo>
                  <a:cubicBezTo>
                    <a:pt x="801" y="127"/>
                    <a:pt x="684" y="92"/>
                    <a:pt x="612" y="0"/>
                  </a:cubicBezTo>
                  <a:cubicBezTo>
                    <a:pt x="532" y="89"/>
                    <a:pt x="406" y="132"/>
                    <a:pt x="403" y="289"/>
                  </a:cubicBezTo>
                  <a:cubicBezTo>
                    <a:pt x="401" y="489"/>
                    <a:pt x="527" y="626"/>
                    <a:pt x="520" y="834"/>
                  </a:cubicBezTo>
                  <a:cubicBezTo>
                    <a:pt x="513" y="840"/>
                    <a:pt x="493" y="835"/>
                    <a:pt x="481" y="837"/>
                  </a:cubicBezTo>
                  <a:cubicBezTo>
                    <a:pt x="460" y="682"/>
                    <a:pt x="436" y="539"/>
                    <a:pt x="344" y="460"/>
                  </a:cubicBezTo>
                  <a:cubicBezTo>
                    <a:pt x="317" y="437"/>
                    <a:pt x="287" y="422"/>
                    <a:pt x="251" y="418"/>
                  </a:cubicBezTo>
                  <a:cubicBezTo>
                    <a:pt x="129" y="405"/>
                    <a:pt x="27" y="463"/>
                    <a:pt x="15" y="579"/>
                  </a:cubicBezTo>
                  <a:cubicBezTo>
                    <a:pt x="0" y="736"/>
                    <a:pt x="92" y="837"/>
                    <a:pt x="236" y="858"/>
                  </a:cubicBezTo>
                  <a:cubicBezTo>
                    <a:pt x="202" y="702"/>
                    <a:pt x="414" y="720"/>
                    <a:pt x="412" y="834"/>
                  </a:cubicBezTo>
                  <a:cubicBezTo>
                    <a:pt x="349" y="827"/>
                    <a:pt x="342" y="941"/>
                    <a:pt x="415" y="929"/>
                  </a:cubicBezTo>
                  <a:cubicBezTo>
                    <a:pt x="420" y="995"/>
                    <a:pt x="344" y="995"/>
                    <a:pt x="305" y="968"/>
                  </a:cubicBezTo>
                  <a:cubicBezTo>
                    <a:pt x="296" y="1028"/>
                    <a:pt x="321" y="1093"/>
                    <a:pt x="365" y="1103"/>
                  </a:cubicBezTo>
                  <a:cubicBezTo>
                    <a:pt x="451" y="1122"/>
                    <a:pt x="478" y="1018"/>
                    <a:pt x="478" y="932"/>
                  </a:cubicBezTo>
                  <a:cubicBezTo>
                    <a:pt x="486" y="925"/>
                    <a:pt x="507" y="931"/>
                    <a:pt x="520" y="929"/>
                  </a:cubicBezTo>
                  <a:cubicBezTo>
                    <a:pt x="525" y="1050"/>
                    <a:pt x="496" y="1137"/>
                    <a:pt x="448" y="1204"/>
                  </a:cubicBezTo>
                  <a:cubicBezTo>
                    <a:pt x="529" y="1241"/>
                    <a:pt x="690" y="1241"/>
                    <a:pt x="771" y="1204"/>
                  </a:cubicBezTo>
                  <a:close/>
                  <a:moveTo>
                    <a:pt x="565" y="929"/>
                  </a:moveTo>
                  <a:cubicBezTo>
                    <a:pt x="571" y="929"/>
                    <a:pt x="577" y="929"/>
                    <a:pt x="583" y="929"/>
                  </a:cubicBezTo>
                  <a:cubicBezTo>
                    <a:pt x="599" y="960"/>
                    <a:pt x="592" y="1016"/>
                    <a:pt x="612" y="1043"/>
                  </a:cubicBezTo>
                  <a:cubicBezTo>
                    <a:pt x="622" y="1005"/>
                    <a:pt x="621" y="958"/>
                    <a:pt x="639" y="929"/>
                  </a:cubicBezTo>
                  <a:cubicBezTo>
                    <a:pt x="644" y="929"/>
                    <a:pt x="649" y="929"/>
                    <a:pt x="654" y="929"/>
                  </a:cubicBezTo>
                  <a:cubicBezTo>
                    <a:pt x="637" y="999"/>
                    <a:pt x="628" y="1077"/>
                    <a:pt x="606" y="1142"/>
                  </a:cubicBezTo>
                  <a:cubicBezTo>
                    <a:pt x="596" y="1068"/>
                    <a:pt x="577" y="1002"/>
                    <a:pt x="565" y="929"/>
                  </a:cubicBezTo>
                  <a:close/>
                  <a:moveTo>
                    <a:pt x="768" y="890"/>
                  </a:moveTo>
                  <a:cubicBezTo>
                    <a:pt x="650" y="893"/>
                    <a:pt x="527" y="889"/>
                    <a:pt x="412" y="890"/>
                  </a:cubicBezTo>
                  <a:cubicBezTo>
                    <a:pt x="409" y="890"/>
                    <a:pt x="409" y="888"/>
                    <a:pt x="406" y="887"/>
                  </a:cubicBezTo>
                  <a:cubicBezTo>
                    <a:pt x="406" y="884"/>
                    <a:pt x="406" y="881"/>
                    <a:pt x="406" y="878"/>
                  </a:cubicBezTo>
                  <a:cubicBezTo>
                    <a:pt x="534" y="875"/>
                    <a:pt x="690" y="870"/>
                    <a:pt x="809" y="881"/>
                  </a:cubicBezTo>
                  <a:cubicBezTo>
                    <a:pt x="803" y="898"/>
                    <a:pt x="780" y="890"/>
                    <a:pt x="768" y="890"/>
                  </a:cubicBezTo>
                  <a:close/>
                  <a:moveTo>
                    <a:pt x="562" y="837"/>
                  </a:moveTo>
                  <a:cubicBezTo>
                    <a:pt x="575" y="653"/>
                    <a:pt x="591" y="472"/>
                    <a:pt x="609" y="292"/>
                  </a:cubicBezTo>
                  <a:cubicBezTo>
                    <a:pt x="622" y="425"/>
                    <a:pt x="636" y="568"/>
                    <a:pt x="648" y="702"/>
                  </a:cubicBezTo>
                  <a:cubicBezTo>
                    <a:pt x="653" y="748"/>
                    <a:pt x="658" y="795"/>
                    <a:pt x="654" y="837"/>
                  </a:cubicBezTo>
                  <a:cubicBezTo>
                    <a:pt x="626" y="839"/>
                    <a:pt x="632" y="800"/>
                    <a:pt x="630" y="783"/>
                  </a:cubicBezTo>
                  <a:cubicBezTo>
                    <a:pt x="624" y="710"/>
                    <a:pt x="620" y="628"/>
                    <a:pt x="609" y="565"/>
                  </a:cubicBezTo>
                  <a:cubicBezTo>
                    <a:pt x="592" y="648"/>
                    <a:pt x="598" y="756"/>
                    <a:pt x="577" y="837"/>
                  </a:cubicBezTo>
                  <a:cubicBezTo>
                    <a:pt x="572" y="837"/>
                    <a:pt x="567" y="837"/>
                    <a:pt x="562" y="837"/>
                  </a:cubicBezTo>
                  <a:close/>
                  <a:moveTo>
                    <a:pt x="165" y="624"/>
                  </a:moveTo>
                  <a:cubicBezTo>
                    <a:pt x="149" y="613"/>
                    <a:pt x="139" y="597"/>
                    <a:pt x="126" y="582"/>
                  </a:cubicBezTo>
                  <a:cubicBezTo>
                    <a:pt x="144" y="582"/>
                    <a:pt x="162" y="582"/>
                    <a:pt x="180" y="582"/>
                  </a:cubicBezTo>
                  <a:cubicBezTo>
                    <a:pt x="186" y="557"/>
                    <a:pt x="196" y="535"/>
                    <a:pt x="206" y="514"/>
                  </a:cubicBezTo>
                  <a:cubicBezTo>
                    <a:pt x="216" y="538"/>
                    <a:pt x="222" y="564"/>
                    <a:pt x="236" y="582"/>
                  </a:cubicBezTo>
                  <a:cubicBezTo>
                    <a:pt x="252" y="584"/>
                    <a:pt x="276" y="579"/>
                    <a:pt x="287" y="585"/>
                  </a:cubicBezTo>
                  <a:cubicBezTo>
                    <a:pt x="272" y="598"/>
                    <a:pt x="258" y="612"/>
                    <a:pt x="245" y="627"/>
                  </a:cubicBezTo>
                  <a:cubicBezTo>
                    <a:pt x="252" y="643"/>
                    <a:pt x="260" y="674"/>
                    <a:pt x="257" y="690"/>
                  </a:cubicBezTo>
                  <a:cubicBezTo>
                    <a:pt x="241" y="676"/>
                    <a:pt x="224" y="661"/>
                    <a:pt x="203" y="651"/>
                  </a:cubicBezTo>
                  <a:cubicBezTo>
                    <a:pt x="186" y="664"/>
                    <a:pt x="169" y="677"/>
                    <a:pt x="153" y="690"/>
                  </a:cubicBezTo>
                  <a:cubicBezTo>
                    <a:pt x="155" y="667"/>
                    <a:pt x="158" y="644"/>
                    <a:pt x="165" y="624"/>
                  </a:cubicBezTo>
                  <a:close/>
                  <a:moveTo>
                    <a:pt x="1024" y="648"/>
                  </a:moveTo>
                  <a:cubicBezTo>
                    <a:pt x="1011" y="666"/>
                    <a:pt x="991" y="676"/>
                    <a:pt x="974" y="690"/>
                  </a:cubicBezTo>
                  <a:cubicBezTo>
                    <a:pt x="979" y="668"/>
                    <a:pt x="982" y="644"/>
                    <a:pt x="989" y="624"/>
                  </a:cubicBezTo>
                  <a:cubicBezTo>
                    <a:pt x="973" y="612"/>
                    <a:pt x="959" y="598"/>
                    <a:pt x="947" y="582"/>
                  </a:cubicBezTo>
                  <a:cubicBezTo>
                    <a:pt x="965" y="582"/>
                    <a:pt x="983" y="582"/>
                    <a:pt x="1001" y="582"/>
                  </a:cubicBezTo>
                  <a:cubicBezTo>
                    <a:pt x="1007" y="559"/>
                    <a:pt x="1019" y="541"/>
                    <a:pt x="1024" y="517"/>
                  </a:cubicBezTo>
                  <a:cubicBezTo>
                    <a:pt x="1042" y="532"/>
                    <a:pt x="1041" y="566"/>
                    <a:pt x="1057" y="582"/>
                  </a:cubicBezTo>
                  <a:cubicBezTo>
                    <a:pt x="1073" y="584"/>
                    <a:pt x="1097" y="579"/>
                    <a:pt x="1108" y="585"/>
                  </a:cubicBezTo>
                  <a:cubicBezTo>
                    <a:pt x="1093" y="598"/>
                    <a:pt x="1079" y="612"/>
                    <a:pt x="1066" y="627"/>
                  </a:cubicBezTo>
                  <a:cubicBezTo>
                    <a:pt x="1073" y="643"/>
                    <a:pt x="1079" y="677"/>
                    <a:pt x="1078" y="690"/>
                  </a:cubicBezTo>
                  <a:cubicBezTo>
                    <a:pt x="1061" y="675"/>
                    <a:pt x="1042" y="662"/>
                    <a:pt x="1024" y="6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Freeform 33"/>
            <p:cNvSpPr>
              <a:spLocks/>
            </p:cNvSpPr>
            <p:nvPr/>
          </p:nvSpPr>
          <p:spPr bwMode="auto">
            <a:xfrm>
              <a:off x="2794" y="3540"/>
              <a:ext cx="84" cy="160"/>
            </a:xfrm>
            <a:custGeom>
              <a:avLst/>
              <a:gdLst/>
              <a:ahLst/>
              <a:cxnLst>
                <a:cxn ang="0">
                  <a:pos x="8" y="116"/>
                </a:cxn>
                <a:cxn ang="0">
                  <a:pos x="53" y="0"/>
                </a:cxn>
                <a:cxn ang="0">
                  <a:pos x="8" y="116"/>
                </a:cxn>
              </a:cxnLst>
              <a:rect l="0" t="0" r="r" b="b"/>
              <a:pathLst>
                <a:path w="61" h="116">
                  <a:moveTo>
                    <a:pt x="8" y="116"/>
                  </a:moveTo>
                  <a:cubicBezTo>
                    <a:pt x="51" y="100"/>
                    <a:pt x="61" y="61"/>
                    <a:pt x="53" y="0"/>
                  </a:cubicBezTo>
                  <a:cubicBezTo>
                    <a:pt x="7" y="11"/>
                    <a:pt x="0" y="58"/>
                    <a:pt x="8" y="11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Freeform 34"/>
            <p:cNvSpPr>
              <a:spLocks/>
            </p:cNvSpPr>
            <p:nvPr/>
          </p:nvSpPr>
          <p:spPr bwMode="auto">
            <a:xfrm>
              <a:off x="1300" y="3577"/>
              <a:ext cx="161" cy="84"/>
            </a:xfrm>
            <a:custGeom>
              <a:avLst/>
              <a:gdLst/>
              <a:ahLst/>
              <a:cxnLst>
                <a:cxn ang="0">
                  <a:pos x="117" y="47"/>
                </a:cxn>
                <a:cxn ang="0">
                  <a:pos x="0" y="18"/>
                </a:cxn>
                <a:cxn ang="0">
                  <a:pos x="117" y="47"/>
                </a:cxn>
              </a:cxnLst>
              <a:rect l="0" t="0" r="r" b="b"/>
              <a:pathLst>
                <a:path w="117" h="61">
                  <a:moveTo>
                    <a:pt x="117" y="47"/>
                  </a:moveTo>
                  <a:cubicBezTo>
                    <a:pt x="107" y="0"/>
                    <a:pt x="37" y="9"/>
                    <a:pt x="0" y="18"/>
                  </a:cubicBezTo>
                  <a:cubicBezTo>
                    <a:pt x="9" y="60"/>
                    <a:pt x="66" y="61"/>
                    <a:pt x="117" y="47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Freeform 35"/>
            <p:cNvSpPr>
              <a:spLocks/>
            </p:cNvSpPr>
            <p:nvPr/>
          </p:nvSpPr>
          <p:spPr bwMode="auto">
            <a:xfrm>
              <a:off x="2863" y="3458"/>
              <a:ext cx="83" cy="167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15" y="117"/>
                </a:cxn>
                <a:cxn ang="0">
                  <a:pos x="56" y="72"/>
                </a:cxn>
                <a:cxn ang="0">
                  <a:pos x="51" y="0"/>
                </a:cxn>
              </a:cxnLst>
              <a:rect l="0" t="0" r="r" b="b"/>
              <a:pathLst>
                <a:path w="60" h="121">
                  <a:moveTo>
                    <a:pt x="51" y="0"/>
                  </a:moveTo>
                  <a:cubicBezTo>
                    <a:pt x="6" y="13"/>
                    <a:pt x="0" y="66"/>
                    <a:pt x="15" y="117"/>
                  </a:cubicBezTo>
                  <a:cubicBezTo>
                    <a:pt x="22" y="121"/>
                    <a:pt x="53" y="92"/>
                    <a:pt x="56" y="72"/>
                  </a:cubicBezTo>
                  <a:cubicBezTo>
                    <a:pt x="60" y="49"/>
                    <a:pt x="45" y="26"/>
                    <a:pt x="5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Freeform 36"/>
            <p:cNvSpPr>
              <a:spLocks/>
            </p:cNvSpPr>
            <p:nvPr/>
          </p:nvSpPr>
          <p:spPr bwMode="auto">
            <a:xfrm>
              <a:off x="1227" y="3504"/>
              <a:ext cx="164" cy="80"/>
            </a:xfrm>
            <a:custGeom>
              <a:avLst/>
              <a:gdLst/>
              <a:ahLst/>
              <a:cxnLst>
                <a:cxn ang="0">
                  <a:pos x="119" y="50"/>
                </a:cxn>
                <a:cxn ang="0">
                  <a:pos x="0" y="11"/>
                </a:cxn>
                <a:cxn ang="0">
                  <a:pos x="119" y="50"/>
                </a:cxn>
              </a:cxnLst>
              <a:rect l="0" t="0" r="r" b="b"/>
              <a:pathLst>
                <a:path w="119" h="58">
                  <a:moveTo>
                    <a:pt x="119" y="50"/>
                  </a:moveTo>
                  <a:cubicBezTo>
                    <a:pt x="106" y="4"/>
                    <a:pt x="54" y="0"/>
                    <a:pt x="0" y="11"/>
                  </a:cubicBezTo>
                  <a:cubicBezTo>
                    <a:pt x="18" y="54"/>
                    <a:pt x="59" y="58"/>
                    <a:pt x="119" y="5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Freeform 37"/>
            <p:cNvSpPr>
              <a:spLocks/>
            </p:cNvSpPr>
            <p:nvPr/>
          </p:nvSpPr>
          <p:spPr bwMode="auto">
            <a:xfrm>
              <a:off x="2925" y="3375"/>
              <a:ext cx="84" cy="161"/>
            </a:xfrm>
            <a:custGeom>
              <a:avLst/>
              <a:gdLst/>
              <a:ahLst/>
              <a:cxnLst>
                <a:cxn ang="0">
                  <a:pos x="17" y="117"/>
                </a:cxn>
                <a:cxn ang="0">
                  <a:pos x="44" y="0"/>
                </a:cxn>
                <a:cxn ang="0">
                  <a:pos x="17" y="117"/>
                </a:cxn>
              </a:cxnLst>
              <a:rect l="0" t="0" r="r" b="b"/>
              <a:pathLst>
                <a:path w="61" h="117">
                  <a:moveTo>
                    <a:pt x="17" y="117"/>
                  </a:moveTo>
                  <a:cubicBezTo>
                    <a:pt x="59" y="111"/>
                    <a:pt x="61" y="45"/>
                    <a:pt x="44" y="0"/>
                  </a:cubicBezTo>
                  <a:cubicBezTo>
                    <a:pt x="0" y="7"/>
                    <a:pt x="7" y="78"/>
                    <a:pt x="17" y="117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Freeform 38"/>
            <p:cNvSpPr>
              <a:spLocks/>
            </p:cNvSpPr>
            <p:nvPr/>
          </p:nvSpPr>
          <p:spPr bwMode="auto">
            <a:xfrm>
              <a:off x="1169" y="3416"/>
              <a:ext cx="156" cy="83"/>
            </a:xfrm>
            <a:custGeom>
              <a:avLst/>
              <a:gdLst/>
              <a:ahLst/>
              <a:cxnLst>
                <a:cxn ang="0">
                  <a:pos x="113" y="54"/>
                </a:cxn>
                <a:cxn ang="0">
                  <a:pos x="0" y="6"/>
                </a:cxn>
                <a:cxn ang="0">
                  <a:pos x="113" y="54"/>
                </a:cxn>
              </a:cxnLst>
              <a:rect l="0" t="0" r="r" b="b"/>
              <a:pathLst>
                <a:path w="113" h="60">
                  <a:moveTo>
                    <a:pt x="113" y="54"/>
                  </a:moveTo>
                  <a:cubicBezTo>
                    <a:pt x="101" y="12"/>
                    <a:pt x="52" y="0"/>
                    <a:pt x="0" y="6"/>
                  </a:cubicBezTo>
                  <a:cubicBezTo>
                    <a:pt x="9" y="55"/>
                    <a:pt x="65" y="60"/>
                    <a:pt x="113" y="54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Freeform 39"/>
            <p:cNvSpPr>
              <a:spLocks/>
            </p:cNvSpPr>
            <p:nvPr/>
          </p:nvSpPr>
          <p:spPr bwMode="auto">
            <a:xfrm>
              <a:off x="2970" y="3280"/>
              <a:ext cx="109" cy="165"/>
            </a:xfrm>
            <a:custGeom>
              <a:avLst/>
              <a:gdLst/>
              <a:ahLst/>
              <a:cxnLst>
                <a:cxn ang="0">
                  <a:pos x="32" y="120"/>
                </a:cxn>
                <a:cxn ang="0">
                  <a:pos x="41" y="0"/>
                </a:cxn>
                <a:cxn ang="0">
                  <a:pos x="32" y="120"/>
                </a:cxn>
              </a:cxnLst>
              <a:rect l="0" t="0" r="r" b="b"/>
              <a:pathLst>
                <a:path w="79" h="120">
                  <a:moveTo>
                    <a:pt x="32" y="120"/>
                  </a:moveTo>
                  <a:cubicBezTo>
                    <a:pt x="79" y="98"/>
                    <a:pt x="59" y="39"/>
                    <a:pt x="41" y="0"/>
                  </a:cubicBezTo>
                  <a:cubicBezTo>
                    <a:pt x="0" y="23"/>
                    <a:pt x="14" y="83"/>
                    <a:pt x="32" y="12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Freeform 40"/>
            <p:cNvSpPr>
              <a:spLocks/>
            </p:cNvSpPr>
            <p:nvPr/>
          </p:nvSpPr>
          <p:spPr bwMode="auto">
            <a:xfrm>
              <a:off x="1116" y="3326"/>
              <a:ext cx="151" cy="85"/>
            </a:xfrm>
            <a:custGeom>
              <a:avLst/>
              <a:gdLst/>
              <a:ahLst/>
              <a:cxnLst>
                <a:cxn ang="0">
                  <a:pos x="110" y="60"/>
                </a:cxn>
                <a:cxn ang="0">
                  <a:pos x="0" y="0"/>
                </a:cxn>
                <a:cxn ang="0">
                  <a:pos x="110" y="60"/>
                </a:cxn>
              </a:cxnLst>
              <a:rect l="0" t="0" r="r" b="b"/>
              <a:pathLst>
                <a:path w="110" h="62">
                  <a:moveTo>
                    <a:pt x="110" y="60"/>
                  </a:moveTo>
                  <a:cubicBezTo>
                    <a:pt x="102" y="12"/>
                    <a:pt x="55" y="2"/>
                    <a:pt x="0" y="0"/>
                  </a:cubicBezTo>
                  <a:cubicBezTo>
                    <a:pt x="11" y="46"/>
                    <a:pt x="52" y="62"/>
                    <a:pt x="110" y="6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Freeform 41"/>
            <p:cNvSpPr>
              <a:spLocks/>
            </p:cNvSpPr>
            <p:nvPr/>
          </p:nvSpPr>
          <p:spPr bwMode="auto">
            <a:xfrm>
              <a:off x="3003" y="3186"/>
              <a:ext cx="123" cy="164"/>
            </a:xfrm>
            <a:custGeom>
              <a:avLst/>
              <a:gdLst/>
              <a:ahLst/>
              <a:cxnLst>
                <a:cxn ang="0">
                  <a:pos x="47" y="119"/>
                </a:cxn>
                <a:cxn ang="0">
                  <a:pos x="44" y="0"/>
                </a:cxn>
                <a:cxn ang="0">
                  <a:pos x="47" y="119"/>
                </a:cxn>
              </a:cxnLst>
              <a:rect l="0" t="0" r="r" b="b"/>
              <a:pathLst>
                <a:path w="89" h="119">
                  <a:moveTo>
                    <a:pt x="47" y="119"/>
                  </a:moveTo>
                  <a:cubicBezTo>
                    <a:pt x="89" y="88"/>
                    <a:pt x="64" y="36"/>
                    <a:pt x="44" y="0"/>
                  </a:cubicBezTo>
                  <a:cubicBezTo>
                    <a:pt x="0" y="28"/>
                    <a:pt x="28" y="85"/>
                    <a:pt x="47" y="119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Freeform 42"/>
            <p:cNvSpPr>
              <a:spLocks/>
            </p:cNvSpPr>
            <p:nvPr/>
          </p:nvSpPr>
          <p:spPr bwMode="auto">
            <a:xfrm>
              <a:off x="1079" y="3224"/>
              <a:ext cx="140" cy="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2" y="68"/>
                </a:cxn>
                <a:cxn ang="0">
                  <a:pos x="0" y="0"/>
                </a:cxn>
              </a:cxnLst>
              <a:rect l="0" t="0" r="r" b="b"/>
              <a:pathLst>
                <a:path w="102" h="68">
                  <a:moveTo>
                    <a:pt x="0" y="0"/>
                  </a:moveTo>
                  <a:cubicBezTo>
                    <a:pt x="5" y="50"/>
                    <a:pt x="58" y="68"/>
                    <a:pt x="102" y="68"/>
                  </a:cubicBezTo>
                  <a:cubicBezTo>
                    <a:pt x="97" y="18"/>
                    <a:pt x="43" y="1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Freeform 43"/>
            <p:cNvSpPr>
              <a:spLocks/>
            </p:cNvSpPr>
            <p:nvPr/>
          </p:nvSpPr>
          <p:spPr bwMode="auto">
            <a:xfrm>
              <a:off x="3038" y="3083"/>
              <a:ext cx="121" cy="16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8" y="122"/>
                </a:cxn>
                <a:cxn ang="0">
                  <a:pos x="40" y="0"/>
                </a:cxn>
              </a:cxnLst>
              <a:rect l="0" t="0" r="r" b="b"/>
              <a:pathLst>
                <a:path w="88" h="122">
                  <a:moveTo>
                    <a:pt x="40" y="0"/>
                  </a:moveTo>
                  <a:cubicBezTo>
                    <a:pt x="0" y="32"/>
                    <a:pt x="29" y="100"/>
                    <a:pt x="58" y="122"/>
                  </a:cubicBezTo>
                  <a:cubicBezTo>
                    <a:pt x="88" y="78"/>
                    <a:pt x="60" y="35"/>
                    <a:pt x="4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Freeform 44"/>
            <p:cNvSpPr>
              <a:spLocks/>
            </p:cNvSpPr>
            <p:nvPr/>
          </p:nvSpPr>
          <p:spPr bwMode="auto">
            <a:xfrm>
              <a:off x="1049" y="3116"/>
              <a:ext cx="129" cy="108"/>
            </a:xfrm>
            <a:custGeom>
              <a:avLst/>
              <a:gdLst/>
              <a:ahLst/>
              <a:cxnLst>
                <a:cxn ang="0">
                  <a:pos x="93" y="78"/>
                </a:cxn>
                <a:cxn ang="0">
                  <a:pos x="0" y="0"/>
                </a:cxn>
                <a:cxn ang="0">
                  <a:pos x="93" y="78"/>
                </a:cxn>
              </a:cxnLst>
              <a:rect l="0" t="0" r="r" b="b"/>
              <a:pathLst>
                <a:path w="93" h="78">
                  <a:moveTo>
                    <a:pt x="93" y="78"/>
                  </a:moveTo>
                  <a:cubicBezTo>
                    <a:pt x="91" y="23"/>
                    <a:pt x="45" y="12"/>
                    <a:pt x="0" y="0"/>
                  </a:cubicBezTo>
                  <a:cubicBezTo>
                    <a:pt x="0" y="55"/>
                    <a:pt x="52" y="73"/>
                    <a:pt x="93" y="78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Freeform 45"/>
            <p:cNvSpPr>
              <a:spLocks/>
            </p:cNvSpPr>
            <p:nvPr/>
          </p:nvSpPr>
          <p:spPr bwMode="auto">
            <a:xfrm>
              <a:off x="3056" y="2984"/>
              <a:ext cx="130" cy="161"/>
            </a:xfrm>
            <a:custGeom>
              <a:avLst/>
              <a:gdLst/>
              <a:ahLst/>
              <a:cxnLst>
                <a:cxn ang="0">
                  <a:pos x="69" y="117"/>
                </a:cxn>
                <a:cxn ang="0">
                  <a:pos x="33" y="0"/>
                </a:cxn>
                <a:cxn ang="0">
                  <a:pos x="69" y="117"/>
                </a:cxn>
              </a:cxnLst>
              <a:rect l="0" t="0" r="r" b="b"/>
              <a:pathLst>
                <a:path w="95" h="117">
                  <a:moveTo>
                    <a:pt x="69" y="117"/>
                  </a:moveTo>
                  <a:cubicBezTo>
                    <a:pt x="95" y="65"/>
                    <a:pt x="58" y="26"/>
                    <a:pt x="33" y="0"/>
                  </a:cubicBezTo>
                  <a:cubicBezTo>
                    <a:pt x="0" y="45"/>
                    <a:pt x="41" y="96"/>
                    <a:pt x="69" y="117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Freeform 46"/>
            <p:cNvSpPr>
              <a:spLocks/>
            </p:cNvSpPr>
            <p:nvPr/>
          </p:nvSpPr>
          <p:spPr bwMode="auto">
            <a:xfrm>
              <a:off x="1029" y="3005"/>
              <a:ext cx="131" cy="1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84" y="93"/>
                </a:cxn>
                <a:cxn ang="0">
                  <a:pos x="0" y="0"/>
                </a:cxn>
              </a:cxnLst>
              <a:rect l="0" t="0" r="r" b="b"/>
              <a:pathLst>
                <a:path w="95" h="93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2" y="61"/>
                    <a:pt x="47" y="73"/>
                    <a:pt x="84" y="93"/>
                  </a:cubicBezTo>
                  <a:cubicBezTo>
                    <a:pt x="95" y="35"/>
                    <a:pt x="42" y="15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Freeform 47"/>
            <p:cNvSpPr>
              <a:spLocks/>
            </p:cNvSpPr>
            <p:nvPr/>
          </p:nvSpPr>
          <p:spPr bwMode="auto">
            <a:xfrm>
              <a:off x="1029" y="2893"/>
              <a:ext cx="120" cy="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"/>
                </a:cxn>
                <a:cxn ang="0">
                  <a:pos x="69" y="102"/>
                </a:cxn>
                <a:cxn ang="0">
                  <a:pos x="0" y="0"/>
                </a:cxn>
              </a:cxnLst>
              <a:rect l="0" t="0" r="r" b="b"/>
              <a:pathLst>
                <a:path w="87" h="102">
                  <a:moveTo>
                    <a:pt x="0" y="0"/>
                  </a:moveTo>
                  <a:cubicBezTo>
                    <a:pt x="0" y="14"/>
                    <a:pt x="0" y="28"/>
                    <a:pt x="0" y="42"/>
                  </a:cubicBezTo>
                  <a:cubicBezTo>
                    <a:pt x="9" y="76"/>
                    <a:pt x="49" y="79"/>
                    <a:pt x="69" y="102"/>
                  </a:cubicBezTo>
                  <a:cubicBezTo>
                    <a:pt x="87" y="39"/>
                    <a:pt x="34" y="22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Freeform 48"/>
            <p:cNvSpPr>
              <a:spLocks/>
            </p:cNvSpPr>
            <p:nvPr/>
          </p:nvSpPr>
          <p:spPr bwMode="auto">
            <a:xfrm>
              <a:off x="3074" y="2881"/>
              <a:ext cx="121" cy="152"/>
            </a:xfrm>
            <a:custGeom>
              <a:avLst/>
              <a:gdLst/>
              <a:ahLst/>
              <a:cxnLst>
                <a:cxn ang="0">
                  <a:pos x="71" y="111"/>
                </a:cxn>
                <a:cxn ang="0">
                  <a:pos x="20" y="0"/>
                </a:cxn>
                <a:cxn ang="0">
                  <a:pos x="71" y="111"/>
                </a:cxn>
              </a:cxnLst>
              <a:rect l="0" t="0" r="r" b="b"/>
              <a:pathLst>
                <a:path w="88" h="111">
                  <a:moveTo>
                    <a:pt x="71" y="111"/>
                  </a:moveTo>
                  <a:cubicBezTo>
                    <a:pt x="88" y="51"/>
                    <a:pt x="52" y="21"/>
                    <a:pt x="20" y="0"/>
                  </a:cubicBezTo>
                  <a:cubicBezTo>
                    <a:pt x="0" y="57"/>
                    <a:pt x="38" y="90"/>
                    <a:pt x="71" y="111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Freeform 49"/>
            <p:cNvSpPr>
              <a:spLocks/>
            </p:cNvSpPr>
            <p:nvPr/>
          </p:nvSpPr>
          <p:spPr bwMode="auto">
            <a:xfrm>
              <a:off x="1029" y="2783"/>
              <a:ext cx="117" cy="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4"/>
                </a:cxn>
                <a:cxn ang="0">
                  <a:pos x="63" y="107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85" h="107">
                  <a:moveTo>
                    <a:pt x="0" y="0"/>
                  </a:moveTo>
                  <a:cubicBezTo>
                    <a:pt x="0" y="15"/>
                    <a:pt x="0" y="30"/>
                    <a:pt x="0" y="44"/>
                  </a:cubicBezTo>
                  <a:cubicBezTo>
                    <a:pt x="8" y="79"/>
                    <a:pt x="46" y="82"/>
                    <a:pt x="63" y="107"/>
                  </a:cubicBezTo>
                  <a:cubicBezTo>
                    <a:pt x="85" y="52"/>
                    <a:pt x="33" y="22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Freeform 50"/>
            <p:cNvSpPr>
              <a:spLocks/>
            </p:cNvSpPr>
            <p:nvPr/>
          </p:nvSpPr>
          <p:spPr bwMode="auto">
            <a:xfrm>
              <a:off x="3074" y="2779"/>
              <a:ext cx="106" cy="147"/>
            </a:xfrm>
            <a:custGeom>
              <a:avLst/>
              <a:gdLst/>
              <a:ahLst/>
              <a:cxnLst>
                <a:cxn ang="0">
                  <a:pos x="77" y="107"/>
                </a:cxn>
                <a:cxn ang="0">
                  <a:pos x="77" y="53"/>
                </a:cxn>
                <a:cxn ang="0">
                  <a:pos x="17" y="0"/>
                </a:cxn>
                <a:cxn ang="0">
                  <a:pos x="77" y="107"/>
                </a:cxn>
              </a:cxnLst>
              <a:rect l="0" t="0" r="r" b="b"/>
              <a:pathLst>
                <a:path w="77" h="107">
                  <a:moveTo>
                    <a:pt x="77" y="107"/>
                  </a:moveTo>
                  <a:cubicBezTo>
                    <a:pt x="77" y="89"/>
                    <a:pt x="77" y="71"/>
                    <a:pt x="77" y="53"/>
                  </a:cubicBezTo>
                  <a:cubicBezTo>
                    <a:pt x="62" y="30"/>
                    <a:pt x="39" y="16"/>
                    <a:pt x="17" y="0"/>
                  </a:cubicBezTo>
                  <a:cubicBezTo>
                    <a:pt x="0" y="62"/>
                    <a:pt x="44" y="85"/>
                    <a:pt x="77" y="107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Freeform 51"/>
            <p:cNvSpPr>
              <a:spLocks/>
            </p:cNvSpPr>
            <p:nvPr/>
          </p:nvSpPr>
          <p:spPr bwMode="auto">
            <a:xfrm>
              <a:off x="1022" y="2676"/>
              <a:ext cx="120" cy="152"/>
            </a:xfrm>
            <a:custGeom>
              <a:avLst/>
              <a:gdLst/>
              <a:ahLst/>
              <a:cxnLst>
                <a:cxn ang="0">
                  <a:pos x="74" y="111"/>
                </a:cxn>
                <a:cxn ang="0">
                  <a:pos x="17" y="0"/>
                </a:cxn>
                <a:cxn ang="0">
                  <a:pos x="74" y="111"/>
                </a:cxn>
              </a:cxnLst>
              <a:rect l="0" t="0" r="r" b="b"/>
              <a:pathLst>
                <a:path w="87" h="111">
                  <a:moveTo>
                    <a:pt x="74" y="111"/>
                  </a:moveTo>
                  <a:cubicBezTo>
                    <a:pt x="87" y="59"/>
                    <a:pt x="54" y="19"/>
                    <a:pt x="17" y="0"/>
                  </a:cubicBezTo>
                  <a:cubicBezTo>
                    <a:pt x="0" y="62"/>
                    <a:pt x="41" y="89"/>
                    <a:pt x="74" y="111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Freeform 52"/>
            <p:cNvSpPr>
              <a:spLocks/>
            </p:cNvSpPr>
            <p:nvPr/>
          </p:nvSpPr>
          <p:spPr bwMode="auto">
            <a:xfrm>
              <a:off x="3057" y="2676"/>
              <a:ext cx="123" cy="140"/>
            </a:xfrm>
            <a:custGeom>
              <a:avLst/>
              <a:gdLst/>
              <a:ahLst/>
              <a:cxnLst>
                <a:cxn ang="0">
                  <a:pos x="89" y="102"/>
                </a:cxn>
                <a:cxn ang="0">
                  <a:pos x="89" y="75"/>
                </a:cxn>
                <a:cxn ang="0">
                  <a:pos x="20" y="0"/>
                </a:cxn>
                <a:cxn ang="0">
                  <a:pos x="89" y="102"/>
                </a:cxn>
              </a:cxnLst>
              <a:rect l="0" t="0" r="r" b="b"/>
              <a:pathLst>
                <a:path w="89" h="102">
                  <a:moveTo>
                    <a:pt x="89" y="102"/>
                  </a:moveTo>
                  <a:cubicBezTo>
                    <a:pt x="89" y="93"/>
                    <a:pt x="89" y="84"/>
                    <a:pt x="89" y="75"/>
                  </a:cubicBezTo>
                  <a:cubicBezTo>
                    <a:pt x="86" y="29"/>
                    <a:pt x="42" y="25"/>
                    <a:pt x="20" y="0"/>
                  </a:cubicBezTo>
                  <a:cubicBezTo>
                    <a:pt x="0" y="55"/>
                    <a:pt x="50" y="86"/>
                    <a:pt x="89" y="102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Freeform 53"/>
            <p:cNvSpPr>
              <a:spLocks/>
            </p:cNvSpPr>
            <p:nvPr/>
          </p:nvSpPr>
          <p:spPr bwMode="auto">
            <a:xfrm>
              <a:off x="1043" y="2568"/>
              <a:ext cx="121" cy="157"/>
            </a:xfrm>
            <a:custGeom>
              <a:avLst/>
              <a:gdLst/>
              <a:ahLst/>
              <a:cxnLst>
                <a:cxn ang="0">
                  <a:pos x="68" y="114"/>
                </a:cxn>
                <a:cxn ang="0">
                  <a:pos x="20" y="0"/>
                </a:cxn>
                <a:cxn ang="0">
                  <a:pos x="68" y="114"/>
                </a:cxn>
              </a:cxnLst>
              <a:rect l="0" t="0" r="r" b="b"/>
              <a:pathLst>
                <a:path w="88" h="114">
                  <a:moveTo>
                    <a:pt x="68" y="114"/>
                  </a:moveTo>
                  <a:cubicBezTo>
                    <a:pt x="88" y="59"/>
                    <a:pt x="53" y="21"/>
                    <a:pt x="20" y="0"/>
                  </a:cubicBezTo>
                  <a:cubicBezTo>
                    <a:pt x="0" y="57"/>
                    <a:pt x="35" y="92"/>
                    <a:pt x="68" y="1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Freeform 54"/>
            <p:cNvSpPr>
              <a:spLocks/>
            </p:cNvSpPr>
            <p:nvPr/>
          </p:nvSpPr>
          <p:spPr bwMode="auto">
            <a:xfrm>
              <a:off x="3052" y="2581"/>
              <a:ext cx="119" cy="128"/>
            </a:xfrm>
            <a:custGeom>
              <a:avLst/>
              <a:gdLst/>
              <a:ahLst/>
              <a:cxnLst>
                <a:cxn ang="0">
                  <a:pos x="84" y="93"/>
                </a:cxn>
                <a:cxn ang="0">
                  <a:pos x="0" y="0"/>
                </a:cxn>
                <a:cxn ang="0">
                  <a:pos x="84" y="93"/>
                </a:cxn>
              </a:cxnLst>
              <a:rect l="0" t="0" r="r" b="b"/>
              <a:pathLst>
                <a:path w="87" h="93">
                  <a:moveTo>
                    <a:pt x="84" y="93"/>
                  </a:moveTo>
                  <a:cubicBezTo>
                    <a:pt x="87" y="33"/>
                    <a:pt x="37" y="10"/>
                    <a:pt x="0" y="0"/>
                  </a:cubicBezTo>
                  <a:cubicBezTo>
                    <a:pt x="0" y="59"/>
                    <a:pt x="41" y="77"/>
                    <a:pt x="84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Freeform 55"/>
            <p:cNvSpPr>
              <a:spLocks/>
            </p:cNvSpPr>
            <p:nvPr/>
          </p:nvSpPr>
          <p:spPr bwMode="auto">
            <a:xfrm>
              <a:off x="1073" y="2465"/>
              <a:ext cx="131" cy="161"/>
            </a:xfrm>
            <a:custGeom>
              <a:avLst/>
              <a:gdLst/>
              <a:ahLst/>
              <a:cxnLst>
                <a:cxn ang="0">
                  <a:pos x="55" y="117"/>
                </a:cxn>
                <a:cxn ang="0">
                  <a:pos x="25" y="0"/>
                </a:cxn>
                <a:cxn ang="0">
                  <a:pos x="55" y="117"/>
                </a:cxn>
              </a:cxnLst>
              <a:rect l="0" t="0" r="r" b="b"/>
              <a:pathLst>
                <a:path w="95" h="117">
                  <a:moveTo>
                    <a:pt x="55" y="117"/>
                  </a:moveTo>
                  <a:cubicBezTo>
                    <a:pt x="95" y="79"/>
                    <a:pt x="56" y="20"/>
                    <a:pt x="25" y="0"/>
                  </a:cubicBezTo>
                  <a:cubicBezTo>
                    <a:pt x="0" y="50"/>
                    <a:pt x="33" y="88"/>
                    <a:pt x="55" y="117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Freeform 56"/>
            <p:cNvSpPr>
              <a:spLocks/>
            </p:cNvSpPr>
            <p:nvPr/>
          </p:nvSpPr>
          <p:spPr bwMode="auto">
            <a:xfrm>
              <a:off x="3007" y="2477"/>
              <a:ext cx="136" cy="124"/>
            </a:xfrm>
            <a:custGeom>
              <a:avLst/>
              <a:gdLst/>
              <a:ahLst/>
              <a:cxnLst>
                <a:cxn ang="0">
                  <a:pos x="98" y="90"/>
                </a:cxn>
                <a:cxn ang="0">
                  <a:pos x="11" y="0"/>
                </a:cxn>
                <a:cxn ang="0">
                  <a:pos x="98" y="90"/>
                </a:cxn>
              </a:cxnLst>
              <a:rect l="0" t="0" r="r" b="b"/>
              <a:pathLst>
                <a:path w="98" h="90">
                  <a:moveTo>
                    <a:pt x="98" y="90"/>
                  </a:moveTo>
                  <a:cubicBezTo>
                    <a:pt x="96" y="33"/>
                    <a:pt x="51" y="19"/>
                    <a:pt x="11" y="0"/>
                  </a:cubicBezTo>
                  <a:cubicBezTo>
                    <a:pt x="0" y="59"/>
                    <a:pt x="54" y="77"/>
                    <a:pt x="98" y="9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Freeform 57"/>
            <p:cNvSpPr>
              <a:spLocks/>
            </p:cNvSpPr>
            <p:nvPr/>
          </p:nvSpPr>
          <p:spPr bwMode="auto">
            <a:xfrm>
              <a:off x="1114" y="2363"/>
              <a:ext cx="127" cy="168"/>
            </a:xfrm>
            <a:custGeom>
              <a:avLst/>
              <a:gdLst/>
              <a:ahLst/>
              <a:cxnLst>
                <a:cxn ang="0">
                  <a:pos x="46" y="122"/>
                </a:cxn>
                <a:cxn ang="0">
                  <a:pos x="31" y="0"/>
                </a:cxn>
                <a:cxn ang="0">
                  <a:pos x="46" y="122"/>
                </a:cxn>
              </a:cxnLst>
              <a:rect l="0" t="0" r="r" b="b"/>
              <a:pathLst>
                <a:path w="92" h="122">
                  <a:moveTo>
                    <a:pt x="46" y="122"/>
                  </a:moveTo>
                  <a:cubicBezTo>
                    <a:pt x="92" y="94"/>
                    <a:pt x="59" y="22"/>
                    <a:pt x="31" y="0"/>
                  </a:cubicBezTo>
                  <a:cubicBezTo>
                    <a:pt x="0" y="47"/>
                    <a:pt x="27" y="82"/>
                    <a:pt x="46" y="122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4" name="Freeform 58"/>
            <p:cNvSpPr>
              <a:spLocks/>
            </p:cNvSpPr>
            <p:nvPr/>
          </p:nvSpPr>
          <p:spPr bwMode="auto">
            <a:xfrm>
              <a:off x="2962" y="2388"/>
              <a:ext cx="154" cy="11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8" y="80"/>
                </a:cxn>
                <a:cxn ang="0">
                  <a:pos x="11" y="0"/>
                </a:cxn>
              </a:cxnLst>
              <a:rect l="0" t="0" r="r" b="b"/>
              <a:pathLst>
                <a:path w="112" h="80">
                  <a:moveTo>
                    <a:pt x="11" y="0"/>
                  </a:moveTo>
                  <a:cubicBezTo>
                    <a:pt x="0" y="55"/>
                    <a:pt x="58" y="66"/>
                    <a:pt x="98" y="80"/>
                  </a:cubicBezTo>
                  <a:cubicBezTo>
                    <a:pt x="112" y="34"/>
                    <a:pt x="53" y="10"/>
                    <a:pt x="1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5" name="Freeform 59"/>
            <p:cNvSpPr>
              <a:spLocks/>
            </p:cNvSpPr>
            <p:nvPr/>
          </p:nvSpPr>
          <p:spPr bwMode="auto">
            <a:xfrm>
              <a:off x="1164" y="2272"/>
              <a:ext cx="117" cy="164"/>
            </a:xfrm>
            <a:custGeom>
              <a:avLst/>
              <a:gdLst/>
              <a:ahLst/>
              <a:cxnLst>
                <a:cxn ang="0">
                  <a:pos x="43" y="119"/>
                </a:cxn>
                <a:cxn ang="0">
                  <a:pos x="46" y="0"/>
                </a:cxn>
                <a:cxn ang="0">
                  <a:pos x="43" y="119"/>
                </a:cxn>
              </a:cxnLst>
              <a:rect l="0" t="0" r="r" b="b"/>
              <a:pathLst>
                <a:path w="85" h="119">
                  <a:moveTo>
                    <a:pt x="43" y="119"/>
                  </a:moveTo>
                  <a:cubicBezTo>
                    <a:pt x="85" y="95"/>
                    <a:pt x="64" y="35"/>
                    <a:pt x="46" y="0"/>
                  </a:cubicBezTo>
                  <a:cubicBezTo>
                    <a:pt x="0" y="26"/>
                    <a:pt x="24" y="83"/>
                    <a:pt x="43" y="119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6" name="Freeform 60"/>
            <p:cNvSpPr>
              <a:spLocks/>
            </p:cNvSpPr>
            <p:nvPr/>
          </p:nvSpPr>
          <p:spPr bwMode="auto">
            <a:xfrm>
              <a:off x="2912" y="2309"/>
              <a:ext cx="148" cy="84"/>
            </a:xfrm>
            <a:custGeom>
              <a:avLst/>
              <a:gdLst/>
              <a:ahLst/>
              <a:cxnLst>
                <a:cxn ang="0">
                  <a:pos x="107" y="60"/>
                </a:cxn>
                <a:cxn ang="0">
                  <a:pos x="0" y="0"/>
                </a:cxn>
                <a:cxn ang="0">
                  <a:pos x="107" y="60"/>
                </a:cxn>
              </a:cxnLst>
              <a:rect l="0" t="0" r="r" b="b"/>
              <a:pathLst>
                <a:path w="107" h="61">
                  <a:moveTo>
                    <a:pt x="107" y="60"/>
                  </a:moveTo>
                  <a:cubicBezTo>
                    <a:pt x="98" y="13"/>
                    <a:pt x="55" y="0"/>
                    <a:pt x="0" y="0"/>
                  </a:cubicBezTo>
                  <a:cubicBezTo>
                    <a:pt x="11" y="44"/>
                    <a:pt x="50" y="61"/>
                    <a:pt x="107" y="6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Freeform 61"/>
            <p:cNvSpPr>
              <a:spLocks/>
            </p:cNvSpPr>
            <p:nvPr/>
          </p:nvSpPr>
          <p:spPr bwMode="auto">
            <a:xfrm>
              <a:off x="1234" y="2185"/>
              <a:ext cx="96" cy="165"/>
            </a:xfrm>
            <a:custGeom>
              <a:avLst/>
              <a:gdLst/>
              <a:ahLst/>
              <a:cxnLst>
                <a:cxn ang="0">
                  <a:pos x="24" y="120"/>
                </a:cxn>
                <a:cxn ang="0">
                  <a:pos x="42" y="0"/>
                </a:cxn>
                <a:cxn ang="0">
                  <a:pos x="24" y="120"/>
                </a:cxn>
              </a:cxnLst>
              <a:rect l="0" t="0" r="r" b="b"/>
              <a:pathLst>
                <a:path w="70" h="120">
                  <a:moveTo>
                    <a:pt x="24" y="120"/>
                  </a:moveTo>
                  <a:cubicBezTo>
                    <a:pt x="70" y="101"/>
                    <a:pt x="65" y="41"/>
                    <a:pt x="42" y="0"/>
                  </a:cubicBezTo>
                  <a:cubicBezTo>
                    <a:pt x="0" y="23"/>
                    <a:pt x="13" y="73"/>
                    <a:pt x="24" y="12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8" name="Freeform 62"/>
            <p:cNvSpPr>
              <a:spLocks/>
            </p:cNvSpPr>
            <p:nvPr/>
          </p:nvSpPr>
          <p:spPr bwMode="auto">
            <a:xfrm>
              <a:off x="2851" y="2221"/>
              <a:ext cx="151" cy="80"/>
            </a:xfrm>
            <a:custGeom>
              <a:avLst/>
              <a:gdLst/>
              <a:ahLst/>
              <a:cxnLst>
                <a:cxn ang="0">
                  <a:pos x="110" y="58"/>
                </a:cxn>
                <a:cxn ang="0">
                  <a:pos x="0" y="4"/>
                </a:cxn>
                <a:cxn ang="0">
                  <a:pos x="110" y="58"/>
                </a:cxn>
              </a:cxnLst>
              <a:rect l="0" t="0" r="r" b="b"/>
              <a:pathLst>
                <a:path w="110" h="58">
                  <a:moveTo>
                    <a:pt x="110" y="58"/>
                  </a:moveTo>
                  <a:cubicBezTo>
                    <a:pt x="101" y="10"/>
                    <a:pt x="53" y="0"/>
                    <a:pt x="0" y="4"/>
                  </a:cubicBezTo>
                  <a:cubicBezTo>
                    <a:pt x="10" y="49"/>
                    <a:pt x="55" y="58"/>
                    <a:pt x="110" y="58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Freeform 63"/>
            <p:cNvSpPr>
              <a:spLocks/>
            </p:cNvSpPr>
            <p:nvPr/>
          </p:nvSpPr>
          <p:spPr bwMode="auto">
            <a:xfrm>
              <a:off x="1313" y="2102"/>
              <a:ext cx="78" cy="166"/>
            </a:xfrm>
            <a:custGeom>
              <a:avLst/>
              <a:gdLst/>
              <a:ahLst/>
              <a:cxnLst>
                <a:cxn ang="0">
                  <a:pos x="12" y="120"/>
                </a:cxn>
                <a:cxn ang="0">
                  <a:pos x="45" y="0"/>
                </a:cxn>
                <a:cxn ang="0">
                  <a:pos x="12" y="120"/>
                </a:cxn>
              </a:cxnLst>
              <a:rect l="0" t="0" r="r" b="b"/>
              <a:pathLst>
                <a:path w="57" h="120">
                  <a:moveTo>
                    <a:pt x="12" y="120"/>
                  </a:moveTo>
                  <a:cubicBezTo>
                    <a:pt x="57" y="101"/>
                    <a:pt x="55" y="56"/>
                    <a:pt x="45" y="0"/>
                  </a:cubicBezTo>
                  <a:cubicBezTo>
                    <a:pt x="0" y="15"/>
                    <a:pt x="0" y="69"/>
                    <a:pt x="12" y="12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Freeform 64"/>
            <p:cNvSpPr>
              <a:spLocks/>
            </p:cNvSpPr>
            <p:nvPr/>
          </p:nvSpPr>
          <p:spPr bwMode="auto">
            <a:xfrm>
              <a:off x="2776" y="2147"/>
              <a:ext cx="164" cy="78"/>
            </a:xfrm>
            <a:custGeom>
              <a:avLst/>
              <a:gdLst/>
              <a:ahLst/>
              <a:cxnLst>
                <a:cxn ang="0">
                  <a:pos x="119" y="46"/>
                </a:cxn>
                <a:cxn ang="0">
                  <a:pos x="75" y="1"/>
                </a:cxn>
                <a:cxn ang="0">
                  <a:pos x="0" y="4"/>
                </a:cxn>
                <a:cxn ang="0">
                  <a:pos x="119" y="46"/>
                </a:cxn>
              </a:cxnLst>
              <a:rect l="0" t="0" r="r" b="b"/>
              <a:pathLst>
                <a:path w="119" h="57">
                  <a:moveTo>
                    <a:pt x="119" y="46"/>
                  </a:moveTo>
                  <a:cubicBezTo>
                    <a:pt x="108" y="28"/>
                    <a:pt x="93" y="13"/>
                    <a:pt x="75" y="1"/>
                  </a:cubicBezTo>
                  <a:cubicBezTo>
                    <a:pt x="47" y="0"/>
                    <a:pt x="28" y="7"/>
                    <a:pt x="0" y="4"/>
                  </a:cubicBezTo>
                  <a:cubicBezTo>
                    <a:pt x="16" y="49"/>
                    <a:pt x="61" y="57"/>
                    <a:pt x="119" y="4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Freeform 65"/>
            <p:cNvSpPr>
              <a:spLocks/>
            </p:cNvSpPr>
            <p:nvPr/>
          </p:nvSpPr>
          <p:spPr bwMode="auto">
            <a:xfrm>
              <a:off x="1384" y="2034"/>
              <a:ext cx="86" cy="159"/>
            </a:xfrm>
            <a:custGeom>
              <a:avLst/>
              <a:gdLst/>
              <a:ahLst/>
              <a:cxnLst>
                <a:cxn ang="0">
                  <a:pos x="11" y="116"/>
                </a:cxn>
                <a:cxn ang="0">
                  <a:pos x="53" y="0"/>
                </a:cxn>
                <a:cxn ang="0">
                  <a:pos x="11" y="116"/>
                </a:cxn>
              </a:cxnLst>
              <a:rect l="0" t="0" r="r" b="b"/>
              <a:pathLst>
                <a:path w="62" h="116">
                  <a:moveTo>
                    <a:pt x="11" y="116"/>
                  </a:moveTo>
                  <a:cubicBezTo>
                    <a:pt x="50" y="99"/>
                    <a:pt x="62" y="59"/>
                    <a:pt x="53" y="0"/>
                  </a:cubicBezTo>
                  <a:cubicBezTo>
                    <a:pt x="12" y="8"/>
                    <a:pt x="0" y="57"/>
                    <a:pt x="11" y="11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2" name="Freeform 66"/>
            <p:cNvSpPr>
              <a:spLocks/>
            </p:cNvSpPr>
            <p:nvPr/>
          </p:nvSpPr>
          <p:spPr bwMode="auto">
            <a:xfrm>
              <a:off x="2702" y="2067"/>
              <a:ext cx="161" cy="83"/>
            </a:xfrm>
            <a:custGeom>
              <a:avLst/>
              <a:gdLst/>
              <a:ahLst/>
              <a:cxnLst>
                <a:cxn ang="0">
                  <a:pos x="117" y="47"/>
                </a:cxn>
                <a:cxn ang="0">
                  <a:pos x="0" y="14"/>
                </a:cxn>
                <a:cxn ang="0">
                  <a:pos x="117" y="47"/>
                </a:cxn>
              </a:cxnLst>
              <a:rect l="0" t="0" r="r" b="b"/>
              <a:pathLst>
                <a:path w="117" h="60">
                  <a:moveTo>
                    <a:pt x="117" y="47"/>
                  </a:moveTo>
                  <a:cubicBezTo>
                    <a:pt x="110" y="7"/>
                    <a:pt x="52" y="0"/>
                    <a:pt x="0" y="14"/>
                  </a:cubicBezTo>
                  <a:cubicBezTo>
                    <a:pt x="14" y="60"/>
                    <a:pt x="66" y="58"/>
                    <a:pt x="117" y="47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3" name="Freeform 67"/>
            <p:cNvSpPr>
              <a:spLocks/>
            </p:cNvSpPr>
            <p:nvPr/>
          </p:nvSpPr>
          <p:spPr bwMode="auto">
            <a:xfrm>
              <a:off x="1470" y="1968"/>
              <a:ext cx="78" cy="155"/>
            </a:xfrm>
            <a:custGeom>
              <a:avLst/>
              <a:gdLst/>
              <a:ahLst/>
              <a:cxnLst>
                <a:cxn ang="0">
                  <a:pos x="3" y="113"/>
                </a:cxn>
                <a:cxn ang="0">
                  <a:pos x="56" y="0"/>
                </a:cxn>
                <a:cxn ang="0">
                  <a:pos x="3" y="113"/>
                </a:cxn>
              </a:cxnLst>
              <a:rect l="0" t="0" r="r" b="b"/>
              <a:pathLst>
                <a:path w="57" h="113">
                  <a:moveTo>
                    <a:pt x="3" y="113"/>
                  </a:moveTo>
                  <a:cubicBezTo>
                    <a:pt x="50" y="104"/>
                    <a:pt x="57" y="56"/>
                    <a:pt x="56" y="0"/>
                  </a:cubicBezTo>
                  <a:cubicBezTo>
                    <a:pt x="12" y="11"/>
                    <a:pt x="0" y="55"/>
                    <a:pt x="3" y="113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4" name="Freeform 68"/>
            <p:cNvSpPr>
              <a:spLocks/>
            </p:cNvSpPr>
            <p:nvPr/>
          </p:nvSpPr>
          <p:spPr bwMode="auto">
            <a:xfrm>
              <a:off x="2616" y="1996"/>
              <a:ext cx="169" cy="97"/>
            </a:xfrm>
            <a:custGeom>
              <a:avLst/>
              <a:gdLst/>
              <a:ahLst/>
              <a:cxnLst>
                <a:cxn ang="0">
                  <a:pos x="122" y="44"/>
                </a:cxn>
                <a:cxn ang="0">
                  <a:pos x="0" y="24"/>
                </a:cxn>
                <a:cxn ang="0">
                  <a:pos x="122" y="44"/>
                </a:cxn>
              </a:cxnLst>
              <a:rect l="0" t="0" r="r" b="b"/>
              <a:pathLst>
                <a:path w="122" h="70">
                  <a:moveTo>
                    <a:pt x="122" y="44"/>
                  </a:moveTo>
                  <a:cubicBezTo>
                    <a:pt x="102" y="0"/>
                    <a:pt x="46" y="9"/>
                    <a:pt x="0" y="24"/>
                  </a:cubicBezTo>
                  <a:cubicBezTo>
                    <a:pt x="18" y="70"/>
                    <a:pt x="77" y="58"/>
                    <a:pt x="122" y="44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Freeform 69"/>
            <p:cNvSpPr>
              <a:spLocks/>
            </p:cNvSpPr>
            <p:nvPr/>
          </p:nvSpPr>
          <p:spPr bwMode="auto">
            <a:xfrm>
              <a:off x="1555" y="1918"/>
              <a:ext cx="87" cy="143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63" y="0"/>
                </a:cxn>
                <a:cxn ang="0">
                  <a:pos x="0" y="104"/>
                </a:cxn>
              </a:cxnLst>
              <a:rect l="0" t="0" r="r" b="b"/>
              <a:pathLst>
                <a:path w="63" h="104">
                  <a:moveTo>
                    <a:pt x="0" y="104"/>
                  </a:moveTo>
                  <a:cubicBezTo>
                    <a:pt x="48" y="97"/>
                    <a:pt x="60" y="53"/>
                    <a:pt x="63" y="0"/>
                  </a:cubicBezTo>
                  <a:cubicBezTo>
                    <a:pt x="20" y="0"/>
                    <a:pt x="0" y="50"/>
                    <a:pt x="0" y="104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6" name="Freeform 70"/>
            <p:cNvSpPr>
              <a:spLocks/>
            </p:cNvSpPr>
            <p:nvPr/>
          </p:nvSpPr>
          <p:spPr bwMode="auto">
            <a:xfrm>
              <a:off x="2530" y="1930"/>
              <a:ext cx="164" cy="114"/>
            </a:xfrm>
            <a:custGeom>
              <a:avLst/>
              <a:gdLst/>
              <a:ahLst/>
              <a:cxnLst>
                <a:cxn ang="0">
                  <a:pos x="119" y="45"/>
                </a:cxn>
                <a:cxn ang="0">
                  <a:pos x="0" y="36"/>
                </a:cxn>
                <a:cxn ang="0">
                  <a:pos x="119" y="45"/>
                </a:cxn>
              </a:cxnLst>
              <a:rect l="0" t="0" r="r" b="b"/>
              <a:pathLst>
                <a:path w="119" h="82">
                  <a:moveTo>
                    <a:pt x="119" y="45"/>
                  </a:moveTo>
                  <a:cubicBezTo>
                    <a:pt x="92" y="0"/>
                    <a:pt x="43" y="18"/>
                    <a:pt x="0" y="36"/>
                  </a:cubicBezTo>
                  <a:cubicBezTo>
                    <a:pt x="23" y="82"/>
                    <a:pt x="80" y="63"/>
                    <a:pt x="119" y="45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Freeform 71"/>
            <p:cNvSpPr>
              <a:spLocks/>
            </p:cNvSpPr>
            <p:nvPr/>
          </p:nvSpPr>
          <p:spPr bwMode="auto">
            <a:xfrm>
              <a:off x="1642" y="1873"/>
              <a:ext cx="103" cy="136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75" y="0"/>
                </a:cxn>
                <a:cxn ang="0">
                  <a:pos x="0" y="99"/>
                </a:cxn>
              </a:cxnLst>
              <a:rect l="0" t="0" r="r" b="b"/>
              <a:pathLst>
                <a:path w="75" h="99">
                  <a:moveTo>
                    <a:pt x="0" y="99"/>
                  </a:moveTo>
                  <a:cubicBezTo>
                    <a:pt x="57" y="97"/>
                    <a:pt x="64" y="47"/>
                    <a:pt x="75" y="0"/>
                  </a:cubicBezTo>
                  <a:cubicBezTo>
                    <a:pt x="21" y="4"/>
                    <a:pt x="9" y="50"/>
                    <a:pt x="0" y="99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Freeform 72"/>
            <p:cNvSpPr>
              <a:spLocks/>
            </p:cNvSpPr>
            <p:nvPr/>
          </p:nvSpPr>
          <p:spPr bwMode="auto">
            <a:xfrm>
              <a:off x="2435" y="1877"/>
              <a:ext cx="165" cy="125"/>
            </a:xfrm>
            <a:custGeom>
              <a:avLst/>
              <a:gdLst/>
              <a:ahLst/>
              <a:cxnLst>
                <a:cxn ang="0">
                  <a:pos x="120" y="45"/>
                </a:cxn>
                <a:cxn ang="0">
                  <a:pos x="0" y="48"/>
                </a:cxn>
                <a:cxn ang="0">
                  <a:pos x="120" y="45"/>
                </a:cxn>
              </a:cxnLst>
              <a:rect l="0" t="0" r="r" b="b"/>
              <a:pathLst>
                <a:path w="120" h="91">
                  <a:moveTo>
                    <a:pt x="120" y="45"/>
                  </a:moveTo>
                  <a:cubicBezTo>
                    <a:pt x="91" y="0"/>
                    <a:pt x="34" y="27"/>
                    <a:pt x="0" y="48"/>
                  </a:cubicBezTo>
                  <a:cubicBezTo>
                    <a:pt x="26" y="91"/>
                    <a:pt x="88" y="62"/>
                    <a:pt x="120" y="45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Freeform 73"/>
            <p:cNvSpPr>
              <a:spLocks/>
            </p:cNvSpPr>
            <p:nvPr/>
          </p:nvSpPr>
          <p:spPr bwMode="auto">
            <a:xfrm>
              <a:off x="1733" y="1831"/>
              <a:ext cx="118" cy="145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86" y="9"/>
                </a:cxn>
                <a:cxn ang="0">
                  <a:pos x="0" y="96"/>
                </a:cxn>
              </a:cxnLst>
              <a:rect l="0" t="0" r="r" b="b"/>
              <a:pathLst>
                <a:path w="86" h="105">
                  <a:moveTo>
                    <a:pt x="0" y="96"/>
                  </a:moveTo>
                  <a:cubicBezTo>
                    <a:pt x="55" y="105"/>
                    <a:pt x="71" y="50"/>
                    <a:pt x="86" y="9"/>
                  </a:cubicBezTo>
                  <a:cubicBezTo>
                    <a:pt x="32" y="0"/>
                    <a:pt x="16" y="56"/>
                    <a:pt x="0" y="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Freeform 74"/>
            <p:cNvSpPr>
              <a:spLocks/>
            </p:cNvSpPr>
            <p:nvPr/>
          </p:nvSpPr>
          <p:spPr bwMode="auto">
            <a:xfrm>
              <a:off x="2337" y="1840"/>
              <a:ext cx="160" cy="121"/>
            </a:xfrm>
            <a:custGeom>
              <a:avLst/>
              <a:gdLst/>
              <a:ahLst/>
              <a:cxnLst>
                <a:cxn ang="0">
                  <a:pos x="116" y="36"/>
                </a:cxn>
                <a:cxn ang="0">
                  <a:pos x="0" y="60"/>
                </a:cxn>
                <a:cxn ang="0">
                  <a:pos x="116" y="36"/>
                </a:cxn>
              </a:cxnLst>
              <a:rect l="0" t="0" r="r" b="b"/>
              <a:pathLst>
                <a:path w="116" h="88">
                  <a:moveTo>
                    <a:pt x="116" y="36"/>
                  </a:moveTo>
                  <a:cubicBezTo>
                    <a:pt x="80" y="0"/>
                    <a:pt x="21" y="30"/>
                    <a:pt x="0" y="60"/>
                  </a:cubicBezTo>
                  <a:cubicBezTo>
                    <a:pt x="41" y="88"/>
                    <a:pt x="91" y="59"/>
                    <a:pt x="116" y="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1" name="Freeform 75"/>
            <p:cNvSpPr>
              <a:spLocks/>
            </p:cNvSpPr>
            <p:nvPr/>
          </p:nvSpPr>
          <p:spPr bwMode="auto">
            <a:xfrm>
              <a:off x="1830" y="1805"/>
              <a:ext cx="128" cy="145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93" y="13"/>
                </a:cxn>
                <a:cxn ang="0">
                  <a:pos x="0" y="91"/>
                </a:cxn>
              </a:cxnLst>
              <a:rect l="0" t="0" r="r" b="b"/>
              <a:pathLst>
                <a:path w="93" h="105">
                  <a:moveTo>
                    <a:pt x="0" y="91"/>
                  </a:moveTo>
                  <a:cubicBezTo>
                    <a:pt x="59" y="105"/>
                    <a:pt x="74" y="48"/>
                    <a:pt x="93" y="13"/>
                  </a:cubicBezTo>
                  <a:cubicBezTo>
                    <a:pt x="35" y="0"/>
                    <a:pt x="18" y="54"/>
                    <a:pt x="0" y="91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2" name="Freeform 76"/>
            <p:cNvSpPr>
              <a:spLocks/>
            </p:cNvSpPr>
            <p:nvPr/>
          </p:nvSpPr>
          <p:spPr bwMode="auto">
            <a:xfrm>
              <a:off x="1934" y="1810"/>
              <a:ext cx="132" cy="109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0"/>
                </a:cxn>
                <a:cxn ang="0">
                  <a:pos x="0" y="75"/>
                </a:cxn>
                <a:cxn ang="0">
                  <a:pos x="96" y="0"/>
                </a:cxn>
              </a:cxnLst>
              <a:rect l="0" t="0" r="r" b="b"/>
              <a:pathLst>
                <a:path w="96" h="79">
                  <a:moveTo>
                    <a:pt x="96" y="0"/>
                  </a:moveTo>
                  <a:cubicBezTo>
                    <a:pt x="84" y="0"/>
                    <a:pt x="72" y="0"/>
                    <a:pt x="60" y="0"/>
                  </a:cubicBezTo>
                  <a:cubicBezTo>
                    <a:pt x="24" y="7"/>
                    <a:pt x="11" y="53"/>
                    <a:pt x="0" y="75"/>
                  </a:cubicBezTo>
                  <a:cubicBezTo>
                    <a:pt x="61" y="79"/>
                    <a:pt x="76" y="37"/>
                    <a:pt x="9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3" name="Freeform 77"/>
            <p:cNvSpPr>
              <a:spLocks/>
            </p:cNvSpPr>
            <p:nvPr/>
          </p:nvSpPr>
          <p:spPr bwMode="auto">
            <a:xfrm>
              <a:off x="2234" y="1833"/>
              <a:ext cx="160" cy="104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57" y="2"/>
                </a:cxn>
                <a:cxn ang="0">
                  <a:pos x="0" y="50"/>
                </a:cxn>
                <a:cxn ang="0">
                  <a:pos x="116" y="11"/>
                </a:cxn>
              </a:cxnLst>
              <a:rect l="0" t="0" r="r" b="b"/>
              <a:pathLst>
                <a:path w="116" h="76">
                  <a:moveTo>
                    <a:pt x="116" y="11"/>
                  </a:moveTo>
                  <a:cubicBezTo>
                    <a:pt x="97" y="8"/>
                    <a:pt x="82" y="0"/>
                    <a:pt x="57" y="2"/>
                  </a:cubicBezTo>
                  <a:cubicBezTo>
                    <a:pt x="39" y="19"/>
                    <a:pt x="15" y="30"/>
                    <a:pt x="0" y="50"/>
                  </a:cubicBezTo>
                  <a:cubicBezTo>
                    <a:pt x="50" y="76"/>
                    <a:pt x="96" y="42"/>
                    <a:pt x="116" y="11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4" name="Freeform 78"/>
            <p:cNvSpPr>
              <a:spLocks/>
            </p:cNvSpPr>
            <p:nvPr/>
          </p:nvSpPr>
          <p:spPr bwMode="auto">
            <a:xfrm>
              <a:off x="2033" y="1810"/>
              <a:ext cx="147" cy="114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56" y="0"/>
                </a:cxn>
                <a:cxn ang="0">
                  <a:pos x="0" y="63"/>
                </a:cxn>
                <a:cxn ang="0">
                  <a:pos x="107" y="3"/>
                </a:cxn>
                <a:cxn ang="0">
                  <a:pos x="107" y="0"/>
                </a:cxn>
              </a:cxnLst>
              <a:rect l="0" t="0" r="r" b="b"/>
              <a:pathLst>
                <a:path w="107" h="82">
                  <a:moveTo>
                    <a:pt x="107" y="0"/>
                  </a:moveTo>
                  <a:cubicBezTo>
                    <a:pt x="90" y="0"/>
                    <a:pt x="73" y="0"/>
                    <a:pt x="56" y="0"/>
                  </a:cubicBezTo>
                  <a:cubicBezTo>
                    <a:pt x="30" y="11"/>
                    <a:pt x="12" y="47"/>
                    <a:pt x="0" y="63"/>
                  </a:cubicBezTo>
                  <a:cubicBezTo>
                    <a:pt x="62" y="82"/>
                    <a:pt x="80" y="29"/>
                    <a:pt x="107" y="3"/>
                  </a:cubicBezTo>
                  <a:cubicBezTo>
                    <a:pt x="107" y="2"/>
                    <a:pt x="107" y="1"/>
                    <a:pt x="10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5" name="Freeform 79"/>
            <p:cNvSpPr>
              <a:spLocks/>
            </p:cNvSpPr>
            <p:nvPr/>
          </p:nvSpPr>
          <p:spPr bwMode="auto">
            <a:xfrm>
              <a:off x="2135" y="1797"/>
              <a:ext cx="152" cy="120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111" y="16"/>
                </a:cxn>
                <a:cxn ang="0">
                  <a:pos x="0" y="76"/>
                </a:cxn>
              </a:cxnLst>
              <a:rect l="0" t="0" r="r" b="b"/>
              <a:pathLst>
                <a:path w="111" h="87">
                  <a:moveTo>
                    <a:pt x="0" y="76"/>
                  </a:moveTo>
                  <a:cubicBezTo>
                    <a:pt x="57" y="87"/>
                    <a:pt x="90" y="51"/>
                    <a:pt x="111" y="16"/>
                  </a:cubicBezTo>
                  <a:cubicBezTo>
                    <a:pt x="47" y="0"/>
                    <a:pt x="22" y="41"/>
                    <a:pt x="0" y="7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6" name="Freeform 80"/>
            <p:cNvSpPr>
              <a:spLocks noEditPoints="1"/>
            </p:cNvSpPr>
            <p:nvPr/>
          </p:nvSpPr>
          <p:spPr bwMode="auto">
            <a:xfrm>
              <a:off x="1744" y="3730"/>
              <a:ext cx="626" cy="448"/>
            </a:xfrm>
            <a:custGeom>
              <a:avLst/>
              <a:gdLst/>
              <a:ahLst/>
              <a:cxnLst>
                <a:cxn ang="0">
                  <a:pos x="111" y="95"/>
                </a:cxn>
                <a:cxn ang="0">
                  <a:pos x="78" y="137"/>
                </a:cxn>
                <a:cxn ang="0">
                  <a:pos x="246" y="137"/>
                </a:cxn>
                <a:cxn ang="0">
                  <a:pos x="353" y="83"/>
                </a:cxn>
                <a:cxn ang="0">
                  <a:pos x="455" y="80"/>
                </a:cxn>
                <a:cxn ang="0">
                  <a:pos x="383" y="26"/>
                </a:cxn>
                <a:cxn ang="0">
                  <a:pos x="192" y="95"/>
                </a:cxn>
                <a:cxn ang="0">
                  <a:pos x="231" y="80"/>
                </a:cxn>
                <a:cxn ang="0">
                  <a:pos x="10" y="161"/>
                </a:cxn>
                <a:cxn ang="0">
                  <a:pos x="222" y="250"/>
                </a:cxn>
                <a:cxn ang="0">
                  <a:pos x="66" y="149"/>
                </a:cxn>
                <a:cxn ang="0">
                  <a:pos x="111" y="95"/>
                </a:cxn>
                <a:cxn ang="0">
                  <a:pos x="123" y="92"/>
                </a:cxn>
                <a:cxn ang="0">
                  <a:pos x="183" y="98"/>
                </a:cxn>
                <a:cxn ang="0">
                  <a:pos x="123" y="92"/>
                </a:cxn>
              </a:cxnLst>
              <a:rect l="0" t="0" r="r" b="b"/>
              <a:pathLst>
                <a:path w="455" h="325">
                  <a:moveTo>
                    <a:pt x="111" y="95"/>
                  </a:moveTo>
                  <a:cubicBezTo>
                    <a:pt x="107" y="103"/>
                    <a:pt x="81" y="117"/>
                    <a:pt x="78" y="137"/>
                  </a:cubicBezTo>
                  <a:cubicBezTo>
                    <a:pt x="128" y="154"/>
                    <a:pt x="195" y="158"/>
                    <a:pt x="246" y="137"/>
                  </a:cubicBezTo>
                  <a:cubicBezTo>
                    <a:pt x="285" y="120"/>
                    <a:pt x="315" y="87"/>
                    <a:pt x="353" y="83"/>
                  </a:cubicBezTo>
                  <a:cubicBezTo>
                    <a:pt x="387" y="79"/>
                    <a:pt x="417" y="93"/>
                    <a:pt x="455" y="80"/>
                  </a:cubicBezTo>
                  <a:cubicBezTo>
                    <a:pt x="446" y="56"/>
                    <a:pt x="415" y="30"/>
                    <a:pt x="383" y="26"/>
                  </a:cubicBezTo>
                  <a:cubicBezTo>
                    <a:pt x="306" y="18"/>
                    <a:pt x="265" y="95"/>
                    <a:pt x="192" y="95"/>
                  </a:cubicBezTo>
                  <a:cubicBezTo>
                    <a:pt x="205" y="90"/>
                    <a:pt x="218" y="85"/>
                    <a:pt x="231" y="80"/>
                  </a:cubicBezTo>
                  <a:cubicBezTo>
                    <a:pt x="151" y="0"/>
                    <a:pt x="18" y="60"/>
                    <a:pt x="10" y="161"/>
                  </a:cubicBezTo>
                  <a:cubicBezTo>
                    <a:pt x="0" y="275"/>
                    <a:pt x="140" y="325"/>
                    <a:pt x="222" y="250"/>
                  </a:cubicBezTo>
                  <a:cubicBezTo>
                    <a:pt x="163" y="219"/>
                    <a:pt x="46" y="249"/>
                    <a:pt x="66" y="149"/>
                  </a:cubicBezTo>
                  <a:cubicBezTo>
                    <a:pt x="71" y="125"/>
                    <a:pt x="91" y="110"/>
                    <a:pt x="111" y="95"/>
                  </a:cubicBezTo>
                  <a:close/>
                  <a:moveTo>
                    <a:pt x="123" y="92"/>
                  </a:moveTo>
                  <a:cubicBezTo>
                    <a:pt x="141" y="86"/>
                    <a:pt x="169" y="90"/>
                    <a:pt x="183" y="98"/>
                  </a:cubicBezTo>
                  <a:cubicBezTo>
                    <a:pt x="161" y="98"/>
                    <a:pt x="139" y="98"/>
                    <a:pt x="123" y="92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013" y="1666875"/>
            <a:ext cx="7772400" cy="1470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013" y="3152775"/>
            <a:ext cx="6400800" cy="2047875"/>
          </a:xfrm>
          <a:ln algn="ctr"/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altLang="zh-CN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3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0225" y="0"/>
            <a:ext cx="2263775" cy="6381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313" y="0"/>
            <a:ext cx="6640512" cy="6381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6850" y="992188"/>
            <a:ext cx="429895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2188"/>
            <a:ext cx="429895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roup 74"/>
          <p:cNvGrpSpPr>
            <a:grpSpLocks/>
          </p:cNvGrpSpPr>
          <p:nvPr/>
        </p:nvGrpSpPr>
        <p:grpSpPr bwMode="auto">
          <a:xfrm>
            <a:off x="0" y="4076700"/>
            <a:ext cx="9144000" cy="2781300"/>
            <a:chOff x="0" y="2568"/>
            <a:chExt cx="5760" cy="1752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0" y="2568"/>
              <a:ext cx="5760" cy="1752"/>
              <a:chOff x="0" y="2568"/>
              <a:chExt cx="5760" cy="1752"/>
            </a:xfrm>
          </p:grpSpPr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0" y="4156"/>
                <a:ext cx="5760" cy="140"/>
              </a:xfrm>
              <a:prstGeom prst="rect">
                <a:avLst/>
              </a:prstGeom>
              <a:gradFill rotWithShape="1">
                <a:gsLst>
                  <a:gs pos="0">
                    <a:schemeClr val="bg2">
                      <a:gamma/>
                      <a:shade val="46275"/>
                      <a:invGamma/>
                      <a:alpha val="0"/>
                    </a:schemeClr>
                  </a:gs>
                  <a:gs pos="100000">
                    <a:schemeClr val="bg2">
                      <a:alpha val="3300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0" y="2568"/>
                <a:ext cx="5760" cy="1752"/>
              </a:xfrm>
              <a:prstGeom prst="rect">
                <a:avLst/>
              </a:prstGeom>
              <a:gradFill rotWithShape="1">
                <a:gsLst>
                  <a:gs pos="0">
                    <a:schemeClr val="bg2">
                      <a:gamma/>
                      <a:shade val="46275"/>
                      <a:invGamma/>
                      <a:alpha val="0"/>
                    </a:schemeClr>
                  </a:gs>
                  <a:gs pos="100000">
                    <a:schemeClr val="bg2">
                      <a:alpha val="28999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0" y="4276"/>
                <a:ext cx="5760" cy="44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6" name="Group 12"/>
            <p:cNvGrpSpPr>
              <a:grpSpLocks/>
            </p:cNvGrpSpPr>
            <p:nvPr userDrawn="1"/>
          </p:nvGrpSpPr>
          <p:grpSpPr bwMode="auto">
            <a:xfrm>
              <a:off x="97" y="3553"/>
              <a:ext cx="595" cy="648"/>
              <a:chOff x="1022" y="1797"/>
              <a:chExt cx="2173" cy="2484"/>
            </a:xfrm>
          </p:grpSpPr>
          <p:sp>
            <p:nvSpPr>
              <p:cNvPr id="1037" name="Freeform 13"/>
              <p:cNvSpPr>
                <a:spLocks/>
              </p:cNvSpPr>
              <p:nvPr/>
            </p:nvSpPr>
            <p:spPr bwMode="auto">
              <a:xfrm>
                <a:off x="1843" y="3915"/>
                <a:ext cx="678" cy="366"/>
              </a:xfrm>
              <a:custGeom>
                <a:avLst/>
                <a:gdLst/>
                <a:ahLst/>
                <a:cxnLst>
                  <a:cxn ang="0">
                    <a:pos x="457" y="266"/>
                  </a:cxn>
                  <a:cxn ang="0">
                    <a:pos x="463" y="266"/>
                  </a:cxn>
                  <a:cxn ang="0">
                    <a:pos x="493" y="215"/>
                  </a:cxn>
                  <a:cxn ang="0">
                    <a:pos x="188" y="63"/>
                  </a:cxn>
                  <a:cxn ang="0">
                    <a:pos x="230" y="89"/>
                  </a:cxn>
                  <a:cxn ang="0">
                    <a:pos x="0" y="45"/>
                  </a:cxn>
                  <a:cxn ang="0">
                    <a:pos x="81" y="83"/>
                  </a:cxn>
                  <a:cxn ang="0">
                    <a:pos x="344" y="140"/>
                  </a:cxn>
                  <a:cxn ang="0">
                    <a:pos x="233" y="95"/>
                  </a:cxn>
                  <a:cxn ang="0">
                    <a:pos x="457" y="266"/>
                  </a:cxn>
                </a:cxnLst>
                <a:rect l="0" t="0" r="r" b="b"/>
                <a:pathLst>
                  <a:path w="493" h="266">
                    <a:moveTo>
                      <a:pt x="457" y="266"/>
                    </a:moveTo>
                    <a:cubicBezTo>
                      <a:pt x="459" y="266"/>
                      <a:pt x="461" y="266"/>
                      <a:pt x="463" y="266"/>
                    </a:cubicBezTo>
                    <a:cubicBezTo>
                      <a:pt x="473" y="249"/>
                      <a:pt x="485" y="234"/>
                      <a:pt x="493" y="215"/>
                    </a:cubicBezTo>
                    <a:cubicBezTo>
                      <a:pt x="433" y="133"/>
                      <a:pt x="322" y="0"/>
                      <a:pt x="188" y="63"/>
                    </a:cubicBezTo>
                    <a:cubicBezTo>
                      <a:pt x="195" y="79"/>
                      <a:pt x="214" y="82"/>
                      <a:pt x="230" y="89"/>
                    </a:cubicBezTo>
                    <a:cubicBezTo>
                      <a:pt x="173" y="71"/>
                      <a:pt x="90" y="12"/>
                      <a:pt x="0" y="45"/>
                    </a:cubicBezTo>
                    <a:cubicBezTo>
                      <a:pt x="3" y="100"/>
                      <a:pt x="39" y="83"/>
                      <a:pt x="81" y="83"/>
                    </a:cubicBezTo>
                    <a:cubicBezTo>
                      <a:pt x="179" y="84"/>
                      <a:pt x="263" y="219"/>
                      <a:pt x="344" y="140"/>
                    </a:cubicBezTo>
                    <a:cubicBezTo>
                      <a:pt x="328" y="98"/>
                      <a:pt x="271" y="114"/>
                      <a:pt x="233" y="95"/>
                    </a:cubicBezTo>
                    <a:cubicBezTo>
                      <a:pt x="350" y="87"/>
                      <a:pt x="407" y="187"/>
                      <a:pt x="457" y="26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Freeform 14"/>
              <p:cNvSpPr>
                <a:spLocks/>
              </p:cNvSpPr>
              <p:nvPr/>
            </p:nvSpPr>
            <p:spPr bwMode="auto">
              <a:xfrm>
                <a:off x="1580" y="4045"/>
                <a:ext cx="231" cy="217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141"/>
                  </a:cxn>
                  <a:cxn ang="0">
                    <a:pos x="60" y="153"/>
                  </a:cxn>
                  <a:cxn ang="0">
                    <a:pos x="114" y="93"/>
                  </a:cxn>
                  <a:cxn ang="0">
                    <a:pos x="168" y="36"/>
                  </a:cxn>
                  <a:cxn ang="0">
                    <a:pos x="141" y="0"/>
                  </a:cxn>
                </a:cxnLst>
                <a:rect l="0" t="0" r="r" b="b"/>
                <a:pathLst>
                  <a:path w="168" h="157">
                    <a:moveTo>
                      <a:pt x="141" y="0"/>
                    </a:moveTo>
                    <a:cubicBezTo>
                      <a:pt x="84" y="25"/>
                      <a:pt x="44" y="93"/>
                      <a:pt x="0" y="141"/>
                    </a:cubicBezTo>
                    <a:cubicBezTo>
                      <a:pt x="21" y="144"/>
                      <a:pt x="43" y="157"/>
                      <a:pt x="60" y="153"/>
                    </a:cubicBezTo>
                    <a:cubicBezTo>
                      <a:pt x="79" y="148"/>
                      <a:pt x="97" y="110"/>
                      <a:pt x="114" y="93"/>
                    </a:cubicBezTo>
                    <a:cubicBezTo>
                      <a:pt x="136" y="70"/>
                      <a:pt x="159" y="56"/>
                      <a:pt x="168" y="36"/>
                    </a:cubicBezTo>
                    <a:cubicBezTo>
                      <a:pt x="153" y="29"/>
                      <a:pt x="146" y="17"/>
                      <a:pt x="14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auto">
              <a:xfrm>
                <a:off x="2304" y="3935"/>
                <a:ext cx="103" cy="115"/>
              </a:xfrm>
              <a:custGeom>
                <a:avLst/>
                <a:gdLst/>
                <a:ahLst/>
                <a:cxnLst>
                  <a:cxn ang="0">
                    <a:pos x="62" y="83"/>
                  </a:cxn>
                  <a:cxn ang="0">
                    <a:pos x="74" y="0"/>
                  </a:cxn>
                  <a:cxn ang="0">
                    <a:pos x="0" y="39"/>
                  </a:cxn>
                  <a:cxn ang="0">
                    <a:pos x="62" y="83"/>
                  </a:cxn>
                </a:cxnLst>
                <a:rect l="0" t="0" r="r" b="b"/>
                <a:pathLst>
                  <a:path w="75" h="83">
                    <a:moveTo>
                      <a:pt x="62" y="83"/>
                    </a:moveTo>
                    <a:cubicBezTo>
                      <a:pt x="72" y="61"/>
                      <a:pt x="75" y="32"/>
                      <a:pt x="74" y="0"/>
                    </a:cubicBezTo>
                    <a:cubicBezTo>
                      <a:pt x="46" y="9"/>
                      <a:pt x="9" y="10"/>
                      <a:pt x="0" y="39"/>
                    </a:cubicBezTo>
                    <a:cubicBezTo>
                      <a:pt x="15" y="59"/>
                      <a:pt x="41" y="69"/>
                      <a:pt x="62" y="8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" name="Freeform 16"/>
              <p:cNvSpPr>
                <a:spLocks/>
              </p:cNvSpPr>
              <p:nvPr/>
            </p:nvSpPr>
            <p:spPr bwMode="auto">
              <a:xfrm>
                <a:off x="2114" y="3828"/>
                <a:ext cx="337" cy="145"/>
              </a:xfrm>
              <a:custGeom>
                <a:avLst/>
                <a:gdLst/>
                <a:ahLst/>
                <a:cxnLst>
                  <a:cxn ang="0">
                    <a:pos x="245" y="6"/>
                  </a:cxn>
                  <a:cxn ang="0">
                    <a:pos x="239" y="0"/>
                  </a:cxn>
                  <a:cxn ang="0">
                    <a:pos x="177" y="21"/>
                  </a:cxn>
                  <a:cxn ang="0">
                    <a:pos x="0" y="72"/>
                  </a:cxn>
                  <a:cxn ang="0">
                    <a:pos x="209" y="66"/>
                  </a:cxn>
                  <a:cxn ang="0">
                    <a:pos x="245" y="6"/>
                  </a:cxn>
                </a:cxnLst>
                <a:rect l="0" t="0" r="r" b="b"/>
                <a:pathLst>
                  <a:path w="245" h="105">
                    <a:moveTo>
                      <a:pt x="245" y="6"/>
                    </a:moveTo>
                    <a:cubicBezTo>
                      <a:pt x="244" y="3"/>
                      <a:pt x="243" y="1"/>
                      <a:pt x="239" y="0"/>
                    </a:cubicBezTo>
                    <a:cubicBezTo>
                      <a:pt x="212" y="1"/>
                      <a:pt x="193" y="9"/>
                      <a:pt x="177" y="21"/>
                    </a:cubicBezTo>
                    <a:cubicBezTo>
                      <a:pt x="97" y="24"/>
                      <a:pt x="42" y="26"/>
                      <a:pt x="0" y="72"/>
                    </a:cubicBezTo>
                    <a:cubicBezTo>
                      <a:pt x="58" y="105"/>
                      <a:pt x="157" y="96"/>
                      <a:pt x="209" y="66"/>
                    </a:cubicBezTo>
                    <a:cubicBezTo>
                      <a:pt x="223" y="47"/>
                      <a:pt x="229" y="21"/>
                      <a:pt x="245" y="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1" name="Freeform 17"/>
              <p:cNvSpPr>
                <a:spLocks/>
              </p:cNvSpPr>
              <p:nvPr/>
            </p:nvSpPr>
            <p:spPr bwMode="auto">
              <a:xfrm>
                <a:off x="2422" y="3780"/>
                <a:ext cx="124" cy="135"/>
              </a:xfrm>
              <a:custGeom>
                <a:avLst/>
                <a:gdLst/>
                <a:ahLst/>
                <a:cxnLst>
                  <a:cxn ang="0">
                    <a:pos x="90" y="11"/>
                  </a:cxn>
                  <a:cxn ang="0">
                    <a:pos x="0" y="95"/>
                  </a:cxn>
                  <a:cxn ang="0">
                    <a:pos x="90" y="11"/>
                  </a:cxn>
                </a:cxnLst>
                <a:rect l="0" t="0" r="r" b="b"/>
                <a:pathLst>
                  <a:path w="90" h="98">
                    <a:moveTo>
                      <a:pt x="90" y="11"/>
                    </a:moveTo>
                    <a:cubicBezTo>
                      <a:pt x="33" y="0"/>
                      <a:pt x="14" y="53"/>
                      <a:pt x="0" y="95"/>
                    </a:cubicBezTo>
                    <a:cubicBezTo>
                      <a:pt x="61" y="98"/>
                      <a:pt x="71" y="50"/>
                      <a:pt x="90" y="1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18"/>
              <p:cNvSpPr>
                <a:spLocks/>
              </p:cNvSpPr>
              <p:nvPr/>
            </p:nvSpPr>
            <p:spPr bwMode="auto">
              <a:xfrm>
                <a:off x="1650" y="3792"/>
                <a:ext cx="165" cy="120"/>
              </a:xfrm>
              <a:custGeom>
                <a:avLst/>
                <a:gdLst/>
                <a:ahLst/>
                <a:cxnLst>
                  <a:cxn ang="0">
                    <a:pos x="120" y="26"/>
                  </a:cxn>
                  <a:cxn ang="0">
                    <a:pos x="0" y="62"/>
                  </a:cxn>
                  <a:cxn ang="0">
                    <a:pos x="120" y="26"/>
                  </a:cxn>
                </a:cxnLst>
                <a:rect l="0" t="0" r="r" b="b"/>
                <a:pathLst>
                  <a:path w="120" h="87">
                    <a:moveTo>
                      <a:pt x="120" y="26"/>
                    </a:moveTo>
                    <a:cubicBezTo>
                      <a:pt x="70" y="0"/>
                      <a:pt x="23" y="33"/>
                      <a:pt x="0" y="62"/>
                    </a:cubicBezTo>
                    <a:cubicBezTo>
                      <a:pt x="50" y="87"/>
                      <a:pt x="96" y="55"/>
                      <a:pt x="120" y="2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19"/>
              <p:cNvSpPr>
                <a:spLocks/>
              </p:cNvSpPr>
              <p:nvPr/>
            </p:nvSpPr>
            <p:spPr bwMode="auto">
              <a:xfrm>
                <a:off x="2526" y="3733"/>
                <a:ext cx="111" cy="141"/>
              </a:xfrm>
              <a:custGeom>
                <a:avLst/>
                <a:gdLst/>
                <a:ahLst/>
                <a:cxnLst>
                  <a:cxn ang="0">
                    <a:pos x="81" y="9"/>
                  </a:cxn>
                  <a:cxn ang="0">
                    <a:pos x="0" y="102"/>
                  </a:cxn>
                  <a:cxn ang="0">
                    <a:pos x="81" y="9"/>
                  </a:cxn>
                </a:cxnLst>
                <a:rect l="0" t="0" r="r" b="b"/>
                <a:pathLst>
                  <a:path w="81" h="102">
                    <a:moveTo>
                      <a:pt x="81" y="9"/>
                    </a:moveTo>
                    <a:cubicBezTo>
                      <a:pt x="26" y="0"/>
                      <a:pt x="10" y="56"/>
                      <a:pt x="0" y="102"/>
                    </a:cubicBezTo>
                    <a:cubicBezTo>
                      <a:pt x="56" y="100"/>
                      <a:pt x="65" y="52"/>
                      <a:pt x="81" y="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0"/>
              <p:cNvSpPr>
                <a:spLocks/>
              </p:cNvSpPr>
              <p:nvPr/>
            </p:nvSpPr>
            <p:spPr bwMode="auto">
              <a:xfrm>
                <a:off x="1551" y="3744"/>
                <a:ext cx="165" cy="127"/>
              </a:xfrm>
              <a:custGeom>
                <a:avLst/>
                <a:gdLst/>
                <a:ahLst/>
                <a:cxnLst>
                  <a:cxn ang="0">
                    <a:pos x="120" y="43"/>
                  </a:cxn>
                  <a:cxn ang="0">
                    <a:pos x="0" y="52"/>
                  </a:cxn>
                  <a:cxn ang="0">
                    <a:pos x="120" y="43"/>
                  </a:cxn>
                </a:cxnLst>
                <a:rect l="0" t="0" r="r" b="b"/>
                <a:pathLst>
                  <a:path w="120" h="92">
                    <a:moveTo>
                      <a:pt x="120" y="43"/>
                    </a:moveTo>
                    <a:cubicBezTo>
                      <a:pt x="90" y="0"/>
                      <a:pt x="32" y="32"/>
                      <a:pt x="0" y="52"/>
                    </a:cubicBezTo>
                    <a:cubicBezTo>
                      <a:pt x="34" y="92"/>
                      <a:pt x="87" y="66"/>
                      <a:pt x="120" y="4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1"/>
              <p:cNvSpPr>
                <a:spLocks/>
              </p:cNvSpPr>
              <p:nvPr/>
            </p:nvSpPr>
            <p:spPr bwMode="auto">
              <a:xfrm>
                <a:off x="2625" y="3679"/>
                <a:ext cx="93" cy="146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68" y="0"/>
                  </a:cxn>
                  <a:cxn ang="0">
                    <a:pos x="0" y="102"/>
                  </a:cxn>
                </a:cxnLst>
                <a:rect l="0" t="0" r="r" b="b"/>
                <a:pathLst>
                  <a:path w="68" h="106">
                    <a:moveTo>
                      <a:pt x="0" y="102"/>
                    </a:moveTo>
                    <a:cubicBezTo>
                      <a:pt x="48" y="106"/>
                      <a:pt x="64" y="51"/>
                      <a:pt x="68" y="0"/>
                    </a:cubicBezTo>
                    <a:cubicBezTo>
                      <a:pt x="18" y="6"/>
                      <a:pt x="7" y="53"/>
                      <a:pt x="0" y="10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2"/>
              <p:cNvSpPr>
                <a:spLocks/>
              </p:cNvSpPr>
              <p:nvPr/>
            </p:nvSpPr>
            <p:spPr bwMode="auto">
              <a:xfrm>
                <a:off x="1461" y="3697"/>
                <a:ext cx="164" cy="118"/>
              </a:xfrm>
              <a:custGeom>
                <a:avLst/>
                <a:gdLst/>
                <a:ahLst/>
                <a:cxnLst>
                  <a:cxn ang="0">
                    <a:pos x="119" y="41"/>
                  </a:cxn>
                  <a:cxn ang="0">
                    <a:pos x="0" y="41"/>
                  </a:cxn>
                  <a:cxn ang="0">
                    <a:pos x="119" y="41"/>
                  </a:cxn>
                </a:cxnLst>
                <a:rect l="0" t="0" r="r" b="b"/>
                <a:pathLst>
                  <a:path w="119" h="85">
                    <a:moveTo>
                      <a:pt x="119" y="41"/>
                    </a:moveTo>
                    <a:cubicBezTo>
                      <a:pt x="90" y="0"/>
                      <a:pt x="37" y="23"/>
                      <a:pt x="0" y="41"/>
                    </a:cubicBezTo>
                    <a:cubicBezTo>
                      <a:pt x="27" y="85"/>
                      <a:pt x="85" y="65"/>
                      <a:pt x="119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3"/>
              <p:cNvSpPr>
                <a:spLocks/>
              </p:cNvSpPr>
              <p:nvPr/>
            </p:nvSpPr>
            <p:spPr bwMode="auto">
              <a:xfrm>
                <a:off x="2714" y="3615"/>
                <a:ext cx="87" cy="151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60" y="0"/>
                  </a:cxn>
                  <a:cxn ang="0">
                    <a:pos x="0" y="110"/>
                  </a:cxn>
                </a:cxnLst>
                <a:rect l="0" t="0" r="r" b="b"/>
                <a:pathLst>
                  <a:path w="63" h="110">
                    <a:moveTo>
                      <a:pt x="0" y="110"/>
                    </a:moveTo>
                    <a:cubicBezTo>
                      <a:pt x="48" y="101"/>
                      <a:pt x="63" y="59"/>
                      <a:pt x="60" y="0"/>
                    </a:cubicBezTo>
                    <a:cubicBezTo>
                      <a:pt x="14" y="10"/>
                      <a:pt x="2" y="55"/>
                      <a:pt x="0" y="11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"/>
              <p:cNvSpPr>
                <a:spLocks/>
              </p:cNvSpPr>
              <p:nvPr/>
            </p:nvSpPr>
            <p:spPr bwMode="auto">
              <a:xfrm>
                <a:off x="1375" y="3648"/>
                <a:ext cx="165" cy="97"/>
              </a:xfrm>
              <a:custGeom>
                <a:avLst/>
                <a:gdLst/>
                <a:ahLst/>
                <a:cxnLst>
                  <a:cxn ang="0">
                    <a:pos x="120" y="44"/>
                  </a:cxn>
                  <a:cxn ang="0">
                    <a:pos x="0" y="26"/>
                  </a:cxn>
                  <a:cxn ang="0">
                    <a:pos x="120" y="44"/>
                  </a:cxn>
                </a:cxnLst>
                <a:rect l="0" t="0" r="r" b="b"/>
                <a:pathLst>
                  <a:path w="120" h="71">
                    <a:moveTo>
                      <a:pt x="120" y="44"/>
                    </a:moveTo>
                    <a:cubicBezTo>
                      <a:pt x="113" y="0"/>
                      <a:pt x="38" y="7"/>
                      <a:pt x="0" y="26"/>
                    </a:cubicBezTo>
                    <a:cubicBezTo>
                      <a:pt x="21" y="71"/>
                      <a:pt x="83" y="53"/>
                      <a:pt x="120" y="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5"/>
              <p:cNvSpPr>
                <a:spLocks noEditPoints="1"/>
              </p:cNvSpPr>
              <p:nvPr/>
            </p:nvSpPr>
            <p:spPr bwMode="auto">
              <a:xfrm>
                <a:off x="1267" y="2034"/>
                <a:ext cx="1679" cy="1709"/>
              </a:xfrm>
              <a:custGeom>
                <a:avLst/>
                <a:gdLst/>
                <a:ahLst/>
                <a:cxnLst>
                  <a:cxn ang="0">
                    <a:pos x="699" y="932"/>
                  </a:cxn>
                  <a:cxn ang="0">
                    <a:pos x="854" y="1103"/>
                  </a:cxn>
                  <a:cxn ang="0">
                    <a:pos x="804" y="932"/>
                  </a:cxn>
                  <a:cxn ang="0">
                    <a:pos x="983" y="858"/>
                  </a:cxn>
                  <a:cxn ang="0">
                    <a:pos x="971" y="418"/>
                  </a:cxn>
                  <a:cxn ang="0">
                    <a:pos x="741" y="834"/>
                  </a:cxn>
                  <a:cxn ang="0">
                    <a:pos x="812" y="275"/>
                  </a:cxn>
                  <a:cxn ang="0">
                    <a:pos x="403" y="289"/>
                  </a:cxn>
                  <a:cxn ang="0">
                    <a:pos x="481" y="837"/>
                  </a:cxn>
                  <a:cxn ang="0">
                    <a:pos x="251" y="418"/>
                  </a:cxn>
                  <a:cxn ang="0">
                    <a:pos x="236" y="858"/>
                  </a:cxn>
                  <a:cxn ang="0">
                    <a:pos x="415" y="929"/>
                  </a:cxn>
                  <a:cxn ang="0">
                    <a:pos x="365" y="1103"/>
                  </a:cxn>
                  <a:cxn ang="0">
                    <a:pos x="520" y="929"/>
                  </a:cxn>
                  <a:cxn ang="0">
                    <a:pos x="771" y="1204"/>
                  </a:cxn>
                  <a:cxn ang="0">
                    <a:pos x="583" y="929"/>
                  </a:cxn>
                  <a:cxn ang="0">
                    <a:pos x="639" y="929"/>
                  </a:cxn>
                  <a:cxn ang="0">
                    <a:pos x="606" y="1142"/>
                  </a:cxn>
                  <a:cxn ang="0">
                    <a:pos x="768" y="890"/>
                  </a:cxn>
                  <a:cxn ang="0">
                    <a:pos x="406" y="887"/>
                  </a:cxn>
                  <a:cxn ang="0">
                    <a:pos x="809" y="881"/>
                  </a:cxn>
                  <a:cxn ang="0">
                    <a:pos x="562" y="837"/>
                  </a:cxn>
                  <a:cxn ang="0">
                    <a:pos x="648" y="702"/>
                  </a:cxn>
                  <a:cxn ang="0">
                    <a:pos x="630" y="783"/>
                  </a:cxn>
                  <a:cxn ang="0">
                    <a:pos x="577" y="837"/>
                  </a:cxn>
                  <a:cxn ang="0">
                    <a:pos x="165" y="624"/>
                  </a:cxn>
                  <a:cxn ang="0">
                    <a:pos x="180" y="582"/>
                  </a:cxn>
                  <a:cxn ang="0">
                    <a:pos x="236" y="582"/>
                  </a:cxn>
                  <a:cxn ang="0">
                    <a:pos x="245" y="627"/>
                  </a:cxn>
                  <a:cxn ang="0">
                    <a:pos x="203" y="651"/>
                  </a:cxn>
                  <a:cxn ang="0">
                    <a:pos x="165" y="624"/>
                  </a:cxn>
                  <a:cxn ang="0">
                    <a:pos x="974" y="690"/>
                  </a:cxn>
                  <a:cxn ang="0">
                    <a:pos x="947" y="582"/>
                  </a:cxn>
                  <a:cxn ang="0">
                    <a:pos x="1024" y="517"/>
                  </a:cxn>
                  <a:cxn ang="0">
                    <a:pos x="1108" y="585"/>
                  </a:cxn>
                  <a:cxn ang="0">
                    <a:pos x="1078" y="690"/>
                  </a:cxn>
                </a:cxnLst>
                <a:rect l="0" t="0" r="r" b="b"/>
                <a:pathLst>
                  <a:path w="1219" h="1241">
                    <a:moveTo>
                      <a:pt x="771" y="1204"/>
                    </a:moveTo>
                    <a:cubicBezTo>
                      <a:pt x="721" y="1139"/>
                      <a:pt x="695" y="1050"/>
                      <a:pt x="699" y="932"/>
                    </a:cubicBezTo>
                    <a:cubicBezTo>
                      <a:pt x="706" y="925"/>
                      <a:pt x="726" y="931"/>
                      <a:pt x="738" y="929"/>
                    </a:cubicBezTo>
                    <a:cubicBezTo>
                      <a:pt x="744" y="1012"/>
                      <a:pt x="764" y="1123"/>
                      <a:pt x="854" y="1103"/>
                    </a:cubicBezTo>
                    <a:cubicBezTo>
                      <a:pt x="899" y="1093"/>
                      <a:pt x="917" y="1034"/>
                      <a:pt x="917" y="971"/>
                    </a:cubicBezTo>
                    <a:cubicBezTo>
                      <a:pt x="876" y="986"/>
                      <a:pt x="804" y="1002"/>
                      <a:pt x="804" y="932"/>
                    </a:cubicBezTo>
                    <a:cubicBezTo>
                      <a:pt x="873" y="938"/>
                      <a:pt x="871" y="833"/>
                      <a:pt x="806" y="834"/>
                    </a:cubicBezTo>
                    <a:cubicBezTo>
                      <a:pt x="805" y="720"/>
                      <a:pt x="1017" y="702"/>
                      <a:pt x="983" y="858"/>
                    </a:cubicBezTo>
                    <a:cubicBezTo>
                      <a:pt x="1122" y="837"/>
                      <a:pt x="1219" y="741"/>
                      <a:pt x="1204" y="577"/>
                    </a:cubicBezTo>
                    <a:cubicBezTo>
                      <a:pt x="1193" y="462"/>
                      <a:pt x="1088" y="406"/>
                      <a:pt x="971" y="418"/>
                    </a:cubicBezTo>
                    <a:cubicBezTo>
                      <a:pt x="932" y="422"/>
                      <a:pt x="903" y="436"/>
                      <a:pt x="875" y="460"/>
                    </a:cubicBezTo>
                    <a:cubicBezTo>
                      <a:pt x="784" y="538"/>
                      <a:pt x="758" y="676"/>
                      <a:pt x="741" y="834"/>
                    </a:cubicBezTo>
                    <a:cubicBezTo>
                      <a:pt x="732" y="840"/>
                      <a:pt x="713" y="835"/>
                      <a:pt x="699" y="837"/>
                    </a:cubicBezTo>
                    <a:cubicBezTo>
                      <a:pt x="688" y="620"/>
                      <a:pt x="829" y="488"/>
                      <a:pt x="812" y="275"/>
                    </a:cubicBezTo>
                    <a:cubicBezTo>
                      <a:pt x="801" y="127"/>
                      <a:pt x="684" y="92"/>
                      <a:pt x="612" y="0"/>
                    </a:cubicBezTo>
                    <a:cubicBezTo>
                      <a:pt x="532" y="89"/>
                      <a:pt x="406" y="132"/>
                      <a:pt x="403" y="289"/>
                    </a:cubicBezTo>
                    <a:cubicBezTo>
                      <a:pt x="401" y="489"/>
                      <a:pt x="527" y="626"/>
                      <a:pt x="520" y="834"/>
                    </a:cubicBezTo>
                    <a:cubicBezTo>
                      <a:pt x="513" y="840"/>
                      <a:pt x="493" y="835"/>
                      <a:pt x="481" y="837"/>
                    </a:cubicBezTo>
                    <a:cubicBezTo>
                      <a:pt x="460" y="682"/>
                      <a:pt x="436" y="539"/>
                      <a:pt x="344" y="460"/>
                    </a:cubicBezTo>
                    <a:cubicBezTo>
                      <a:pt x="317" y="437"/>
                      <a:pt x="287" y="422"/>
                      <a:pt x="251" y="418"/>
                    </a:cubicBezTo>
                    <a:cubicBezTo>
                      <a:pt x="129" y="405"/>
                      <a:pt x="27" y="463"/>
                      <a:pt x="15" y="579"/>
                    </a:cubicBezTo>
                    <a:cubicBezTo>
                      <a:pt x="0" y="736"/>
                      <a:pt x="92" y="837"/>
                      <a:pt x="236" y="858"/>
                    </a:cubicBezTo>
                    <a:cubicBezTo>
                      <a:pt x="202" y="702"/>
                      <a:pt x="414" y="720"/>
                      <a:pt x="412" y="834"/>
                    </a:cubicBezTo>
                    <a:cubicBezTo>
                      <a:pt x="349" y="827"/>
                      <a:pt x="342" y="941"/>
                      <a:pt x="415" y="929"/>
                    </a:cubicBezTo>
                    <a:cubicBezTo>
                      <a:pt x="420" y="995"/>
                      <a:pt x="344" y="995"/>
                      <a:pt x="305" y="968"/>
                    </a:cubicBezTo>
                    <a:cubicBezTo>
                      <a:pt x="296" y="1028"/>
                      <a:pt x="321" y="1093"/>
                      <a:pt x="365" y="1103"/>
                    </a:cubicBezTo>
                    <a:cubicBezTo>
                      <a:pt x="451" y="1122"/>
                      <a:pt x="478" y="1018"/>
                      <a:pt x="478" y="932"/>
                    </a:cubicBezTo>
                    <a:cubicBezTo>
                      <a:pt x="486" y="925"/>
                      <a:pt x="507" y="931"/>
                      <a:pt x="520" y="929"/>
                    </a:cubicBezTo>
                    <a:cubicBezTo>
                      <a:pt x="525" y="1050"/>
                      <a:pt x="496" y="1137"/>
                      <a:pt x="448" y="1204"/>
                    </a:cubicBezTo>
                    <a:cubicBezTo>
                      <a:pt x="529" y="1241"/>
                      <a:pt x="690" y="1241"/>
                      <a:pt x="771" y="1204"/>
                    </a:cubicBezTo>
                    <a:close/>
                    <a:moveTo>
                      <a:pt x="565" y="929"/>
                    </a:moveTo>
                    <a:cubicBezTo>
                      <a:pt x="571" y="929"/>
                      <a:pt x="577" y="929"/>
                      <a:pt x="583" y="929"/>
                    </a:cubicBezTo>
                    <a:cubicBezTo>
                      <a:pt x="599" y="960"/>
                      <a:pt x="592" y="1016"/>
                      <a:pt x="612" y="1043"/>
                    </a:cubicBezTo>
                    <a:cubicBezTo>
                      <a:pt x="622" y="1005"/>
                      <a:pt x="621" y="958"/>
                      <a:pt x="639" y="929"/>
                    </a:cubicBezTo>
                    <a:cubicBezTo>
                      <a:pt x="644" y="929"/>
                      <a:pt x="649" y="929"/>
                      <a:pt x="654" y="929"/>
                    </a:cubicBezTo>
                    <a:cubicBezTo>
                      <a:pt x="637" y="999"/>
                      <a:pt x="628" y="1077"/>
                      <a:pt x="606" y="1142"/>
                    </a:cubicBezTo>
                    <a:cubicBezTo>
                      <a:pt x="596" y="1068"/>
                      <a:pt x="577" y="1002"/>
                      <a:pt x="565" y="929"/>
                    </a:cubicBezTo>
                    <a:close/>
                    <a:moveTo>
                      <a:pt x="768" y="890"/>
                    </a:moveTo>
                    <a:cubicBezTo>
                      <a:pt x="650" y="893"/>
                      <a:pt x="527" y="889"/>
                      <a:pt x="412" y="890"/>
                    </a:cubicBezTo>
                    <a:cubicBezTo>
                      <a:pt x="409" y="890"/>
                      <a:pt x="409" y="888"/>
                      <a:pt x="406" y="887"/>
                    </a:cubicBezTo>
                    <a:cubicBezTo>
                      <a:pt x="406" y="884"/>
                      <a:pt x="406" y="881"/>
                      <a:pt x="406" y="878"/>
                    </a:cubicBezTo>
                    <a:cubicBezTo>
                      <a:pt x="534" y="875"/>
                      <a:pt x="690" y="870"/>
                      <a:pt x="809" y="881"/>
                    </a:cubicBezTo>
                    <a:cubicBezTo>
                      <a:pt x="803" y="898"/>
                      <a:pt x="780" y="890"/>
                      <a:pt x="768" y="890"/>
                    </a:cubicBezTo>
                    <a:close/>
                    <a:moveTo>
                      <a:pt x="562" y="837"/>
                    </a:moveTo>
                    <a:cubicBezTo>
                      <a:pt x="575" y="653"/>
                      <a:pt x="591" y="472"/>
                      <a:pt x="609" y="292"/>
                    </a:cubicBezTo>
                    <a:cubicBezTo>
                      <a:pt x="622" y="425"/>
                      <a:pt x="636" y="568"/>
                      <a:pt x="648" y="702"/>
                    </a:cubicBezTo>
                    <a:cubicBezTo>
                      <a:pt x="653" y="748"/>
                      <a:pt x="658" y="795"/>
                      <a:pt x="654" y="837"/>
                    </a:cubicBezTo>
                    <a:cubicBezTo>
                      <a:pt x="626" y="839"/>
                      <a:pt x="632" y="800"/>
                      <a:pt x="630" y="783"/>
                    </a:cubicBezTo>
                    <a:cubicBezTo>
                      <a:pt x="624" y="710"/>
                      <a:pt x="620" y="628"/>
                      <a:pt x="609" y="565"/>
                    </a:cubicBezTo>
                    <a:cubicBezTo>
                      <a:pt x="592" y="648"/>
                      <a:pt x="598" y="756"/>
                      <a:pt x="577" y="837"/>
                    </a:cubicBezTo>
                    <a:cubicBezTo>
                      <a:pt x="572" y="837"/>
                      <a:pt x="567" y="837"/>
                      <a:pt x="562" y="837"/>
                    </a:cubicBezTo>
                    <a:close/>
                    <a:moveTo>
                      <a:pt x="165" y="624"/>
                    </a:moveTo>
                    <a:cubicBezTo>
                      <a:pt x="149" y="613"/>
                      <a:pt x="139" y="597"/>
                      <a:pt x="126" y="582"/>
                    </a:cubicBezTo>
                    <a:cubicBezTo>
                      <a:pt x="144" y="582"/>
                      <a:pt x="162" y="582"/>
                      <a:pt x="180" y="582"/>
                    </a:cubicBezTo>
                    <a:cubicBezTo>
                      <a:pt x="186" y="557"/>
                      <a:pt x="196" y="535"/>
                      <a:pt x="206" y="514"/>
                    </a:cubicBezTo>
                    <a:cubicBezTo>
                      <a:pt x="216" y="538"/>
                      <a:pt x="222" y="564"/>
                      <a:pt x="236" y="582"/>
                    </a:cubicBezTo>
                    <a:cubicBezTo>
                      <a:pt x="252" y="584"/>
                      <a:pt x="276" y="579"/>
                      <a:pt x="287" y="585"/>
                    </a:cubicBezTo>
                    <a:cubicBezTo>
                      <a:pt x="272" y="598"/>
                      <a:pt x="258" y="612"/>
                      <a:pt x="245" y="627"/>
                    </a:cubicBezTo>
                    <a:cubicBezTo>
                      <a:pt x="252" y="643"/>
                      <a:pt x="260" y="674"/>
                      <a:pt x="257" y="690"/>
                    </a:cubicBezTo>
                    <a:cubicBezTo>
                      <a:pt x="241" y="676"/>
                      <a:pt x="224" y="661"/>
                      <a:pt x="203" y="651"/>
                    </a:cubicBezTo>
                    <a:cubicBezTo>
                      <a:pt x="186" y="664"/>
                      <a:pt x="169" y="677"/>
                      <a:pt x="153" y="690"/>
                    </a:cubicBezTo>
                    <a:cubicBezTo>
                      <a:pt x="155" y="667"/>
                      <a:pt x="158" y="644"/>
                      <a:pt x="165" y="624"/>
                    </a:cubicBezTo>
                    <a:close/>
                    <a:moveTo>
                      <a:pt x="1024" y="648"/>
                    </a:moveTo>
                    <a:cubicBezTo>
                      <a:pt x="1011" y="666"/>
                      <a:pt x="991" y="676"/>
                      <a:pt x="974" y="690"/>
                    </a:cubicBezTo>
                    <a:cubicBezTo>
                      <a:pt x="979" y="668"/>
                      <a:pt x="982" y="644"/>
                      <a:pt x="989" y="624"/>
                    </a:cubicBezTo>
                    <a:cubicBezTo>
                      <a:pt x="973" y="612"/>
                      <a:pt x="959" y="598"/>
                      <a:pt x="947" y="582"/>
                    </a:cubicBezTo>
                    <a:cubicBezTo>
                      <a:pt x="965" y="582"/>
                      <a:pt x="983" y="582"/>
                      <a:pt x="1001" y="582"/>
                    </a:cubicBezTo>
                    <a:cubicBezTo>
                      <a:pt x="1007" y="559"/>
                      <a:pt x="1019" y="541"/>
                      <a:pt x="1024" y="517"/>
                    </a:cubicBezTo>
                    <a:cubicBezTo>
                      <a:pt x="1042" y="532"/>
                      <a:pt x="1041" y="566"/>
                      <a:pt x="1057" y="582"/>
                    </a:cubicBezTo>
                    <a:cubicBezTo>
                      <a:pt x="1073" y="584"/>
                      <a:pt x="1097" y="579"/>
                      <a:pt x="1108" y="585"/>
                    </a:cubicBezTo>
                    <a:cubicBezTo>
                      <a:pt x="1093" y="598"/>
                      <a:pt x="1079" y="612"/>
                      <a:pt x="1066" y="627"/>
                    </a:cubicBezTo>
                    <a:cubicBezTo>
                      <a:pt x="1073" y="643"/>
                      <a:pt x="1079" y="677"/>
                      <a:pt x="1078" y="690"/>
                    </a:cubicBezTo>
                    <a:cubicBezTo>
                      <a:pt x="1061" y="675"/>
                      <a:pt x="1042" y="662"/>
                      <a:pt x="1024" y="64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6"/>
              <p:cNvSpPr>
                <a:spLocks/>
              </p:cNvSpPr>
              <p:nvPr/>
            </p:nvSpPr>
            <p:spPr bwMode="auto">
              <a:xfrm>
                <a:off x="2794" y="3540"/>
                <a:ext cx="84" cy="160"/>
              </a:xfrm>
              <a:custGeom>
                <a:avLst/>
                <a:gdLst/>
                <a:ahLst/>
                <a:cxnLst>
                  <a:cxn ang="0">
                    <a:pos x="8" y="116"/>
                  </a:cxn>
                  <a:cxn ang="0">
                    <a:pos x="53" y="0"/>
                  </a:cxn>
                  <a:cxn ang="0">
                    <a:pos x="8" y="116"/>
                  </a:cxn>
                </a:cxnLst>
                <a:rect l="0" t="0" r="r" b="b"/>
                <a:pathLst>
                  <a:path w="61" h="116">
                    <a:moveTo>
                      <a:pt x="8" y="116"/>
                    </a:moveTo>
                    <a:cubicBezTo>
                      <a:pt x="51" y="100"/>
                      <a:pt x="61" y="61"/>
                      <a:pt x="53" y="0"/>
                    </a:cubicBezTo>
                    <a:cubicBezTo>
                      <a:pt x="7" y="11"/>
                      <a:pt x="0" y="58"/>
                      <a:pt x="8" y="1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7"/>
              <p:cNvSpPr>
                <a:spLocks/>
              </p:cNvSpPr>
              <p:nvPr/>
            </p:nvSpPr>
            <p:spPr bwMode="auto">
              <a:xfrm>
                <a:off x="1300" y="3577"/>
                <a:ext cx="161" cy="84"/>
              </a:xfrm>
              <a:custGeom>
                <a:avLst/>
                <a:gdLst/>
                <a:ahLst/>
                <a:cxnLst>
                  <a:cxn ang="0">
                    <a:pos x="117" y="47"/>
                  </a:cxn>
                  <a:cxn ang="0">
                    <a:pos x="0" y="18"/>
                  </a:cxn>
                  <a:cxn ang="0">
                    <a:pos x="117" y="47"/>
                  </a:cxn>
                </a:cxnLst>
                <a:rect l="0" t="0" r="r" b="b"/>
                <a:pathLst>
                  <a:path w="117" h="61">
                    <a:moveTo>
                      <a:pt x="117" y="47"/>
                    </a:moveTo>
                    <a:cubicBezTo>
                      <a:pt x="107" y="0"/>
                      <a:pt x="37" y="9"/>
                      <a:pt x="0" y="18"/>
                    </a:cubicBezTo>
                    <a:cubicBezTo>
                      <a:pt x="9" y="60"/>
                      <a:pt x="66" y="61"/>
                      <a:pt x="117" y="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8"/>
              <p:cNvSpPr>
                <a:spLocks/>
              </p:cNvSpPr>
              <p:nvPr/>
            </p:nvSpPr>
            <p:spPr bwMode="auto">
              <a:xfrm>
                <a:off x="2863" y="3458"/>
                <a:ext cx="83" cy="167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15" y="117"/>
                  </a:cxn>
                  <a:cxn ang="0">
                    <a:pos x="56" y="72"/>
                  </a:cxn>
                  <a:cxn ang="0">
                    <a:pos x="51" y="0"/>
                  </a:cxn>
                </a:cxnLst>
                <a:rect l="0" t="0" r="r" b="b"/>
                <a:pathLst>
                  <a:path w="60" h="121">
                    <a:moveTo>
                      <a:pt x="51" y="0"/>
                    </a:moveTo>
                    <a:cubicBezTo>
                      <a:pt x="6" y="13"/>
                      <a:pt x="0" y="66"/>
                      <a:pt x="15" y="117"/>
                    </a:cubicBezTo>
                    <a:cubicBezTo>
                      <a:pt x="22" y="121"/>
                      <a:pt x="53" y="92"/>
                      <a:pt x="56" y="72"/>
                    </a:cubicBezTo>
                    <a:cubicBezTo>
                      <a:pt x="60" y="49"/>
                      <a:pt x="45" y="26"/>
                      <a:pt x="5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9"/>
              <p:cNvSpPr>
                <a:spLocks/>
              </p:cNvSpPr>
              <p:nvPr/>
            </p:nvSpPr>
            <p:spPr bwMode="auto">
              <a:xfrm>
                <a:off x="1227" y="3504"/>
                <a:ext cx="164" cy="80"/>
              </a:xfrm>
              <a:custGeom>
                <a:avLst/>
                <a:gdLst/>
                <a:ahLst/>
                <a:cxnLst>
                  <a:cxn ang="0">
                    <a:pos x="119" y="50"/>
                  </a:cxn>
                  <a:cxn ang="0">
                    <a:pos x="0" y="11"/>
                  </a:cxn>
                  <a:cxn ang="0">
                    <a:pos x="119" y="50"/>
                  </a:cxn>
                </a:cxnLst>
                <a:rect l="0" t="0" r="r" b="b"/>
                <a:pathLst>
                  <a:path w="119" h="58">
                    <a:moveTo>
                      <a:pt x="119" y="50"/>
                    </a:moveTo>
                    <a:cubicBezTo>
                      <a:pt x="106" y="4"/>
                      <a:pt x="54" y="0"/>
                      <a:pt x="0" y="11"/>
                    </a:cubicBezTo>
                    <a:cubicBezTo>
                      <a:pt x="18" y="54"/>
                      <a:pt x="59" y="58"/>
                      <a:pt x="119" y="5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30"/>
              <p:cNvSpPr>
                <a:spLocks/>
              </p:cNvSpPr>
              <p:nvPr/>
            </p:nvSpPr>
            <p:spPr bwMode="auto">
              <a:xfrm>
                <a:off x="2925" y="3375"/>
                <a:ext cx="84" cy="161"/>
              </a:xfrm>
              <a:custGeom>
                <a:avLst/>
                <a:gdLst/>
                <a:ahLst/>
                <a:cxnLst>
                  <a:cxn ang="0">
                    <a:pos x="17" y="117"/>
                  </a:cxn>
                  <a:cxn ang="0">
                    <a:pos x="44" y="0"/>
                  </a:cxn>
                  <a:cxn ang="0">
                    <a:pos x="17" y="117"/>
                  </a:cxn>
                </a:cxnLst>
                <a:rect l="0" t="0" r="r" b="b"/>
                <a:pathLst>
                  <a:path w="61" h="117">
                    <a:moveTo>
                      <a:pt x="17" y="117"/>
                    </a:moveTo>
                    <a:cubicBezTo>
                      <a:pt x="59" y="111"/>
                      <a:pt x="61" y="45"/>
                      <a:pt x="44" y="0"/>
                    </a:cubicBezTo>
                    <a:cubicBezTo>
                      <a:pt x="0" y="7"/>
                      <a:pt x="7" y="78"/>
                      <a:pt x="17" y="1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1"/>
              <p:cNvSpPr>
                <a:spLocks/>
              </p:cNvSpPr>
              <p:nvPr/>
            </p:nvSpPr>
            <p:spPr bwMode="auto">
              <a:xfrm>
                <a:off x="1169" y="3416"/>
                <a:ext cx="156" cy="83"/>
              </a:xfrm>
              <a:custGeom>
                <a:avLst/>
                <a:gdLst/>
                <a:ahLst/>
                <a:cxnLst>
                  <a:cxn ang="0">
                    <a:pos x="113" y="54"/>
                  </a:cxn>
                  <a:cxn ang="0">
                    <a:pos x="0" y="6"/>
                  </a:cxn>
                  <a:cxn ang="0">
                    <a:pos x="113" y="54"/>
                  </a:cxn>
                </a:cxnLst>
                <a:rect l="0" t="0" r="r" b="b"/>
                <a:pathLst>
                  <a:path w="113" h="60">
                    <a:moveTo>
                      <a:pt x="113" y="54"/>
                    </a:moveTo>
                    <a:cubicBezTo>
                      <a:pt x="101" y="12"/>
                      <a:pt x="52" y="0"/>
                      <a:pt x="0" y="6"/>
                    </a:cubicBezTo>
                    <a:cubicBezTo>
                      <a:pt x="9" y="55"/>
                      <a:pt x="65" y="60"/>
                      <a:pt x="113" y="5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" name="Freeform 32"/>
              <p:cNvSpPr>
                <a:spLocks/>
              </p:cNvSpPr>
              <p:nvPr/>
            </p:nvSpPr>
            <p:spPr bwMode="auto">
              <a:xfrm>
                <a:off x="2970" y="3280"/>
                <a:ext cx="109" cy="165"/>
              </a:xfrm>
              <a:custGeom>
                <a:avLst/>
                <a:gdLst/>
                <a:ahLst/>
                <a:cxnLst>
                  <a:cxn ang="0">
                    <a:pos x="32" y="120"/>
                  </a:cxn>
                  <a:cxn ang="0">
                    <a:pos x="41" y="0"/>
                  </a:cxn>
                  <a:cxn ang="0">
                    <a:pos x="32" y="120"/>
                  </a:cxn>
                </a:cxnLst>
                <a:rect l="0" t="0" r="r" b="b"/>
                <a:pathLst>
                  <a:path w="79" h="120">
                    <a:moveTo>
                      <a:pt x="32" y="120"/>
                    </a:moveTo>
                    <a:cubicBezTo>
                      <a:pt x="79" y="98"/>
                      <a:pt x="59" y="39"/>
                      <a:pt x="41" y="0"/>
                    </a:cubicBezTo>
                    <a:cubicBezTo>
                      <a:pt x="0" y="23"/>
                      <a:pt x="14" y="83"/>
                      <a:pt x="32" y="12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33"/>
              <p:cNvSpPr>
                <a:spLocks/>
              </p:cNvSpPr>
              <p:nvPr/>
            </p:nvSpPr>
            <p:spPr bwMode="auto">
              <a:xfrm>
                <a:off x="1116" y="3326"/>
                <a:ext cx="151" cy="85"/>
              </a:xfrm>
              <a:custGeom>
                <a:avLst/>
                <a:gdLst/>
                <a:ahLst/>
                <a:cxnLst>
                  <a:cxn ang="0">
                    <a:pos x="110" y="60"/>
                  </a:cxn>
                  <a:cxn ang="0">
                    <a:pos x="0" y="0"/>
                  </a:cxn>
                  <a:cxn ang="0">
                    <a:pos x="110" y="60"/>
                  </a:cxn>
                </a:cxnLst>
                <a:rect l="0" t="0" r="r" b="b"/>
                <a:pathLst>
                  <a:path w="110" h="62">
                    <a:moveTo>
                      <a:pt x="110" y="60"/>
                    </a:moveTo>
                    <a:cubicBezTo>
                      <a:pt x="102" y="12"/>
                      <a:pt x="55" y="2"/>
                      <a:pt x="0" y="0"/>
                    </a:cubicBezTo>
                    <a:cubicBezTo>
                      <a:pt x="11" y="46"/>
                      <a:pt x="52" y="62"/>
                      <a:pt x="110" y="6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34"/>
              <p:cNvSpPr>
                <a:spLocks/>
              </p:cNvSpPr>
              <p:nvPr/>
            </p:nvSpPr>
            <p:spPr bwMode="auto">
              <a:xfrm>
                <a:off x="3003" y="3186"/>
                <a:ext cx="123" cy="164"/>
              </a:xfrm>
              <a:custGeom>
                <a:avLst/>
                <a:gdLst/>
                <a:ahLst/>
                <a:cxnLst>
                  <a:cxn ang="0">
                    <a:pos x="47" y="119"/>
                  </a:cxn>
                  <a:cxn ang="0">
                    <a:pos x="44" y="0"/>
                  </a:cxn>
                  <a:cxn ang="0">
                    <a:pos x="47" y="119"/>
                  </a:cxn>
                </a:cxnLst>
                <a:rect l="0" t="0" r="r" b="b"/>
                <a:pathLst>
                  <a:path w="89" h="119">
                    <a:moveTo>
                      <a:pt x="47" y="119"/>
                    </a:moveTo>
                    <a:cubicBezTo>
                      <a:pt x="89" y="88"/>
                      <a:pt x="64" y="36"/>
                      <a:pt x="44" y="0"/>
                    </a:cubicBezTo>
                    <a:cubicBezTo>
                      <a:pt x="0" y="28"/>
                      <a:pt x="28" y="85"/>
                      <a:pt x="47" y="11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9" name="Freeform 35"/>
              <p:cNvSpPr>
                <a:spLocks/>
              </p:cNvSpPr>
              <p:nvPr/>
            </p:nvSpPr>
            <p:spPr bwMode="auto">
              <a:xfrm>
                <a:off x="1079" y="3224"/>
                <a:ext cx="140" cy="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2" y="68"/>
                  </a:cxn>
                  <a:cxn ang="0">
                    <a:pos x="0" y="0"/>
                  </a:cxn>
                </a:cxnLst>
                <a:rect l="0" t="0" r="r" b="b"/>
                <a:pathLst>
                  <a:path w="102" h="68">
                    <a:moveTo>
                      <a:pt x="0" y="0"/>
                    </a:moveTo>
                    <a:cubicBezTo>
                      <a:pt x="5" y="50"/>
                      <a:pt x="58" y="68"/>
                      <a:pt x="102" y="68"/>
                    </a:cubicBezTo>
                    <a:cubicBezTo>
                      <a:pt x="97" y="18"/>
                      <a:pt x="43" y="1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36"/>
              <p:cNvSpPr>
                <a:spLocks/>
              </p:cNvSpPr>
              <p:nvPr/>
            </p:nvSpPr>
            <p:spPr bwMode="auto">
              <a:xfrm>
                <a:off x="3038" y="3083"/>
                <a:ext cx="121" cy="168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58" y="122"/>
                  </a:cxn>
                  <a:cxn ang="0">
                    <a:pos x="40" y="0"/>
                  </a:cxn>
                </a:cxnLst>
                <a:rect l="0" t="0" r="r" b="b"/>
                <a:pathLst>
                  <a:path w="88" h="122">
                    <a:moveTo>
                      <a:pt x="40" y="0"/>
                    </a:moveTo>
                    <a:cubicBezTo>
                      <a:pt x="0" y="32"/>
                      <a:pt x="29" y="100"/>
                      <a:pt x="58" y="122"/>
                    </a:cubicBezTo>
                    <a:cubicBezTo>
                      <a:pt x="88" y="78"/>
                      <a:pt x="60" y="35"/>
                      <a:pt x="4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37"/>
              <p:cNvSpPr>
                <a:spLocks/>
              </p:cNvSpPr>
              <p:nvPr/>
            </p:nvSpPr>
            <p:spPr bwMode="auto">
              <a:xfrm>
                <a:off x="1049" y="3116"/>
                <a:ext cx="129" cy="108"/>
              </a:xfrm>
              <a:custGeom>
                <a:avLst/>
                <a:gdLst/>
                <a:ahLst/>
                <a:cxnLst>
                  <a:cxn ang="0">
                    <a:pos x="93" y="78"/>
                  </a:cxn>
                  <a:cxn ang="0">
                    <a:pos x="0" y="0"/>
                  </a:cxn>
                  <a:cxn ang="0">
                    <a:pos x="93" y="78"/>
                  </a:cxn>
                </a:cxnLst>
                <a:rect l="0" t="0" r="r" b="b"/>
                <a:pathLst>
                  <a:path w="93" h="78">
                    <a:moveTo>
                      <a:pt x="93" y="78"/>
                    </a:moveTo>
                    <a:cubicBezTo>
                      <a:pt x="91" y="23"/>
                      <a:pt x="45" y="12"/>
                      <a:pt x="0" y="0"/>
                    </a:cubicBezTo>
                    <a:cubicBezTo>
                      <a:pt x="0" y="55"/>
                      <a:pt x="52" y="73"/>
                      <a:pt x="93" y="7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2" name="Freeform 38"/>
              <p:cNvSpPr>
                <a:spLocks/>
              </p:cNvSpPr>
              <p:nvPr/>
            </p:nvSpPr>
            <p:spPr bwMode="auto">
              <a:xfrm>
                <a:off x="3056" y="2984"/>
                <a:ext cx="130" cy="161"/>
              </a:xfrm>
              <a:custGeom>
                <a:avLst/>
                <a:gdLst/>
                <a:ahLst/>
                <a:cxnLst>
                  <a:cxn ang="0">
                    <a:pos x="69" y="117"/>
                  </a:cxn>
                  <a:cxn ang="0">
                    <a:pos x="33" y="0"/>
                  </a:cxn>
                  <a:cxn ang="0">
                    <a:pos x="69" y="117"/>
                  </a:cxn>
                </a:cxnLst>
                <a:rect l="0" t="0" r="r" b="b"/>
                <a:pathLst>
                  <a:path w="95" h="117">
                    <a:moveTo>
                      <a:pt x="69" y="117"/>
                    </a:moveTo>
                    <a:cubicBezTo>
                      <a:pt x="95" y="65"/>
                      <a:pt x="58" y="26"/>
                      <a:pt x="33" y="0"/>
                    </a:cubicBezTo>
                    <a:cubicBezTo>
                      <a:pt x="0" y="45"/>
                      <a:pt x="41" y="96"/>
                      <a:pt x="69" y="1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39"/>
              <p:cNvSpPr>
                <a:spLocks/>
              </p:cNvSpPr>
              <p:nvPr/>
            </p:nvSpPr>
            <p:spPr bwMode="auto">
              <a:xfrm>
                <a:off x="1029" y="3005"/>
                <a:ext cx="131" cy="1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84" y="93"/>
                  </a:cxn>
                  <a:cxn ang="0">
                    <a:pos x="0" y="0"/>
                  </a:cxn>
                </a:cxnLst>
                <a:rect l="0" t="0" r="r" b="b"/>
                <a:pathLst>
                  <a:path w="95" h="93">
                    <a:moveTo>
                      <a:pt x="0" y="0"/>
                    </a:moveTo>
                    <a:cubicBezTo>
                      <a:pt x="0" y="2"/>
                      <a:pt x="0" y="4"/>
                      <a:pt x="0" y="6"/>
                    </a:cubicBezTo>
                    <a:cubicBezTo>
                      <a:pt x="2" y="61"/>
                      <a:pt x="47" y="73"/>
                      <a:pt x="84" y="93"/>
                    </a:cubicBezTo>
                    <a:cubicBezTo>
                      <a:pt x="95" y="35"/>
                      <a:pt x="42" y="15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40"/>
              <p:cNvSpPr>
                <a:spLocks/>
              </p:cNvSpPr>
              <p:nvPr/>
            </p:nvSpPr>
            <p:spPr bwMode="auto">
              <a:xfrm>
                <a:off x="1029" y="2893"/>
                <a:ext cx="120" cy="1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"/>
                  </a:cxn>
                  <a:cxn ang="0">
                    <a:pos x="69" y="102"/>
                  </a:cxn>
                  <a:cxn ang="0">
                    <a:pos x="0" y="0"/>
                  </a:cxn>
                </a:cxnLst>
                <a:rect l="0" t="0" r="r" b="b"/>
                <a:pathLst>
                  <a:path w="87" h="102">
                    <a:moveTo>
                      <a:pt x="0" y="0"/>
                    </a:moveTo>
                    <a:cubicBezTo>
                      <a:pt x="0" y="14"/>
                      <a:pt x="0" y="28"/>
                      <a:pt x="0" y="42"/>
                    </a:cubicBezTo>
                    <a:cubicBezTo>
                      <a:pt x="9" y="76"/>
                      <a:pt x="49" y="79"/>
                      <a:pt x="69" y="102"/>
                    </a:cubicBezTo>
                    <a:cubicBezTo>
                      <a:pt x="87" y="39"/>
                      <a:pt x="34" y="22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41"/>
              <p:cNvSpPr>
                <a:spLocks/>
              </p:cNvSpPr>
              <p:nvPr/>
            </p:nvSpPr>
            <p:spPr bwMode="auto">
              <a:xfrm>
                <a:off x="3074" y="2881"/>
                <a:ext cx="121" cy="152"/>
              </a:xfrm>
              <a:custGeom>
                <a:avLst/>
                <a:gdLst/>
                <a:ahLst/>
                <a:cxnLst>
                  <a:cxn ang="0">
                    <a:pos x="71" y="111"/>
                  </a:cxn>
                  <a:cxn ang="0">
                    <a:pos x="20" y="0"/>
                  </a:cxn>
                  <a:cxn ang="0">
                    <a:pos x="71" y="111"/>
                  </a:cxn>
                </a:cxnLst>
                <a:rect l="0" t="0" r="r" b="b"/>
                <a:pathLst>
                  <a:path w="88" h="111">
                    <a:moveTo>
                      <a:pt x="71" y="111"/>
                    </a:moveTo>
                    <a:cubicBezTo>
                      <a:pt x="88" y="51"/>
                      <a:pt x="52" y="21"/>
                      <a:pt x="20" y="0"/>
                    </a:cubicBezTo>
                    <a:cubicBezTo>
                      <a:pt x="0" y="57"/>
                      <a:pt x="38" y="90"/>
                      <a:pt x="71" y="11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42"/>
              <p:cNvSpPr>
                <a:spLocks/>
              </p:cNvSpPr>
              <p:nvPr/>
            </p:nvSpPr>
            <p:spPr bwMode="auto">
              <a:xfrm>
                <a:off x="1029" y="2783"/>
                <a:ext cx="117" cy="1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4"/>
                  </a:cxn>
                  <a:cxn ang="0">
                    <a:pos x="63" y="107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85" h="107">
                    <a:moveTo>
                      <a:pt x="0" y="0"/>
                    </a:moveTo>
                    <a:cubicBezTo>
                      <a:pt x="0" y="15"/>
                      <a:pt x="0" y="30"/>
                      <a:pt x="0" y="44"/>
                    </a:cubicBezTo>
                    <a:cubicBezTo>
                      <a:pt x="8" y="79"/>
                      <a:pt x="46" y="82"/>
                      <a:pt x="63" y="107"/>
                    </a:cubicBezTo>
                    <a:cubicBezTo>
                      <a:pt x="85" y="52"/>
                      <a:pt x="33" y="22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7" name="Freeform 43"/>
              <p:cNvSpPr>
                <a:spLocks/>
              </p:cNvSpPr>
              <p:nvPr/>
            </p:nvSpPr>
            <p:spPr bwMode="auto">
              <a:xfrm>
                <a:off x="3074" y="2779"/>
                <a:ext cx="106" cy="147"/>
              </a:xfrm>
              <a:custGeom>
                <a:avLst/>
                <a:gdLst/>
                <a:ahLst/>
                <a:cxnLst>
                  <a:cxn ang="0">
                    <a:pos x="77" y="107"/>
                  </a:cxn>
                  <a:cxn ang="0">
                    <a:pos x="77" y="53"/>
                  </a:cxn>
                  <a:cxn ang="0">
                    <a:pos x="17" y="0"/>
                  </a:cxn>
                  <a:cxn ang="0">
                    <a:pos x="77" y="107"/>
                  </a:cxn>
                </a:cxnLst>
                <a:rect l="0" t="0" r="r" b="b"/>
                <a:pathLst>
                  <a:path w="77" h="107">
                    <a:moveTo>
                      <a:pt x="77" y="107"/>
                    </a:moveTo>
                    <a:cubicBezTo>
                      <a:pt x="77" y="89"/>
                      <a:pt x="77" y="71"/>
                      <a:pt x="77" y="53"/>
                    </a:cubicBezTo>
                    <a:cubicBezTo>
                      <a:pt x="62" y="30"/>
                      <a:pt x="39" y="16"/>
                      <a:pt x="17" y="0"/>
                    </a:cubicBezTo>
                    <a:cubicBezTo>
                      <a:pt x="0" y="62"/>
                      <a:pt x="44" y="85"/>
                      <a:pt x="77" y="10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8" name="Freeform 44"/>
              <p:cNvSpPr>
                <a:spLocks/>
              </p:cNvSpPr>
              <p:nvPr/>
            </p:nvSpPr>
            <p:spPr bwMode="auto">
              <a:xfrm>
                <a:off x="1022" y="2676"/>
                <a:ext cx="120" cy="152"/>
              </a:xfrm>
              <a:custGeom>
                <a:avLst/>
                <a:gdLst/>
                <a:ahLst/>
                <a:cxnLst>
                  <a:cxn ang="0">
                    <a:pos x="74" y="111"/>
                  </a:cxn>
                  <a:cxn ang="0">
                    <a:pos x="17" y="0"/>
                  </a:cxn>
                  <a:cxn ang="0">
                    <a:pos x="74" y="111"/>
                  </a:cxn>
                </a:cxnLst>
                <a:rect l="0" t="0" r="r" b="b"/>
                <a:pathLst>
                  <a:path w="87" h="111">
                    <a:moveTo>
                      <a:pt x="74" y="111"/>
                    </a:moveTo>
                    <a:cubicBezTo>
                      <a:pt x="87" y="59"/>
                      <a:pt x="54" y="19"/>
                      <a:pt x="17" y="0"/>
                    </a:cubicBezTo>
                    <a:cubicBezTo>
                      <a:pt x="0" y="62"/>
                      <a:pt x="41" y="89"/>
                      <a:pt x="74" y="11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9" name="Freeform 45"/>
              <p:cNvSpPr>
                <a:spLocks/>
              </p:cNvSpPr>
              <p:nvPr/>
            </p:nvSpPr>
            <p:spPr bwMode="auto">
              <a:xfrm>
                <a:off x="3057" y="2676"/>
                <a:ext cx="123" cy="140"/>
              </a:xfrm>
              <a:custGeom>
                <a:avLst/>
                <a:gdLst/>
                <a:ahLst/>
                <a:cxnLst>
                  <a:cxn ang="0">
                    <a:pos x="89" y="102"/>
                  </a:cxn>
                  <a:cxn ang="0">
                    <a:pos x="89" y="75"/>
                  </a:cxn>
                  <a:cxn ang="0">
                    <a:pos x="20" y="0"/>
                  </a:cxn>
                  <a:cxn ang="0">
                    <a:pos x="89" y="102"/>
                  </a:cxn>
                </a:cxnLst>
                <a:rect l="0" t="0" r="r" b="b"/>
                <a:pathLst>
                  <a:path w="89" h="102">
                    <a:moveTo>
                      <a:pt x="89" y="102"/>
                    </a:moveTo>
                    <a:cubicBezTo>
                      <a:pt x="89" y="93"/>
                      <a:pt x="89" y="84"/>
                      <a:pt x="89" y="75"/>
                    </a:cubicBezTo>
                    <a:cubicBezTo>
                      <a:pt x="86" y="29"/>
                      <a:pt x="42" y="25"/>
                      <a:pt x="20" y="0"/>
                    </a:cubicBezTo>
                    <a:cubicBezTo>
                      <a:pt x="0" y="55"/>
                      <a:pt x="50" y="86"/>
                      <a:pt x="89" y="10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0" name="Freeform 46"/>
              <p:cNvSpPr>
                <a:spLocks/>
              </p:cNvSpPr>
              <p:nvPr/>
            </p:nvSpPr>
            <p:spPr bwMode="auto">
              <a:xfrm>
                <a:off x="1043" y="2568"/>
                <a:ext cx="121" cy="157"/>
              </a:xfrm>
              <a:custGeom>
                <a:avLst/>
                <a:gdLst/>
                <a:ahLst/>
                <a:cxnLst>
                  <a:cxn ang="0">
                    <a:pos x="68" y="114"/>
                  </a:cxn>
                  <a:cxn ang="0">
                    <a:pos x="20" y="0"/>
                  </a:cxn>
                  <a:cxn ang="0">
                    <a:pos x="68" y="114"/>
                  </a:cxn>
                </a:cxnLst>
                <a:rect l="0" t="0" r="r" b="b"/>
                <a:pathLst>
                  <a:path w="88" h="114">
                    <a:moveTo>
                      <a:pt x="68" y="114"/>
                    </a:moveTo>
                    <a:cubicBezTo>
                      <a:pt x="88" y="59"/>
                      <a:pt x="53" y="21"/>
                      <a:pt x="20" y="0"/>
                    </a:cubicBezTo>
                    <a:cubicBezTo>
                      <a:pt x="0" y="57"/>
                      <a:pt x="35" y="92"/>
                      <a:pt x="68" y="11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1" name="Freeform 47"/>
              <p:cNvSpPr>
                <a:spLocks/>
              </p:cNvSpPr>
              <p:nvPr/>
            </p:nvSpPr>
            <p:spPr bwMode="auto">
              <a:xfrm>
                <a:off x="3052" y="2581"/>
                <a:ext cx="119" cy="128"/>
              </a:xfrm>
              <a:custGeom>
                <a:avLst/>
                <a:gdLst/>
                <a:ahLst/>
                <a:cxnLst>
                  <a:cxn ang="0">
                    <a:pos x="84" y="93"/>
                  </a:cxn>
                  <a:cxn ang="0">
                    <a:pos x="0" y="0"/>
                  </a:cxn>
                  <a:cxn ang="0">
                    <a:pos x="84" y="93"/>
                  </a:cxn>
                </a:cxnLst>
                <a:rect l="0" t="0" r="r" b="b"/>
                <a:pathLst>
                  <a:path w="87" h="93">
                    <a:moveTo>
                      <a:pt x="84" y="93"/>
                    </a:moveTo>
                    <a:cubicBezTo>
                      <a:pt x="87" y="33"/>
                      <a:pt x="37" y="10"/>
                      <a:pt x="0" y="0"/>
                    </a:cubicBezTo>
                    <a:cubicBezTo>
                      <a:pt x="0" y="59"/>
                      <a:pt x="41" y="77"/>
                      <a:pt x="84" y="9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48"/>
              <p:cNvSpPr>
                <a:spLocks/>
              </p:cNvSpPr>
              <p:nvPr/>
            </p:nvSpPr>
            <p:spPr bwMode="auto">
              <a:xfrm>
                <a:off x="1073" y="2465"/>
                <a:ext cx="131" cy="161"/>
              </a:xfrm>
              <a:custGeom>
                <a:avLst/>
                <a:gdLst/>
                <a:ahLst/>
                <a:cxnLst>
                  <a:cxn ang="0">
                    <a:pos x="55" y="117"/>
                  </a:cxn>
                  <a:cxn ang="0">
                    <a:pos x="25" y="0"/>
                  </a:cxn>
                  <a:cxn ang="0">
                    <a:pos x="55" y="117"/>
                  </a:cxn>
                </a:cxnLst>
                <a:rect l="0" t="0" r="r" b="b"/>
                <a:pathLst>
                  <a:path w="95" h="117">
                    <a:moveTo>
                      <a:pt x="55" y="117"/>
                    </a:moveTo>
                    <a:cubicBezTo>
                      <a:pt x="95" y="79"/>
                      <a:pt x="56" y="20"/>
                      <a:pt x="25" y="0"/>
                    </a:cubicBezTo>
                    <a:cubicBezTo>
                      <a:pt x="0" y="50"/>
                      <a:pt x="33" y="88"/>
                      <a:pt x="55" y="1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49"/>
              <p:cNvSpPr>
                <a:spLocks/>
              </p:cNvSpPr>
              <p:nvPr/>
            </p:nvSpPr>
            <p:spPr bwMode="auto">
              <a:xfrm>
                <a:off x="3007" y="2477"/>
                <a:ext cx="136" cy="124"/>
              </a:xfrm>
              <a:custGeom>
                <a:avLst/>
                <a:gdLst/>
                <a:ahLst/>
                <a:cxnLst>
                  <a:cxn ang="0">
                    <a:pos x="98" y="90"/>
                  </a:cxn>
                  <a:cxn ang="0">
                    <a:pos x="11" y="0"/>
                  </a:cxn>
                  <a:cxn ang="0">
                    <a:pos x="98" y="90"/>
                  </a:cxn>
                </a:cxnLst>
                <a:rect l="0" t="0" r="r" b="b"/>
                <a:pathLst>
                  <a:path w="98" h="90">
                    <a:moveTo>
                      <a:pt x="98" y="90"/>
                    </a:moveTo>
                    <a:cubicBezTo>
                      <a:pt x="96" y="33"/>
                      <a:pt x="51" y="19"/>
                      <a:pt x="11" y="0"/>
                    </a:cubicBezTo>
                    <a:cubicBezTo>
                      <a:pt x="0" y="59"/>
                      <a:pt x="54" y="77"/>
                      <a:pt x="98" y="9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4" name="Freeform 50"/>
              <p:cNvSpPr>
                <a:spLocks/>
              </p:cNvSpPr>
              <p:nvPr/>
            </p:nvSpPr>
            <p:spPr bwMode="auto">
              <a:xfrm>
                <a:off x="1114" y="2363"/>
                <a:ext cx="127" cy="168"/>
              </a:xfrm>
              <a:custGeom>
                <a:avLst/>
                <a:gdLst/>
                <a:ahLst/>
                <a:cxnLst>
                  <a:cxn ang="0">
                    <a:pos x="46" y="122"/>
                  </a:cxn>
                  <a:cxn ang="0">
                    <a:pos x="31" y="0"/>
                  </a:cxn>
                  <a:cxn ang="0">
                    <a:pos x="46" y="122"/>
                  </a:cxn>
                </a:cxnLst>
                <a:rect l="0" t="0" r="r" b="b"/>
                <a:pathLst>
                  <a:path w="92" h="122">
                    <a:moveTo>
                      <a:pt x="46" y="122"/>
                    </a:moveTo>
                    <a:cubicBezTo>
                      <a:pt x="92" y="94"/>
                      <a:pt x="59" y="22"/>
                      <a:pt x="31" y="0"/>
                    </a:cubicBezTo>
                    <a:cubicBezTo>
                      <a:pt x="0" y="47"/>
                      <a:pt x="27" y="82"/>
                      <a:pt x="46" y="12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" name="Freeform 51"/>
              <p:cNvSpPr>
                <a:spLocks/>
              </p:cNvSpPr>
              <p:nvPr/>
            </p:nvSpPr>
            <p:spPr bwMode="auto">
              <a:xfrm>
                <a:off x="2962" y="2388"/>
                <a:ext cx="154" cy="11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98" y="80"/>
                  </a:cxn>
                  <a:cxn ang="0">
                    <a:pos x="11" y="0"/>
                  </a:cxn>
                </a:cxnLst>
                <a:rect l="0" t="0" r="r" b="b"/>
                <a:pathLst>
                  <a:path w="112" h="80">
                    <a:moveTo>
                      <a:pt x="11" y="0"/>
                    </a:moveTo>
                    <a:cubicBezTo>
                      <a:pt x="0" y="55"/>
                      <a:pt x="58" y="66"/>
                      <a:pt x="98" y="80"/>
                    </a:cubicBezTo>
                    <a:cubicBezTo>
                      <a:pt x="112" y="34"/>
                      <a:pt x="53" y="10"/>
                      <a:pt x="1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6" name="Freeform 52"/>
              <p:cNvSpPr>
                <a:spLocks/>
              </p:cNvSpPr>
              <p:nvPr/>
            </p:nvSpPr>
            <p:spPr bwMode="auto">
              <a:xfrm>
                <a:off x="1164" y="2272"/>
                <a:ext cx="117" cy="164"/>
              </a:xfrm>
              <a:custGeom>
                <a:avLst/>
                <a:gdLst/>
                <a:ahLst/>
                <a:cxnLst>
                  <a:cxn ang="0">
                    <a:pos x="43" y="119"/>
                  </a:cxn>
                  <a:cxn ang="0">
                    <a:pos x="46" y="0"/>
                  </a:cxn>
                  <a:cxn ang="0">
                    <a:pos x="43" y="119"/>
                  </a:cxn>
                </a:cxnLst>
                <a:rect l="0" t="0" r="r" b="b"/>
                <a:pathLst>
                  <a:path w="85" h="119">
                    <a:moveTo>
                      <a:pt x="43" y="119"/>
                    </a:moveTo>
                    <a:cubicBezTo>
                      <a:pt x="85" y="95"/>
                      <a:pt x="64" y="35"/>
                      <a:pt x="46" y="0"/>
                    </a:cubicBezTo>
                    <a:cubicBezTo>
                      <a:pt x="0" y="26"/>
                      <a:pt x="24" y="83"/>
                      <a:pt x="43" y="11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7" name="Freeform 53"/>
              <p:cNvSpPr>
                <a:spLocks/>
              </p:cNvSpPr>
              <p:nvPr/>
            </p:nvSpPr>
            <p:spPr bwMode="auto">
              <a:xfrm>
                <a:off x="2912" y="2309"/>
                <a:ext cx="148" cy="84"/>
              </a:xfrm>
              <a:custGeom>
                <a:avLst/>
                <a:gdLst/>
                <a:ahLst/>
                <a:cxnLst>
                  <a:cxn ang="0">
                    <a:pos x="107" y="60"/>
                  </a:cxn>
                  <a:cxn ang="0">
                    <a:pos x="0" y="0"/>
                  </a:cxn>
                  <a:cxn ang="0">
                    <a:pos x="107" y="60"/>
                  </a:cxn>
                </a:cxnLst>
                <a:rect l="0" t="0" r="r" b="b"/>
                <a:pathLst>
                  <a:path w="107" h="61">
                    <a:moveTo>
                      <a:pt x="107" y="60"/>
                    </a:moveTo>
                    <a:cubicBezTo>
                      <a:pt x="98" y="13"/>
                      <a:pt x="55" y="0"/>
                      <a:pt x="0" y="0"/>
                    </a:cubicBezTo>
                    <a:cubicBezTo>
                      <a:pt x="11" y="44"/>
                      <a:pt x="50" y="61"/>
                      <a:pt x="107" y="6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8" name="Freeform 54"/>
              <p:cNvSpPr>
                <a:spLocks/>
              </p:cNvSpPr>
              <p:nvPr/>
            </p:nvSpPr>
            <p:spPr bwMode="auto">
              <a:xfrm>
                <a:off x="1234" y="2185"/>
                <a:ext cx="96" cy="165"/>
              </a:xfrm>
              <a:custGeom>
                <a:avLst/>
                <a:gdLst/>
                <a:ahLst/>
                <a:cxnLst>
                  <a:cxn ang="0">
                    <a:pos x="24" y="120"/>
                  </a:cxn>
                  <a:cxn ang="0">
                    <a:pos x="42" y="0"/>
                  </a:cxn>
                  <a:cxn ang="0">
                    <a:pos x="24" y="120"/>
                  </a:cxn>
                </a:cxnLst>
                <a:rect l="0" t="0" r="r" b="b"/>
                <a:pathLst>
                  <a:path w="70" h="120">
                    <a:moveTo>
                      <a:pt x="24" y="120"/>
                    </a:moveTo>
                    <a:cubicBezTo>
                      <a:pt x="70" y="101"/>
                      <a:pt x="65" y="41"/>
                      <a:pt x="42" y="0"/>
                    </a:cubicBezTo>
                    <a:cubicBezTo>
                      <a:pt x="0" y="23"/>
                      <a:pt x="13" y="73"/>
                      <a:pt x="24" y="12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9" name="Freeform 55"/>
              <p:cNvSpPr>
                <a:spLocks/>
              </p:cNvSpPr>
              <p:nvPr/>
            </p:nvSpPr>
            <p:spPr bwMode="auto">
              <a:xfrm>
                <a:off x="2851" y="2221"/>
                <a:ext cx="151" cy="80"/>
              </a:xfrm>
              <a:custGeom>
                <a:avLst/>
                <a:gdLst/>
                <a:ahLst/>
                <a:cxnLst>
                  <a:cxn ang="0">
                    <a:pos x="110" y="58"/>
                  </a:cxn>
                  <a:cxn ang="0">
                    <a:pos x="0" y="4"/>
                  </a:cxn>
                  <a:cxn ang="0">
                    <a:pos x="110" y="58"/>
                  </a:cxn>
                </a:cxnLst>
                <a:rect l="0" t="0" r="r" b="b"/>
                <a:pathLst>
                  <a:path w="110" h="58">
                    <a:moveTo>
                      <a:pt x="110" y="58"/>
                    </a:moveTo>
                    <a:cubicBezTo>
                      <a:pt x="101" y="10"/>
                      <a:pt x="53" y="0"/>
                      <a:pt x="0" y="4"/>
                    </a:cubicBezTo>
                    <a:cubicBezTo>
                      <a:pt x="10" y="49"/>
                      <a:pt x="55" y="58"/>
                      <a:pt x="110" y="5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0" name="Freeform 56"/>
              <p:cNvSpPr>
                <a:spLocks/>
              </p:cNvSpPr>
              <p:nvPr/>
            </p:nvSpPr>
            <p:spPr bwMode="auto">
              <a:xfrm>
                <a:off x="1313" y="2102"/>
                <a:ext cx="78" cy="166"/>
              </a:xfrm>
              <a:custGeom>
                <a:avLst/>
                <a:gdLst/>
                <a:ahLst/>
                <a:cxnLst>
                  <a:cxn ang="0">
                    <a:pos x="12" y="120"/>
                  </a:cxn>
                  <a:cxn ang="0">
                    <a:pos x="45" y="0"/>
                  </a:cxn>
                  <a:cxn ang="0">
                    <a:pos x="12" y="120"/>
                  </a:cxn>
                </a:cxnLst>
                <a:rect l="0" t="0" r="r" b="b"/>
                <a:pathLst>
                  <a:path w="57" h="120">
                    <a:moveTo>
                      <a:pt x="12" y="120"/>
                    </a:moveTo>
                    <a:cubicBezTo>
                      <a:pt x="57" y="101"/>
                      <a:pt x="55" y="56"/>
                      <a:pt x="45" y="0"/>
                    </a:cubicBezTo>
                    <a:cubicBezTo>
                      <a:pt x="0" y="15"/>
                      <a:pt x="0" y="69"/>
                      <a:pt x="12" y="12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1" name="Freeform 57"/>
              <p:cNvSpPr>
                <a:spLocks/>
              </p:cNvSpPr>
              <p:nvPr/>
            </p:nvSpPr>
            <p:spPr bwMode="auto">
              <a:xfrm>
                <a:off x="2776" y="2147"/>
                <a:ext cx="164" cy="78"/>
              </a:xfrm>
              <a:custGeom>
                <a:avLst/>
                <a:gdLst/>
                <a:ahLst/>
                <a:cxnLst>
                  <a:cxn ang="0">
                    <a:pos x="119" y="46"/>
                  </a:cxn>
                  <a:cxn ang="0">
                    <a:pos x="75" y="1"/>
                  </a:cxn>
                  <a:cxn ang="0">
                    <a:pos x="0" y="4"/>
                  </a:cxn>
                  <a:cxn ang="0">
                    <a:pos x="119" y="46"/>
                  </a:cxn>
                </a:cxnLst>
                <a:rect l="0" t="0" r="r" b="b"/>
                <a:pathLst>
                  <a:path w="119" h="57">
                    <a:moveTo>
                      <a:pt x="119" y="46"/>
                    </a:moveTo>
                    <a:cubicBezTo>
                      <a:pt x="108" y="28"/>
                      <a:pt x="93" y="13"/>
                      <a:pt x="75" y="1"/>
                    </a:cubicBezTo>
                    <a:cubicBezTo>
                      <a:pt x="47" y="0"/>
                      <a:pt x="28" y="7"/>
                      <a:pt x="0" y="4"/>
                    </a:cubicBezTo>
                    <a:cubicBezTo>
                      <a:pt x="16" y="49"/>
                      <a:pt x="61" y="57"/>
                      <a:pt x="119" y="4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2" name="Freeform 58"/>
              <p:cNvSpPr>
                <a:spLocks/>
              </p:cNvSpPr>
              <p:nvPr/>
            </p:nvSpPr>
            <p:spPr bwMode="auto">
              <a:xfrm>
                <a:off x="1384" y="2034"/>
                <a:ext cx="86" cy="159"/>
              </a:xfrm>
              <a:custGeom>
                <a:avLst/>
                <a:gdLst/>
                <a:ahLst/>
                <a:cxnLst>
                  <a:cxn ang="0">
                    <a:pos x="11" y="116"/>
                  </a:cxn>
                  <a:cxn ang="0">
                    <a:pos x="53" y="0"/>
                  </a:cxn>
                  <a:cxn ang="0">
                    <a:pos x="11" y="116"/>
                  </a:cxn>
                </a:cxnLst>
                <a:rect l="0" t="0" r="r" b="b"/>
                <a:pathLst>
                  <a:path w="62" h="116">
                    <a:moveTo>
                      <a:pt x="11" y="116"/>
                    </a:moveTo>
                    <a:cubicBezTo>
                      <a:pt x="50" y="99"/>
                      <a:pt x="62" y="59"/>
                      <a:pt x="53" y="0"/>
                    </a:cubicBezTo>
                    <a:cubicBezTo>
                      <a:pt x="12" y="8"/>
                      <a:pt x="0" y="57"/>
                      <a:pt x="11" y="1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auto">
              <a:xfrm>
                <a:off x="2702" y="2067"/>
                <a:ext cx="161" cy="83"/>
              </a:xfrm>
              <a:custGeom>
                <a:avLst/>
                <a:gdLst/>
                <a:ahLst/>
                <a:cxnLst>
                  <a:cxn ang="0">
                    <a:pos x="117" y="47"/>
                  </a:cxn>
                  <a:cxn ang="0">
                    <a:pos x="0" y="14"/>
                  </a:cxn>
                  <a:cxn ang="0">
                    <a:pos x="117" y="47"/>
                  </a:cxn>
                </a:cxnLst>
                <a:rect l="0" t="0" r="r" b="b"/>
                <a:pathLst>
                  <a:path w="117" h="60">
                    <a:moveTo>
                      <a:pt x="117" y="47"/>
                    </a:moveTo>
                    <a:cubicBezTo>
                      <a:pt x="110" y="7"/>
                      <a:pt x="52" y="0"/>
                      <a:pt x="0" y="14"/>
                    </a:cubicBezTo>
                    <a:cubicBezTo>
                      <a:pt x="14" y="60"/>
                      <a:pt x="66" y="58"/>
                      <a:pt x="117" y="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4" name="Freeform 60"/>
              <p:cNvSpPr>
                <a:spLocks/>
              </p:cNvSpPr>
              <p:nvPr/>
            </p:nvSpPr>
            <p:spPr bwMode="auto">
              <a:xfrm>
                <a:off x="1470" y="1968"/>
                <a:ext cx="78" cy="155"/>
              </a:xfrm>
              <a:custGeom>
                <a:avLst/>
                <a:gdLst/>
                <a:ahLst/>
                <a:cxnLst>
                  <a:cxn ang="0">
                    <a:pos x="3" y="113"/>
                  </a:cxn>
                  <a:cxn ang="0">
                    <a:pos x="56" y="0"/>
                  </a:cxn>
                  <a:cxn ang="0">
                    <a:pos x="3" y="113"/>
                  </a:cxn>
                </a:cxnLst>
                <a:rect l="0" t="0" r="r" b="b"/>
                <a:pathLst>
                  <a:path w="57" h="113">
                    <a:moveTo>
                      <a:pt x="3" y="113"/>
                    </a:moveTo>
                    <a:cubicBezTo>
                      <a:pt x="50" y="104"/>
                      <a:pt x="57" y="56"/>
                      <a:pt x="56" y="0"/>
                    </a:cubicBezTo>
                    <a:cubicBezTo>
                      <a:pt x="12" y="11"/>
                      <a:pt x="0" y="55"/>
                      <a:pt x="3" y="11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" name="Freeform 61"/>
              <p:cNvSpPr>
                <a:spLocks/>
              </p:cNvSpPr>
              <p:nvPr/>
            </p:nvSpPr>
            <p:spPr bwMode="auto">
              <a:xfrm>
                <a:off x="2616" y="1996"/>
                <a:ext cx="169" cy="97"/>
              </a:xfrm>
              <a:custGeom>
                <a:avLst/>
                <a:gdLst/>
                <a:ahLst/>
                <a:cxnLst>
                  <a:cxn ang="0">
                    <a:pos x="122" y="44"/>
                  </a:cxn>
                  <a:cxn ang="0">
                    <a:pos x="0" y="24"/>
                  </a:cxn>
                  <a:cxn ang="0">
                    <a:pos x="122" y="44"/>
                  </a:cxn>
                </a:cxnLst>
                <a:rect l="0" t="0" r="r" b="b"/>
                <a:pathLst>
                  <a:path w="122" h="70">
                    <a:moveTo>
                      <a:pt x="122" y="44"/>
                    </a:moveTo>
                    <a:cubicBezTo>
                      <a:pt x="102" y="0"/>
                      <a:pt x="46" y="9"/>
                      <a:pt x="0" y="24"/>
                    </a:cubicBezTo>
                    <a:cubicBezTo>
                      <a:pt x="18" y="70"/>
                      <a:pt x="77" y="58"/>
                      <a:pt x="122" y="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" name="Freeform 62"/>
              <p:cNvSpPr>
                <a:spLocks/>
              </p:cNvSpPr>
              <p:nvPr/>
            </p:nvSpPr>
            <p:spPr bwMode="auto">
              <a:xfrm>
                <a:off x="1555" y="1918"/>
                <a:ext cx="87" cy="143"/>
              </a:xfrm>
              <a:custGeom>
                <a:avLst/>
                <a:gdLst/>
                <a:ahLst/>
                <a:cxnLst>
                  <a:cxn ang="0">
                    <a:pos x="0" y="104"/>
                  </a:cxn>
                  <a:cxn ang="0">
                    <a:pos x="63" y="0"/>
                  </a:cxn>
                  <a:cxn ang="0">
                    <a:pos x="0" y="104"/>
                  </a:cxn>
                </a:cxnLst>
                <a:rect l="0" t="0" r="r" b="b"/>
                <a:pathLst>
                  <a:path w="63" h="104">
                    <a:moveTo>
                      <a:pt x="0" y="104"/>
                    </a:moveTo>
                    <a:cubicBezTo>
                      <a:pt x="48" y="97"/>
                      <a:pt x="60" y="53"/>
                      <a:pt x="63" y="0"/>
                    </a:cubicBezTo>
                    <a:cubicBezTo>
                      <a:pt x="20" y="0"/>
                      <a:pt x="0" y="50"/>
                      <a:pt x="0" y="10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7" name="Freeform 63"/>
              <p:cNvSpPr>
                <a:spLocks/>
              </p:cNvSpPr>
              <p:nvPr/>
            </p:nvSpPr>
            <p:spPr bwMode="auto">
              <a:xfrm>
                <a:off x="2530" y="1930"/>
                <a:ext cx="164" cy="114"/>
              </a:xfrm>
              <a:custGeom>
                <a:avLst/>
                <a:gdLst/>
                <a:ahLst/>
                <a:cxnLst>
                  <a:cxn ang="0">
                    <a:pos x="119" y="45"/>
                  </a:cxn>
                  <a:cxn ang="0">
                    <a:pos x="0" y="36"/>
                  </a:cxn>
                  <a:cxn ang="0">
                    <a:pos x="119" y="45"/>
                  </a:cxn>
                </a:cxnLst>
                <a:rect l="0" t="0" r="r" b="b"/>
                <a:pathLst>
                  <a:path w="119" h="82">
                    <a:moveTo>
                      <a:pt x="119" y="45"/>
                    </a:moveTo>
                    <a:cubicBezTo>
                      <a:pt x="92" y="0"/>
                      <a:pt x="43" y="18"/>
                      <a:pt x="0" y="36"/>
                    </a:cubicBezTo>
                    <a:cubicBezTo>
                      <a:pt x="23" y="82"/>
                      <a:pt x="80" y="63"/>
                      <a:pt x="119" y="4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8" name="Freeform 64"/>
              <p:cNvSpPr>
                <a:spLocks/>
              </p:cNvSpPr>
              <p:nvPr/>
            </p:nvSpPr>
            <p:spPr bwMode="auto">
              <a:xfrm>
                <a:off x="1642" y="1873"/>
                <a:ext cx="103" cy="13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75" y="0"/>
                  </a:cxn>
                  <a:cxn ang="0">
                    <a:pos x="0" y="99"/>
                  </a:cxn>
                </a:cxnLst>
                <a:rect l="0" t="0" r="r" b="b"/>
                <a:pathLst>
                  <a:path w="75" h="99">
                    <a:moveTo>
                      <a:pt x="0" y="99"/>
                    </a:moveTo>
                    <a:cubicBezTo>
                      <a:pt x="57" y="97"/>
                      <a:pt x="64" y="47"/>
                      <a:pt x="75" y="0"/>
                    </a:cubicBezTo>
                    <a:cubicBezTo>
                      <a:pt x="21" y="4"/>
                      <a:pt x="9" y="50"/>
                      <a:pt x="0" y="9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9" name="Freeform 65"/>
              <p:cNvSpPr>
                <a:spLocks/>
              </p:cNvSpPr>
              <p:nvPr/>
            </p:nvSpPr>
            <p:spPr bwMode="auto">
              <a:xfrm>
                <a:off x="2435" y="1877"/>
                <a:ext cx="165" cy="125"/>
              </a:xfrm>
              <a:custGeom>
                <a:avLst/>
                <a:gdLst/>
                <a:ahLst/>
                <a:cxnLst>
                  <a:cxn ang="0">
                    <a:pos x="120" y="45"/>
                  </a:cxn>
                  <a:cxn ang="0">
                    <a:pos x="0" y="48"/>
                  </a:cxn>
                  <a:cxn ang="0">
                    <a:pos x="120" y="45"/>
                  </a:cxn>
                </a:cxnLst>
                <a:rect l="0" t="0" r="r" b="b"/>
                <a:pathLst>
                  <a:path w="120" h="91">
                    <a:moveTo>
                      <a:pt x="120" y="45"/>
                    </a:moveTo>
                    <a:cubicBezTo>
                      <a:pt x="91" y="0"/>
                      <a:pt x="34" y="27"/>
                      <a:pt x="0" y="48"/>
                    </a:cubicBezTo>
                    <a:cubicBezTo>
                      <a:pt x="26" y="91"/>
                      <a:pt x="88" y="62"/>
                      <a:pt x="120" y="4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0" name="Freeform 66"/>
              <p:cNvSpPr>
                <a:spLocks/>
              </p:cNvSpPr>
              <p:nvPr/>
            </p:nvSpPr>
            <p:spPr bwMode="auto">
              <a:xfrm>
                <a:off x="1733" y="1831"/>
                <a:ext cx="118" cy="145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86" y="9"/>
                  </a:cxn>
                  <a:cxn ang="0">
                    <a:pos x="0" y="96"/>
                  </a:cxn>
                </a:cxnLst>
                <a:rect l="0" t="0" r="r" b="b"/>
                <a:pathLst>
                  <a:path w="86" h="105">
                    <a:moveTo>
                      <a:pt x="0" y="96"/>
                    </a:moveTo>
                    <a:cubicBezTo>
                      <a:pt x="55" y="105"/>
                      <a:pt x="71" y="50"/>
                      <a:pt x="86" y="9"/>
                    </a:cubicBezTo>
                    <a:cubicBezTo>
                      <a:pt x="32" y="0"/>
                      <a:pt x="16" y="56"/>
                      <a:pt x="0" y="9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1" name="Freeform 67"/>
              <p:cNvSpPr>
                <a:spLocks/>
              </p:cNvSpPr>
              <p:nvPr/>
            </p:nvSpPr>
            <p:spPr bwMode="auto">
              <a:xfrm>
                <a:off x="2337" y="1840"/>
                <a:ext cx="160" cy="121"/>
              </a:xfrm>
              <a:custGeom>
                <a:avLst/>
                <a:gdLst/>
                <a:ahLst/>
                <a:cxnLst>
                  <a:cxn ang="0">
                    <a:pos x="116" y="36"/>
                  </a:cxn>
                  <a:cxn ang="0">
                    <a:pos x="0" y="60"/>
                  </a:cxn>
                  <a:cxn ang="0">
                    <a:pos x="116" y="36"/>
                  </a:cxn>
                </a:cxnLst>
                <a:rect l="0" t="0" r="r" b="b"/>
                <a:pathLst>
                  <a:path w="116" h="88">
                    <a:moveTo>
                      <a:pt x="116" y="36"/>
                    </a:moveTo>
                    <a:cubicBezTo>
                      <a:pt x="80" y="0"/>
                      <a:pt x="21" y="30"/>
                      <a:pt x="0" y="60"/>
                    </a:cubicBezTo>
                    <a:cubicBezTo>
                      <a:pt x="41" y="88"/>
                      <a:pt x="91" y="59"/>
                      <a:pt x="116" y="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2" name="Freeform 68"/>
              <p:cNvSpPr>
                <a:spLocks/>
              </p:cNvSpPr>
              <p:nvPr/>
            </p:nvSpPr>
            <p:spPr bwMode="auto">
              <a:xfrm>
                <a:off x="1830" y="1805"/>
                <a:ext cx="128" cy="145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93" y="13"/>
                  </a:cxn>
                  <a:cxn ang="0">
                    <a:pos x="0" y="91"/>
                  </a:cxn>
                </a:cxnLst>
                <a:rect l="0" t="0" r="r" b="b"/>
                <a:pathLst>
                  <a:path w="93" h="105">
                    <a:moveTo>
                      <a:pt x="0" y="91"/>
                    </a:moveTo>
                    <a:cubicBezTo>
                      <a:pt x="59" y="105"/>
                      <a:pt x="74" y="48"/>
                      <a:pt x="93" y="13"/>
                    </a:cubicBezTo>
                    <a:cubicBezTo>
                      <a:pt x="35" y="0"/>
                      <a:pt x="18" y="54"/>
                      <a:pt x="0" y="9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" name="Freeform 69"/>
              <p:cNvSpPr>
                <a:spLocks/>
              </p:cNvSpPr>
              <p:nvPr/>
            </p:nvSpPr>
            <p:spPr bwMode="auto">
              <a:xfrm>
                <a:off x="1934" y="1810"/>
                <a:ext cx="132" cy="109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60" y="0"/>
                  </a:cxn>
                  <a:cxn ang="0">
                    <a:pos x="0" y="75"/>
                  </a:cxn>
                  <a:cxn ang="0">
                    <a:pos x="96" y="0"/>
                  </a:cxn>
                </a:cxnLst>
                <a:rect l="0" t="0" r="r" b="b"/>
                <a:pathLst>
                  <a:path w="96" h="79">
                    <a:moveTo>
                      <a:pt x="96" y="0"/>
                    </a:moveTo>
                    <a:cubicBezTo>
                      <a:pt x="84" y="0"/>
                      <a:pt x="72" y="0"/>
                      <a:pt x="60" y="0"/>
                    </a:cubicBezTo>
                    <a:cubicBezTo>
                      <a:pt x="24" y="7"/>
                      <a:pt x="11" y="53"/>
                      <a:pt x="0" y="75"/>
                    </a:cubicBezTo>
                    <a:cubicBezTo>
                      <a:pt x="61" y="79"/>
                      <a:pt x="76" y="37"/>
                      <a:pt x="9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4" name="Freeform 70"/>
              <p:cNvSpPr>
                <a:spLocks/>
              </p:cNvSpPr>
              <p:nvPr/>
            </p:nvSpPr>
            <p:spPr bwMode="auto">
              <a:xfrm>
                <a:off x="2234" y="1833"/>
                <a:ext cx="160" cy="104"/>
              </a:xfrm>
              <a:custGeom>
                <a:avLst/>
                <a:gdLst/>
                <a:ahLst/>
                <a:cxnLst>
                  <a:cxn ang="0">
                    <a:pos x="116" y="11"/>
                  </a:cxn>
                  <a:cxn ang="0">
                    <a:pos x="57" y="2"/>
                  </a:cxn>
                  <a:cxn ang="0">
                    <a:pos x="0" y="50"/>
                  </a:cxn>
                  <a:cxn ang="0">
                    <a:pos x="116" y="11"/>
                  </a:cxn>
                </a:cxnLst>
                <a:rect l="0" t="0" r="r" b="b"/>
                <a:pathLst>
                  <a:path w="116" h="76">
                    <a:moveTo>
                      <a:pt x="116" y="11"/>
                    </a:moveTo>
                    <a:cubicBezTo>
                      <a:pt x="97" y="8"/>
                      <a:pt x="82" y="0"/>
                      <a:pt x="57" y="2"/>
                    </a:cubicBezTo>
                    <a:cubicBezTo>
                      <a:pt x="39" y="19"/>
                      <a:pt x="15" y="30"/>
                      <a:pt x="0" y="50"/>
                    </a:cubicBezTo>
                    <a:cubicBezTo>
                      <a:pt x="50" y="76"/>
                      <a:pt x="96" y="42"/>
                      <a:pt x="116" y="1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5" name="Freeform 71"/>
              <p:cNvSpPr>
                <a:spLocks/>
              </p:cNvSpPr>
              <p:nvPr/>
            </p:nvSpPr>
            <p:spPr bwMode="auto">
              <a:xfrm>
                <a:off x="2033" y="1810"/>
                <a:ext cx="147" cy="114"/>
              </a:xfrm>
              <a:custGeom>
                <a:avLst/>
                <a:gdLst/>
                <a:ahLst/>
                <a:cxnLst>
                  <a:cxn ang="0">
                    <a:pos x="107" y="0"/>
                  </a:cxn>
                  <a:cxn ang="0">
                    <a:pos x="56" y="0"/>
                  </a:cxn>
                  <a:cxn ang="0">
                    <a:pos x="0" y="63"/>
                  </a:cxn>
                  <a:cxn ang="0">
                    <a:pos x="107" y="3"/>
                  </a:cxn>
                  <a:cxn ang="0">
                    <a:pos x="107" y="0"/>
                  </a:cxn>
                </a:cxnLst>
                <a:rect l="0" t="0" r="r" b="b"/>
                <a:pathLst>
                  <a:path w="107" h="82">
                    <a:moveTo>
                      <a:pt x="107" y="0"/>
                    </a:moveTo>
                    <a:cubicBezTo>
                      <a:pt x="90" y="0"/>
                      <a:pt x="73" y="0"/>
                      <a:pt x="56" y="0"/>
                    </a:cubicBezTo>
                    <a:cubicBezTo>
                      <a:pt x="30" y="11"/>
                      <a:pt x="12" y="47"/>
                      <a:pt x="0" y="63"/>
                    </a:cubicBezTo>
                    <a:cubicBezTo>
                      <a:pt x="62" y="82"/>
                      <a:pt x="80" y="29"/>
                      <a:pt x="107" y="3"/>
                    </a:cubicBezTo>
                    <a:cubicBezTo>
                      <a:pt x="107" y="2"/>
                      <a:pt x="107" y="1"/>
                      <a:pt x="10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" name="Freeform 72"/>
              <p:cNvSpPr>
                <a:spLocks/>
              </p:cNvSpPr>
              <p:nvPr/>
            </p:nvSpPr>
            <p:spPr bwMode="auto">
              <a:xfrm>
                <a:off x="2135" y="1797"/>
                <a:ext cx="152" cy="120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111" y="16"/>
                  </a:cxn>
                  <a:cxn ang="0">
                    <a:pos x="0" y="76"/>
                  </a:cxn>
                </a:cxnLst>
                <a:rect l="0" t="0" r="r" b="b"/>
                <a:pathLst>
                  <a:path w="111" h="87">
                    <a:moveTo>
                      <a:pt x="0" y="76"/>
                    </a:moveTo>
                    <a:cubicBezTo>
                      <a:pt x="57" y="87"/>
                      <a:pt x="90" y="51"/>
                      <a:pt x="111" y="16"/>
                    </a:cubicBezTo>
                    <a:cubicBezTo>
                      <a:pt x="47" y="0"/>
                      <a:pt x="22" y="41"/>
                      <a:pt x="0" y="7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7" name="Freeform 73"/>
              <p:cNvSpPr>
                <a:spLocks noEditPoints="1"/>
              </p:cNvSpPr>
              <p:nvPr/>
            </p:nvSpPr>
            <p:spPr bwMode="auto">
              <a:xfrm>
                <a:off x="1744" y="3730"/>
                <a:ext cx="626" cy="448"/>
              </a:xfrm>
              <a:custGeom>
                <a:avLst/>
                <a:gdLst/>
                <a:ahLst/>
                <a:cxnLst>
                  <a:cxn ang="0">
                    <a:pos x="111" y="95"/>
                  </a:cxn>
                  <a:cxn ang="0">
                    <a:pos x="78" y="137"/>
                  </a:cxn>
                  <a:cxn ang="0">
                    <a:pos x="246" y="137"/>
                  </a:cxn>
                  <a:cxn ang="0">
                    <a:pos x="353" y="83"/>
                  </a:cxn>
                  <a:cxn ang="0">
                    <a:pos x="455" y="80"/>
                  </a:cxn>
                  <a:cxn ang="0">
                    <a:pos x="383" y="26"/>
                  </a:cxn>
                  <a:cxn ang="0">
                    <a:pos x="192" y="95"/>
                  </a:cxn>
                  <a:cxn ang="0">
                    <a:pos x="231" y="80"/>
                  </a:cxn>
                  <a:cxn ang="0">
                    <a:pos x="10" y="161"/>
                  </a:cxn>
                  <a:cxn ang="0">
                    <a:pos x="222" y="250"/>
                  </a:cxn>
                  <a:cxn ang="0">
                    <a:pos x="66" y="149"/>
                  </a:cxn>
                  <a:cxn ang="0">
                    <a:pos x="111" y="95"/>
                  </a:cxn>
                  <a:cxn ang="0">
                    <a:pos x="123" y="92"/>
                  </a:cxn>
                  <a:cxn ang="0">
                    <a:pos x="183" y="98"/>
                  </a:cxn>
                  <a:cxn ang="0">
                    <a:pos x="123" y="92"/>
                  </a:cxn>
                </a:cxnLst>
                <a:rect l="0" t="0" r="r" b="b"/>
                <a:pathLst>
                  <a:path w="455" h="325">
                    <a:moveTo>
                      <a:pt x="111" y="95"/>
                    </a:moveTo>
                    <a:cubicBezTo>
                      <a:pt x="107" y="103"/>
                      <a:pt x="81" y="117"/>
                      <a:pt x="78" y="137"/>
                    </a:cubicBezTo>
                    <a:cubicBezTo>
                      <a:pt x="128" y="154"/>
                      <a:pt x="195" y="158"/>
                      <a:pt x="246" y="137"/>
                    </a:cubicBezTo>
                    <a:cubicBezTo>
                      <a:pt x="285" y="120"/>
                      <a:pt x="315" y="87"/>
                      <a:pt x="353" y="83"/>
                    </a:cubicBezTo>
                    <a:cubicBezTo>
                      <a:pt x="387" y="79"/>
                      <a:pt x="417" y="93"/>
                      <a:pt x="455" y="80"/>
                    </a:cubicBezTo>
                    <a:cubicBezTo>
                      <a:pt x="446" y="56"/>
                      <a:pt x="415" y="30"/>
                      <a:pt x="383" y="26"/>
                    </a:cubicBezTo>
                    <a:cubicBezTo>
                      <a:pt x="306" y="18"/>
                      <a:pt x="265" y="95"/>
                      <a:pt x="192" y="95"/>
                    </a:cubicBezTo>
                    <a:cubicBezTo>
                      <a:pt x="205" y="90"/>
                      <a:pt x="218" y="85"/>
                      <a:pt x="231" y="80"/>
                    </a:cubicBezTo>
                    <a:cubicBezTo>
                      <a:pt x="151" y="0"/>
                      <a:pt x="18" y="60"/>
                      <a:pt x="10" y="161"/>
                    </a:cubicBezTo>
                    <a:cubicBezTo>
                      <a:pt x="0" y="275"/>
                      <a:pt x="140" y="325"/>
                      <a:pt x="222" y="250"/>
                    </a:cubicBezTo>
                    <a:cubicBezTo>
                      <a:pt x="163" y="219"/>
                      <a:pt x="46" y="249"/>
                      <a:pt x="66" y="149"/>
                    </a:cubicBezTo>
                    <a:cubicBezTo>
                      <a:pt x="71" y="125"/>
                      <a:pt x="91" y="110"/>
                      <a:pt x="111" y="95"/>
                    </a:cubicBezTo>
                    <a:close/>
                    <a:moveTo>
                      <a:pt x="123" y="92"/>
                    </a:moveTo>
                    <a:cubicBezTo>
                      <a:pt x="141" y="86"/>
                      <a:pt x="169" y="90"/>
                      <a:pt x="183" y="98"/>
                    </a:cubicBezTo>
                    <a:cubicBezTo>
                      <a:pt x="161" y="98"/>
                      <a:pt x="139" y="98"/>
                      <a:pt x="123" y="9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313" y="0"/>
            <a:ext cx="9056687" cy="819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992188"/>
            <a:ext cx="8750300" cy="538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4438" y="6413500"/>
            <a:ext cx="981075" cy="30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70138" y="6413500"/>
            <a:ext cx="5340350" cy="30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413500"/>
            <a:ext cx="1185862" cy="30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013" y="1744661"/>
            <a:ext cx="7772400" cy="14700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港   盛   联   合</a:t>
            </a:r>
            <a:endParaRPr lang="en-GB" altLang="zh-C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013" y="3309951"/>
            <a:ext cx="6400800" cy="2047875"/>
          </a:xfrm>
        </p:spPr>
        <p:txBody>
          <a:bodyPr/>
          <a:lstStyle/>
          <a:p>
            <a:r>
              <a:rPr lang="en-US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·7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·</a:t>
            </a:r>
            <a:r>
              <a:rPr lang="zh-CN" altLang="en-US" dirty="0" smtClean="0"/>
              <a:t>经营周报</a:t>
            </a:r>
            <a:endParaRPr lang="en-US" dirty="0"/>
          </a:p>
          <a:p>
            <a:r>
              <a:rPr lang="zh-CN" altLang="en-US" sz="1600" dirty="0" smtClean="0">
                <a:ea typeface="宋体" charset="-122"/>
              </a:rPr>
              <a:t>（第</a:t>
            </a:r>
            <a:r>
              <a:rPr lang="en-US" altLang="zh-CN" sz="1600" dirty="0" smtClean="0">
                <a:ea typeface="宋体" charset="-122"/>
              </a:rPr>
              <a:t>31</a:t>
            </a:r>
            <a:r>
              <a:rPr lang="zh-CN" altLang="en-US" sz="1600" dirty="0" smtClean="0">
                <a:ea typeface="宋体" charset="-122"/>
              </a:rPr>
              <a:t>周</a:t>
            </a:r>
            <a:r>
              <a:rPr lang="en-US" altLang="zh-CN" sz="1600" dirty="0" smtClean="0">
                <a:ea typeface="宋体" charset="-122"/>
              </a:rPr>
              <a:t>-7</a:t>
            </a:r>
            <a:r>
              <a:rPr lang="zh-CN" altLang="en-US" sz="1600" dirty="0" smtClean="0">
                <a:ea typeface="宋体" charset="-122"/>
              </a:rPr>
              <a:t>月</a:t>
            </a:r>
            <a:r>
              <a:rPr lang="en-US" altLang="zh-CN" sz="1600" dirty="0" smtClean="0">
                <a:ea typeface="宋体" charset="-122"/>
              </a:rPr>
              <a:t>25</a:t>
            </a:r>
            <a:r>
              <a:rPr lang="zh-CN" altLang="en-US" sz="1600" dirty="0" smtClean="0">
                <a:ea typeface="宋体" charset="-122"/>
              </a:rPr>
              <a:t>日至</a:t>
            </a:r>
            <a:r>
              <a:rPr lang="en-US" altLang="zh-CN" sz="1600" dirty="0" smtClean="0">
                <a:ea typeface="宋体" charset="-122"/>
              </a:rPr>
              <a:t>7</a:t>
            </a:r>
            <a:r>
              <a:rPr lang="zh-CN" altLang="en-US" sz="1600" dirty="0" smtClean="0">
                <a:ea typeface="宋体" charset="-122"/>
              </a:rPr>
              <a:t>月</a:t>
            </a:r>
            <a:r>
              <a:rPr lang="en-US" altLang="zh-CN" sz="1600" dirty="0" smtClean="0">
                <a:ea typeface="宋体" charset="-122"/>
              </a:rPr>
              <a:t>31</a:t>
            </a:r>
            <a:r>
              <a:rPr lang="zh-CN" altLang="en-US" sz="1600" dirty="0" smtClean="0">
                <a:ea typeface="宋体" charset="-122"/>
              </a:rPr>
              <a:t>日）</a:t>
            </a:r>
            <a:endParaRPr lang="en-GB" altLang="zh-CN" sz="1600" dirty="0">
              <a:ea typeface="宋体" charset="-122"/>
            </a:endParaRPr>
          </a:p>
        </p:txBody>
      </p:sp>
      <p:grpSp>
        <p:nvGrpSpPr>
          <p:cNvPr id="15444" name="Group 84"/>
          <p:cNvGrpSpPr>
            <a:grpSpLocks/>
          </p:cNvGrpSpPr>
          <p:nvPr/>
        </p:nvGrpSpPr>
        <p:grpSpPr bwMode="auto">
          <a:xfrm>
            <a:off x="1" y="3214687"/>
            <a:ext cx="3786182" cy="142875"/>
            <a:chOff x="0" y="1943"/>
            <a:chExt cx="2818" cy="78"/>
          </a:xfrm>
        </p:grpSpPr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0" y="1943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2" name="Rectangle 82"/>
            <p:cNvSpPr>
              <a:spLocks noChangeArrowheads="1"/>
            </p:cNvSpPr>
            <p:nvPr/>
          </p:nvSpPr>
          <p:spPr bwMode="auto">
            <a:xfrm>
              <a:off x="0" y="1985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tx1">
                    <a:alpha val="28999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7" name="Picture 22" descr="C:\Documents and Settings\Owner\桌面\公司标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0"/>
            <a:ext cx="1928794" cy="210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-32" y="1928802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GANGSHENG UNION</a:t>
            </a:r>
            <a:endParaRPr lang="zh-CN" altLang="en-US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08" y="6429396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grpSp>
        <p:nvGrpSpPr>
          <p:cNvPr id="13" name="Group 84"/>
          <p:cNvGrpSpPr>
            <a:grpSpLocks/>
          </p:cNvGrpSpPr>
          <p:nvPr/>
        </p:nvGrpSpPr>
        <p:grpSpPr bwMode="auto">
          <a:xfrm>
            <a:off x="0" y="3214686"/>
            <a:ext cx="3633781" cy="61913"/>
            <a:chOff x="0" y="1943"/>
            <a:chExt cx="2818" cy="78"/>
          </a:xfrm>
          <a:solidFill>
            <a:srgbClr val="FF0000"/>
          </a:solidFill>
        </p:grpSpPr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0" y="1943"/>
              <a:ext cx="2818" cy="36"/>
            </a:xfrm>
            <a:prstGeom prst="rect">
              <a:avLst/>
            </a:prstGeom>
            <a:grp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82"/>
            <p:cNvSpPr>
              <a:spLocks noChangeArrowheads="1"/>
            </p:cNvSpPr>
            <p:nvPr/>
          </p:nvSpPr>
          <p:spPr bwMode="auto">
            <a:xfrm>
              <a:off x="0" y="1985"/>
              <a:ext cx="2818" cy="36"/>
            </a:xfrm>
            <a:prstGeom prst="rect">
              <a:avLst/>
            </a:prstGeom>
            <a:grp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143108" y="214290"/>
          <a:ext cx="685804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721"/>
                <a:gridCol w="979721"/>
                <a:gridCol w="979721"/>
                <a:gridCol w="979721"/>
                <a:gridCol w="979721"/>
                <a:gridCol w="979721"/>
                <a:gridCol w="979721"/>
              </a:tblGrid>
              <a:tr h="333377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起案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审查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决定</a:t>
                      </a:r>
                      <a:endParaRPr lang="zh-CN" altLang="en-US" dirty="0"/>
                    </a:p>
                  </a:txBody>
                  <a:tcPr/>
                </a:tc>
              </a:tr>
              <a:tr h="3333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3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/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/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/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/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/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/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/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5984" y="6519446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0" y="785794"/>
          <a:ext cx="9144004" cy="5392740"/>
        </p:xfrm>
        <a:graphic>
          <a:graphicData uri="http://schemas.openxmlformats.org/drawingml/2006/table">
            <a:tbl>
              <a:tblPr/>
              <a:tblGrid>
                <a:gridCol w="988611"/>
                <a:gridCol w="560472"/>
                <a:gridCol w="612368"/>
                <a:gridCol w="591609"/>
                <a:gridCol w="544904"/>
                <a:gridCol w="832925"/>
                <a:gridCol w="692807"/>
                <a:gridCol w="599394"/>
                <a:gridCol w="646100"/>
                <a:gridCol w="646100"/>
                <a:gridCol w="599394"/>
                <a:gridCol w="653885"/>
                <a:gridCol w="653885"/>
                <a:gridCol w="521550"/>
              </a:tblGrid>
              <a:tr h="358079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2011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年第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周人事考核数据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--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辞职率</a:t>
                      </a:r>
                    </a:p>
                  </a:txBody>
                  <a:tcPr marL="5190" marR="5190" marT="519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80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区分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担当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当周辞职人数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平均保有人数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周间辞职率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月间辞职率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年间辞职率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备注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7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辞职率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计划辞职率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辞职达成率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辞职率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计划辞职率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辞职达成率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辞职率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计划辞职率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辞职达成率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01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港盛宁波项目部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贾建宽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135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5.19%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1.9%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11.27%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8.0%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9.26%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1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港盛荣成项目部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彭顺怀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219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3.20%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1.4%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6.42%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6.0%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7.80%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1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港盛伽耶项目部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姜新运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170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1.76%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1.4%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2.96%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6.0%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7.92%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1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建力宁波项目部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钟华军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103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1.94%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1.1%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4.17%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4.5%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7.34%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4.1%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1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汉邦宁波项目部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修益龙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92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1.1%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3.26%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4.5%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4.46%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4.1%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1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汉邦荣成项目部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彭文俊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92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1.1%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17.20%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4.5%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8.68%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4.1%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1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811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2.34%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1.3%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7.16%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5.6%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7.73%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5.5%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90.00%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45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2011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年第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周人事考核数据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--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出勤率</a:t>
                      </a:r>
                    </a:p>
                  </a:txBody>
                  <a:tcPr marL="5190" marR="5190" marT="519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80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区分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担当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当周出勤人数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当周保有人数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周间出勤率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月间出勤率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年间出勤率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备注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4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出勤率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计划出勤率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出勤达成率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出勤率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计划出勤率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出勤达成率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出勤率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计划出勤率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出勤达成率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53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港盛宁波项目部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贾建宽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911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957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95.19%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100.20%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94.04%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98.99%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93.19%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95.13%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97.96%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3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港盛荣成项目部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彭顺怀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1047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1091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95.97%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95.5%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100.49%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96.61%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95.5%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101.16%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93.92%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95.17%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98.69%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3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港盛伽耶项目部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姜新运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849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826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102.78%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95.5%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107.63%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97.76%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95.5%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102.37%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94.55%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95.17%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99.35%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3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建力宁波项目部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钟华军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669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721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92.79%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96.0%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96.65%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98.50%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96.0%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102.60%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93.52%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96.13%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97.28%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3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汉邦宁波项目部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修益龙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534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555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96.22%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96.0%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100.23%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95.86%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96.0%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99.86%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93.98%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96.13%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97.77%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3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汉邦荣成项目部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彭文俊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456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431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105.80%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96.5%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109.64%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90.20%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96.5%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93.47%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88.03%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96.17%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91.54%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30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4466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4581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97.49%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95.8%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101.82%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95.81%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95.8%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100.06%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93.15%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95.65%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97.38%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1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上周完成情况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、跟新港盛组织图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本周重点推行事项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、制作新入员工的工号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0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、整理全公司的工伤情况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、制作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月人力考核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0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、人力公司策划方案、联系安顺技校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、制作各项目部社保扣款明细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01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问题点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3"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、上周公司辞职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人，比上上周辞职多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倍的人。辞职达成率为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80%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。港盛宁波项目部辞职达成率不足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，为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60%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。高温天气下保持低辞职率非常不容易。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0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、汉邦荣成项目部本月辞职达成率依然最低，为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40%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。年度辞职达成率为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70%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。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0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、上周公司出勤达成率为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101.82%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，超过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，出勤情况总体较好。最低的是建力宁波项目部为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96.65%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。</a:t>
                      </a:r>
                    </a:p>
                  </a:txBody>
                  <a:tcPr marL="5190" marR="5190" marT="51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43108" y="6429396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596" y="2571744"/>
            <a:ext cx="8286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成为三星最优秀</a:t>
            </a:r>
            <a:endParaRPr lang="en-US" altLang="zh-CN" sz="6600" b="1" dirty="0" smtClean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  <a:p>
            <a:pPr algn="ctr"/>
            <a:r>
              <a:rPr lang="zh-CN" altLang="en-US" sz="66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的协力企业</a:t>
            </a:r>
            <a:endParaRPr lang="zh-CN" altLang="en-US" sz="66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43108" y="6429396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14546" y="928670"/>
            <a:ext cx="45720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内容提要：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hlinkClick r:id="rId3" action="ppaction://hlinksldjump"/>
              </a:rPr>
              <a:t>一、工程数据（通过率）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hlinkClick r:id="rId4" action="ppaction://hlinksldjump"/>
              </a:rPr>
              <a:t>二、工程数据（效率）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hlinkClick r:id="rId5" action="ppaction://hlinksldjump"/>
              </a:rPr>
              <a:t>三、工程数据（稼动率</a:t>
            </a:r>
            <a:r>
              <a:rPr lang="en-US" altLang="zh-CN" sz="2400" dirty="0" smtClean="0">
                <a:solidFill>
                  <a:schemeClr val="bg1"/>
                </a:solidFill>
                <a:hlinkClick r:id="rId5" action="ppaction://hlinksldjump"/>
              </a:rPr>
              <a:t>·</a:t>
            </a:r>
            <a:r>
              <a:rPr lang="zh-CN" altLang="en-US" sz="2400" dirty="0" smtClean="0">
                <a:solidFill>
                  <a:schemeClr val="bg1"/>
                </a:solidFill>
                <a:hlinkClick r:id="rId5" action="ppaction://hlinksldjump"/>
              </a:rPr>
              <a:t>宁波）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hlinkClick r:id="rId6" action="ppaction://hlinksldjump"/>
              </a:rPr>
              <a:t>四、工程数据（稼动率</a:t>
            </a:r>
            <a:r>
              <a:rPr lang="en-US" altLang="zh-CN" sz="2400" dirty="0" smtClean="0">
                <a:solidFill>
                  <a:schemeClr val="bg1"/>
                </a:solidFill>
                <a:hlinkClick r:id="rId6" action="ppaction://hlinksldjump"/>
              </a:rPr>
              <a:t>·</a:t>
            </a:r>
            <a:r>
              <a:rPr lang="zh-CN" altLang="en-US" sz="2400" dirty="0" smtClean="0">
                <a:solidFill>
                  <a:schemeClr val="bg1"/>
                </a:solidFill>
                <a:hlinkClick r:id="rId6" action="ppaction://hlinksldjump"/>
              </a:rPr>
              <a:t>荣成）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hlinkClick r:id="rId7" action="ppaction://hlinksldjump"/>
              </a:rPr>
              <a:t>五、资材数据（品耗率）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hlinkClick r:id="rId8" action="ppaction://hlinksldjump"/>
              </a:rPr>
              <a:t>六、人事数据（辞职率</a:t>
            </a:r>
            <a:r>
              <a:rPr lang="en-US" altLang="zh-CN" sz="2400" dirty="0" smtClean="0">
                <a:solidFill>
                  <a:schemeClr val="bg1"/>
                </a:solidFill>
                <a:hlinkClick r:id="rId8" action="ppaction://hlinksldjump"/>
              </a:rPr>
              <a:t>·</a:t>
            </a:r>
            <a:r>
              <a:rPr lang="zh-CN" altLang="en-US" sz="2400" dirty="0" smtClean="0">
                <a:solidFill>
                  <a:schemeClr val="bg1"/>
                </a:solidFill>
                <a:hlinkClick r:id="rId8" action="ppaction://hlinksldjump"/>
              </a:rPr>
              <a:t>出勤率）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hlinkClick r:id="rId9" action="ppaction://hlinksldjump"/>
              </a:rPr>
              <a:t>七、工期细明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0" y="785794"/>
          <a:ext cx="9144003" cy="5074920"/>
        </p:xfrm>
        <a:graphic>
          <a:graphicData uri="http://schemas.openxmlformats.org/drawingml/2006/table">
            <a:tbl>
              <a:tblPr/>
              <a:tblGrid>
                <a:gridCol w="638510"/>
                <a:gridCol w="494845"/>
                <a:gridCol w="670437"/>
                <a:gridCol w="582641"/>
                <a:gridCol w="564018"/>
                <a:gridCol w="582641"/>
                <a:gridCol w="582641"/>
                <a:gridCol w="582641"/>
                <a:gridCol w="582641"/>
                <a:gridCol w="582641"/>
                <a:gridCol w="582641"/>
                <a:gridCol w="582641"/>
                <a:gridCol w="582641"/>
                <a:gridCol w="766212"/>
                <a:gridCol w="766212"/>
              </a:tblGrid>
              <a:tr h="169997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zh-CN" altLang="en-US" sz="2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港盛联合</a:t>
                      </a:r>
                      <a:r>
                        <a:rPr lang="en-US" altLang="zh-CN" sz="2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2011</a:t>
                      </a:r>
                      <a:r>
                        <a:rPr lang="zh-CN" altLang="en-US" sz="2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年第</a:t>
                      </a:r>
                      <a:r>
                        <a:rPr lang="en-US" altLang="zh-CN" sz="2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lang="zh-CN" altLang="en-US" sz="21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周工程管理情况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4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项目部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担当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区分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物量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完工  个数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周间完工通过率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月间完工通过率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年度完工通过率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备注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487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达成率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达成率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达成率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531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港盛荣成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彭顺怀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先行喷砂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15578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90.91%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90.91%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96.39%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96.39%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53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21675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77.78%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96.43%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77.78%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70.37%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90.48%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84.44%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74.71%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88.47%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3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16115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75.00%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83.33%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111.11%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75.00%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74.07%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98.77%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84.44%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74.03%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87.67%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3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涂装小计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15578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76.47%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104.61%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76.47%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72.22%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94.44%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84.44%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74.36%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88.06%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1753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P E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打磨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1692.19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65.55%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30.77%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46.94%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65.55%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60.98%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93.02%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65.55%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79.91%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121.91%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53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P E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66.39%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75.32%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66.39%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90.91%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136.94%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66.39%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81.40%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122.61%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53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P E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1692.19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66.39%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75.32%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66.39%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90.91%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136.94%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66.39%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81.40%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122.61%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1753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项目部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17270.19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75.41%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65.00%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86.19%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75.41%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81.57%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108.16%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75.41%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77.88%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103.27%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531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港盛伽耶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姜新运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先行喷砂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17160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98.88%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98.88%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99.82%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99.82%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53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喷漆班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16245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67.41%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94.44%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140.10%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67.41%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126.09%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67.41%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83.80%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124.30%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53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预涂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16245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67.41%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148.34%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67.41%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87.32%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129.54%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67.41%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86.49%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128.29%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53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预涂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67.41%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67.41%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66.67%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98.89%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67.41%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67.74%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100.49%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53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涂装小计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17160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67.41%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94.44%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140.10%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67.41%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126.09%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67.41%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83.80%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124.30%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1753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行政部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吕冠峰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荣成涂装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34430.19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71.41%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79.72%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111.63%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71.41%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83.28%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116.62%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71.41%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80.84%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113.19%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7531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港盛宁波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贾建宽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先行喷砂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24639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53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涂装一职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21218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78.337%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80.000%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102.12%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78.337%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79.310%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101.24%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78.337%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79.808%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101.88%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53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涂装二职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19941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80.909%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123.60%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80.909%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95.455%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117.98%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80.910%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98.241%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121.42%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53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涂装小计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80.909%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89.474%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110.59%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80.909%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87.903%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108.64%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79.721%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88.821%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111.41%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1753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建力宁波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钟华军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分段组立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62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468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备注：建力宁波项目部因为放高温假数据只统计到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785794"/>
          <a:ext cx="9144003" cy="4811292"/>
        </p:xfrm>
        <a:graphic>
          <a:graphicData uri="http://schemas.openxmlformats.org/drawingml/2006/table">
            <a:tbl>
              <a:tblPr/>
              <a:tblGrid>
                <a:gridCol w="523207"/>
                <a:gridCol w="523207"/>
                <a:gridCol w="610407"/>
                <a:gridCol w="639475"/>
                <a:gridCol w="523207"/>
                <a:gridCol w="523207"/>
                <a:gridCol w="632208"/>
                <a:gridCol w="566806"/>
                <a:gridCol w="523207"/>
                <a:gridCol w="523207"/>
                <a:gridCol w="552273"/>
                <a:gridCol w="523207"/>
                <a:gridCol w="523207"/>
                <a:gridCol w="978589"/>
                <a:gridCol w="978589"/>
              </a:tblGrid>
              <a:tr h="298406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港盛联合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2011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周工程管理情况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7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项目部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担当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区分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物量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出勤时数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周间效率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月间效率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年度效率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备注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1042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达成率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达成率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达成率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104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港盛荣成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彭顺怀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先行喷砂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15578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2713.5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5.666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5.741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101.32%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5.666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5.612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99.04%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5.666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5.721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100.96%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0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21675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5.981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7.563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126.45%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5.981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5.055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84.51%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4.946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5.032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101.73%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0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16115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6.294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5.609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89.12%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6.294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4.182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66.44%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4.946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4.510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91.18%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涂装小计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15578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8452.5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1.792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1.843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102.85%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1.792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1.661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92.66%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1.669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1.537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92.12%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13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P E 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打磨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1692.19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0.975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1.748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179.30%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0.975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1.139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116.78%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0.975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1.087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111.44%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P E 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762.5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2.360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0.112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4.75%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2.360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0.369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15.62%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2.139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1.760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82.26%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P E 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1692.19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1730.5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0.520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0.978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188.05%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0.520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0.586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112.67%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0.512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0.527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102.93%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13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项目部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17270.19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10183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1.157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1.696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146.58%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1.157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1.123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97.08%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1.091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1.032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94.61%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262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港盛伽耶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姜新运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先行喷砂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17160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2179.5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7.204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7.873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109.29%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7.204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7.302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101.36%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7.204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7.816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108.49%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喷漆班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16245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21.166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16.132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76.22%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21.166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18.682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88.26%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21.166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23.770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112.30%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预涂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16245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7.672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5.732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74.72%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7.672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4.980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64.91%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6.874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5.901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85.85%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预涂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1012.5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7.539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7.539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4.286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56.85%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5.180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5.726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110.54%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涂装小计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17160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7033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2.194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2.440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111.21%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2.194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2.612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119.04%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2.148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2.197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102.26%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13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脚手架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3392.38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1807.5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2.102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1.877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89.29%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2.102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2.048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97.41%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2.102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2.532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120.47%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26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行政部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吕冠峰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37822.57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19023.5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1.608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1.988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123.64%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1.608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1.726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107.37%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1.608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1.698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105.62%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3262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港盛宁波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贾建宽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先行喷砂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24639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3105.5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7.134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7.934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111.21%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7.134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7.856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110.12%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7.134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7.357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103.12%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涂装一职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21218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4061.5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4.700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5.224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111.15%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4.700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4.821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102.57%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4.568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4.453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97.47%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涂装二职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19941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2263.5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6.388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8.810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137.91%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6.388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6.493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101.64%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6.338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6.630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104.61%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涂装小计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24639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9430.5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2.310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2.613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113.10%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2.310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2.502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108.33%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2.289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2.265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98.96%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1326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建力宁波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钟华军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分段组立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5260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16.700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6.312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37.80%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16.700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9.270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55.51%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15.051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11.803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78.42%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326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汉邦宁波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修益龙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 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391.05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14.100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12.239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86.80%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14.100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13.212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93.70%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13.788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13.402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97.20%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H/C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256.327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13.622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14.045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103.11%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13.622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12.542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92.07%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13.662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13.763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100.74%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647.377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13.688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12.896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94.21%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13.688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12.967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94.73%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13.688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13.544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98.95%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1326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汉邦荣成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彭文俊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 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420.36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4624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11.303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9.091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80.43%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11.303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11.070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97.94%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11.245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11.300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100.49%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852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5259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备注：建力宁波项目部因为放高温假数据只统计到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52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8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0" y="785794"/>
          <a:ext cx="9144002" cy="5715047"/>
        </p:xfrm>
        <a:graphic>
          <a:graphicData uri="http://schemas.openxmlformats.org/drawingml/2006/table">
            <a:tbl>
              <a:tblPr/>
              <a:tblGrid>
                <a:gridCol w="470809"/>
                <a:gridCol w="362916"/>
                <a:gridCol w="463452"/>
                <a:gridCol w="375177"/>
                <a:gridCol w="375177"/>
                <a:gridCol w="470809"/>
                <a:gridCol w="375177"/>
                <a:gridCol w="375177"/>
                <a:gridCol w="375177"/>
                <a:gridCol w="375177"/>
                <a:gridCol w="375177"/>
                <a:gridCol w="485523"/>
                <a:gridCol w="375177"/>
                <a:gridCol w="375177"/>
                <a:gridCol w="492879"/>
                <a:gridCol w="426670"/>
                <a:gridCol w="426670"/>
                <a:gridCol w="431575"/>
                <a:gridCol w="426670"/>
                <a:gridCol w="426670"/>
                <a:gridCol w="426670"/>
                <a:gridCol w="456096"/>
              </a:tblGrid>
              <a:tr h="406403">
                <a:tc gridSpan="22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2011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年第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周（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7.25-7.31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）稼动情况总结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宁波三大项目部）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08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项目部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职别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保有  人力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正常  天数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考勤总时数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作业总时数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考勤情况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作业情况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稼动率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17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正常作业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修正   作业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待工 时数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正常 出勤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加班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缺勤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直接  时数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间接 时数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出勤率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缺勤率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加班率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正常率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直接率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间接率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0868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港盛宁波项目部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959.5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129.5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959.5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98.4%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70.6%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742.5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119.5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62.5%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修正班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219.5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909.5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748.5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909.5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88.7%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82.3%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9C0006"/>
                          </a:solidFill>
                          <a:latin typeface="宋体" pitchFamily="2" charset="-122"/>
                          <a:ea typeface="宋体" pitchFamily="2" charset="-122"/>
                        </a:rPr>
                        <a:t>82.3%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吸砂班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548.5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548.5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36.7%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63.3%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91.4%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91.4%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一职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职</a:t>
                      </a:r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357.5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466.5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477.5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146.5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92.6%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74.8%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76.5%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9C0006"/>
                          </a:solidFill>
                          <a:latin typeface="宋体" pitchFamily="2" charset="-122"/>
                          <a:ea typeface="宋体" pitchFamily="2" charset="-122"/>
                        </a:rPr>
                        <a:t>76.5%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职</a:t>
                      </a:r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526.5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548.5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92.9%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70.1%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91.8%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91.8%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职</a:t>
                      </a:r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363.5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486.5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357.5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486.5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87.4%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74.7%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73.5%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9C0006"/>
                          </a:solidFill>
                          <a:latin typeface="宋体" pitchFamily="2" charset="-122"/>
                          <a:ea typeface="宋体" pitchFamily="2" charset="-122"/>
                        </a:rPr>
                        <a:t>73.5%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职</a:t>
                      </a:r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9.1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687.5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497.5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687.5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55.9%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72.4%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9C0006"/>
                          </a:solidFill>
                          <a:latin typeface="宋体" pitchFamily="2" charset="-122"/>
                          <a:ea typeface="宋体" pitchFamily="2" charset="-122"/>
                        </a:rPr>
                        <a:t>72.4%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职</a:t>
                      </a:r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455.5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560.5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689.5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689.5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81.3%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79.5%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9C0006"/>
                          </a:solidFill>
                          <a:latin typeface="宋体" pitchFamily="2" charset="-122"/>
                          <a:ea typeface="宋体" pitchFamily="2" charset="-122"/>
                        </a:rPr>
                        <a:t>79.5%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职</a:t>
                      </a:r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99.4%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77.8%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职</a:t>
                      </a:r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348.5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72.5%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9C0006"/>
                          </a:solidFill>
                          <a:latin typeface="宋体" pitchFamily="2" charset="-122"/>
                          <a:ea typeface="宋体" pitchFamily="2" charset="-122"/>
                        </a:rPr>
                        <a:t>75.6%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  二职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职</a:t>
                      </a:r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88.8%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38.0%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55.0%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69.2%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9C0006"/>
                          </a:solidFill>
                          <a:latin typeface="宋体" pitchFamily="2" charset="-122"/>
                          <a:ea typeface="宋体" pitchFamily="2" charset="-122"/>
                        </a:rPr>
                        <a:t>69.2%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职</a:t>
                      </a:r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797.5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413.5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797.5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87.0%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22.8%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51.8%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48.2%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9C0006"/>
                          </a:solidFill>
                          <a:latin typeface="宋体" pitchFamily="2" charset="-122"/>
                          <a:ea typeface="宋体" pitchFamily="2" charset="-122"/>
                        </a:rPr>
                        <a:t>51.8%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职</a:t>
                      </a:r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572.5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168.5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760.5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97.5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760.5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22.2%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87.2%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87.2%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134.9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5729.5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6913.5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641.5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7993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91.5%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68.6%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79.4%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9C0006"/>
                          </a:solidFill>
                          <a:latin typeface="宋体" pitchFamily="2" charset="-122"/>
                          <a:ea typeface="宋体" pitchFamily="2" charset="-122"/>
                        </a:rPr>
                        <a:t>79.4%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6086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建力宁波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三职</a:t>
                      </a:r>
                    </a:p>
                  </a:txBody>
                  <a:tcPr marL="0" marR="0" marT="0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91.2%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91.2%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76.4%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53.1%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46.9%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9C0006"/>
                          </a:solidFill>
                          <a:latin typeface="宋体" pitchFamily="2" charset="-122"/>
                          <a:ea typeface="宋体" pitchFamily="2" charset="-122"/>
                        </a:rPr>
                        <a:t>53.1%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99.2%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69.0%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9C0006"/>
                          </a:solidFill>
                          <a:latin typeface="宋体" pitchFamily="2" charset="-122"/>
                          <a:ea typeface="宋体" pitchFamily="2" charset="-122"/>
                        </a:rPr>
                        <a:t>69.0%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四职</a:t>
                      </a:r>
                    </a:p>
                  </a:txBody>
                  <a:tcPr marL="0" marR="0" marT="0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73.9%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34.0%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9C0006"/>
                          </a:solidFill>
                          <a:latin typeface="宋体" pitchFamily="2" charset="-122"/>
                          <a:ea typeface="宋体" pitchFamily="2" charset="-122"/>
                        </a:rPr>
                        <a:t>66.0%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49.7%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9C0006"/>
                          </a:solidFill>
                          <a:latin typeface="宋体" pitchFamily="2" charset="-122"/>
                          <a:ea typeface="宋体" pitchFamily="2" charset="-122"/>
                        </a:rPr>
                        <a:t>49.7%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103.8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4536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5708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3401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5708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91.0%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79.5%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59.6%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9C0006"/>
                          </a:solidFill>
                          <a:latin typeface="宋体" pitchFamily="2" charset="-122"/>
                          <a:ea typeface="宋体" pitchFamily="2" charset="-122"/>
                        </a:rPr>
                        <a:t>59.6%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60868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汉邦宁波项目部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一职</a:t>
                      </a:r>
                    </a:p>
                  </a:txBody>
                  <a:tcPr marL="0" marR="0" marT="0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92.6%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79.1%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9C0006"/>
                          </a:solidFill>
                          <a:latin typeface="宋体" pitchFamily="2" charset="-122"/>
                          <a:ea typeface="宋体" pitchFamily="2" charset="-122"/>
                        </a:rPr>
                        <a:t>80.7%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97.9%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84.1%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77.0%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9C0006"/>
                          </a:solidFill>
                          <a:latin typeface="宋体" pitchFamily="2" charset="-122"/>
                          <a:ea typeface="宋体" pitchFamily="2" charset="-122"/>
                        </a:rPr>
                        <a:t>77.0%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97.4%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84.4%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92.2%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74.9%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84.6%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9C0006"/>
                          </a:solidFill>
                          <a:latin typeface="宋体" pitchFamily="2" charset="-122"/>
                          <a:ea typeface="宋体" pitchFamily="2" charset="-122"/>
                        </a:rPr>
                        <a:t>84.6%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二职</a:t>
                      </a:r>
                    </a:p>
                  </a:txBody>
                  <a:tcPr marL="0" marR="0" marT="0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84.6%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98.8%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77.2%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9C0006"/>
                          </a:solidFill>
                          <a:latin typeface="宋体" pitchFamily="2" charset="-122"/>
                          <a:ea typeface="宋体" pitchFamily="2" charset="-122"/>
                        </a:rPr>
                        <a:t>80.9%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69.7%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88.8%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88.8%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0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90.3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3684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4156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4457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79.9%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0868">
                <a:tc gridSpan="22">
                  <a:txBody>
                    <a:bodyPr/>
                    <a:lstStyle/>
                    <a:p>
                      <a:pPr algn="l" fontAlgn="ctr"/>
                      <a:r>
                        <a:rPr lang="zh-CN" altLang="en-US" sz="9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备注：建力宁波项目部因为放高温假数据只统计到</a:t>
                      </a:r>
                      <a:r>
                        <a:rPr lang="en-US" altLang="zh-CN" sz="9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9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9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  <a:r>
                        <a:rPr lang="zh-CN" altLang="en-US" sz="9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0" y="857232"/>
          <a:ext cx="9144000" cy="5500735"/>
        </p:xfrm>
        <a:graphic>
          <a:graphicData uri="http://schemas.openxmlformats.org/drawingml/2006/table">
            <a:tbl>
              <a:tblPr/>
              <a:tblGrid>
                <a:gridCol w="361327"/>
                <a:gridCol w="464563"/>
                <a:gridCol w="722654"/>
                <a:gridCol w="364346"/>
                <a:gridCol w="409912"/>
                <a:gridCol w="668012"/>
                <a:gridCol w="348422"/>
                <a:gridCol w="348422"/>
                <a:gridCol w="348422"/>
                <a:gridCol w="348422"/>
                <a:gridCol w="348422"/>
                <a:gridCol w="450899"/>
                <a:gridCol w="348422"/>
                <a:gridCol w="348422"/>
                <a:gridCol w="457731"/>
                <a:gridCol w="396246"/>
                <a:gridCol w="396246"/>
                <a:gridCol w="400800"/>
                <a:gridCol w="396246"/>
                <a:gridCol w="396246"/>
                <a:gridCol w="396246"/>
                <a:gridCol w="423572"/>
              </a:tblGrid>
              <a:tr h="368597">
                <a:tc gridSpan="22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2011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年第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周（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7.25-7.31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）稼动情况总结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荣成三大项目部）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5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项目部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职别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保有  人力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正常  天数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考勤总时数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作业总时数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考勤情况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作业情况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稼动率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610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正常作业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修正   作业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待工 时数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正常 出勤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加班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缺勤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直接  时数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间接 时数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出勤率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缺勤率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加班率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正常率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直接率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间接率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0545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港盛三星项目部</a:t>
                      </a:r>
                    </a:p>
                  </a:txBody>
                  <a:tcPr marL="0" marR="0" marT="0" marB="0" vert="eaVert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L/QC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93.1%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68.7%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22.4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472.5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1368.5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1078.5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1368.5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83.9%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34.5%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55.0%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78.8%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78.8%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吸砂班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63.4%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74.3%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74.3%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修正班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820.5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415.5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82.8%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</a:t>
                      </a:r>
                      <a:r>
                        <a:rPr lang="en-US" altLang="zh-CN" sz="8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8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喷漆</a:t>
                      </a:r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63.5%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82.6%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82.6%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预涂</a:t>
                      </a:r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32.4%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61.4%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预涂</a:t>
                      </a:r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93.3%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62.2%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93.8%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93.8%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预涂</a:t>
                      </a:r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715.5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82.0%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39.8%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49.4%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84.2%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84.2%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</a:t>
                      </a:r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喷漆</a:t>
                      </a:r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72.0%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54.5%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77.4%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22.6%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77.4%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预涂</a:t>
                      </a:r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62.4%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98.0%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98.0%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预涂</a:t>
                      </a:r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93.3%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93.5%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93.5%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预涂</a:t>
                      </a:r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91.7%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35.9%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58.7%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94.7%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94.7%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PE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搭载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打磨班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68.6%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98.6%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98.6%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喷漆班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70.6%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预涂班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68.4%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211.4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6913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7455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3552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12008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10367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12008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88.2%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62.1%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港盛伽耶项目部</a:t>
                      </a:r>
                    </a:p>
                  </a:txBody>
                  <a:tcPr marL="0" marR="0" marT="0" marB="0" vert="eaVert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L/QC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356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98.9%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77.2%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99.1%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99.1%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509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脚手架职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架子班</a:t>
                      </a:r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A(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</a:t>
                      </a:r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199.5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639.5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639.5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99.1%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68.2%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509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架子班</a:t>
                      </a:r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A(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组立</a:t>
                      </a:r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523.5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架子班</a:t>
                      </a:r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32.1%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89.4%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89.4%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</a:t>
                      </a:r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</a:t>
                      </a:r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87.9%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60.7%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68.8%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68.8%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修正班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258.5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858.5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786.5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858.5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94.7%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91.6%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91.6%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喷漆班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83.9%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35.9%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53.8%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81.1%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81.1%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预涂</a:t>
                      </a:r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692.5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794.5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1054.5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168.5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94.6%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65.0%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预涂</a:t>
                      </a:r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556.5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1764.5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1516.5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1764.5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91.1%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62.3%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预涂</a:t>
                      </a:r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324.5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1044.5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1044.5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65.9%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169.2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5571.5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6289.5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478.5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9776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8307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9776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92.9%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64.3%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汉邦荣成项目部</a:t>
                      </a:r>
                    </a:p>
                  </a:txBody>
                  <a:tcPr marL="0" marR="0" marT="0" marB="0" vert="eaVert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QC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450.5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450.5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60.4%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74.0%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74.0%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加工职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切割班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337.5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1097.5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189.5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1097.5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94.7%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65.6%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82.7%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82.7%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装配</a:t>
                      </a:r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68.9%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81.8%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81.8%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装配</a:t>
                      </a:r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462.5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94.4%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64.3%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63.5%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36.5%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63.5%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组立职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焊接</a:t>
                      </a:r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697.5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97.1%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32.4%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65.7%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84.2%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84.2%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焊接</a:t>
                      </a:r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783.5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224.5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783.5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72.5%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71.3%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71.3%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火攻班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91.7%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24.8%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69.0%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05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3492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1534.5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5222.5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4075.5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5222.5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94.7%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66.9%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78.0%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22.0%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78.0%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5984" y="6519446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0" y="857233"/>
          <a:ext cx="9144002" cy="4688927"/>
        </p:xfrm>
        <a:graphic>
          <a:graphicData uri="http://schemas.openxmlformats.org/drawingml/2006/table">
            <a:tbl>
              <a:tblPr/>
              <a:tblGrid>
                <a:gridCol w="1280468"/>
                <a:gridCol w="999765"/>
                <a:gridCol w="865182"/>
                <a:gridCol w="1015146"/>
                <a:gridCol w="1245860"/>
                <a:gridCol w="1245860"/>
                <a:gridCol w="1230480"/>
                <a:gridCol w="1261241"/>
              </a:tblGrid>
              <a:tr h="598799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港盛联合先行涂装  </a:t>
                      </a:r>
                      <a:r>
                        <a:rPr lang="en-US" altLang="zh-CN" sz="24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2011</a:t>
                      </a:r>
                      <a:r>
                        <a:rPr lang="zh-CN" altLang="en-US" sz="24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年第</a:t>
                      </a:r>
                      <a:r>
                        <a:rPr lang="en-US" altLang="zh-CN" sz="24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31</a:t>
                      </a:r>
                      <a:r>
                        <a:rPr lang="zh-CN" altLang="en-US" sz="24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周  </a:t>
                      </a:r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BLOCK &amp; H/C   </a:t>
                      </a:r>
                      <a:r>
                        <a:rPr lang="zh-CN" altLang="en-US" sz="24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工期明细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73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2F2F2"/>
                          </a:solidFill>
                          <a:latin typeface="宋体"/>
                        </a:rPr>
                        <a:t>项目部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区分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有无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船号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分段号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开工时间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截止时间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超过天数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7042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港盛宁波项目部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BLOCK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Ｈ／Ｃ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R211P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2011-7-1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2011-7-31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R211S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2011-6-30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2011-7-31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R212P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2011-7-1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2011-7-31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R212S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2011-6-30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2011-7-31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R231P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2011-6-28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2011-7-31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R231S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2011-6-28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2011-7-31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港盛荣成项目部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BLOCK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B17GP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2011-7-9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2011-7-31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S210S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2011-7-6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2011-7-31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S170S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2011-7-5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2011-7-31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港盛伽耶项目部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BLOCK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Ｈ／Ｃ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114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111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注：此工期明细是先行涂装未完工的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BLOCK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超出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天，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H/C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超出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天。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720" y="1142984"/>
            <a:ext cx="871543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上周问题反馈情况：</a:t>
            </a:r>
            <a:endParaRPr lang="en-US" altLang="zh-CN" sz="28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上周港盛伽耶由于分段少涂装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班无需手写问题反馈。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建立宁波已经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周未能提供问题反馈。</a:t>
            </a:r>
            <a:r>
              <a:rPr lang="zh-CN" altLang="en-US" sz="2400" dirty="0" smtClean="0"/>
              <a:t>另外积压这块请尽快禀议申请修改考核基准。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港盛宁波</a:t>
            </a:r>
            <a:r>
              <a:rPr lang="en-US" altLang="zh-CN" sz="2400" dirty="0" smtClean="0"/>
              <a:t>H/C</a:t>
            </a:r>
            <a:r>
              <a:rPr lang="zh-CN" altLang="en-US" sz="2400" dirty="0" smtClean="0"/>
              <a:t>积压由中旬的</a:t>
            </a:r>
            <a:r>
              <a:rPr lang="en-US" altLang="zh-CN" sz="2400" dirty="0" smtClean="0"/>
              <a:t>60</a:t>
            </a:r>
            <a:r>
              <a:rPr lang="zh-CN" altLang="en-US" sz="2400" dirty="0" smtClean="0"/>
              <a:t>个到了</a:t>
            </a:r>
            <a:r>
              <a:rPr lang="en-US" altLang="zh-CN" sz="2400" dirty="0" smtClean="0"/>
              <a:t>53</a:t>
            </a:r>
            <a:r>
              <a:rPr lang="zh-CN" altLang="en-US" sz="2400" dirty="0" smtClean="0"/>
              <a:t>个希望继续努力。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因天气原因取消的分段（完工，喷砂）可以禀议形式通知，将不计入考核。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0075" y="161925"/>
            <a:ext cx="1557528" cy="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0075" y="161925"/>
            <a:ext cx="1557528" cy="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6750" y="161925"/>
            <a:ext cx="1557528" cy="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6750" y="161925"/>
            <a:ext cx="1557528" cy="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00" y="161925"/>
            <a:ext cx="1557528" cy="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00" y="161925"/>
            <a:ext cx="1557528" cy="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00" y="161925"/>
            <a:ext cx="1557528" cy="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00" y="161925"/>
            <a:ext cx="1557528" cy="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7275" y="161925"/>
            <a:ext cx="1326388" cy="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161925"/>
            <a:ext cx="1326388" cy="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7275" y="161925"/>
            <a:ext cx="1326388" cy="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1" y="785794"/>
          <a:ext cx="9143998" cy="5685292"/>
        </p:xfrm>
        <a:graphic>
          <a:graphicData uri="http://schemas.openxmlformats.org/drawingml/2006/table">
            <a:tbl>
              <a:tblPr/>
              <a:tblGrid>
                <a:gridCol w="691144"/>
                <a:gridCol w="790352"/>
                <a:gridCol w="661523"/>
                <a:gridCol w="582535"/>
                <a:gridCol w="525762"/>
                <a:gridCol w="555383"/>
                <a:gridCol w="496143"/>
                <a:gridCol w="555383"/>
                <a:gridCol w="607218"/>
                <a:gridCol w="533170"/>
                <a:gridCol w="555383"/>
                <a:gridCol w="533170"/>
                <a:gridCol w="547978"/>
                <a:gridCol w="1508854"/>
              </a:tblGrid>
              <a:tr h="535042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2011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年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周公司品耗管理情况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75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区分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担当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当周出库 费用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当周产量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周间品耗率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月间品耗率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年间品耗率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备注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267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达成率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达成率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达成率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57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港盛宁波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贾建宽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17756.00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24639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3.46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2.883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3.46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2.365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3.220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2.970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港盛荣成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彭顺怀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17248.70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17270.19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5.486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3.995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5.486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2.683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5.158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3.948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5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港盛伽耶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姜新运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代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10770.00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17160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2.929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2.510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2.929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2.076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2.241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1.996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1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行政部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吕冠峰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28018.70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37822.57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3.46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2.963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3.46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2.211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3.192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2.873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5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脚手架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李昌强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368.00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3392.38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0.434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0.900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0.833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0.668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50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建力宁波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钟华军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6750.00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4.529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8.133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4.529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5.618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4.223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4.688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当周产量是截止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号的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75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汉邦宁波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修益龙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20681.70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647.377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9.402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6.389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9.402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9.157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8.778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9.462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1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汉邦荣成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彭文俊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14926.00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420.36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9.402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7.102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9.402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14.708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8.689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13.651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5795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▶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.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上周品耗问题点分析：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75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项目部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担当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品耗达成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领用超标类别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超标物品编号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超标物品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领用数量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备注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75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建力宁波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钟华军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劳保类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LB-096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工作服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当周产量是截止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号的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7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LB-010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安全鞋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当周产量是截止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号的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7522">
                <a:tc gridSpan="14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▶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.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上周采购重点工作：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7522">
                <a:tc gridSpan="14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上周监督、查看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月份消耗品购买申请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----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达成良好。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7522">
                <a:tc gridSpan="14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▶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.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本周采购重点工作：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7522">
                <a:tc gridSpan="14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本周预采购各项目部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月份消耗品购买申请。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7275" y="161925"/>
            <a:ext cx="1326388" cy="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4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4D1979"/>
      </a:accent1>
      <a:accent2>
        <a:srgbClr val="97C523"/>
      </a:accent2>
      <a:accent3>
        <a:srgbClr val="FFFFFF"/>
      </a:accent3>
      <a:accent4>
        <a:srgbClr val="000000"/>
      </a:accent4>
      <a:accent5>
        <a:srgbClr val="B2ABBE"/>
      </a:accent5>
      <a:accent6>
        <a:srgbClr val="88B21F"/>
      </a:accent6>
      <a:hlink>
        <a:srgbClr val="C9E576"/>
      </a:hlink>
      <a:folHlink>
        <a:srgbClr val="DDDDDD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D1979"/>
        </a:accent1>
        <a:accent2>
          <a:srgbClr val="97C523"/>
        </a:accent2>
        <a:accent3>
          <a:srgbClr val="FFFFFF"/>
        </a:accent3>
        <a:accent4>
          <a:srgbClr val="000000"/>
        </a:accent4>
        <a:accent5>
          <a:srgbClr val="B2ABBE"/>
        </a:accent5>
        <a:accent6>
          <a:srgbClr val="88B21F"/>
        </a:accent6>
        <a:hlink>
          <a:srgbClr val="C9E576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D1979"/>
        </a:accent1>
        <a:accent2>
          <a:srgbClr val="97C523"/>
        </a:accent2>
        <a:accent3>
          <a:srgbClr val="FFFFFF"/>
        </a:accent3>
        <a:accent4>
          <a:srgbClr val="000000"/>
        </a:accent4>
        <a:accent5>
          <a:srgbClr val="B2ABBE"/>
        </a:accent5>
        <a:accent6>
          <a:srgbClr val="88B21F"/>
        </a:accent6>
        <a:hlink>
          <a:srgbClr val="C9E57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</TotalTime>
  <Words>4760</Words>
  <Application>Microsoft Office PowerPoint</Application>
  <PresentationFormat>全屏显示(4:3)</PresentationFormat>
  <Paragraphs>2621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港   盛   联   合</vt:lpstr>
      <vt:lpstr>幻灯片 2</vt:lpstr>
      <vt:lpstr>►引领造船涂装业变革的港盛联合</vt:lpstr>
      <vt:lpstr>►引领造船涂装业变革的港盛联合</vt:lpstr>
      <vt:lpstr>►引领造船涂装业变革的港盛联合</vt:lpstr>
      <vt:lpstr>►引领造船涂装业变革的港盛联合</vt:lpstr>
      <vt:lpstr>►引领造船涂装业变革的港盛联合</vt:lpstr>
      <vt:lpstr>►引领造船涂装业变革的港盛联合</vt:lpstr>
      <vt:lpstr>►引领造船涂装业变革的港盛联合</vt:lpstr>
      <vt:lpstr>►引领造船涂装业变革的港盛联合</vt:lpstr>
      <vt:lpstr>幻灯片 11</vt:lpstr>
    </vt:vector>
  </TitlesOfParts>
  <Company>m62 visualcommunications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m62visual</dc:creator>
  <cp:keywords/>
  <dc:description>Background provided by m62 Visualcommunications, visit www.m62.net for more details</dc:description>
  <cp:lastModifiedBy>MingCheong</cp:lastModifiedBy>
  <cp:revision>265</cp:revision>
  <dcterms:created xsi:type="dcterms:W3CDTF">2009-07-22T10:59:35Z</dcterms:created>
  <dcterms:modified xsi:type="dcterms:W3CDTF">2011-08-02T05:15:28Z</dcterms:modified>
  <cp:category>Scouts Background</cp:category>
</cp:coreProperties>
</file>