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8" r:id="rId2"/>
    <p:sldId id="426" r:id="rId3"/>
    <p:sldId id="427" r:id="rId4"/>
    <p:sldId id="416" r:id="rId5"/>
    <p:sldId id="428" r:id="rId6"/>
    <p:sldId id="429" r:id="rId7"/>
    <p:sldId id="439" r:id="rId8"/>
    <p:sldId id="430" r:id="rId9"/>
    <p:sldId id="431" r:id="rId10"/>
    <p:sldId id="432" r:id="rId11"/>
    <p:sldId id="433" r:id="rId12"/>
    <p:sldId id="441" r:id="rId13"/>
    <p:sldId id="442" r:id="rId14"/>
    <p:sldId id="440" r:id="rId15"/>
    <p:sldId id="434" r:id="rId16"/>
    <p:sldId id="452" r:id="rId17"/>
    <p:sldId id="453" r:id="rId18"/>
    <p:sldId id="454" r:id="rId19"/>
    <p:sldId id="458" r:id="rId20"/>
    <p:sldId id="456" r:id="rId21"/>
    <p:sldId id="457" r:id="rId22"/>
    <p:sldId id="455" r:id="rId23"/>
    <p:sldId id="443" r:id="rId24"/>
    <p:sldId id="459" r:id="rId25"/>
    <p:sldId id="460" r:id="rId26"/>
    <p:sldId id="462" r:id="rId27"/>
    <p:sldId id="463" r:id="rId28"/>
    <p:sldId id="464" r:id="rId29"/>
    <p:sldId id="465" r:id="rId30"/>
    <p:sldId id="466" r:id="rId31"/>
    <p:sldId id="467" r:id="rId32"/>
    <p:sldId id="468" r:id="rId33"/>
    <p:sldId id="469" r:id="rId34"/>
    <p:sldId id="470" r:id="rId35"/>
    <p:sldId id="438" r:id="rId36"/>
    <p:sldId id="473" r:id="rId37"/>
    <p:sldId id="423" r:id="rId38"/>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FF"/>
    <a:srgbClr val="D29E00"/>
    <a:srgbClr val="4FD4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861" autoAdjust="0"/>
  </p:normalViewPr>
  <p:slideViewPr>
    <p:cSldViewPr>
      <p:cViewPr varScale="1">
        <p:scale>
          <a:sx n="43" d="100"/>
          <a:sy n="43" d="100"/>
        </p:scale>
        <p:origin x="-763" y="-67"/>
      </p:cViewPr>
      <p:guideLst>
        <p:guide orient="horz" pos="2154"/>
        <p:guide pos="2880"/>
      </p:guideLst>
    </p:cSldViewPr>
  </p:slideViewPr>
  <p:notesTextViewPr>
    <p:cViewPr>
      <p:scale>
        <a:sx n="100" d="100"/>
        <a:sy n="100" d="100"/>
      </p:scale>
      <p:origin x="0" y="0"/>
    </p:cViewPr>
  </p:notesTextViewPr>
  <p:sorterViewPr>
    <p:cViewPr>
      <p:scale>
        <a:sx n="100" d="100"/>
        <a:sy n="100" d="100"/>
      </p:scale>
      <p:origin x="0" y="26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7586" name="页眉占位符 67585"/>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ltLang="en-US"/>
          </a:p>
        </p:txBody>
      </p:sp>
      <p:sp>
        <p:nvSpPr>
          <p:cNvPr id="67587" name="日期占位符 67586"/>
          <p:cNvSpPr>
            <a:spLocks noGrp="1"/>
          </p:cNvSpPr>
          <p:nvPr>
            <p:ph type="dt" sz="quarter" idx="1"/>
          </p:nvPr>
        </p:nvSpPr>
        <p:spPr>
          <a:xfrm>
            <a:off x="3884613" y="0"/>
            <a:ext cx="2971800" cy="457200"/>
          </a:xfrm>
          <a:prstGeom prst="rect">
            <a:avLst/>
          </a:prstGeom>
          <a:noFill/>
          <a:ln w="9525">
            <a:noFill/>
          </a:ln>
        </p:spPr>
        <p:txBody>
          <a:bodyPr/>
          <a:lstStyle>
            <a:lvl1pPr algn="r">
              <a:defRPr sz="1200" noProof="1" dirty="0"/>
            </a:lvl1pPr>
          </a:lstStyle>
          <a:p>
            <a:endParaRPr lang="zh-CN" altLang="en-US"/>
          </a:p>
        </p:txBody>
      </p:sp>
      <p:sp>
        <p:nvSpPr>
          <p:cNvPr id="67588" name="页脚占位符 67587"/>
          <p:cNvSpPr>
            <a:spLocks noGrp="1"/>
          </p:cNvSpPr>
          <p:nvPr>
            <p:ph type="ftr" sz="quarter" idx="2"/>
          </p:nvPr>
        </p:nvSpPr>
        <p:spPr>
          <a:xfrm>
            <a:off x="0" y="8685213"/>
            <a:ext cx="2971800" cy="457200"/>
          </a:xfrm>
          <a:prstGeom prst="rect">
            <a:avLst/>
          </a:prstGeom>
          <a:noFill/>
          <a:ln w="9525">
            <a:noFill/>
          </a:ln>
        </p:spPr>
        <p:txBody>
          <a:bodyPr anchor="b"/>
          <a:lstStyle>
            <a:lvl1pPr>
              <a:defRPr sz="1200" noProof="1" dirty="0"/>
            </a:lvl1pPr>
          </a:lstStyle>
          <a:p>
            <a:endParaRPr lang="zh-CN" altLang="en-US"/>
          </a:p>
        </p:txBody>
      </p:sp>
      <p:sp>
        <p:nvSpPr>
          <p:cNvPr id="67589" name="灯片编号占位符 67588"/>
          <p:cNvSpPr>
            <a:spLocks noGrp="1"/>
          </p:cNvSpPr>
          <p:nvPr>
            <p:ph type="sldNum" sz="quarter" idx="3"/>
          </p:nvPr>
        </p:nvSpPr>
        <p:spPr>
          <a:xfrm>
            <a:off x="3884613" y="8685213"/>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fld id="{886ECA2A-3DEB-452D-A590-C2F87CA25B24}" type="slidenum">
              <a:rPr lang="zh-CN" altLang="en-US"/>
              <a:pPr/>
              <a:t>‹#›</a:t>
            </a:fld>
            <a:endParaRPr lang="zh-CN" altLang="en-US"/>
          </a:p>
        </p:txBody>
      </p:sp>
    </p:spTree>
    <p:extLst>
      <p:ext uri="{BB962C8B-B14F-4D97-AF65-F5344CB8AC3E}">
        <p14:creationId xmlns:p14="http://schemas.microsoft.com/office/powerpoint/2010/main" val="1612978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vl1pPr>
          </a:lstStyle>
          <a:p>
            <a:pPr>
              <a:defRPr/>
            </a:pPr>
            <a:endParaRPr lang="zh-CN" altLang="en-US"/>
          </a:p>
        </p:txBody>
      </p:sp>
      <p:sp>
        <p:nvSpPr>
          <p:cNvPr id="4100"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94D1EA1-287D-4923-B24D-5A012FC4A94D}" type="slidenum">
              <a:rPr lang="zh-CN" altLang="en-US"/>
              <a:pPr/>
              <a:t>‹#›</a:t>
            </a:fld>
            <a:endParaRPr lang="zh-CN" altLang="en-US"/>
          </a:p>
        </p:txBody>
      </p:sp>
    </p:spTree>
    <p:extLst>
      <p:ext uri="{BB962C8B-B14F-4D97-AF65-F5344CB8AC3E}">
        <p14:creationId xmlns:p14="http://schemas.microsoft.com/office/powerpoint/2010/main" val="48264955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16</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17</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18</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19</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20</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21</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D1EA1-287D-4923-B24D-5A012FC4A94D}" type="slidenum">
              <a:rPr lang="zh-CN" altLang="en-US" smtClean="0"/>
              <a:pPr/>
              <a:t>22</a:t>
            </a:fld>
            <a:endParaRPr lang="zh-CN" altLang="en-US"/>
          </a:p>
        </p:txBody>
      </p:sp>
    </p:spTree>
    <p:extLst>
      <p:ext uri="{BB962C8B-B14F-4D97-AF65-F5344CB8AC3E}">
        <p14:creationId xmlns:p14="http://schemas.microsoft.com/office/powerpoint/2010/main" val="359249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fld id="{795FB5C5-C37E-43BB-9C34-D44050553339}" type="slidenum">
              <a:rPr lang="zh-CN" altLang="en-US"/>
              <a:pPr/>
              <a:t>‹#›</a:t>
            </a:fld>
            <a:endParaRPr lang="zh-CN" altLang="en-US"/>
          </a:p>
        </p:txBody>
      </p:sp>
    </p:spTree>
    <p:extLst>
      <p:ext uri="{BB962C8B-B14F-4D97-AF65-F5344CB8AC3E}">
        <p14:creationId xmlns:p14="http://schemas.microsoft.com/office/powerpoint/2010/main" val="38582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fld id="{AC65E709-3435-4744-8C1F-02443EAFF3B3}" type="slidenum">
              <a:rPr lang="zh-CN" altLang="en-US"/>
              <a:pPr/>
              <a:t>‹#›</a:t>
            </a:fld>
            <a:endParaRPr lang="zh-CN" altLang="en-US"/>
          </a:p>
        </p:txBody>
      </p:sp>
    </p:spTree>
    <p:extLst>
      <p:ext uri="{BB962C8B-B14F-4D97-AF65-F5344CB8AC3E}">
        <p14:creationId xmlns:p14="http://schemas.microsoft.com/office/powerpoint/2010/main" val="6609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fld id="{44E141AB-2DD0-45A6-BE00-3C9EC67E27AB}" type="slidenum">
              <a:rPr lang="zh-CN" altLang="en-US"/>
              <a:pPr/>
              <a:t>‹#›</a:t>
            </a:fld>
            <a:endParaRPr lang="zh-CN" altLang="en-US"/>
          </a:p>
        </p:txBody>
      </p:sp>
    </p:spTree>
    <p:extLst>
      <p:ext uri="{BB962C8B-B14F-4D97-AF65-F5344CB8AC3E}">
        <p14:creationId xmlns:p14="http://schemas.microsoft.com/office/powerpoint/2010/main" val="239718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fld id="{193897E0-00CA-4018-9963-A60D1DB75D87}" type="slidenum">
              <a:rPr lang="zh-CN" altLang="en-US"/>
              <a:pPr/>
              <a:t>‹#›</a:t>
            </a:fld>
            <a:endParaRPr lang="zh-CN" altLang="en-US"/>
          </a:p>
        </p:txBody>
      </p:sp>
    </p:spTree>
    <p:extLst>
      <p:ext uri="{BB962C8B-B14F-4D97-AF65-F5344CB8AC3E}">
        <p14:creationId xmlns:p14="http://schemas.microsoft.com/office/powerpoint/2010/main" val="278825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fld id="{6DB40D74-DBE6-4C06-A227-B01C781844BD}" type="slidenum">
              <a:rPr lang="zh-CN" altLang="en-US"/>
              <a:pPr/>
              <a:t>‹#›</a:t>
            </a:fld>
            <a:endParaRPr lang="zh-CN" altLang="en-US"/>
          </a:p>
        </p:txBody>
      </p:sp>
    </p:spTree>
    <p:extLst>
      <p:ext uri="{BB962C8B-B14F-4D97-AF65-F5344CB8AC3E}">
        <p14:creationId xmlns:p14="http://schemas.microsoft.com/office/powerpoint/2010/main" val="325282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fld id="{FD725E1A-953E-4F92-9C9C-CB151AA331F2}" type="slidenum">
              <a:rPr lang="zh-CN" altLang="en-US"/>
              <a:pPr/>
              <a:t>‹#›</a:t>
            </a:fld>
            <a:endParaRPr lang="zh-CN" altLang="en-US"/>
          </a:p>
        </p:txBody>
      </p:sp>
    </p:spTree>
    <p:extLst>
      <p:ext uri="{BB962C8B-B14F-4D97-AF65-F5344CB8AC3E}">
        <p14:creationId xmlns:p14="http://schemas.microsoft.com/office/powerpoint/2010/main" val="54607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a:ln/>
        </p:spPr>
        <p:txBody>
          <a:bodyPr/>
          <a:lstStyle>
            <a:lvl1pPr>
              <a:defRPr/>
            </a:lvl1pPr>
          </a:lstStyle>
          <a:p>
            <a:pPr>
              <a:defRPr/>
            </a:pPr>
            <a:endParaRPr lang="zh-CN" altLang="en-US"/>
          </a:p>
        </p:txBody>
      </p:sp>
      <p:sp>
        <p:nvSpPr>
          <p:cNvPr id="8" name="页脚占位符 1028"/>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029"/>
          <p:cNvSpPr>
            <a:spLocks noGrp="1"/>
          </p:cNvSpPr>
          <p:nvPr>
            <p:ph type="sldNum" sz="quarter" idx="12"/>
          </p:nvPr>
        </p:nvSpPr>
        <p:spPr>
          <a:ln/>
        </p:spPr>
        <p:txBody>
          <a:bodyPr/>
          <a:lstStyle>
            <a:lvl1pPr>
              <a:defRPr/>
            </a:lvl1pPr>
          </a:lstStyle>
          <a:p>
            <a:fld id="{CDD08183-8217-462C-A0BA-6BE644897160}" type="slidenum">
              <a:rPr lang="zh-CN" altLang="en-US"/>
              <a:pPr/>
              <a:t>‹#›</a:t>
            </a:fld>
            <a:endParaRPr lang="zh-CN" altLang="en-US"/>
          </a:p>
        </p:txBody>
      </p:sp>
    </p:spTree>
    <p:extLst>
      <p:ext uri="{BB962C8B-B14F-4D97-AF65-F5344CB8AC3E}">
        <p14:creationId xmlns:p14="http://schemas.microsoft.com/office/powerpoint/2010/main" val="147106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a:ln/>
        </p:spPr>
        <p:txBody>
          <a:bodyPr/>
          <a:lstStyle>
            <a:lvl1pPr>
              <a:defRPr/>
            </a:lvl1pPr>
          </a:lstStyle>
          <a:p>
            <a:pPr>
              <a:defRPr/>
            </a:pPr>
            <a:endParaRPr lang="zh-CN" altLang="en-US"/>
          </a:p>
        </p:txBody>
      </p:sp>
      <p:sp>
        <p:nvSpPr>
          <p:cNvPr id="4" name="页脚占位符 1028"/>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p:cNvSpPr>
            <a:spLocks noGrp="1"/>
          </p:cNvSpPr>
          <p:nvPr>
            <p:ph type="sldNum" sz="quarter" idx="12"/>
          </p:nvPr>
        </p:nvSpPr>
        <p:spPr>
          <a:ln/>
        </p:spPr>
        <p:txBody>
          <a:bodyPr/>
          <a:lstStyle>
            <a:lvl1pPr>
              <a:defRPr/>
            </a:lvl1pPr>
          </a:lstStyle>
          <a:p>
            <a:fld id="{A4EC9AFD-CC02-45E8-897C-7E7EF6B760B8}" type="slidenum">
              <a:rPr lang="zh-CN" altLang="en-US"/>
              <a:pPr/>
              <a:t>‹#›</a:t>
            </a:fld>
            <a:endParaRPr lang="zh-CN" altLang="en-US"/>
          </a:p>
        </p:txBody>
      </p:sp>
    </p:spTree>
    <p:extLst>
      <p:ext uri="{BB962C8B-B14F-4D97-AF65-F5344CB8AC3E}">
        <p14:creationId xmlns:p14="http://schemas.microsoft.com/office/powerpoint/2010/main" val="382060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p>
        </p:txBody>
      </p:sp>
      <p:sp>
        <p:nvSpPr>
          <p:cNvPr id="3" name="页脚占位符 1028"/>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a:ln/>
        </p:spPr>
        <p:txBody>
          <a:bodyPr/>
          <a:lstStyle>
            <a:lvl1pPr>
              <a:defRPr/>
            </a:lvl1pPr>
          </a:lstStyle>
          <a:p>
            <a:fld id="{EC93F368-EA74-4807-A38E-09E5F01A9720}" type="slidenum">
              <a:rPr lang="zh-CN" altLang="en-US"/>
              <a:pPr/>
              <a:t>‹#›</a:t>
            </a:fld>
            <a:endParaRPr lang="zh-CN" altLang="en-US"/>
          </a:p>
        </p:txBody>
      </p:sp>
    </p:spTree>
    <p:extLst>
      <p:ext uri="{BB962C8B-B14F-4D97-AF65-F5344CB8AC3E}">
        <p14:creationId xmlns:p14="http://schemas.microsoft.com/office/powerpoint/2010/main" val="38702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fld id="{F24DEAD3-BCB1-429D-B5DA-3C5B8446718E}" type="slidenum">
              <a:rPr lang="zh-CN" altLang="en-US"/>
              <a:pPr/>
              <a:t>‹#›</a:t>
            </a:fld>
            <a:endParaRPr lang="zh-CN" altLang="en-US"/>
          </a:p>
        </p:txBody>
      </p:sp>
    </p:spTree>
    <p:extLst>
      <p:ext uri="{BB962C8B-B14F-4D97-AF65-F5344CB8AC3E}">
        <p14:creationId xmlns:p14="http://schemas.microsoft.com/office/powerpoint/2010/main" val="428248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fld id="{C117B8CF-6AF9-4B34-8F34-891E6166FAC2}" type="slidenum">
              <a:rPr lang="zh-CN" altLang="en-US"/>
              <a:pPr/>
              <a:t>‹#›</a:t>
            </a:fld>
            <a:endParaRPr lang="zh-CN" altLang="en-US"/>
          </a:p>
        </p:txBody>
      </p:sp>
    </p:spTree>
    <p:extLst>
      <p:ext uri="{BB962C8B-B14F-4D97-AF65-F5344CB8AC3E}">
        <p14:creationId xmlns:p14="http://schemas.microsoft.com/office/powerpoint/2010/main" val="211079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pPr>
              <a:defRPr/>
            </a:pPr>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a:lvl1pPr>
          </a:lstStyle>
          <a:p>
            <a:fld id="{E828BD31-1221-4AAB-8BFF-92AD8B1F787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orsc.edu.cn/UTLa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4"/>
          <p:cNvSpPr>
            <a:spLocks noChangeArrowheads="1"/>
          </p:cNvSpPr>
          <p:nvPr/>
        </p:nvSpPr>
        <p:spPr bwMode="auto">
          <a:xfrm>
            <a:off x="0" y="4259263"/>
            <a:ext cx="9144000" cy="26257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ym typeface="Verdana" pitchFamily="34" charset="0"/>
            </a:endParaRPr>
          </a:p>
        </p:txBody>
      </p:sp>
      <p:sp>
        <p:nvSpPr>
          <p:cNvPr id="3077" name="Rectangle 2"/>
          <p:cNvSpPr>
            <a:spLocks noGrp="1" noChangeArrowheads="1"/>
          </p:cNvSpPr>
          <p:nvPr>
            <p:ph type="ctrTitle"/>
          </p:nvPr>
        </p:nvSpPr>
        <p:spPr>
          <a:xfrm>
            <a:off x="215900" y="1988840"/>
            <a:ext cx="8797925" cy="1497310"/>
          </a:xfrm>
        </p:spPr>
        <p:txBody>
          <a:bodyPr/>
          <a:lstStyle/>
          <a:p>
            <a:pPr eaLnBrk="1" hangingPunct="1">
              <a:lnSpc>
                <a:spcPct val="150000"/>
              </a:lnSpc>
              <a:defRPr/>
            </a:pPr>
            <a:r>
              <a:rPr lang="zh-CN" altLang="en-US" sz="7200" b="1" kern="0" spc="100" noProof="1">
                <a:solidFill>
                  <a:srgbClr val="2D206F"/>
                </a:solidFill>
                <a:latin typeface="微软雅黑" pitchFamily="34" charset="-122"/>
                <a:ea typeface="微软雅黑" pitchFamily="34" charset="-122"/>
              </a:rPr>
              <a:t>随机规划</a:t>
            </a:r>
          </a:p>
        </p:txBody>
      </p:sp>
      <p:sp>
        <p:nvSpPr>
          <p:cNvPr id="5123" name="Text Box 4"/>
          <p:cNvSpPr>
            <a:spLocks noChangeArrowheads="1"/>
          </p:cNvSpPr>
          <p:nvPr/>
        </p:nvSpPr>
        <p:spPr bwMode="auto">
          <a:xfrm>
            <a:off x="1604963" y="4996333"/>
            <a:ext cx="59340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latin typeface="微软雅黑" pitchFamily="34" charset="-122"/>
                <a:ea typeface="微软雅黑" pitchFamily="34" charset="-122"/>
              </a:rPr>
              <a:t>杭州电子科技大学</a:t>
            </a:r>
            <a:endParaRPr lang="en-US" altLang="zh-CN" sz="2800" b="1" dirty="0">
              <a:latin typeface="微软雅黑" pitchFamily="34" charset="-122"/>
              <a:ea typeface="微软雅黑" pitchFamily="34" charset="-122"/>
            </a:endParaRPr>
          </a:p>
          <a:p>
            <a:pPr algn="ctr"/>
            <a:endParaRPr lang="en-US" altLang="zh-CN" sz="2800" b="1" dirty="0">
              <a:latin typeface="微软雅黑" pitchFamily="34" charset="-122"/>
              <a:ea typeface="微软雅黑" pitchFamily="34" charset="-122"/>
            </a:endParaRPr>
          </a:p>
          <a:p>
            <a:pPr algn="ctr"/>
            <a:r>
              <a:rPr lang="zh-CN" altLang="en-US" sz="2800" b="1" dirty="0">
                <a:latin typeface="微软雅黑" pitchFamily="34" charset="-122"/>
                <a:ea typeface="微软雅黑" pitchFamily="34" charset="-122"/>
              </a:rPr>
              <a:t> 数模教练组</a:t>
            </a:r>
          </a:p>
        </p:txBody>
      </p:sp>
      <p:sp>
        <p:nvSpPr>
          <p:cNvPr id="5125" name="Rectangle 17"/>
          <p:cNvSpPr>
            <a:spLocks noChangeArrowheads="1"/>
          </p:cNvSpPr>
          <p:nvPr/>
        </p:nvSpPr>
        <p:spPr bwMode="auto">
          <a:xfrm>
            <a:off x="0" y="4222750"/>
            <a:ext cx="9144000" cy="311150"/>
          </a:xfrm>
          <a:prstGeom prst="rect">
            <a:avLst/>
          </a:prstGeom>
          <a:solidFill>
            <a:srgbClr val="2626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ym typeface="Verdana"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728192" cy="1733101"/>
          </a:xfrm>
          <a:prstGeom prst="rect">
            <a:avLst/>
          </a:prstGeom>
        </p:spPr>
      </p:pic>
    </p:spTree>
  </p:cSld>
  <p:clrMapOvr>
    <a:masterClrMapping/>
  </p:clrMapOvr>
  <p:transition advTm="61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395536" y="1124744"/>
            <a:ext cx="8208911" cy="5472605"/>
          </a:xfrm>
        </p:spPr>
        <p:txBody>
          <a:bodyPr/>
          <a:lstStyle/>
          <a:p>
            <a:pPr marL="0" indent="0">
              <a:lnSpc>
                <a:spcPct val="150000"/>
              </a:lnSpc>
              <a:buClr>
                <a:schemeClr val="accent2"/>
              </a:buClr>
              <a:buNone/>
            </a:pPr>
            <a:r>
              <a:rPr lang="zh-CN" altLang="en-US" sz="2400" b="1" dirty="0">
                <a:solidFill>
                  <a:srgbClr val="0000FF"/>
                </a:solidFill>
                <a:latin typeface="微软雅黑" pitchFamily="34" charset="-122"/>
                <a:ea typeface="微软雅黑" pitchFamily="34" charset="-122"/>
              </a:rPr>
              <a:t>多层规划主要研究分布式决策问题。</a:t>
            </a:r>
            <a:r>
              <a:rPr lang="zh-CN" altLang="en-US" sz="2000" b="1" dirty="0">
                <a:latin typeface="微软雅黑" pitchFamily="34" charset="-122"/>
                <a:ea typeface="微软雅黑" pitchFamily="34" charset="-122"/>
              </a:rPr>
              <a:t>假设某决策者及其下属有各自的决策变量和目标函数。决策者可以通过其决策对其下属施加影响，而下属则有充分权限决定如何对其各自目标进行决策，这些决策有将对其领导和下属产生影响。</a:t>
            </a:r>
            <a:endParaRPr lang="en-US" altLang="zh-CN" sz="2000" b="1" dirty="0">
              <a:latin typeface="微软雅黑" pitchFamily="34" charset="-122"/>
              <a:ea typeface="微软雅黑" pitchFamily="34" charset="-122"/>
            </a:endParaRPr>
          </a:p>
          <a:p>
            <a:pPr marL="0" indent="0">
              <a:lnSpc>
                <a:spcPct val="150000"/>
              </a:lnSpc>
              <a:buClr>
                <a:schemeClr val="accent2"/>
              </a:buClr>
              <a:buNone/>
            </a:pPr>
            <a:endParaRPr lang="en-US" altLang="zh-CN" sz="2000" b="1" dirty="0">
              <a:latin typeface="微软雅黑" pitchFamily="34" charset="-122"/>
              <a:ea typeface="微软雅黑" pitchFamily="34" charset="-122"/>
            </a:endParaRPr>
          </a:p>
          <a:p>
            <a:pPr marL="0" indent="0">
              <a:lnSpc>
                <a:spcPct val="150000"/>
              </a:lnSpc>
              <a:buClr>
                <a:schemeClr val="accent2"/>
              </a:buClr>
              <a:buNone/>
            </a:pPr>
            <a:endParaRPr lang="en-US" altLang="zh-CN" sz="2000" b="1" dirty="0">
              <a:latin typeface="微软雅黑" pitchFamily="34" charset="-122"/>
              <a:ea typeface="微软雅黑" pitchFamily="34" charset="-122"/>
            </a:endParaRPr>
          </a:p>
          <a:p>
            <a:pPr marL="0" indent="0">
              <a:lnSpc>
                <a:spcPct val="150000"/>
              </a:lnSpc>
              <a:buClr>
                <a:schemeClr val="accent2"/>
              </a:buClr>
              <a:buNone/>
            </a:pPr>
            <a:endParaRPr lang="en-US" altLang="zh-CN" sz="2000" b="1" dirty="0">
              <a:latin typeface="微软雅黑" pitchFamily="34" charset="-122"/>
              <a:ea typeface="微软雅黑" pitchFamily="34" charset="-122"/>
            </a:endParaRPr>
          </a:p>
          <a:p>
            <a:pPr marL="0" indent="0">
              <a:lnSpc>
                <a:spcPct val="150000"/>
              </a:lnSpc>
              <a:buClr>
                <a:schemeClr val="accent2"/>
              </a:buClr>
              <a:buNone/>
            </a:pPr>
            <a:endParaRPr lang="en-US" altLang="zh-CN" sz="2000" b="1" dirty="0">
              <a:latin typeface="微软雅黑" pitchFamily="34" charset="-122"/>
              <a:ea typeface="微软雅黑" pitchFamily="34" charset="-122"/>
            </a:endParaRPr>
          </a:p>
          <a:p>
            <a:pPr marL="0" indent="0">
              <a:lnSpc>
                <a:spcPct val="150000"/>
              </a:lnSpc>
              <a:buClr>
                <a:schemeClr val="accent2"/>
              </a:buClr>
              <a:buNone/>
            </a:pPr>
            <a:endParaRPr lang="en-US" altLang="zh-CN" sz="2000" b="1" dirty="0">
              <a:latin typeface="微软雅黑" pitchFamily="34" charset="-122"/>
              <a:ea typeface="微软雅黑" pitchFamily="34" charset="-122"/>
            </a:endParaRPr>
          </a:p>
          <a:p>
            <a:pPr marL="0" indent="0">
              <a:lnSpc>
                <a:spcPct val="150000"/>
              </a:lnSpc>
              <a:buClr>
                <a:schemeClr val="accent2"/>
              </a:buClr>
              <a:buNone/>
            </a:pPr>
            <a:r>
              <a:rPr lang="zh-CN" altLang="en-US" sz="2000" b="1" dirty="0">
                <a:latin typeface="微软雅黑" pitchFamily="34" charset="-122"/>
                <a:ea typeface="微软雅黑" pitchFamily="34" charset="-122"/>
              </a:rPr>
              <a:t>多层规划问题是</a:t>
            </a:r>
            <a:r>
              <a:rPr lang="en-US" altLang="zh-CN" sz="2000" b="1" dirty="0">
                <a:latin typeface="微软雅黑" pitchFamily="34" charset="-122"/>
                <a:ea typeface="微软雅黑" pitchFamily="34" charset="-122"/>
              </a:rPr>
              <a:t>NP-</a:t>
            </a:r>
            <a:r>
              <a:rPr lang="zh-CN" altLang="en-US" sz="2000" b="1" dirty="0">
                <a:latin typeface="微软雅黑" pitchFamily="34" charset="-122"/>
                <a:ea typeface="微软雅黑" pitchFamily="34" charset="-122"/>
              </a:rPr>
              <a:t>难问题，求解方法有：隐含枚举法、分枝定界法、最速下降法和遗传算法等。</a:t>
            </a:r>
            <a:endParaRPr lang="zh-CN" altLang="zh-CN" sz="20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19543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多层规划</a:t>
            </a:r>
            <a:r>
              <a:rPr lang="en-US" altLang="zh-CN" sz="2800" b="1" baseline="30000" dirty="0">
                <a:solidFill>
                  <a:srgbClr val="0000FF"/>
                </a:solidFill>
                <a:latin typeface="微软雅黑" pitchFamily="34" charset="-122"/>
                <a:ea typeface="微软雅黑" pitchFamily="34" charset="-122"/>
                <a:sym typeface="宋体" pitchFamily="2" charset="-122"/>
              </a:rPr>
              <a:t>[5]</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B4936479-171E-46CC-9B91-242EFE2C3029}"/>
              </a:ext>
            </a:extLst>
          </p:cNvPr>
          <p:cNvPicPr>
            <a:picLocks noChangeAspect="1"/>
          </p:cNvPicPr>
          <p:nvPr/>
        </p:nvPicPr>
        <p:blipFill>
          <a:blip r:embed="rId2"/>
          <a:stretch>
            <a:fillRect/>
          </a:stretch>
        </p:blipFill>
        <p:spPr>
          <a:xfrm>
            <a:off x="2267744" y="3068960"/>
            <a:ext cx="4512747" cy="2664296"/>
          </a:xfrm>
          <a:prstGeom prst="rect">
            <a:avLst/>
          </a:prstGeom>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84213" y="1340768"/>
            <a:ext cx="7920235" cy="2448272"/>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随机规划研究约束条件中的系数或目标函数中的参数为</a:t>
            </a:r>
            <a:r>
              <a:rPr lang="zh-CN" altLang="en-US" sz="2400" b="1" dirty="0">
                <a:solidFill>
                  <a:srgbClr val="C00000"/>
                </a:solidFill>
                <a:latin typeface="微软雅黑" pitchFamily="34" charset="-122"/>
                <a:ea typeface="微软雅黑" pitchFamily="34" charset="-122"/>
              </a:rPr>
              <a:t>随机变量</a:t>
            </a:r>
            <a:r>
              <a:rPr lang="zh-CN" altLang="en-US" sz="2400" b="1" dirty="0">
                <a:latin typeface="微软雅黑" pitchFamily="34" charset="-122"/>
                <a:ea typeface="微软雅黑" pitchFamily="34" charset="-122"/>
              </a:rPr>
              <a:t>时的规划问题。用于研究具有不确定性的决策问题</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随机规划的中心问题是选择参数，使收益的数学期望达到最大，或使成本的数学期望达到极小。</a:t>
            </a:r>
            <a:endParaRPr lang="zh-CN"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30155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baseline="30000" dirty="0">
                <a:solidFill>
                  <a:srgbClr val="0000FF"/>
                </a:solidFill>
                <a:latin typeface="微软雅黑" pitchFamily="34" charset="-122"/>
                <a:ea typeface="微软雅黑" pitchFamily="34" charset="-122"/>
                <a:sym typeface="宋体" pitchFamily="2" charset="-122"/>
              </a:rPr>
              <a:t>[6,7,8]</a:t>
            </a:r>
            <a:endParaRPr lang="zh-CN" altLang="en-US" sz="3600" b="1" dirty="0">
              <a:solidFill>
                <a:srgbClr val="0000FF"/>
              </a:solidFill>
              <a:latin typeface="微软雅黑" pitchFamily="34" charset="-122"/>
              <a:ea typeface="微软雅黑" pitchFamily="34" charset="-122"/>
              <a:sym typeface="宋体" pitchFamily="2" charset="-122"/>
            </a:endParaRPr>
          </a:p>
        </p:txBody>
      </p:sp>
      <p:sp>
        <p:nvSpPr>
          <p:cNvPr id="5" name="内容占位符 2"/>
          <p:cNvSpPr txBox="1">
            <a:spLocks noChangeArrowheads="1"/>
          </p:cNvSpPr>
          <p:nvPr/>
        </p:nvSpPr>
        <p:spPr bwMode="auto">
          <a:xfrm>
            <a:off x="683568" y="3645024"/>
            <a:ext cx="792088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Clr>
                <a:schemeClr val="accent2"/>
              </a:buClr>
              <a:buFontTx/>
              <a:buNone/>
            </a:pPr>
            <a:r>
              <a:rPr lang="zh-CN" altLang="en-US" sz="2400" b="1" dirty="0">
                <a:latin typeface="微软雅黑" pitchFamily="34" charset="-122"/>
                <a:ea typeface="微软雅黑" pitchFamily="34" charset="-122"/>
              </a:rPr>
              <a:t>随机规划中，需对随机变量进行描述，分析其概率分布，往往还要考虑各随机变量的自相关和互相关，因而在</a:t>
            </a:r>
            <a:r>
              <a:rPr lang="zh-CN" altLang="en-US" sz="2400" b="1" dirty="0">
                <a:solidFill>
                  <a:srgbClr val="C00000"/>
                </a:solidFill>
                <a:latin typeface="微软雅黑" pitchFamily="34" charset="-122"/>
                <a:ea typeface="微软雅黑" pitchFamily="34" charset="-122"/>
              </a:rPr>
              <a:t>理论上和求解方法上都比确定性规划复杂得多</a:t>
            </a:r>
            <a:r>
              <a:rPr lang="zh-CN" altLang="en-US" sz="2400" b="1" dirty="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p:sp>
        <p:nvSpPr>
          <p:cNvPr id="6" name="内容占位符 2"/>
          <p:cNvSpPr txBox="1">
            <a:spLocks noChangeArrowheads="1"/>
          </p:cNvSpPr>
          <p:nvPr/>
        </p:nvSpPr>
        <p:spPr bwMode="auto">
          <a:xfrm>
            <a:off x="683568" y="5517232"/>
            <a:ext cx="792088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Clr>
                <a:schemeClr val="accent2"/>
              </a:buClr>
              <a:buFontTx/>
              <a:buNone/>
            </a:pPr>
            <a:r>
              <a:rPr lang="zh-CN" altLang="en-US" sz="2400" b="1" dirty="0" smtClean="0">
                <a:latin typeface="微软雅黑" pitchFamily="34" charset="-122"/>
                <a:ea typeface="微软雅黑" pitchFamily="34" charset="-122"/>
              </a:rPr>
              <a:t>应用：</a:t>
            </a:r>
            <a:r>
              <a:rPr lang="zh-CN" altLang="en-US" sz="2400" b="1" dirty="0" smtClean="0">
                <a:solidFill>
                  <a:srgbClr val="00CCFF"/>
                </a:solidFill>
                <a:latin typeface="微软雅黑" pitchFamily="34" charset="-122"/>
                <a:ea typeface="微软雅黑" pitchFamily="34" charset="-122"/>
              </a:rPr>
              <a:t>库存管理</a:t>
            </a:r>
            <a:r>
              <a:rPr lang="zh-CN" altLang="en-US" sz="2400" b="1" dirty="0" smtClean="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多产品装配</a:t>
            </a:r>
            <a:r>
              <a:rPr lang="zh-CN" altLang="en-US" sz="2400" b="1" dirty="0" smtClean="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投资组合</a:t>
            </a:r>
            <a:r>
              <a:rPr lang="zh-CN" altLang="en-US" sz="2400" b="1" dirty="0" smtClean="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供应链网络设计</a:t>
            </a:r>
            <a:r>
              <a:rPr lang="zh-CN" altLang="en-US" sz="2400" b="1" dirty="0" smtClean="0">
                <a:latin typeface="微软雅黑" pitchFamily="34" charset="-122"/>
                <a:ea typeface="微软雅黑" pitchFamily="34" charset="-122"/>
              </a:rPr>
              <a:t>等</a:t>
            </a:r>
            <a:endParaRPr lang="zh-CN"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xmlns="" id="{895E976B-A97B-42A4-A21A-A603D052E3BA}"/>
                  </a:ext>
                </a:extLst>
              </p:cNvPr>
              <p:cNvSpPr>
                <a:spLocks noGrp="1" noChangeArrowheads="1"/>
              </p:cNvSpPr>
              <p:nvPr>
                <p:ph idx="1"/>
              </p:nvPr>
            </p:nvSpPr>
            <p:spPr>
              <a:xfrm>
                <a:off x="684213" y="1340768"/>
                <a:ext cx="7920235" cy="4824536"/>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随机规划的概念模型：</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latin typeface="微软雅黑" pitchFamily="34" charset="-122"/>
                    <a:ea typeface="微软雅黑" pitchFamily="34" charset="-122"/>
                  </a:rPr>
                  <a:t>其中，</a:t>
                </a:r>
                <a14:m>
                  <m:oMath xmlns:m="http://schemas.openxmlformats.org/officeDocument/2006/math">
                    <m:r>
                      <a:rPr lang="en-US" altLang="zh-CN" b="1" i="1" smtClean="0">
                        <a:latin typeface="Cambria Math" panose="02040503050406030204" pitchFamily="18" charset="0"/>
                        <a:ea typeface="微软雅黑" pitchFamily="34" charset="-122"/>
                      </a:rPr>
                      <m:t>𝝃</m:t>
                    </m:r>
                  </m:oMath>
                </a14:m>
                <a:r>
                  <a:rPr lang="zh-CN" altLang="en-US" sz="2400" b="1" dirty="0">
                    <a:latin typeface="微软雅黑" pitchFamily="34" charset="-122"/>
                    <a:ea typeface="微软雅黑" pitchFamily="34" charset="-122"/>
                  </a:rPr>
                  <a:t>表示随机变量</a:t>
                </a:r>
                <a:r>
                  <a:rPr lang="en-US" altLang="zh-CN" sz="2400" b="1" dirty="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mc:Choice>
        <mc:Fallback xmlns="">
          <p:sp>
            <p:nvSpPr>
              <p:cNvPr id="4" name="内容占位符 2">
                <a:extLst>
                  <a:ext uri="{FF2B5EF4-FFF2-40B4-BE49-F238E27FC236}">
                    <a16:creationId xmlns:a16="http://schemas.microsoft.com/office/drawing/2014/main" id="{895E976B-A97B-42A4-A21A-A603D052E3BA}"/>
                  </a:ext>
                </a:extLst>
              </p:cNvPr>
              <p:cNvSpPr>
                <a:spLocks noGrp="1" noRot="1" noChangeAspect="1" noMove="1" noResize="1" noEditPoints="1" noAdjustHandles="1" noChangeArrowheads="1" noChangeShapeType="1" noTextEdit="1"/>
              </p:cNvSpPr>
              <p:nvPr>
                <p:ph idx="1"/>
              </p:nvPr>
            </p:nvSpPr>
            <p:spPr>
              <a:xfrm>
                <a:off x="684213" y="1340768"/>
                <a:ext cx="7920235" cy="4824536"/>
              </a:xfrm>
              <a:blipFill>
                <a:blip r:embed="rId2"/>
                <a:stretch>
                  <a:fillRect l="-1155"/>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xmlns="" id="{95964ACB-A988-489C-A470-98C3169B3DC0}"/>
              </a:ext>
            </a:extLst>
          </p:cNvPr>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6" name="文本框 4">
            <a:extLst>
              <a:ext uri="{FF2B5EF4-FFF2-40B4-BE49-F238E27FC236}">
                <a16:creationId xmlns:a16="http://schemas.microsoft.com/office/drawing/2014/main" xmlns="" id="{E1108895-43EE-4112-87DC-44C195BD32AB}"/>
              </a:ext>
            </a:extLst>
          </p:cNvPr>
          <p:cNvSpPr txBox="1">
            <a:spLocks noChangeArrowheads="1"/>
          </p:cNvSpPr>
          <p:nvPr/>
        </p:nvSpPr>
        <p:spPr bwMode="auto">
          <a:xfrm>
            <a:off x="809625" y="332656"/>
            <a:ext cx="30155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baseline="30000" dirty="0">
                <a:solidFill>
                  <a:srgbClr val="0000FF"/>
                </a:solidFill>
                <a:latin typeface="微软雅黑" pitchFamily="34" charset="-122"/>
                <a:ea typeface="微软雅黑" pitchFamily="34" charset="-122"/>
                <a:sym typeface="宋体" pitchFamily="2" charset="-122"/>
              </a:rPr>
              <a:t>[6,7,8]</a:t>
            </a:r>
            <a:endParaRPr lang="zh-CN" altLang="en-US" sz="3600" b="1" dirty="0">
              <a:solidFill>
                <a:srgbClr val="0000FF"/>
              </a:solidFill>
              <a:latin typeface="微软雅黑" pitchFamily="34" charset="-122"/>
              <a:ea typeface="微软雅黑" pitchFamily="34" charset="-122"/>
              <a:sym typeface="宋体" pitchFamily="2" charset="-122"/>
            </a:endParaRPr>
          </a:p>
        </p:txBody>
      </p:sp>
      <p:pic>
        <p:nvPicPr>
          <p:cNvPr id="8" name="图片 7">
            <a:extLst>
              <a:ext uri="{FF2B5EF4-FFF2-40B4-BE49-F238E27FC236}">
                <a16:creationId xmlns:a16="http://schemas.microsoft.com/office/drawing/2014/main" xmlns="" id="{48909747-A758-41BB-9264-8641A40CD19F}"/>
              </a:ext>
            </a:extLst>
          </p:cNvPr>
          <p:cNvPicPr>
            <a:picLocks noChangeAspect="1"/>
          </p:cNvPicPr>
          <p:nvPr/>
        </p:nvPicPr>
        <p:blipFill>
          <a:blip r:embed="rId3"/>
          <a:stretch>
            <a:fillRect/>
          </a:stretch>
        </p:blipFill>
        <p:spPr>
          <a:xfrm>
            <a:off x="150554" y="2422470"/>
            <a:ext cx="8957950" cy="2302645"/>
          </a:xfrm>
          <a:prstGeom prst="rect">
            <a:avLst/>
          </a:prstGeom>
        </p:spPr>
      </p:pic>
    </p:spTree>
    <p:extLst>
      <p:ext uri="{BB962C8B-B14F-4D97-AF65-F5344CB8AC3E}">
        <p14:creationId xmlns:p14="http://schemas.microsoft.com/office/powerpoint/2010/main" val="401494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xmlns="" id="{895E976B-A97B-42A4-A21A-A603D052E3BA}"/>
                  </a:ext>
                </a:extLst>
              </p:cNvPr>
              <p:cNvSpPr>
                <a:spLocks noGrp="1" noChangeArrowheads="1"/>
              </p:cNvSpPr>
              <p:nvPr>
                <p:ph idx="1"/>
              </p:nvPr>
            </p:nvSpPr>
            <p:spPr>
              <a:xfrm>
                <a:off x="684213" y="1340768"/>
                <a:ext cx="7920235" cy="4824536"/>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随机规划中的期望模型：</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latin typeface="微软雅黑" pitchFamily="34" charset="-122"/>
                    <a:ea typeface="微软雅黑" pitchFamily="34" charset="-122"/>
                  </a:rPr>
                  <a:t>其中，</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ℳ</m:t>
                    </m:r>
                  </m:oMath>
                </a14:m>
                <a:r>
                  <a:rPr lang="zh-CN" altLang="en-US" sz="2400" b="1" dirty="0">
                    <a:latin typeface="微软雅黑" pitchFamily="34" charset="-122"/>
                    <a:ea typeface="微软雅黑" pitchFamily="34" charset="-122"/>
                  </a:rPr>
                  <a:t>表示满足</a:t>
                </a:r>
                <a:r>
                  <a:rPr lang="zh-CN" altLang="en-US" sz="2400" b="1" dirty="0">
                    <a:solidFill>
                      <a:srgbClr val="00CCFF"/>
                    </a:solidFill>
                    <a:latin typeface="微软雅黑" pitchFamily="34" charset="-122"/>
                    <a:ea typeface="微软雅黑" pitchFamily="34" charset="-122"/>
                  </a:rPr>
                  <a:t>规范性</a:t>
                </a:r>
                <a:r>
                  <a:rPr lang="zh-CN" altLang="en-US" sz="2400" b="1" dirty="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单调性</a:t>
                </a:r>
                <a:r>
                  <a:rPr lang="zh-CN" altLang="en-US" sz="2400" b="1" dirty="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自对偶性</a:t>
                </a:r>
                <a:r>
                  <a:rPr lang="zh-CN" altLang="en-US" sz="2400" b="1" dirty="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可列次可加性</a:t>
                </a:r>
                <a:r>
                  <a:rPr lang="zh-CN" altLang="en-US" sz="2400" b="1" dirty="0">
                    <a:latin typeface="微软雅黑" pitchFamily="34" charset="-122"/>
                    <a:ea typeface="微软雅黑" pitchFamily="34" charset="-122"/>
                  </a:rPr>
                  <a:t>的随机测度</a:t>
                </a:r>
                <a:r>
                  <a:rPr lang="en-US" altLang="zh-CN" sz="2400" b="1" dirty="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mc:Choice>
        <mc:Fallback xmlns="">
          <p:sp>
            <p:nvSpPr>
              <p:cNvPr id="4" name="内容占位符 2">
                <a:extLst>
                  <a:ext uri="{FF2B5EF4-FFF2-40B4-BE49-F238E27FC236}">
                    <a16:creationId xmlns:a16="http://schemas.microsoft.com/office/drawing/2014/main" id="{895E976B-A97B-42A4-A21A-A603D052E3BA}"/>
                  </a:ext>
                </a:extLst>
              </p:cNvPr>
              <p:cNvSpPr>
                <a:spLocks noGrp="1" noRot="1" noChangeAspect="1" noMove="1" noResize="1" noEditPoints="1" noAdjustHandles="1" noChangeArrowheads="1" noChangeShapeType="1" noTextEdit="1"/>
              </p:cNvSpPr>
              <p:nvPr>
                <p:ph idx="1"/>
              </p:nvPr>
            </p:nvSpPr>
            <p:spPr>
              <a:xfrm>
                <a:off x="684213" y="1340768"/>
                <a:ext cx="7920235" cy="4824536"/>
              </a:xfrm>
              <a:blipFill>
                <a:blip r:embed="rId2"/>
                <a:stretch>
                  <a:fillRect l="-1155"/>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xmlns="" id="{95964ACB-A988-489C-A470-98C3169B3DC0}"/>
              </a:ext>
            </a:extLst>
          </p:cNvPr>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6" name="文本框 4">
            <a:extLst>
              <a:ext uri="{FF2B5EF4-FFF2-40B4-BE49-F238E27FC236}">
                <a16:creationId xmlns:a16="http://schemas.microsoft.com/office/drawing/2014/main" xmlns="" id="{E1108895-43EE-4112-87DC-44C195BD32AB}"/>
              </a:ext>
            </a:extLst>
          </p:cNvPr>
          <p:cNvSpPr txBox="1">
            <a:spLocks noChangeArrowheads="1"/>
          </p:cNvSpPr>
          <p:nvPr/>
        </p:nvSpPr>
        <p:spPr bwMode="auto">
          <a:xfrm>
            <a:off x="809625" y="332656"/>
            <a:ext cx="30155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baseline="30000" dirty="0">
                <a:solidFill>
                  <a:srgbClr val="0000FF"/>
                </a:solidFill>
                <a:latin typeface="微软雅黑" pitchFamily="34" charset="-122"/>
                <a:ea typeface="微软雅黑" pitchFamily="34" charset="-122"/>
                <a:sym typeface="宋体" pitchFamily="2" charset="-122"/>
              </a:rPr>
              <a:t>[6,7,8]</a:t>
            </a:r>
            <a:endParaRPr lang="zh-CN" altLang="en-US" sz="3600" b="1" dirty="0">
              <a:solidFill>
                <a:srgbClr val="0000FF"/>
              </a:solidFill>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72D84E7F-9226-470F-8A5F-66C1621E855D}"/>
              </a:ext>
            </a:extLst>
          </p:cNvPr>
          <p:cNvPicPr>
            <a:picLocks noChangeAspect="1"/>
          </p:cNvPicPr>
          <p:nvPr/>
        </p:nvPicPr>
        <p:blipFill>
          <a:blip r:embed="rId3"/>
          <a:stretch>
            <a:fillRect/>
          </a:stretch>
        </p:blipFill>
        <p:spPr>
          <a:xfrm>
            <a:off x="684216" y="2348880"/>
            <a:ext cx="7920232" cy="1855398"/>
          </a:xfrm>
          <a:prstGeom prst="rect">
            <a:avLst/>
          </a:prstGeom>
        </p:spPr>
      </p:pic>
    </p:spTree>
    <p:extLst>
      <p:ext uri="{BB962C8B-B14F-4D97-AF65-F5344CB8AC3E}">
        <p14:creationId xmlns:p14="http://schemas.microsoft.com/office/powerpoint/2010/main" val="3930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467545" y="1124744"/>
            <a:ext cx="8136904" cy="2952328"/>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随机规划的求解方法大致分两种：</a:t>
            </a:r>
            <a:endParaRPr lang="en-US" altLang="zh-CN" sz="2400" b="1" dirty="0">
              <a:latin typeface="微软雅黑" pitchFamily="34" charset="-122"/>
              <a:ea typeface="微软雅黑" pitchFamily="34" charset="-122"/>
            </a:endParaRPr>
          </a:p>
          <a:p>
            <a:pPr>
              <a:lnSpc>
                <a:spcPct val="150000"/>
              </a:lnSpc>
              <a:buClr>
                <a:schemeClr val="accent2"/>
              </a:buClr>
              <a:buFont typeface="Wingdings" pitchFamily="2" charset="2"/>
              <a:buChar char="Ø"/>
            </a:pPr>
            <a:r>
              <a:rPr lang="zh-CN" altLang="en-US" sz="2400" b="1" dirty="0">
                <a:latin typeface="微软雅黑" pitchFamily="34" charset="-122"/>
                <a:ea typeface="微软雅黑" pitchFamily="34" charset="-122"/>
              </a:rPr>
              <a:t>第一种是</a:t>
            </a:r>
            <a:r>
              <a:rPr lang="zh-CN" altLang="en-US" sz="2400" b="1" dirty="0">
                <a:solidFill>
                  <a:srgbClr val="0000FF"/>
                </a:solidFill>
                <a:latin typeface="微软雅黑" pitchFamily="34" charset="-122"/>
                <a:ea typeface="微软雅黑" pitchFamily="34" charset="-122"/>
              </a:rPr>
              <a:t>转化法</a:t>
            </a:r>
            <a:r>
              <a:rPr lang="zh-CN" altLang="en-US" sz="2400" b="1" dirty="0">
                <a:latin typeface="微软雅黑" pitchFamily="34" charset="-122"/>
                <a:ea typeface="微软雅黑" pitchFamily="34" charset="-122"/>
              </a:rPr>
              <a:t>。如果随机变量的非确定性或者量的</a:t>
            </a:r>
            <a:r>
              <a:rPr lang="zh-CN" altLang="en-US" sz="2400" b="1" dirty="0" smtClean="0">
                <a:solidFill>
                  <a:srgbClr val="C00000"/>
                </a:solidFill>
                <a:latin typeface="微软雅黑" pitchFamily="34" charset="-122"/>
                <a:ea typeface="微软雅黑" pitchFamily="34" charset="-122"/>
              </a:rPr>
              <a:t>变化较小</a:t>
            </a:r>
            <a:r>
              <a:rPr lang="zh-CN" altLang="en-US" sz="2400" b="1" dirty="0">
                <a:latin typeface="微软雅黑" pitchFamily="34" charset="-122"/>
                <a:ea typeface="微软雅黑" pitchFamily="34" charset="-122"/>
              </a:rPr>
              <a:t>，对系统的性能不产生严重影响，可以用其数学期望代替这个非确定值，并用确定性方法求解；然后通过敏感性分析来估价非确定性因素对方案的影响程度。</a:t>
            </a:r>
            <a:endParaRPr lang="en-US"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30155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baseline="30000" dirty="0">
                <a:solidFill>
                  <a:srgbClr val="0000FF"/>
                </a:solidFill>
                <a:latin typeface="微软雅黑" pitchFamily="34" charset="-122"/>
                <a:ea typeface="微软雅黑" pitchFamily="34" charset="-122"/>
                <a:sym typeface="宋体" pitchFamily="2" charset="-122"/>
              </a:rPr>
              <a:t>[6,7,8]</a:t>
            </a:r>
            <a:endParaRPr lang="zh-CN" altLang="en-US" sz="3600" b="1" dirty="0">
              <a:solidFill>
                <a:srgbClr val="0000FF"/>
              </a:solidFill>
              <a:latin typeface="微软雅黑" pitchFamily="34" charset="-122"/>
              <a:ea typeface="微软雅黑" pitchFamily="34" charset="-122"/>
              <a:sym typeface="宋体" pitchFamily="2" charset="-122"/>
            </a:endParaRPr>
          </a:p>
        </p:txBody>
      </p:sp>
      <p:sp>
        <p:nvSpPr>
          <p:cNvPr id="6" name="内容占位符 2"/>
          <p:cNvSpPr txBox="1">
            <a:spLocks noChangeArrowheads="1"/>
          </p:cNvSpPr>
          <p:nvPr/>
        </p:nvSpPr>
        <p:spPr bwMode="auto">
          <a:xfrm>
            <a:off x="467544" y="4077072"/>
            <a:ext cx="799288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50000"/>
              </a:lnSpc>
              <a:buClr>
                <a:schemeClr val="accent2"/>
              </a:buClr>
              <a:buFont typeface="Wingdings" pitchFamily="2" charset="2"/>
              <a:buChar char="Ø"/>
            </a:pPr>
            <a:r>
              <a:rPr lang="zh-CN" altLang="en-US" sz="2400" b="1" dirty="0">
                <a:latin typeface="微软雅黑" pitchFamily="34" charset="-122"/>
                <a:ea typeface="微软雅黑" pitchFamily="34" charset="-122"/>
              </a:rPr>
              <a:t>另一种是</a:t>
            </a:r>
            <a:r>
              <a:rPr lang="zh-CN" altLang="en-US" sz="2400" b="1" dirty="0">
                <a:solidFill>
                  <a:srgbClr val="0000FF"/>
                </a:solidFill>
                <a:latin typeface="微软雅黑" pitchFamily="34" charset="-122"/>
                <a:ea typeface="微软雅黑" pitchFamily="34" charset="-122"/>
              </a:rPr>
              <a:t>逼近方法</a:t>
            </a:r>
            <a:r>
              <a:rPr lang="zh-CN" altLang="en-US" sz="2400" b="1" dirty="0">
                <a:latin typeface="微软雅黑" pitchFamily="34" charset="-122"/>
                <a:ea typeface="微软雅黑" pitchFamily="34" charset="-122"/>
              </a:rPr>
              <a:t>。如果随机变量</a:t>
            </a:r>
            <a:r>
              <a:rPr lang="zh-CN" altLang="en-US" sz="2400" b="1" dirty="0">
                <a:solidFill>
                  <a:srgbClr val="C00000"/>
                </a:solidFill>
                <a:latin typeface="微软雅黑" pitchFamily="34" charset="-122"/>
                <a:ea typeface="微软雅黑" pitchFamily="34" charset="-122"/>
              </a:rPr>
              <a:t>变化很大</a:t>
            </a:r>
            <a:r>
              <a:rPr lang="zh-CN" altLang="en-US" sz="2400" b="1" dirty="0">
                <a:latin typeface="微软雅黑" pitchFamily="34" charset="-122"/>
                <a:ea typeface="微软雅黑" pitchFamily="34" charset="-122"/>
              </a:rPr>
              <a:t>，用期望值可能使方案性能的评价受到很大影响，此时可利用随机模拟技术，通过</a:t>
            </a:r>
            <a:r>
              <a:rPr lang="zh-CN" altLang="en-US" sz="2400" b="1" dirty="0">
                <a:solidFill>
                  <a:srgbClr val="00CCFF"/>
                </a:solidFill>
                <a:latin typeface="微软雅黑" pitchFamily="34" charset="-122"/>
                <a:ea typeface="微软雅黑" pitchFamily="34" charset="-122"/>
              </a:rPr>
              <a:t>遗传算法</a:t>
            </a:r>
            <a:r>
              <a:rPr lang="zh-CN" altLang="en-US" sz="2400" b="1" dirty="0">
                <a:latin typeface="微软雅黑" pitchFamily="34" charset="-122"/>
                <a:ea typeface="微软雅黑" pitchFamily="34" charset="-122"/>
              </a:rPr>
              <a:t>、</a:t>
            </a:r>
            <a:r>
              <a:rPr lang="zh-CN" altLang="en-US" sz="2400" b="1" dirty="0">
                <a:solidFill>
                  <a:srgbClr val="00CCFF"/>
                </a:solidFill>
                <a:latin typeface="微软雅黑" pitchFamily="34" charset="-122"/>
                <a:ea typeface="微软雅黑" pitchFamily="34" charset="-122"/>
              </a:rPr>
              <a:t>蒙特卡罗方法</a:t>
            </a:r>
            <a:r>
              <a:rPr lang="zh-CN" altLang="en-US" sz="2400" b="1" dirty="0">
                <a:latin typeface="微软雅黑" pitchFamily="34" charset="-122"/>
                <a:ea typeface="微软雅黑" pitchFamily="34" charset="-122"/>
              </a:rPr>
              <a:t>得到随机规划问题的近似最优解和目标函数的近似最优值。</a:t>
            </a:r>
          </a:p>
        </p:txBody>
      </p:sp>
    </p:spTree>
    <p:extLst>
      <p:ext uri="{BB962C8B-B14F-4D97-AF65-F5344CB8AC3E}">
        <p14:creationId xmlns:p14="http://schemas.microsoft.com/office/powerpoint/2010/main" val="14226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395537" y="1196752"/>
                <a:ext cx="8496943" cy="3096344"/>
              </a:xfrm>
            </p:spPr>
            <p:txBody>
              <a:bodyPr/>
              <a:lstStyle/>
              <a:p>
                <a:pPr marL="0" indent="0">
                  <a:lnSpc>
                    <a:spcPct val="150000"/>
                  </a:lnSpc>
                  <a:buNone/>
                </a:pPr>
                <a:r>
                  <a:rPr lang="zh-CN" altLang="en-US" sz="3400" b="1" dirty="0">
                    <a:latin typeface="微软雅黑" pitchFamily="34" charset="-122"/>
                    <a:ea typeface="微软雅黑" pitchFamily="34" charset="-122"/>
                  </a:rPr>
                  <a:t>报童每天清晨从报社购进报纸零售</a:t>
                </a:r>
                <a:r>
                  <a:rPr lang="en-US" altLang="zh-CN" sz="3400" b="1" dirty="0">
                    <a:latin typeface="微软雅黑" pitchFamily="34" charset="-122"/>
                    <a:ea typeface="微软雅黑" pitchFamily="34" charset="-122"/>
                  </a:rPr>
                  <a:t>, </a:t>
                </a:r>
                <a:r>
                  <a:rPr lang="zh-CN" altLang="en-US" sz="3400" b="1" dirty="0">
                    <a:latin typeface="微软雅黑" pitchFamily="34" charset="-122"/>
                    <a:ea typeface="微软雅黑" pitchFamily="34" charset="-122"/>
                  </a:rPr>
                  <a:t>晚上将没有卖掉的报纸退回</a:t>
                </a:r>
                <a:r>
                  <a:rPr lang="en-US" altLang="zh-CN" sz="3400" b="1" dirty="0">
                    <a:latin typeface="微软雅黑" pitchFamily="34" charset="-122"/>
                    <a:ea typeface="微软雅黑" pitchFamily="34" charset="-122"/>
                  </a:rPr>
                  <a:t>. </a:t>
                </a:r>
                <a:r>
                  <a:rPr lang="zh-CN" altLang="en-US" sz="3400" b="1" dirty="0">
                    <a:latin typeface="微软雅黑" pitchFamily="34" charset="-122"/>
                    <a:ea typeface="微软雅黑" pitchFamily="34" charset="-122"/>
                  </a:rPr>
                  <a:t>每份报纸订购价格为</a:t>
                </a:r>
                <a14:m>
                  <m:oMath xmlns:m="http://schemas.openxmlformats.org/officeDocument/2006/math">
                    <m:r>
                      <a:rPr lang="en-US" altLang="zh-CN" sz="3400" b="1" i="1" dirty="0" smtClean="0">
                        <a:latin typeface="Cambria Math"/>
                        <a:ea typeface="微软雅黑" pitchFamily="34" charset="-122"/>
                      </a:rPr>
                      <m:t>𝒂</m:t>
                    </m:r>
                  </m:oMath>
                </a14:m>
                <a:r>
                  <a:rPr lang="en-US" altLang="zh-CN" sz="3400" b="1" dirty="0">
                    <a:latin typeface="微软雅黑" pitchFamily="34" charset="-122"/>
                    <a:ea typeface="微软雅黑" pitchFamily="34" charset="-122"/>
                  </a:rPr>
                  <a:t>, </a:t>
                </a:r>
                <a:r>
                  <a:rPr lang="zh-CN" altLang="en-US" sz="3400" b="1" dirty="0">
                    <a:latin typeface="微软雅黑" pitchFamily="34" charset="-122"/>
                    <a:ea typeface="微软雅黑" pitchFamily="34" charset="-122"/>
                  </a:rPr>
                  <a:t>零售价格为</a:t>
                </a:r>
                <a14:m>
                  <m:oMath xmlns:m="http://schemas.openxmlformats.org/officeDocument/2006/math">
                    <m:r>
                      <a:rPr lang="en-US" altLang="zh-CN" sz="3400" b="1" i="1" dirty="0" smtClean="0">
                        <a:latin typeface="Cambria Math"/>
                        <a:ea typeface="微软雅黑" pitchFamily="34" charset="-122"/>
                      </a:rPr>
                      <m:t>𝒃</m:t>
                    </m:r>
                  </m:oMath>
                </a14:m>
                <a:r>
                  <a:rPr lang="en-US" altLang="zh-CN" sz="3400" b="1" dirty="0">
                    <a:latin typeface="微软雅黑" pitchFamily="34" charset="-122"/>
                    <a:ea typeface="微软雅黑" pitchFamily="34" charset="-122"/>
                  </a:rPr>
                  <a:t>, </a:t>
                </a:r>
                <a:r>
                  <a:rPr lang="zh-CN" altLang="en-US" sz="3400" b="1" dirty="0">
                    <a:latin typeface="微软雅黑" pitchFamily="34" charset="-122"/>
                    <a:ea typeface="微软雅黑" pitchFamily="34" charset="-122"/>
                  </a:rPr>
                  <a:t>退回价格为</a:t>
                </a:r>
                <a14:m>
                  <m:oMath xmlns:m="http://schemas.openxmlformats.org/officeDocument/2006/math">
                    <m:r>
                      <a:rPr lang="en-US" altLang="zh-CN" sz="3400" b="1" i="1" dirty="0" smtClean="0">
                        <a:latin typeface="Cambria Math"/>
                        <a:ea typeface="微软雅黑" pitchFamily="34" charset="-122"/>
                      </a:rPr>
                      <m:t>𝒄</m:t>
                    </m:r>
                    <m:r>
                      <a:rPr lang="en-US" altLang="zh-CN" sz="3400" b="1" i="1" dirty="0" smtClean="0">
                        <a:latin typeface="Cambria Math"/>
                        <a:ea typeface="微软雅黑" pitchFamily="34" charset="-122"/>
                      </a:rPr>
                      <m:t> </m:t>
                    </m:r>
                  </m:oMath>
                </a14:m>
                <a:r>
                  <a:rPr lang="en-US" altLang="zh-CN" sz="3400" b="1" dirty="0">
                    <a:latin typeface="微软雅黑" pitchFamily="34" charset="-122"/>
                    <a:ea typeface="微软雅黑" pitchFamily="34" charset="-122"/>
                  </a:rPr>
                  <a:t>( </a:t>
                </a:r>
                <a14:m>
                  <m:oMath xmlns:m="http://schemas.openxmlformats.org/officeDocument/2006/math">
                    <m:r>
                      <a:rPr lang="en-US" altLang="zh-CN" sz="3400" b="1" i="1" dirty="0" smtClean="0">
                        <a:latin typeface="Cambria Math"/>
                        <a:ea typeface="微软雅黑" pitchFamily="34" charset="-122"/>
                      </a:rPr>
                      <m:t>𝒃</m:t>
                    </m:r>
                    <m:r>
                      <a:rPr lang="zh-CN" altLang="en-US" sz="3400" b="1" i="1" dirty="0">
                        <a:latin typeface="Cambria Math"/>
                        <a:ea typeface="微软雅黑" pitchFamily="34" charset="-122"/>
                      </a:rPr>
                      <m:t>＞</m:t>
                    </m:r>
                    <m:r>
                      <a:rPr lang="en-US" altLang="zh-CN" sz="3400" b="1" i="1" dirty="0">
                        <a:latin typeface="Cambria Math"/>
                        <a:ea typeface="微软雅黑" pitchFamily="34" charset="-122"/>
                      </a:rPr>
                      <m:t>𝒂</m:t>
                    </m:r>
                    <m:r>
                      <a:rPr lang="zh-CN" altLang="en-US" sz="3400" b="1" i="1" dirty="0">
                        <a:latin typeface="Cambria Math"/>
                        <a:ea typeface="微软雅黑" pitchFamily="34" charset="-122"/>
                      </a:rPr>
                      <m:t>＞</m:t>
                    </m:r>
                    <m:r>
                      <a:rPr lang="en-US" altLang="zh-CN" sz="3400" b="1" i="1" dirty="0">
                        <a:latin typeface="Cambria Math"/>
                        <a:ea typeface="微软雅黑" pitchFamily="34" charset="-122"/>
                      </a:rPr>
                      <m:t>𝒄</m:t>
                    </m:r>
                  </m:oMath>
                </a14:m>
                <a:r>
                  <a:rPr lang="en-US" altLang="zh-CN" sz="3400" b="1" dirty="0">
                    <a:latin typeface="微软雅黑" pitchFamily="34" charset="-122"/>
                    <a:ea typeface="微软雅黑" pitchFamily="34" charset="-122"/>
                  </a:rPr>
                  <a:t> ). </a:t>
                </a:r>
                <a:r>
                  <a:rPr lang="zh-CN" altLang="en-US" sz="3400" b="1" dirty="0" smtClean="0">
                    <a:latin typeface="微软雅黑" pitchFamily="34" charset="-122"/>
                    <a:ea typeface="微软雅黑" pitchFamily="34" charset="-122"/>
                  </a:rPr>
                  <a:t>请为</a:t>
                </a:r>
                <a:r>
                  <a:rPr lang="zh-CN" altLang="en-US" sz="3400" b="1" dirty="0">
                    <a:latin typeface="微软雅黑" pitchFamily="34" charset="-122"/>
                    <a:ea typeface="微软雅黑" pitchFamily="34" charset="-122"/>
                  </a:rPr>
                  <a:t>报童制定一个最佳订购方案</a:t>
                </a:r>
                <a:r>
                  <a:rPr lang="en-US" altLang="zh-CN" sz="3400" b="1" dirty="0">
                    <a:latin typeface="微软雅黑" pitchFamily="34" charset="-122"/>
                    <a:ea typeface="微软雅黑" pitchFamily="34" charset="-122"/>
                  </a:rPr>
                  <a:t>.</a:t>
                </a: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395537" y="1196752"/>
                <a:ext cx="8496943" cy="3096344"/>
              </a:xfrm>
              <a:blipFill rotWithShape="1">
                <a:blip r:embed="rId2"/>
                <a:stretch>
                  <a:fillRect l="-2009" b="-7283"/>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266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dirty="0">
                <a:solidFill>
                  <a:srgbClr val="0000FF"/>
                </a:solidFill>
                <a:latin typeface="微软雅黑" pitchFamily="34" charset="-122"/>
                <a:ea typeface="微软雅黑" pitchFamily="34" charset="-122"/>
                <a:sym typeface="宋体" pitchFamily="2" charset="-122"/>
              </a:rPr>
              <a:t>——</a:t>
            </a:r>
            <a:r>
              <a:rPr lang="zh-CN" altLang="en-US" sz="3600" b="1" dirty="0">
                <a:solidFill>
                  <a:srgbClr val="0000FF"/>
                </a:solidFill>
                <a:latin typeface="微软雅黑" pitchFamily="34" charset="-122"/>
                <a:ea typeface="微软雅黑" pitchFamily="34" charset="-122"/>
                <a:sym typeface="宋体" pitchFamily="2" charset="-122"/>
              </a:rPr>
              <a:t>报童</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baseline="30000" dirty="0" smtClean="0">
                <a:solidFill>
                  <a:srgbClr val="0000FF"/>
                </a:solidFill>
                <a:latin typeface="微软雅黑" pitchFamily="34" charset="-122"/>
                <a:ea typeface="微软雅黑" pitchFamily="34" charset="-122"/>
                <a:sym typeface="宋体" pitchFamily="2" charset="-122"/>
              </a:rPr>
              <a:t>[*]</a:t>
            </a:r>
            <a:endParaRPr lang="zh-CN" altLang="en-US" sz="3600" b="1" dirty="0">
              <a:solidFill>
                <a:srgbClr val="0000FF"/>
              </a:solidFill>
              <a:latin typeface="微软雅黑" pitchFamily="34" charset="-122"/>
              <a:ea typeface="微软雅黑" pitchFamily="34" charset="-122"/>
              <a:sym typeface="宋体" pitchFamily="2" charset="-122"/>
            </a:endParaRPr>
          </a:p>
        </p:txBody>
      </p:sp>
      <p:cxnSp>
        <p:nvCxnSpPr>
          <p:cNvPr id="3" name="直接连接符 2"/>
          <p:cNvCxnSpPr/>
          <p:nvPr/>
        </p:nvCxnSpPr>
        <p:spPr>
          <a:xfrm>
            <a:off x="251520" y="5517232"/>
            <a:ext cx="230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5733256"/>
            <a:ext cx="8280920" cy="707886"/>
          </a:xfrm>
          <a:prstGeom prst="rect">
            <a:avLst/>
          </a:prstGeom>
          <a:noFill/>
        </p:spPr>
        <p:txBody>
          <a:bodyPr wrap="square" rtlCol="0">
            <a:spAutoFit/>
          </a:bodyPr>
          <a:lstStyle/>
          <a:p>
            <a:r>
              <a:rPr lang="en-US" altLang="zh-CN" sz="2000" b="1" baseline="30000" dirty="0" smtClean="0">
                <a:latin typeface="Times New Roman" pitchFamily="18" charset="0"/>
                <a:cs typeface="Times New Roman" pitchFamily="18" charset="0"/>
              </a:rPr>
              <a:t>[*]</a:t>
            </a:r>
            <a:r>
              <a:rPr lang="en-US" altLang="zh-CN" sz="2000" b="1" dirty="0" smtClean="0">
                <a:latin typeface="Times New Roman" pitchFamily="18" charset="0"/>
                <a:cs typeface="Times New Roman" pitchFamily="18" charset="0"/>
              </a:rPr>
              <a:t>T. </a:t>
            </a:r>
            <a:r>
              <a:rPr lang="en-US" altLang="zh-CN" sz="2000" b="1" dirty="0" err="1" smtClean="0">
                <a:latin typeface="Times New Roman" pitchFamily="18" charset="0"/>
                <a:cs typeface="Times New Roman" pitchFamily="18" charset="0"/>
              </a:rPr>
              <a:t>Whitin</a:t>
            </a:r>
            <a:r>
              <a:rPr lang="en-US" altLang="zh-CN" sz="2000" b="1" dirty="0" smtClean="0">
                <a:latin typeface="Times New Roman" pitchFamily="18" charset="0"/>
                <a:cs typeface="Times New Roman" pitchFamily="18" charset="0"/>
              </a:rPr>
              <a:t>, </a:t>
            </a:r>
            <a:r>
              <a:rPr lang="en-US" altLang="zh-CN" sz="2000" b="1" dirty="0" smtClean="0">
                <a:solidFill>
                  <a:srgbClr val="C00000"/>
                </a:solidFill>
                <a:latin typeface="Times New Roman" pitchFamily="18" charset="0"/>
                <a:cs typeface="Times New Roman" pitchFamily="18" charset="0"/>
              </a:rPr>
              <a:t>Inventory control and price theory</a:t>
            </a:r>
            <a:r>
              <a:rPr lang="en-US" altLang="zh-CN" sz="2000" b="1" dirty="0" smtClean="0">
                <a:latin typeface="Times New Roman" pitchFamily="18" charset="0"/>
                <a:cs typeface="Times New Roman" pitchFamily="18" charset="0"/>
              </a:rPr>
              <a:t>. </a:t>
            </a:r>
            <a:r>
              <a:rPr lang="en-US" altLang="zh-CN" sz="2000" b="1" dirty="0" smtClean="0">
                <a:solidFill>
                  <a:srgbClr val="0070C0"/>
                </a:solidFill>
                <a:latin typeface="Times New Roman" pitchFamily="18" charset="0"/>
                <a:cs typeface="Times New Roman" pitchFamily="18" charset="0"/>
              </a:rPr>
              <a:t>Management Science</a:t>
            </a:r>
            <a:r>
              <a:rPr lang="en-US" altLang="zh-CN" sz="2000" b="1" dirty="0" smtClean="0">
                <a:latin typeface="Times New Roman" pitchFamily="18" charset="0"/>
                <a:cs typeface="Times New Roman" pitchFamily="18" charset="0"/>
              </a:rPr>
              <a:t>, 2 (1955) 61-68. </a:t>
            </a:r>
            <a:endParaRPr lang="zh-CN" altLang="en-US" sz="2000" b="1" dirty="0">
              <a:latin typeface="Times New Roman" pitchFamily="18" charset="0"/>
              <a:cs typeface="Times New Roman" pitchFamily="18" charset="0"/>
            </a:endParaRPr>
          </a:p>
        </p:txBody>
      </p:sp>
      <p:pic>
        <p:nvPicPr>
          <p:cNvPr id="1026" name="Picture 2" descr="âèä¸æµ·åæ¥ç«¥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3485517"/>
            <a:ext cx="2123728" cy="22477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7544" y="4797152"/>
            <a:ext cx="5109091" cy="584775"/>
          </a:xfrm>
          <a:prstGeom prst="rect">
            <a:avLst/>
          </a:prstGeom>
          <a:noFill/>
        </p:spPr>
        <p:txBody>
          <a:bodyPr wrap="none" rtlCol="0">
            <a:spAutoFit/>
          </a:bodyPr>
          <a:lstStyle/>
          <a:p>
            <a:r>
              <a:rPr lang="zh-CN" altLang="en-US" sz="3200" b="1" dirty="0" smtClean="0">
                <a:latin typeface="微软雅黑" pitchFamily="34" charset="-122"/>
                <a:ea typeface="微软雅黑" pitchFamily="34" charset="-122"/>
              </a:rPr>
              <a:t>应用：</a:t>
            </a:r>
            <a:r>
              <a:rPr lang="zh-CN" altLang="en-US" sz="3200" b="1" dirty="0" smtClean="0">
                <a:solidFill>
                  <a:srgbClr val="C00000"/>
                </a:solidFill>
                <a:latin typeface="微软雅黑" pitchFamily="34" charset="-122"/>
                <a:ea typeface="微软雅黑" pitchFamily="34" charset="-122"/>
              </a:rPr>
              <a:t>库存管理</a:t>
            </a:r>
            <a:r>
              <a:rPr lang="zh-CN" altLang="en-US" sz="3200" b="1" dirty="0" smtClean="0">
                <a:latin typeface="微软雅黑" pitchFamily="34" charset="-122"/>
                <a:ea typeface="微软雅黑" pitchFamily="34" charset="-122"/>
              </a:rPr>
              <a:t>、</a:t>
            </a:r>
            <a:r>
              <a:rPr lang="zh-CN" altLang="en-US" sz="3200" b="1" dirty="0" smtClean="0">
                <a:solidFill>
                  <a:srgbClr val="C00000"/>
                </a:solidFill>
                <a:latin typeface="微软雅黑" pitchFamily="34" charset="-122"/>
                <a:ea typeface="微软雅黑" pitchFamily="34" charset="-122"/>
              </a:rPr>
              <a:t>供应链</a:t>
            </a:r>
            <a:r>
              <a:rPr lang="zh-CN" altLang="en-US" sz="3200" b="1" dirty="0" smtClean="0">
                <a:latin typeface="微软雅黑" pitchFamily="34" charset="-122"/>
                <a:ea typeface="微软雅黑" pitchFamily="34" charset="-122"/>
              </a:rPr>
              <a:t>等</a:t>
            </a:r>
            <a:endParaRPr lang="zh-CN" altLang="en-US" sz="3200" b="1" dirty="0">
              <a:latin typeface="微软雅黑" pitchFamily="34" charset="-122"/>
              <a:ea typeface="微软雅黑" pitchFamily="34" charset="-122"/>
            </a:endParaRPr>
          </a:p>
        </p:txBody>
      </p:sp>
    </p:spTree>
    <p:extLst>
      <p:ext uri="{BB962C8B-B14F-4D97-AF65-F5344CB8AC3E}">
        <p14:creationId xmlns:p14="http://schemas.microsoft.com/office/powerpoint/2010/main" val="29687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323528" y="1268760"/>
                <a:ext cx="8496943" cy="2448272"/>
              </a:xfrm>
            </p:spPr>
            <p:txBody>
              <a:bodyPr/>
              <a:lstStyle/>
              <a:p>
                <a:pPr>
                  <a:lnSpc>
                    <a:spcPct val="120000"/>
                  </a:lnSpc>
                  <a:spcBef>
                    <a:spcPct val="50000"/>
                  </a:spcBef>
                  <a:buFont typeface="Wingdings" pitchFamily="2" charset="2"/>
                  <a:buChar char="Ø"/>
                </a:pPr>
                <a:r>
                  <a:rPr lang="zh-CN" altLang="en-US" sz="2600" b="1" dirty="0" smtClean="0">
                    <a:latin typeface="微软雅黑" pitchFamily="34" charset="-122"/>
                    <a:ea typeface="微软雅黑" pitchFamily="34" charset="-122"/>
                  </a:rPr>
                  <a:t>每天</a:t>
                </a:r>
                <a:r>
                  <a:rPr lang="zh-CN" altLang="en-US" sz="2600" b="1" dirty="0">
                    <a:latin typeface="微软雅黑" pitchFamily="34" charset="-122"/>
                    <a:ea typeface="微软雅黑" pitchFamily="34" charset="-122"/>
                  </a:rPr>
                  <a:t>卖出报纸的数量</a:t>
                </a:r>
                <a14:m>
                  <m:oMath xmlns:m="http://schemas.openxmlformats.org/officeDocument/2006/math">
                    <m:r>
                      <a:rPr lang="en-US" altLang="zh-CN" sz="2600" b="1" i="1" dirty="0" smtClean="0">
                        <a:latin typeface="Cambria Math"/>
                        <a:ea typeface="微软雅黑" pitchFamily="34" charset="-122"/>
                      </a:rPr>
                      <m:t>𝒙</m:t>
                    </m:r>
                  </m:oMath>
                </a14:m>
                <a:r>
                  <a:rPr lang="zh-CN" altLang="en-US" sz="2600" b="1" dirty="0" smtClean="0">
                    <a:latin typeface="微软雅黑" pitchFamily="34" charset="-122"/>
                    <a:ea typeface="微软雅黑" pitchFamily="34" charset="-122"/>
                  </a:rPr>
                  <a:t>是</a:t>
                </a:r>
                <a:r>
                  <a:rPr lang="zh-CN" altLang="en-US" sz="2600" b="1" dirty="0">
                    <a:latin typeface="微软雅黑" pitchFamily="34" charset="-122"/>
                    <a:ea typeface="微软雅黑" pitchFamily="34" charset="-122"/>
                  </a:rPr>
                  <a:t>一个</a:t>
                </a:r>
                <a:r>
                  <a:rPr lang="zh-CN" altLang="en-US" sz="2600" b="1" dirty="0">
                    <a:solidFill>
                      <a:srgbClr val="0000FF"/>
                    </a:solidFill>
                    <a:latin typeface="微软雅黑" pitchFamily="34" charset="-122"/>
                    <a:ea typeface="微软雅黑" pitchFamily="34" charset="-122"/>
                  </a:rPr>
                  <a:t>随机变量</a:t>
                </a:r>
                <a:r>
                  <a:rPr lang="en-US" altLang="zh-CN" sz="2600" b="1" dirty="0">
                    <a:latin typeface="微软雅黑" pitchFamily="34" charset="-122"/>
                    <a:ea typeface="微软雅黑" pitchFamily="34" charset="-122"/>
                  </a:rPr>
                  <a:t>,</a:t>
                </a:r>
                <a:r>
                  <a:rPr lang="zh-CN" altLang="en-US" sz="2600" b="1" dirty="0">
                    <a:latin typeface="微软雅黑" pitchFamily="34" charset="-122"/>
                    <a:ea typeface="微软雅黑" pitchFamily="34" charset="-122"/>
                  </a:rPr>
                  <a:t>因此报童每天的收入也是一个随机变量</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所以作为优化模型的目标函数</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不能是报童每天的收入</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而应该是他</a:t>
                </a:r>
                <a:r>
                  <a:rPr lang="zh-CN" altLang="en-US" sz="2600" b="1" dirty="0">
                    <a:solidFill>
                      <a:srgbClr val="FF0000"/>
                    </a:solidFill>
                    <a:latin typeface="微软雅黑" pitchFamily="34" charset="-122"/>
                    <a:ea typeface="微软雅黑" pitchFamily="34" charset="-122"/>
                  </a:rPr>
                  <a:t>长期卖报的日平均收入</a:t>
                </a:r>
                <a:r>
                  <a:rPr lang="en-US" altLang="zh-CN" sz="2600" b="1" dirty="0">
                    <a:latin typeface="微软雅黑" pitchFamily="34" charset="-122"/>
                    <a:ea typeface="微软雅黑" pitchFamily="34" charset="-122"/>
                  </a:rPr>
                  <a:t>. </a:t>
                </a:r>
                <a:r>
                  <a:rPr lang="zh-CN" altLang="en-US" sz="2600" b="1" dirty="0" smtClean="0">
                    <a:latin typeface="微软雅黑" pitchFamily="34" charset="-122"/>
                    <a:ea typeface="微软雅黑" pitchFamily="34" charset="-122"/>
                  </a:rPr>
                  <a:t>从</a:t>
                </a:r>
                <a:r>
                  <a:rPr lang="zh-CN" altLang="en-US" sz="2600" b="1" dirty="0">
                    <a:latin typeface="微软雅黑" pitchFamily="34" charset="-122"/>
                    <a:ea typeface="微软雅黑" pitchFamily="34" charset="-122"/>
                  </a:rPr>
                  <a:t>概率论中</a:t>
                </a:r>
                <a:r>
                  <a:rPr lang="zh-CN" altLang="en-US" sz="2600" b="1" dirty="0">
                    <a:solidFill>
                      <a:srgbClr val="00CCFF"/>
                    </a:solidFill>
                    <a:latin typeface="微软雅黑" pitchFamily="34" charset="-122"/>
                    <a:ea typeface="微软雅黑" pitchFamily="34" charset="-122"/>
                  </a:rPr>
                  <a:t>大数定律</a:t>
                </a:r>
                <a:r>
                  <a:rPr lang="zh-CN" altLang="en-US" sz="2600" b="1" dirty="0">
                    <a:latin typeface="微软雅黑" pitchFamily="34" charset="-122"/>
                    <a:ea typeface="微软雅黑" pitchFamily="34" charset="-122"/>
                  </a:rPr>
                  <a:t>的观点来看</a:t>
                </a:r>
                <a:r>
                  <a:rPr lang="en-US" altLang="zh-CN" sz="2600" b="1" dirty="0">
                    <a:latin typeface="微软雅黑" pitchFamily="34" charset="-122"/>
                    <a:ea typeface="微软雅黑" pitchFamily="34" charset="-122"/>
                  </a:rPr>
                  <a:t>, </a:t>
                </a:r>
                <a:r>
                  <a:rPr lang="zh-CN" altLang="en-US" sz="2600" b="1" dirty="0" smtClean="0">
                    <a:latin typeface="微软雅黑" pitchFamily="34" charset="-122"/>
                    <a:ea typeface="微软雅黑" pitchFamily="34" charset="-122"/>
                  </a:rPr>
                  <a:t>这相当于</a:t>
                </a:r>
                <a:r>
                  <a:rPr lang="zh-CN" altLang="en-US" sz="2600" b="1" dirty="0">
                    <a:latin typeface="微软雅黑" pitchFamily="34" charset="-122"/>
                    <a:ea typeface="微软雅黑" pitchFamily="34" charset="-122"/>
                  </a:rPr>
                  <a:t>报童每天收入的期望值</a:t>
                </a:r>
                <a:r>
                  <a:rPr lang="en-US" altLang="zh-CN" sz="2600" b="1" dirty="0">
                    <a:latin typeface="微软雅黑" pitchFamily="34" charset="-122"/>
                    <a:ea typeface="微软雅黑" pitchFamily="34" charset="-122"/>
                  </a:rPr>
                  <a:t>. </a:t>
                </a: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323528" y="1268760"/>
                <a:ext cx="8496943" cy="2448272"/>
              </a:xfrm>
              <a:blipFill rotWithShape="1">
                <a:blip r:embed="rId3"/>
                <a:stretch>
                  <a:fillRect l="-1076" t="-498" r="-1435" b="-5473"/>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39517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分析</a:t>
            </a:r>
            <a:endParaRPr lang="zh-CN" altLang="en-US" sz="3600" b="1" dirty="0">
              <a:solidFill>
                <a:srgbClr val="0000FF"/>
              </a:solidFill>
              <a:latin typeface="微软雅黑" pitchFamily="34" charset="-122"/>
              <a:ea typeface="微软雅黑" pitchFamily="34" charset="-122"/>
              <a:sym typeface="宋体" pitchFamily="2" charset="-122"/>
            </a:endParaRPr>
          </a:p>
        </p:txBody>
      </p:sp>
      <p:cxnSp>
        <p:nvCxnSpPr>
          <p:cNvPr id="8" name="直接连接符 7"/>
          <p:cNvCxnSpPr/>
          <p:nvPr/>
        </p:nvCxnSpPr>
        <p:spPr>
          <a:xfrm>
            <a:off x="251520" y="5517232"/>
            <a:ext cx="230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5589240"/>
            <a:ext cx="8280920" cy="707886"/>
          </a:xfrm>
          <a:prstGeom prst="rect">
            <a:avLst/>
          </a:prstGeom>
          <a:noFill/>
        </p:spPr>
        <p:txBody>
          <a:bodyPr wrap="square" rtlCol="0">
            <a:spAutoFit/>
          </a:bodyPr>
          <a:lstStyle/>
          <a:p>
            <a:r>
              <a:rPr lang="zh-CN" altLang="en-US" sz="2000" b="1" dirty="0" smtClean="0">
                <a:solidFill>
                  <a:srgbClr val="00CCFF"/>
                </a:solidFill>
                <a:latin typeface="华文楷体" pitchFamily="2" charset="-122"/>
                <a:ea typeface="华文楷体" pitchFamily="2" charset="-122"/>
                <a:cs typeface="Times New Roman" pitchFamily="18" charset="0"/>
              </a:rPr>
              <a:t>大数定律</a:t>
            </a:r>
            <a:r>
              <a:rPr lang="zh-CN" altLang="en-US" sz="2000" b="1" dirty="0" smtClean="0">
                <a:latin typeface="华文楷体" pitchFamily="2" charset="-122"/>
                <a:ea typeface="华文楷体" pitchFamily="2" charset="-122"/>
                <a:cs typeface="Times New Roman" pitchFamily="18" charset="0"/>
              </a:rPr>
              <a:t>：随机变量序列的前一些项的算术平均值在某种条件下收敛到这些项的均值的算术平均值。</a:t>
            </a:r>
            <a:endParaRPr lang="zh-CN" altLang="en-US" sz="2000" b="1" dirty="0">
              <a:latin typeface="华文楷体" pitchFamily="2" charset="-122"/>
              <a:ea typeface="华文楷体" pitchFamily="2" charset="-122"/>
              <a:cs typeface="Times New Roman" pitchFamily="18" charset="0"/>
            </a:endParaRPr>
          </a:p>
        </p:txBody>
      </p:sp>
      <p:sp>
        <p:nvSpPr>
          <p:cNvPr id="10" name="内容占位符 2"/>
          <p:cNvSpPr txBox="1">
            <a:spLocks noChangeArrowheads="1"/>
          </p:cNvSpPr>
          <p:nvPr/>
        </p:nvSpPr>
        <p:spPr bwMode="auto">
          <a:xfrm>
            <a:off x="323528" y="3861048"/>
            <a:ext cx="849694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20000"/>
              </a:lnSpc>
              <a:spcBef>
                <a:spcPct val="50000"/>
              </a:spcBef>
              <a:buFont typeface="Wingdings" pitchFamily="2" charset="2"/>
              <a:buChar char="Ø"/>
            </a:pPr>
            <a:r>
              <a:rPr lang="zh-CN" altLang="en-US" sz="2600" b="1" dirty="0" smtClean="0">
                <a:latin typeface="微软雅黑" pitchFamily="34" charset="-122"/>
                <a:ea typeface="微软雅黑" pitchFamily="34" charset="-122"/>
              </a:rPr>
              <a:t>若报纸</a:t>
            </a:r>
            <a:r>
              <a:rPr lang="zh-CN" altLang="en-US" sz="2600" b="1" dirty="0">
                <a:latin typeface="微软雅黑" pitchFamily="34" charset="-122"/>
                <a:ea typeface="微软雅黑" pitchFamily="34" charset="-122"/>
              </a:rPr>
              <a:t>订得太少</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供不应求</a:t>
            </a:r>
            <a:r>
              <a:rPr lang="en-US" altLang="zh-CN" sz="2600" b="1" dirty="0">
                <a:latin typeface="微软雅黑" pitchFamily="34" charset="-122"/>
                <a:ea typeface="微软雅黑" pitchFamily="34" charset="-122"/>
              </a:rPr>
              <a:t>, </a:t>
            </a:r>
            <a:r>
              <a:rPr lang="zh-CN" altLang="en-US" sz="2600" b="1" dirty="0" smtClean="0">
                <a:latin typeface="微软雅黑" pitchFamily="34" charset="-122"/>
                <a:ea typeface="微软雅黑" pitchFamily="34" charset="-122"/>
              </a:rPr>
              <a:t>则会</a:t>
            </a:r>
            <a:r>
              <a:rPr lang="zh-CN" altLang="en-US" sz="2600" b="1" dirty="0">
                <a:latin typeface="微软雅黑" pitchFamily="34" charset="-122"/>
                <a:ea typeface="微软雅黑" pitchFamily="34" charset="-122"/>
              </a:rPr>
              <a:t>失去一些挣钱的机会</a:t>
            </a:r>
            <a:r>
              <a:rPr lang="en-US" altLang="zh-CN" sz="2600" b="1" dirty="0">
                <a:latin typeface="微软雅黑" pitchFamily="34" charset="-122"/>
                <a:ea typeface="微软雅黑" pitchFamily="34" charset="-122"/>
              </a:rPr>
              <a:t>, </a:t>
            </a:r>
            <a:r>
              <a:rPr lang="zh-CN" altLang="en-US" sz="2600" b="1" dirty="0" smtClean="0">
                <a:latin typeface="微软雅黑" pitchFamily="34" charset="-122"/>
                <a:ea typeface="微软雅黑" pitchFamily="34" charset="-122"/>
              </a:rPr>
              <a:t>减少</a:t>
            </a:r>
            <a:r>
              <a:rPr lang="zh-CN" altLang="en-US" sz="2600" b="1" dirty="0">
                <a:latin typeface="微软雅黑" pitchFamily="34" charset="-122"/>
                <a:ea typeface="微软雅黑" pitchFamily="34" charset="-122"/>
              </a:rPr>
              <a:t>收入；</a:t>
            </a:r>
            <a:r>
              <a:rPr lang="zh-CN" altLang="en-US" sz="2600" b="1" dirty="0" smtClean="0">
                <a:latin typeface="微软雅黑" pitchFamily="34" charset="-122"/>
                <a:ea typeface="微软雅黑" pitchFamily="34" charset="-122"/>
              </a:rPr>
              <a:t>但若订</a:t>
            </a:r>
            <a:r>
              <a:rPr lang="zh-CN" altLang="en-US" sz="2600" b="1" dirty="0">
                <a:latin typeface="微软雅黑" pitchFamily="34" charset="-122"/>
                <a:ea typeface="微软雅黑" pitchFamily="34" charset="-122"/>
              </a:rPr>
              <a:t>多了</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当天卖不完</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每份得赔钱</a:t>
            </a:r>
            <a:r>
              <a:rPr lang="en-US" altLang="zh-CN" sz="2600" b="1" dirty="0">
                <a:latin typeface="微软雅黑" pitchFamily="34" charset="-122"/>
                <a:ea typeface="微软雅黑" pitchFamily="34" charset="-122"/>
              </a:rPr>
              <a:t>, </a:t>
            </a:r>
            <a:r>
              <a:rPr lang="zh-CN" altLang="en-US" sz="2600" b="1" dirty="0">
                <a:latin typeface="微软雅黑" pitchFamily="34" charset="-122"/>
                <a:ea typeface="微软雅黑" pitchFamily="34" charset="-122"/>
              </a:rPr>
              <a:t>报童也会减少收入</a:t>
            </a:r>
            <a:r>
              <a:rPr lang="en-US" altLang="zh-CN" sz="2600" b="1" dirty="0">
                <a:latin typeface="微软雅黑" pitchFamily="34" charset="-122"/>
                <a:ea typeface="微软雅黑" pitchFamily="34" charset="-122"/>
              </a:rPr>
              <a:t>.</a:t>
            </a:r>
          </a:p>
        </p:txBody>
      </p:sp>
      <mc:AlternateContent xmlns:mc="http://schemas.openxmlformats.org/markup-compatibility/2006" xmlns:a14="http://schemas.microsoft.com/office/drawing/2010/main">
        <mc:Choice Requires="a14">
          <p:sp>
            <p:nvSpPr>
              <p:cNvPr id="2" name="TextBox 1"/>
              <p:cNvSpPr txBox="1"/>
              <p:nvPr/>
            </p:nvSpPr>
            <p:spPr>
              <a:xfrm>
                <a:off x="5580111" y="5949280"/>
                <a:ext cx="2952329"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1" i="1" smtClean="0">
                              <a:solidFill>
                                <a:schemeClr val="accent2"/>
                              </a:solidFill>
                              <a:effectLst/>
                              <a:latin typeface="Cambria Math"/>
                            </a:rPr>
                          </m:ctrlPr>
                        </m:fPr>
                        <m:num>
                          <m:r>
                            <a:rPr lang="en-US" altLang="zh-CN" b="1" i="1" smtClean="0">
                              <a:solidFill>
                                <a:schemeClr val="accent2"/>
                              </a:solidFill>
                              <a:effectLst/>
                              <a:latin typeface="Cambria Math"/>
                            </a:rPr>
                            <m:t>𝟏</m:t>
                          </m:r>
                        </m:num>
                        <m:den>
                          <m:r>
                            <a:rPr lang="en-US" altLang="zh-CN" b="1" i="1" smtClean="0">
                              <a:solidFill>
                                <a:schemeClr val="accent2"/>
                              </a:solidFill>
                              <a:effectLst/>
                              <a:latin typeface="Cambria Math"/>
                            </a:rPr>
                            <m:t>𝒏</m:t>
                          </m:r>
                        </m:den>
                      </m:f>
                      <m:nary>
                        <m:naryPr>
                          <m:chr m:val="∑"/>
                          <m:ctrlPr>
                            <a:rPr lang="en-US" altLang="zh-CN" b="1" i="1" smtClean="0">
                              <a:solidFill>
                                <a:schemeClr val="accent2"/>
                              </a:solidFill>
                              <a:effectLst/>
                              <a:latin typeface="Cambria Math"/>
                            </a:rPr>
                          </m:ctrlPr>
                        </m:naryPr>
                        <m:sub>
                          <m:r>
                            <m:rPr>
                              <m:brk m:alnAt="23"/>
                            </m:rPr>
                            <a:rPr lang="en-US" altLang="zh-CN" b="1" i="1" smtClean="0">
                              <a:solidFill>
                                <a:schemeClr val="accent2"/>
                              </a:solidFill>
                              <a:effectLst/>
                              <a:latin typeface="Cambria Math"/>
                            </a:rPr>
                            <m:t>𝒊</m:t>
                          </m:r>
                          <m:r>
                            <a:rPr lang="en-US" altLang="zh-CN" b="1" i="1" smtClean="0">
                              <a:solidFill>
                                <a:schemeClr val="accent2"/>
                              </a:solidFill>
                              <a:effectLst/>
                              <a:latin typeface="Cambria Math"/>
                            </a:rPr>
                            <m:t>=</m:t>
                          </m:r>
                          <m:r>
                            <a:rPr lang="en-US" altLang="zh-CN" b="1" i="1" smtClean="0">
                              <a:solidFill>
                                <a:schemeClr val="accent2"/>
                              </a:solidFill>
                              <a:effectLst/>
                              <a:latin typeface="Cambria Math"/>
                            </a:rPr>
                            <m:t>𝟏</m:t>
                          </m:r>
                        </m:sub>
                        <m:sup>
                          <m:r>
                            <a:rPr lang="en-US" altLang="zh-CN" b="1" i="1" smtClean="0">
                              <a:solidFill>
                                <a:schemeClr val="accent2"/>
                              </a:solidFill>
                              <a:effectLst/>
                              <a:latin typeface="Cambria Math"/>
                            </a:rPr>
                            <m:t>𝒏</m:t>
                          </m:r>
                        </m:sup>
                        <m:e>
                          <m:sSub>
                            <m:sSubPr>
                              <m:ctrlPr>
                                <a:rPr lang="en-US" altLang="zh-CN" b="1" i="1" smtClean="0">
                                  <a:solidFill>
                                    <a:schemeClr val="accent2"/>
                                  </a:solidFill>
                                  <a:effectLst/>
                                  <a:latin typeface="Cambria Math"/>
                                </a:rPr>
                              </m:ctrlPr>
                            </m:sSubPr>
                            <m:e>
                              <m:r>
                                <a:rPr lang="en-US" altLang="zh-CN" b="1" i="1" smtClean="0">
                                  <a:solidFill>
                                    <a:schemeClr val="accent2"/>
                                  </a:solidFill>
                                  <a:effectLst/>
                                  <a:latin typeface="Cambria Math"/>
                                </a:rPr>
                                <m:t>𝑿</m:t>
                              </m:r>
                            </m:e>
                            <m:sub>
                              <m:r>
                                <a:rPr lang="en-US" altLang="zh-CN" b="1" i="1" smtClean="0">
                                  <a:solidFill>
                                    <a:schemeClr val="accent2"/>
                                  </a:solidFill>
                                  <a:effectLst/>
                                  <a:latin typeface="Cambria Math"/>
                                </a:rPr>
                                <m:t>𝒊</m:t>
                              </m:r>
                            </m:sub>
                          </m:sSub>
                        </m:e>
                      </m:nary>
                      <m:r>
                        <a:rPr lang="en-US" altLang="zh-CN" b="1" i="1" smtClean="0">
                          <a:solidFill>
                            <a:schemeClr val="accent2"/>
                          </a:solidFill>
                          <a:effectLst/>
                          <a:latin typeface="Cambria Math"/>
                        </a:rPr>
                        <m:t>→</m:t>
                      </m:r>
                      <m:r>
                        <a:rPr lang="en-US" altLang="zh-CN" b="1" i="1" smtClean="0">
                          <a:solidFill>
                            <a:schemeClr val="accent2"/>
                          </a:solidFill>
                          <a:effectLst/>
                          <a:latin typeface="Cambria Math"/>
                        </a:rPr>
                        <m:t>𝝁</m:t>
                      </m:r>
                      <m:r>
                        <a:rPr lang="en-US" altLang="zh-CN" b="1" i="1" smtClean="0">
                          <a:solidFill>
                            <a:schemeClr val="accent2"/>
                          </a:solidFill>
                          <a:effectLst/>
                          <a:latin typeface="Cambria Math"/>
                        </a:rPr>
                        <m:t>,  </m:t>
                      </m:r>
                      <m:r>
                        <a:rPr lang="en-US" altLang="zh-CN" b="1" i="1" smtClean="0">
                          <a:solidFill>
                            <a:schemeClr val="accent2"/>
                          </a:solidFill>
                          <a:effectLst/>
                          <a:latin typeface="Cambria Math"/>
                        </a:rPr>
                        <m:t>𝒏</m:t>
                      </m:r>
                      <m:r>
                        <a:rPr lang="en-US" altLang="zh-CN" b="1" i="1" smtClean="0">
                          <a:solidFill>
                            <a:schemeClr val="accent2"/>
                          </a:solidFill>
                          <a:effectLst/>
                          <a:latin typeface="Cambria Math"/>
                        </a:rPr>
                        <m:t>→∞</m:t>
                      </m:r>
                    </m:oMath>
                  </m:oMathPara>
                </a14:m>
                <a:endParaRPr lang="zh-CN" altLang="en-US" b="1" dirty="0">
                  <a:solidFill>
                    <a:schemeClr val="accent2"/>
                  </a:solidFill>
                  <a:effectLs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580111" y="5949280"/>
                <a:ext cx="2952329" cy="848566"/>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Effect transition="in" filter="fade">
                                      <p:cBhvr>
                                        <p:cTn id="7" dur="500"/>
                                        <p:tgtEl>
                                          <p:spTgt spid="7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500"/>
                            </p:stCondLst>
                            <p:childTnLst>
                              <p:par>
                                <p:cTn id="17" presetID="14" presetClass="entr" presetSubtype="1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9" grpId="0"/>
      <p:bldP spid="10"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323529" y="1268760"/>
                <a:ext cx="8136904" cy="4392488"/>
              </a:xfrm>
            </p:spPr>
            <p:txBody>
              <a:bodyPr/>
              <a:lstStyle/>
              <a:p>
                <a:pPr>
                  <a:lnSpc>
                    <a:spcPct val="120000"/>
                  </a:lnSpc>
                  <a:spcBef>
                    <a:spcPct val="50000"/>
                  </a:spcBef>
                  <a:buFont typeface="Wingdings" pitchFamily="2" charset="2"/>
                  <a:buChar char="u"/>
                </a:pPr>
                <a:r>
                  <a:rPr lang="zh-CN" altLang="en-US" sz="3000" b="1" dirty="0" smtClean="0">
                    <a:latin typeface="微软雅黑" pitchFamily="34" charset="-122"/>
                    <a:ea typeface="微软雅黑" pitchFamily="34" charset="-122"/>
                  </a:rPr>
                  <a:t> 设</a:t>
                </a:r>
                <a:r>
                  <a:rPr lang="zh-CN" altLang="en-US" sz="3000" b="1" dirty="0">
                    <a:latin typeface="微软雅黑" pitchFamily="34" charset="-122"/>
                    <a:ea typeface="微软雅黑" pitchFamily="34" charset="-122"/>
                  </a:rPr>
                  <a:t>报社有足够的报纸可供定购</a:t>
                </a:r>
                <a:r>
                  <a:rPr lang="en-US" altLang="zh-CN" sz="3000" b="1" dirty="0">
                    <a:latin typeface="微软雅黑" pitchFamily="34" charset="-122"/>
                    <a:ea typeface="微软雅黑" pitchFamily="34" charset="-122"/>
                  </a:rPr>
                  <a:t>; </a:t>
                </a:r>
                <a:endParaRPr lang="en-US" altLang="zh-CN" sz="3000" b="1" dirty="0" smtClean="0">
                  <a:latin typeface="微软雅黑" pitchFamily="34" charset="-122"/>
                  <a:ea typeface="微软雅黑" pitchFamily="34" charset="-122"/>
                </a:endParaRPr>
              </a:p>
              <a:p>
                <a:pPr>
                  <a:lnSpc>
                    <a:spcPct val="120000"/>
                  </a:lnSpc>
                  <a:spcBef>
                    <a:spcPct val="50000"/>
                  </a:spcBef>
                  <a:buFont typeface="Wingdings" pitchFamily="2" charset="2"/>
                  <a:buChar char="u"/>
                </a:pPr>
                <a:r>
                  <a:rPr lang="zh-CN" altLang="en-US" sz="3000" b="1" dirty="0" smtClean="0">
                    <a:latin typeface="微软雅黑" pitchFamily="34" charset="-122"/>
                    <a:ea typeface="微软雅黑" pitchFamily="34" charset="-122"/>
                  </a:rPr>
                  <a:t> 当天</a:t>
                </a:r>
                <a:r>
                  <a:rPr lang="zh-CN" altLang="en-US" sz="3000" b="1" dirty="0">
                    <a:latin typeface="微软雅黑" pitchFamily="34" charset="-122"/>
                    <a:ea typeface="微软雅黑" pitchFamily="34" charset="-122"/>
                  </a:rPr>
                  <a:t>卖不出去的报纸只能退回</a:t>
                </a:r>
                <a:r>
                  <a:rPr lang="en-US" altLang="zh-CN" sz="3000" b="1" dirty="0">
                    <a:latin typeface="微软雅黑" pitchFamily="34" charset="-122"/>
                    <a:ea typeface="微软雅黑" pitchFamily="34" charset="-122"/>
                  </a:rPr>
                  <a:t>; </a:t>
                </a:r>
                <a:endParaRPr lang="en-US" altLang="zh-CN" sz="3000" b="1" dirty="0" smtClean="0">
                  <a:latin typeface="微软雅黑" pitchFamily="34" charset="-122"/>
                  <a:ea typeface="微软雅黑" pitchFamily="34" charset="-122"/>
                </a:endParaRPr>
              </a:p>
              <a:p>
                <a:pPr>
                  <a:lnSpc>
                    <a:spcPct val="120000"/>
                  </a:lnSpc>
                  <a:spcBef>
                    <a:spcPct val="50000"/>
                  </a:spcBef>
                  <a:buFont typeface="Wingdings" pitchFamily="2" charset="2"/>
                  <a:buChar char="u"/>
                </a:pPr>
                <a:r>
                  <a:rPr lang="zh-CN" altLang="en-US" sz="3000" b="1" dirty="0" smtClean="0">
                    <a:latin typeface="微软雅黑" pitchFamily="34" charset="-122"/>
                    <a:ea typeface="微软雅黑" pitchFamily="34" charset="-122"/>
                  </a:rPr>
                  <a:t> 报童</a:t>
                </a:r>
                <a:r>
                  <a:rPr lang="zh-CN" altLang="en-US" sz="3000" b="1" dirty="0">
                    <a:latin typeface="微软雅黑" pitchFamily="34" charset="-122"/>
                    <a:ea typeface="微软雅黑" pitchFamily="34" charset="-122"/>
                  </a:rPr>
                  <a:t>除了订购报纸费用外</a:t>
                </a:r>
                <a:r>
                  <a:rPr lang="en-US" altLang="zh-CN" sz="3000" b="1" dirty="0">
                    <a:latin typeface="微软雅黑" pitchFamily="34" charset="-122"/>
                    <a:ea typeface="微软雅黑" pitchFamily="34" charset="-122"/>
                  </a:rPr>
                  <a:t>, </a:t>
                </a:r>
                <a:r>
                  <a:rPr lang="zh-CN" altLang="en-US" sz="3000" b="1" dirty="0">
                    <a:latin typeface="微软雅黑" pitchFamily="34" charset="-122"/>
                    <a:ea typeface="微软雅黑" pitchFamily="34" charset="-122"/>
                  </a:rPr>
                  <a:t>其它费用 </a:t>
                </a:r>
                <a:r>
                  <a:rPr lang="en-US" altLang="zh-CN" sz="3000" b="1" dirty="0">
                    <a:latin typeface="微软雅黑" pitchFamily="34" charset="-122"/>
                    <a:ea typeface="微软雅黑" pitchFamily="34" charset="-122"/>
                  </a:rPr>
                  <a:t>(</a:t>
                </a:r>
                <a:r>
                  <a:rPr lang="zh-CN" altLang="en-US" sz="3000" b="1" dirty="0">
                    <a:latin typeface="微软雅黑" pitchFamily="34" charset="-122"/>
                    <a:ea typeface="微软雅黑" pitchFamily="34" charset="-122"/>
                  </a:rPr>
                  <a:t>如交通费、摊位费等</a:t>
                </a:r>
                <a:r>
                  <a:rPr lang="en-US" altLang="zh-CN" sz="3000" b="1" dirty="0">
                    <a:latin typeface="微软雅黑" pitchFamily="34" charset="-122"/>
                    <a:ea typeface="微软雅黑" pitchFamily="34" charset="-122"/>
                  </a:rPr>
                  <a:t>) </a:t>
                </a:r>
                <a:r>
                  <a:rPr lang="zh-CN" altLang="en-US" sz="3000" b="1" dirty="0">
                    <a:latin typeface="微软雅黑" pitchFamily="34" charset="-122"/>
                    <a:ea typeface="微软雅黑" pitchFamily="34" charset="-122"/>
                  </a:rPr>
                  <a:t>一概不计</a:t>
                </a:r>
                <a:r>
                  <a:rPr lang="en-US" altLang="zh-CN" sz="3000" b="1" dirty="0">
                    <a:latin typeface="微软雅黑" pitchFamily="34" charset="-122"/>
                    <a:ea typeface="微软雅黑" pitchFamily="34" charset="-122"/>
                  </a:rPr>
                  <a:t>; </a:t>
                </a:r>
                <a:endParaRPr lang="en-US" altLang="zh-CN" sz="3000" b="1" dirty="0" smtClean="0">
                  <a:latin typeface="微软雅黑" pitchFamily="34" charset="-122"/>
                  <a:ea typeface="微软雅黑" pitchFamily="34" charset="-122"/>
                </a:endParaRPr>
              </a:p>
              <a:p>
                <a:pPr>
                  <a:lnSpc>
                    <a:spcPct val="120000"/>
                  </a:lnSpc>
                  <a:spcBef>
                    <a:spcPct val="50000"/>
                  </a:spcBef>
                  <a:buFont typeface="Wingdings" pitchFamily="2" charset="2"/>
                  <a:buChar char="u"/>
                </a:pPr>
                <a:r>
                  <a:rPr lang="zh-CN" altLang="en-US" sz="3000" b="1" dirty="0" smtClean="0">
                    <a:latin typeface="微软雅黑" pitchFamily="34" charset="-122"/>
                    <a:ea typeface="微软雅黑" pitchFamily="34" charset="-122"/>
                  </a:rPr>
                  <a:t> 报童</a:t>
                </a:r>
                <a:r>
                  <a:rPr lang="zh-CN" altLang="en-US" sz="3000" b="1" dirty="0">
                    <a:latin typeface="微软雅黑" pitchFamily="34" charset="-122"/>
                    <a:ea typeface="微软雅黑" pitchFamily="34" charset="-122"/>
                  </a:rPr>
                  <a:t>每天订购</a:t>
                </a:r>
                <a14:m>
                  <m:oMath xmlns:m="http://schemas.openxmlformats.org/officeDocument/2006/math">
                    <m:r>
                      <a:rPr lang="en-US" altLang="zh-CN" sz="3000" b="1" i="1" dirty="0" smtClean="0">
                        <a:latin typeface="Cambria Math"/>
                        <a:ea typeface="微软雅黑" pitchFamily="34" charset="-122"/>
                      </a:rPr>
                      <m:t>𝒏</m:t>
                    </m:r>
                  </m:oMath>
                </a14:m>
                <a:r>
                  <a:rPr lang="zh-CN" altLang="en-US" sz="3000" b="1" dirty="0">
                    <a:latin typeface="微软雅黑" pitchFamily="34" charset="-122"/>
                    <a:ea typeface="微软雅黑" pitchFamily="34" charset="-122"/>
                  </a:rPr>
                  <a:t>份报纸</a:t>
                </a:r>
                <a:r>
                  <a:rPr lang="en-US" altLang="zh-CN" sz="3000" b="1" dirty="0">
                    <a:latin typeface="微软雅黑" pitchFamily="34" charset="-122"/>
                    <a:ea typeface="微软雅黑" pitchFamily="34" charset="-122"/>
                  </a:rPr>
                  <a:t>, </a:t>
                </a:r>
                <a:r>
                  <a:rPr lang="zh-CN" altLang="en-US" sz="3000" b="1" dirty="0">
                    <a:latin typeface="微软雅黑" pitchFamily="34" charset="-122"/>
                    <a:ea typeface="微软雅黑" pitchFamily="34" charset="-122"/>
                  </a:rPr>
                  <a:t>实际能卖出</a:t>
                </a:r>
                <a14:m>
                  <m:oMath xmlns:m="http://schemas.openxmlformats.org/officeDocument/2006/math">
                    <m:r>
                      <a:rPr lang="en-US" altLang="zh-CN" sz="3000" b="1" i="1" dirty="0" smtClean="0">
                        <a:latin typeface="Cambria Math"/>
                        <a:ea typeface="微软雅黑" pitchFamily="34" charset="-122"/>
                      </a:rPr>
                      <m:t>𝒓</m:t>
                    </m:r>
                  </m:oMath>
                </a14:m>
                <a:r>
                  <a:rPr lang="zh-CN" altLang="en-US" sz="3000" b="1" dirty="0">
                    <a:latin typeface="微软雅黑" pitchFamily="34" charset="-122"/>
                    <a:ea typeface="微软雅黑" pitchFamily="34" charset="-122"/>
                  </a:rPr>
                  <a:t>份报纸</a:t>
                </a:r>
                <a:r>
                  <a:rPr lang="en-US" altLang="zh-CN" sz="3000" b="1" dirty="0">
                    <a:latin typeface="微软雅黑" pitchFamily="34" charset="-122"/>
                    <a:ea typeface="微软雅黑" pitchFamily="34" charset="-122"/>
                  </a:rPr>
                  <a:t>, </a:t>
                </a:r>
                <a:r>
                  <a:rPr lang="zh-CN" altLang="en-US" sz="3000" b="1" dirty="0" smtClean="0">
                    <a:latin typeface="微软雅黑" pitchFamily="34" charset="-122"/>
                    <a:ea typeface="微软雅黑" pitchFamily="34" charset="-122"/>
                  </a:rPr>
                  <a:t>且</a:t>
                </a:r>
                <a:endParaRPr lang="en-US" altLang="zh-CN" sz="3000" b="1" dirty="0" smtClean="0">
                  <a:latin typeface="微软雅黑" pitchFamily="34" charset="-122"/>
                  <a:ea typeface="微软雅黑" pitchFamily="34" charset="-122"/>
                </a:endParaRPr>
              </a:p>
              <a:p>
                <a:pPr marL="0" indent="0" algn="ctr">
                  <a:lnSpc>
                    <a:spcPct val="120000"/>
                  </a:lnSpc>
                  <a:spcBef>
                    <a:spcPct val="50000"/>
                  </a:spcBef>
                  <a:buNone/>
                </a:pPr>
                <a14:m>
                  <m:oMathPara xmlns:m="http://schemas.openxmlformats.org/officeDocument/2006/math">
                    <m:oMathParaPr>
                      <m:jc m:val="centerGroup"/>
                    </m:oMathParaPr>
                    <m:oMath xmlns:m="http://schemas.openxmlformats.org/officeDocument/2006/math">
                      <m:r>
                        <a:rPr lang="en-US" altLang="zh-CN" b="1" i="1" dirty="0" smtClean="0">
                          <a:latin typeface="Cambria Math"/>
                          <a:ea typeface="微软雅黑" pitchFamily="34" charset="-122"/>
                        </a:rPr>
                        <m:t>𝑷</m:t>
                      </m:r>
                      <m:r>
                        <a:rPr lang="en-US" altLang="zh-CN" b="1" i="1" dirty="0">
                          <a:latin typeface="Cambria Math"/>
                          <a:ea typeface="微软雅黑" pitchFamily="34" charset="-122"/>
                        </a:rPr>
                        <m:t>{ </m:t>
                      </m:r>
                      <m:r>
                        <a:rPr lang="en-US" altLang="zh-CN" b="1" i="1" dirty="0">
                          <a:latin typeface="Cambria Math"/>
                          <a:ea typeface="微软雅黑" pitchFamily="34" charset="-122"/>
                        </a:rPr>
                        <m:t>𝒙</m:t>
                      </m:r>
                      <m:r>
                        <a:rPr lang="en-US" altLang="zh-CN" b="1" i="1" dirty="0">
                          <a:latin typeface="Cambria Math"/>
                          <a:ea typeface="微软雅黑" pitchFamily="34" charset="-122"/>
                        </a:rPr>
                        <m:t>  = </m:t>
                      </m:r>
                      <m:r>
                        <a:rPr lang="en-US" altLang="zh-CN" b="1" i="1" dirty="0">
                          <a:latin typeface="Cambria Math"/>
                          <a:ea typeface="微软雅黑" pitchFamily="34" charset="-122"/>
                        </a:rPr>
                        <m:t>𝒓</m:t>
                      </m:r>
                      <m:r>
                        <a:rPr lang="en-US" altLang="zh-CN" b="1" i="1" dirty="0">
                          <a:latin typeface="Cambria Math"/>
                          <a:ea typeface="微软雅黑" pitchFamily="34" charset="-122"/>
                        </a:rPr>
                        <m:t> } = </m:t>
                      </m:r>
                      <m:r>
                        <a:rPr lang="en-US" altLang="zh-CN" b="1" i="1" dirty="0">
                          <a:latin typeface="Cambria Math"/>
                          <a:ea typeface="微软雅黑" pitchFamily="34" charset="-122"/>
                        </a:rPr>
                        <m:t>𝒑</m:t>
                      </m:r>
                      <m:r>
                        <a:rPr lang="en-US" altLang="zh-CN" b="1" i="1" dirty="0">
                          <a:latin typeface="Cambria Math"/>
                          <a:ea typeface="微软雅黑" pitchFamily="34" charset="-122"/>
                        </a:rPr>
                        <m:t> ( </m:t>
                      </m:r>
                      <m:r>
                        <a:rPr lang="en-US" altLang="zh-CN" b="1" i="1" dirty="0">
                          <a:latin typeface="Cambria Math"/>
                          <a:ea typeface="微软雅黑" pitchFamily="34" charset="-122"/>
                        </a:rPr>
                        <m:t>𝒓</m:t>
                      </m:r>
                      <m:r>
                        <a:rPr lang="en-US" altLang="zh-CN" b="1" i="1" dirty="0">
                          <a:latin typeface="Cambria Math"/>
                          <a:ea typeface="微软雅黑" pitchFamily="34" charset="-122"/>
                        </a:rPr>
                        <m:t> ). </m:t>
                      </m:r>
                    </m:oMath>
                  </m:oMathPara>
                </a14:m>
                <a:endParaRPr lang="en-US" altLang="zh-CN"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323529" y="1268760"/>
                <a:ext cx="8136904" cy="4392488"/>
              </a:xfrm>
              <a:blipFill rotWithShape="1">
                <a:blip r:embed="rId3"/>
                <a:stretch>
                  <a:fillRect l="-1498" t="-693" r="-674" b="-3745"/>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39517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a:solidFill>
                  <a:srgbClr val="0000FF"/>
                </a:solidFill>
                <a:latin typeface="微软雅黑" pitchFamily="34" charset="-122"/>
                <a:ea typeface="微软雅黑" pitchFamily="34" charset="-122"/>
                <a:sym typeface="宋体" pitchFamily="2" charset="-122"/>
              </a:rPr>
              <a:t>假设</a:t>
            </a:r>
          </a:p>
        </p:txBody>
      </p:sp>
      <p:cxnSp>
        <p:nvCxnSpPr>
          <p:cNvPr id="8" name="直接连接符 7"/>
          <p:cNvCxnSpPr/>
          <p:nvPr/>
        </p:nvCxnSpPr>
        <p:spPr>
          <a:xfrm>
            <a:off x="251520" y="6125234"/>
            <a:ext cx="230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6197242"/>
            <a:ext cx="8280920" cy="400110"/>
          </a:xfrm>
          <a:prstGeom prst="rect">
            <a:avLst/>
          </a:prstGeom>
          <a:noFill/>
        </p:spPr>
        <p:txBody>
          <a:bodyPr wrap="square" rtlCol="0">
            <a:spAutoFit/>
          </a:bodyPr>
          <a:lstStyle/>
          <a:p>
            <a:r>
              <a:rPr lang="zh-CN" altLang="en-US" sz="2000" b="1" dirty="0" smtClean="0">
                <a:solidFill>
                  <a:srgbClr val="C00000"/>
                </a:solidFill>
                <a:latin typeface="华文楷体" pitchFamily="2" charset="-122"/>
                <a:ea typeface="华文楷体" pitchFamily="2" charset="-122"/>
                <a:cs typeface="Times New Roman" pitchFamily="18" charset="0"/>
              </a:rPr>
              <a:t>注意：实际建模过程中，不能为了假设而强加假设。假设必须要是合理。</a:t>
            </a:r>
            <a:endParaRPr lang="zh-CN" altLang="en-US" sz="2000" b="1" dirty="0">
              <a:solidFill>
                <a:srgbClr val="C00000"/>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122342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Effect transition="in" filter="fade">
                                      <p:cBhvr>
                                        <p:cTn id="7" dur="500"/>
                                        <p:tgtEl>
                                          <p:spTgt spid="7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9">
                                            <p:txEl>
                                              <p:pRg st="1" end="1"/>
                                            </p:txEl>
                                          </p:spTgt>
                                        </p:tgtEl>
                                        <p:attrNameLst>
                                          <p:attrName>style.visibility</p:attrName>
                                        </p:attrNameLst>
                                      </p:cBhvr>
                                      <p:to>
                                        <p:strVal val="visible"/>
                                      </p:to>
                                    </p:set>
                                    <p:animEffect transition="in" filter="fade">
                                      <p:cBhvr>
                                        <p:cTn id="12" dur="500"/>
                                        <p:tgtEl>
                                          <p:spTgt spid="71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69">
                                            <p:txEl>
                                              <p:pRg st="2" end="2"/>
                                            </p:txEl>
                                          </p:spTgt>
                                        </p:tgtEl>
                                        <p:attrNameLst>
                                          <p:attrName>style.visibility</p:attrName>
                                        </p:attrNameLst>
                                      </p:cBhvr>
                                      <p:to>
                                        <p:strVal val="visible"/>
                                      </p:to>
                                    </p:set>
                                    <p:animEffect transition="in" filter="fade">
                                      <p:cBhvr>
                                        <p:cTn id="17" dur="500"/>
                                        <p:tgtEl>
                                          <p:spTgt spid="71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69">
                                            <p:txEl>
                                              <p:pRg st="3" end="3"/>
                                            </p:txEl>
                                          </p:spTgt>
                                        </p:tgtEl>
                                        <p:attrNameLst>
                                          <p:attrName>style.visibility</p:attrName>
                                        </p:attrNameLst>
                                      </p:cBhvr>
                                      <p:to>
                                        <p:strVal val="visible"/>
                                      </p:to>
                                    </p:set>
                                    <p:animEffect transition="in" filter="fade">
                                      <p:cBhvr>
                                        <p:cTn id="22" dur="500"/>
                                        <p:tgtEl>
                                          <p:spTgt spid="716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69">
                                            <p:txEl>
                                              <p:pRg st="4" end="4"/>
                                            </p:txEl>
                                          </p:spTgt>
                                        </p:tgtEl>
                                        <p:attrNameLst>
                                          <p:attrName>style.visibility</p:attrName>
                                        </p:attrNameLst>
                                      </p:cBhvr>
                                      <p:to>
                                        <p:strVal val="visible"/>
                                      </p:to>
                                    </p:set>
                                    <p:animEffect transition="in" filter="fade">
                                      <p:cBhvr>
                                        <p:cTn id="25" dur="500"/>
                                        <p:tgtEl>
                                          <p:spTgt spid="716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uiExpand="1"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216025" y="1268760"/>
                <a:ext cx="8820471" cy="4176464"/>
              </a:xfrm>
            </p:spPr>
            <p:txBody>
              <a:bodyPr/>
              <a:lstStyle/>
              <a:p>
                <a:pPr marL="0" indent="0">
                  <a:lnSpc>
                    <a:spcPct val="120000"/>
                  </a:lnSpc>
                  <a:buNone/>
                </a:pPr>
                <a:r>
                  <a:rPr lang="zh-CN" altLang="en-US" b="1" dirty="0" smtClean="0">
                    <a:latin typeface="微软雅黑" pitchFamily="34" charset="-122"/>
                    <a:ea typeface="微软雅黑" pitchFamily="34" charset="-122"/>
                  </a:rPr>
                  <a:t>如果</a:t>
                </a:r>
                <a14:m>
                  <m:oMath xmlns:m="http://schemas.openxmlformats.org/officeDocument/2006/math">
                    <m:r>
                      <a:rPr lang="en-US" altLang="zh-CN" b="1" i="1" dirty="0" smtClean="0">
                        <a:latin typeface="Cambria Math"/>
                        <a:ea typeface="微软雅黑" pitchFamily="34" charset="-122"/>
                      </a:rPr>
                      <m:t>𝟎</m:t>
                    </m:r>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𝒓</m:t>
                    </m:r>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𝒏</m:t>
                    </m:r>
                  </m:oMath>
                </a14:m>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则售出</a:t>
                </a:r>
                <a14:m>
                  <m:oMath xmlns:m="http://schemas.openxmlformats.org/officeDocument/2006/math">
                    <m:r>
                      <a:rPr lang="en-US" altLang="zh-CN" b="1" i="1" dirty="0" smtClean="0">
                        <a:latin typeface="Cambria Math"/>
                        <a:ea typeface="微软雅黑" pitchFamily="34" charset="-122"/>
                      </a:rPr>
                      <m:t>𝒓</m:t>
                    </m:r>
                  </m:oMath>
                </a14:m>
                <a:r>
                  <a:rPr lang="zh-CN" altLang="en-US" b="1" dirty="0">
                    <a:latin typeface="微软雅黑" pitchFamily="34" charset="-122"/>
                    <a:ea typeface="微软雅黑" pitchFamily="34" charset="-122"/>
                  </a:rPr>
                  <a:t>份报纸增加收入</a:t>
                </a:r>
                <a14:m>
                  <m:oMath xmlns:m="http://schemas.openxmlformats.org/officeDocument/2006/math">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𝒃</m:t>
                    </m:r>
                    <m:r>
                      <a:rPr lang="en-US" altLang="zh-CN" b="1" i="1" dirty="0" smtClean="0">
                        <a:latin typeface="Cambria Math"/>
                        <a:ea typeface="微软雅黑" pitchFamily="34" charset="-122"/>
                      </a:rPr>
                      <m:t> − </m:t>
                    </m:r>
                    <m:r>
                      <a:rPr lang="en-US" altLang="zh-CN" b="1" i="1" dirty="0" smtClean="0">
                        <a:latin typeface="Cambria Math"/>
                        <a:ea typeface="微软雅黑" pitchFamily="34" charset="-122"/>
                      </a:rPr>
                      <m:t>𝒂</m:t>
                    </m:r>
                    <m:r>
                      <a:rPr lang="en-US" altLang="zh-CN" b="1" i="1" dirty="0" smtClean="0">
                        <a:latin typeface="Cambria Math"/>
                        <a:ea typeface="微软雅黑" pitchFamily="34" charset="-122"/>
                      </a:rPr>
                      <m:t> )</m:t>
                    </m:r>
                    <m:r>
                      <a:rPr lang="en-US" altLang="zh-CN" b="1" i="1" dirty="0" smtClean="0">
                        <a:latin typeface="Cambria Math"/>
                        <a:ea typeface="微软雅黑" pitchFamily="34" charset="-122"/>
                      </a:rPr>
                      <m:t>𝒓</m:t>
                    </m:r>
                  </m:oMath>
                </a14:m>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退回</a:t>
                </a:r>
                <a14:m>
                  <m:oMath xmlns:m="http://schemas.openxmlformats.org/officeDocument/2006/math">
                    <m:r>
                      <a:rPr lang="en-US" altLang="zh-CN" b="1" i="1" dirty="0" smtClean="0">
                        <a:latin typeface="Cambria Math"/>
                        <a:ea typeface="微软雅黑" pitchFamily="34" charset="-122"/>
                      </a:rPr>
                      <m:t>𝒏</m:t>
                    </m:r>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𝒓</m:t>
                    </m:r>
                  </m:oMath>
                </a14:m>
                <a:r>
                  <a:rPr lang="zh-CN" altLang="en-US" b="1" dirty="0">
                    <a:latin typeface="微软雅黑" pitchFamily="34" charset="-122"/>
                    <a:ea typeface="微软雅黑" pitchFamily="34" charset="-122"/>
                  </a:rPr>
                  <a:t>份减少收入</a:t>
                </a:r>
                <a:endParaRPr lang="en-US" altLang="zh-CN" b="1" dirty="0" smtClean="0">
                  <a:latin typeface="微软雅黑" pitchFamily="34" charset="-122"/>
                  <a:ea typeface="微软雅黑" pitchFamily="34" charset="-122"/>
                </a:endParaRPr>
              </a:p>
              <a:p>
                <a:pPr marL="0" indent="0">
                  <a:lnSpc>
                    <a:spcPct val="120000"/>
                  </a:lnSpc>
                  <a:buNone/>
                </a:pPr>
                <a14:m>
                  <m:oMathPara xmlns:m="http://schemas.openxmlformats.org/officeDocument/2006/math">
                    <m:oMathParaPr>
                      <m:jc m:val="centerGroup"/>
                    </m:oMathParaPr>
                    <m:oMath xmlns:m="http://schemas.openxmlformats.org/officeDocument/2006/math">
                      <m:d>
                        <m:dPr>
                          <m:ctrlPr>
                            <a:rPr lang="en-US" altLang="zh-CN" b="1" i="1" dirty="0" smtClean="0">
                              <a:latin typeface="Cambria Math"/>
                              <a:ea typeface="微软雅黑" pitchFamily="34" charset="-122"/>
                            </a:rPr>
                          </m:ctrlPr>
                        </m:dPr>
                        <m:e>
                          <m:r>
                            <a:rPr lang="en-US" altLang="zh-CN" b="1" i="1" dirty="0" smtClean="0">
                              <a:latin typeface="Cambria Math"/>
                              <a:ea typeface="微软雅黑" pitchFamily="34" charset="-122"/>
                            </a:rPr>
                            <m:t>𝒂</m:t>
                          </m:r>
                          <m:r>
                            <a:rPr lang="en-US" altLang="zh-CN" b="1" i="1" dirty="0" smtClean="0">
                              <a:latin typeface="Cambria Math"/>
                              <a:ea typeface="微软雅黑" pitchFamily="34" charset="-122"/>
                            </a:rPr>
                            <m:t> – </m:t>
                          </m:r>
                          <m:r>
                            <a:rPr lang="en-US" altLang="zh-CN" b="1" i="1" dirty="0" smtClean="0">
                              <a:latin typeface="Cambria Math"/>
                              <a:ea typeface="微软雅黑" pitchFamily="34" charset="-122"/>
                            </a:rPr>
                            <m:t>𝒄</m:t>
                          </m:r>
                        </m:e>
                      </m:d>
                      <m:d>
                        <m:dPr>
                          <m:ctrlPr>
                            <a:rPr lang="en-US" altLang="zh-CN" b="1" i="1" dirty="0" smtClean="0">
                              <a:latin typeface="Cambria Math"/>
                              <a:ea typeface="微软雅黑" pitchFamily="34" charset="-122"/>
                            </a:rPr>
                          </m:ctrlPr>
                        </m:dPr>
                        <m:e>
                          <m:r>
                            <a:rPr lang="en-US" altLang="zh-CN" b="1" i="1" dirty="0" smtClean="0">
                              <a:latin typeface="Cambria Math"/>
                              <a:ea typeface="微软雅黑" pitchFamily="34" charset="-122"/>
                            </a:rPr>
                            <m:t>𝒏</m:t>
                          </m:r>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𝒓</m:t>
                          </m:r>
                        </m:e>
                      </m:d>
                      <m:r>
                        <a:rPr lang="zh-CN" altLang="en-US" b="1" i="1" dirty="0" smtClean="0">
                          <a:latin typeface="Cambria Math"/>
                          <a:ea typeface="微软雅黑" pitchFamily="34" charset="-122"/>
                        </a:rPr>
                        <m:t>；</m:t>
                      </m:r>
                    </m:oMath>
                  </m:oMathPara>
                </a14:m>
                <a:endParaRPr lang="en-US" altLang="zh-CN" b="1" dirty="0" smtClean="0">
                  <a:latin typeface="微软雅黑" pitchFamily="34" charset="-122"/>
                  <a:ea typeface="微软雅黑" pitchFamily="34" charset="-122"/>
                </a:endParaRPr>
              </a:p>
              <a:p>
                <a:pPr marL="0" indent="0">
                  <a:lnSpc>
                    <a:spcPct val="120000"/>
                  </a:lnSpc>
                  <a:buNone/>
                </a:pPr>
                <a:r>
                  <a:rPr lang="zh-CN" altLang="en-US" b="1" dirty="0" smtClean="0">
                    <a:latin typeface="微软雅黑" pitchFamily="34" charset="-122"/>
                    <a:ea typeface="微软雅黑" pitchFamily="34" charset="-122"/>
                  </a:rPr>
                  <a:t>如果</a:t>
                </a:r>
                <a14:m>
                  <m:oMath xmlns:m="http://schemas.openxmlformats.org/officeDocument/2006/math">
                    <m:r>
                      <a:rPr lang="en-US" altLang="zh-CN" b="1" i="1" dirty="0" smtClean="0">
                        <a:latin typeface="Cambria Math"/>
                        <a:ea typeface="微软雅黑" pitchFamily="34" charset="-122"/>
                      </a:rPr>
                      <m:t>𝒓</m:t>
                    </m:r>
                    <m:r>
                      <a:rPr lang="zh-CN" altLang="en-US" b="1" i="1" dirty="0">
                        <a:latin typeface="Cambria Math"/>
                        <a:ea typeface="微软雅黑" pitchFamily="34" charset="-122"/>
                      </a:rPr>
                      <m:t>＞</m:t>
                    </m:r>
                    <m:r>
                      <a:rPr lang="en-US" altLang="zh-CN" b="1" i="1" dirty="0">
                        <a:latin typeface="Cambria Math"/>
                        <a:ea typeface="微软雅黑" pitchFamily="34" charset="-122"/>
                      </a:rPr>
                      <m:t>𝒏</m:t>
                    </m:r>
                  </m:oMath>
                </a14:m>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则售出</a:t>
                </a:r>
                <a14:m>
                  <m:oMath xmlns:m="http://schemas.openxmlformats.org/officeDocument/2006/math">
                    <m:r>
                      <a:rPr lang="en-US" altLang="zh-CN" b="1" i="1" dirty="0" smtClean="0">
                        <a:latin typeface="Cambria Math"/>
                        <a:ea typeface="微软雅黑" pitchFamily="34" charset="-122"/>
                      </a:rPr>
                      <m:t>𝒏</m:t>
                    </m:r>
                  </m:oMath>
                </a14:m>
                <a:r>
                  <a:rPr lang="zh-CN" altLang="en-US" b="1" dirty="0">
                    <a:latin typeface="微软雅黑" pitchFamily="34" charset="-122"/>
                    <a:ea typeface="微软雅黑" pitchFamily="34" charset="-122"/>
                  </a:rPr>
                  <a:t>份报纸增加收入</a:t>
                </a:r>
                <a14:m>
                  <m:oMath xmlns:m="http://schemas.openxmlformats.org/officeDocument/2006/math">
                    <m:r>
                      <a:rPr lang="en-US" altLang="zh-CN" b="1" i="1" dirty="0" smtClean="0">
                        <a:latin typeface="Cambria Math"/>
                        <a:ea typeface="微软雅黑" pitchFamily="34" charset="-122"/>
                      </a:rPr>
                      <m:t>(</m:t>
                    </m:r>
                    <m:r>
                      <a:rPr lang="en-US" altLang="zh-CN" b="1" i="1" dirty="0" smtClean="0">
                        <a:latin typeface="Cambria Math"/>
                        <a:ea typeface="微软雅黑" pitchFamily="34" charset="-122"/>
                      </a:rPr>
                      <m:t>𝒃</m:t>
                    </m:r>
                    <m:r>
                      <a:rPr lang="en-US" altLang="zh-CN" b="1" i="1" dirty="0" smtClean="0">
                        <a:latin typeface="Cambria Math"/>
                        <a:ea typeface="微软雅黑" pitchFamily="34" charset="-122"/>
                      </a:rPr>
                      <m:t> − </m:t>
                    </m:r>
                    <m:r>
                      <a:rPr lang="en-US" altLang="zh-CN" b="1" i="1" dirty="0" smtClean="0">
                        <a:latin typeface="Cambria Math"/>
                        <a:ea typeface="微软雅黑" pitchFamily="34" charset="-122"/>
                      </a:rPr>
                      <m:t>𝒂</m:t>
                    </m:r>
                    <m:r>
                      <a:rPr lang="en-US" altLang="zh-CN" b="1" i="1" dirty="0" smtClean="0">
                        <a:latin typeface="Cambria Math"/>
                        <a:ea typeface="微软雅黑" pitchFamily="34" charset="-122"/>
                      </a:rPr>
                      <m:t> ) </m:t>
                    </m:r>
                    <m:r>
                      <a:rPr lang="en-US" altLang="zh-CN" b="1" i="1" dirty="0" smtClean="0">
                        <a:latin typeface="Cambria Math"/>
                        <a:ea typeface="微软雅黑" pitchFamily="34" charset="-122"/>
                      </a:rPr>
                      <m:t>𝒏</m:t>
                    </m:r>
                  </m:oMath>
                </a14:m>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因此报童</a:t>
                </a:r>
                <a:r>
                  <a:rPr lang="zh-CN" altLang="en-US" b="1" dirty="0">
                    <a:latin typeface="微软雅黑" pitchFamily="34" charset="-122"/>
                    <a:ea typeface="微软雅黑" pitchFamily="34" charset="-122"/>
                  </a:rPr>
                  <a:t>每天收入的期望值</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b="1" i="1" smtClean="0">
                          <a:solidFill>
                            <a:srgbClr val="0000FF"/>
                          </a:solidFill>
                          <a:latin typeface="Cambria Math"/>
                          <a:ea typeface="微软雅黑" pitchFamily="34" charset="-122"/>
                        </a:rPr>
                        <m:t>𝑸</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𝒙</m:t>
                          </m:r>
                        </m:e>
                      </m:d>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𝔼</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𝒙</m:t>
                      </m:r>
                      <m:r>
                        <a:rPr lang="en-US" altLang="zh-CN" sz="2000" b="1" i="1" smtClean="0">
                          <a:solidFill>
                            <a:srgbClr val="0000FF"/>
                          </a:solidFill>
                          <a:latin typeface="Cambria Math"/>
                          <a:ea typeface="微软雅黑" pitchFamily="34" charset="-122"/>
                        </a:rPr>
                        <m:t>)=</m:t>
                      </m:r>
                      <m:nary>
                        <m:naryPr>
                          <m:chr m:val="∑"/>
                          <m:ctrlPr>
                            <a:rPr lang="en-US" altLang="zh-CN" sz="2000" b="1" i="1" smtClean="0">
                              <a:solidFill>
                                <a:srgbClr val="0000FF"/>
                              </a:solidFill>
                              <a:latin typeface="Cambria Math"/>
                              <a:ea typeface="微软雅黑" pitchFamily="34" charset="-122"/>
                            </a:rPr>
                          </m:ctrlPr>
                        </m:naryPr>
                        <m:sub>
                          <m:r>
                            <m:rPr>
                              <m:brk m:alnAt="23"/>
                            </m:rP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𝟎</m:t>
                          </m:r>
                        </m:sub>
                        <m:sup>
                          <m:r>
                            <a:rPr lang="en-US" altLang="zh-CN" sz="2000" b="1" i="1" smtClean="0">
                              <a:solidFill>
                                <a:srgbClr val="0000FF"/>
                              </a:solidFill>
                              <a:latin typeface="Cambria Math"/>
                              <a:ea typeface="微软雅黑" pitchFamily="34" charset="-122"/>
                            </a:rPr>
                            <m:t>𝒏</m:t>
                          </m:r>
                        </m:sup>
                        <m:e>
                          <m:d>
                            <m:dPr>
                              <m:begChr m:val="["/>
                              <m:endChr m:val="]"/>
                              <m:ctrlPr>
                                <a:rPr lang="en-US" altLang="zh-CN" sz="2000" b="1" i="1" smtClean="0">
                                  <a:solidFill>
                                    <a:srgbClr val="0000FF"/>
                                  </a:solidFill>
                                  <a:latin typeface="Cambria Math"/>
                                  <a:ea typeface="微软雅黑" pitchFamily="34" charset="-122"/>
                                </a:rPr>
                              </m:ctrlPr>
                            </m:dPr>
                            <m:e>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𝒃</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𝒂</m:t>
                                  </m:r>
                                </m:e>
                              </m:d>
                              <m: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𝒂</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𝒄</m:t>
                                  </m:r>
                                </m:e>
                              </m:d>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𝒓</m:t>
                                  </m:r>
                                </m:e>
                              </m:d>
                            </m:e>
                          </m:d>
                          <m:r>
                            <a:rPr lang="en-US" altLang="zh-CN" sz="2000" b="1" i="1" smtClean="0">
                              <a:solidFill>
                                <a:srgbClr val="0000FF"/>
                              </a:solidFill>
                              <a:latin typeface="Cambria Math"/>
                              <a:ea typeface="微软雅黑" pitchFamily="34" charset="-122"/>
                            </a:rPr>
                            <m:t>𝒑</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𝒓</m:t>
                              </m:r>
                            </m:e>
                          </m:d>
                          <m:r>
                            <a:rPr lang="en-US" altLang="zh-CN" sz="2000" b="1" i="1" smtClean="0">
                              <a:solidFill>
                                <a:srgbClr val="0000FF"/>
                              </a:solidFill>
                              <a:latin typeface="Cambria Math"/>
                              <a:ea typeface="微软雅黑" pitchFamily="34" charset="-122"/>
                            </a:rPr>
                            <m:t>+</m:t>
                          </m:r>
                          <m:nary>
                            <m:naryPr>
                              <m:chr m:val="∑"/>
                              <m:ctrlPr>
                                <a:rPr lang="en-US" altLang="zh-CN" sz="2000" b="1" i="1" smtClean="0">
                                  <a:solidFill>
                                    <a:srgbClr val="0000FF"/>
                                  </a:solidFill>
                                  <a:latin typeface="Cambria Math"/>
                                  <a:ea typeface="微软雅黑" pitchFamily="34" charset="-122"/>
                                </a:rPr>
                              </m:ctrlPr>
                            </m:naryPr>
                            <m:sub>
                              <m:r>
                                <m:rPr>
                                  <m:brk m:alnAt="23"/>
                                </m:rP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𝟏</m:t>
                              </m:r>
                            </m:sub>
                            <m:sup>
                              <m:r>
                                <a:rPr lang="en-US" altLang="zh-CN" sz="2000" b="1" i="1" smtClean="0">
                                  <a:solidFill>
                                    <a:srgbClr val="0000FF"/>
                                  </a:solidFill>
                                  <a:latin typeface="Cambria Math"/>
                                  <a:ea typeface="微软雅黑" pitchFamily="34" charset="-122"/>
                                </a:rPr>
                                <m:t>∞</m:t>
                              </m:r>
                            </m:sup>
                            <m:e>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𝒃</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𝒂</m:t>
                                  </m:r>
                                </m:e>
                              </m:d>
                              <m:r>
                                <a:rPr lang="en-US" altLang="zh-CN" sz="2000" b="1" i="1" smtClean="0">
                                  <a:solidFill>
                                    <a:srgbClr val="0000FF"/>
                                  </a:solidFill>
                                  <a:latin typeface="Cambria Math"/>
                                  <a:ea typeface="微软雅黑" pitchFamily="34" charset="-122"/>
                                </a:rPr>
                                <m:t>𝒏𝒑</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e>
                          </m:nary>
                        </m:e>
                      </m:nary>
                    </m:oMath>
                  </m:oMathPara>
                </a14:m>
                <a:endParaRPr lang="zh-CN" altLang="en-US" sz="2000" b="1" dirty="0">
                  <a:solidFill>
                    <a:srgbClr val="0000FF"/>
                  </a:solidFill>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216025" y="1268760"/>
                <a:ext cx="8820471" cy="4176464"/>
              </a:xfrm>
              <a:blipFill rotWithShape="1">
                <a:blip r:embed="rId3"/>
                <a:stretch>
                  <a:fillRect l="-1728" t="-730"/>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66543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r>
              <a:rPr lang="en-US" altLang="zh-CN" sz="2400" b="1" dirty="0" smtClean="0">
                <a:latin typeface="微软雅黑" pitchFamily="34" charset="-122"/>
                <a:ea typeface="微软雅黑" pitchFamily="34" charset="-122"/>
                <a:sym typeface="宋体" pitchFamily="2" charset="-122"/>
              </a:rPr>
              <a:t>(</a:t>
            </a:r>
            <a:r>
              <a:rPr lang="zh-CN" altLang="en-US" sz="2400" b="1" dirty="0" smtClean="0">
                <a:latin typeface="微软雅黑" pitchFamily="34" charset="-122"/>
                <a:ea typeface="微软雅黑" pitchFamily="34" charset="-122"/>
                <a:sym typeface="宋体" pitchFamily="2" charset="-122"/>
              </a:rPr>
              <a:t>最大化利润</a:t>
            </a:r>
            <a:r>
              <a:rPr lang="en-US" altLang="zh-CN" sz="2400" b="1" dirty="0" smtClean="0">
                <a:latin typeface="微软雅黑" pitchFamily="34" charset="-122"/>
                <a:ea typeface="微软雅黑" pitchFamily="34" charset="-122"/>
                <a:sym typeface="宋体" pitchFamily="2" charset="-122"/>
              </a:rPr>
              <a:t>)</a:t>
            </a:r>
            <a:endParaRPr lang="zh-CN" altLang="en-US" sz="2400" b="1" dirty="0">
              <a:latin typeface="微软雅黑" pitchFamily="34" charset="-122"/>
              <a:ea typeface="微软雅黑" pitchFamily="34" charset="-122"/>
              <a:sym typeface="宋体" pitchFamily="2" charset="-122"/>
            </a:endParaRPr>
          </a:p>
        </p:txBody>
      </p:sp>
      <mc:AlternateContent xmlns:mc="http://schemas.openxmlformats.org/markup-compatibility/2006" xmlns:a14="http://schemas.microsoft.com/office/drawing/2010/main">
        <mc:Choice Requires="a14">
          <p:sp>
            <p:nvSpPr>
              <p:cNvPr id="7" name="内容占位符 2"/>
              <p:cNvSpPr txBox="1">
                <a:spLocks noChangeArrowheads="1"/>
              </p:cNvSpPr>
              <p:nvPr/>
            </p:nvSpPr>
            <p:spPr bwMode="auto">
              <a:xfrm>
                <a:off x="161926" y="5517232"/>
                <a:ext cx="8658546" cy="12241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spcBef>
                    <a:spcPct val="50000"/>
                  </a:spcBef>
                  <a:buNone/>
                </a:pPr>
                <a:r>
                  <a:rPr lang="zh-CN" altLang="en-US" sz="2800" b="1" dirty="0" smtClean="0">
                    <a:solidFill>
                      <a:srgbClr val="C00000"/>
                    </a:solidFill>
                    <a:latin typeface="微软雅黑" pitchFamily="34" charset="-122"/>
                    <a:ea typeface="微软雅黑" pitchFamily="34" charset="-122"/>
                  </a:rPr>
                  <a:t>问题归结为在</a:t>
                </a:r>
                <a14:m>
                  <m:oMath xmlns:m="http://schemas.openxmlformats.org/officeDocument/2006/math">
                    <m:r>
                      <a:rPr lang="en-US" altLang="zh-CN" sz="2800" b="1" i="1" smtClean="0">
                        <a:solidFill>
                          <a:srgbClr val="C00000"/>
                        </a:solidFill>
                        <a:latin typeface="Cambria Math"/>
                        <a:ea typeface="微软雅黑" pitchFamily="34" charset="-122"/>
                      </a:rPr>
                      <m:t>𝒂</m:t>
                    </m:r>
                    <m:r>
                      <a:rPr lang="en-US" altLang="zh-CN" sz="2800" b="1" i="1" smtClean="0">
                        <a:solidFill>
                          <a:srgbClr val="C00000"/>
                        </a:solidFill>
                        <a:latin typeface="Cambria Math"/>
                        <a:ea typeface="微软雅黑" pitchFamily="34" charset="-122"/>
                      </a:rPr>
                      <m:t>,</m:t>
                    </m:r>
                    <m:r>
                      <a:rPr lang="en-US" altLang="zh-CN" sz="2800" b="1" i="1" smtClean="0">
                        <a:solidFill>
                          <a:srgbClr val="C00000"/>
                        </a:solidFill>
                        <a:latin typeface="Cambria Math"/>
                        <a:ea typeface="微软雅黑" pitchFamily="34" charset="-122"/>
                      </a:rPr>
                      <m:t>𝒃</m:t>
                    </m:r>
                    <m:r>
                      <a:rPr lang="en-US" altLang="zh-CN" sz="2800" b="1" i="1" smtClean="0">
                        <a:solidFill>
                          <a:srgbClr val="C00000"/>
                        </a:solidFill>
                        <a:latin typeface="Cambria Math"/>
                        <a:ea typeface="微软雅黑" pitchFamily="34" charset="-122"/>
                      </a:rPr>
                      <m:t>,</m:t>
                    </m:r>
                    <m:r>
                      <a:rPr lang="en-US" altLang="zh-CN" sz="2800" b="1" i="1" smtClean="0">
                        <a:solidFill>
                          <a:srgbClr val="C00000"/>
                        </a:solidFill>
                        <a:latin typeface="Cambria Math"/>
                        <a:ea typeface="微软雅黑" pitchFamily="34" charset="-122"/>
                      </a:rPr>
                      <m:t>𝒄</m:t>
                    </m:r>
                    <m:r>
                      <a:rPr lang="en-US" altLang="zh-CN" sz="2800" b="1" i="1" smtClean="0">
                        <a:solidFill>
                          <a:srgbClr val="C00000"/>
                        </a:solidFill>
                        <a:latin typeface="Cambria Math"/>
                        <a:ea typeface="微软雅黑" pitchFamily="34" charset="-122"/>
                      </a:rPr>
                      <m:t>,</m:t>
                    </m:r>
                    <m:r>
                      <a:rPr lang="en-US" altLang="zh-CN" sz="2800" b="1" i="1" smtClean="0">
                        <a:solidFill>
                          <a:srgbClr val="C00000"/>
                        </a:solidFill>
                        <a:latin typeface="Cambria Math"/>
                        <a:ea typeface="微软雅黑" pitchFamily="34" charset="-122"/>
                      </a:rPr>
                      <m:t>𝒑</m:t>
                    </m:r>
                    <m:r>
                      <a:rPr lang="en-US" altLang="zh-CN" sz="2800" b="1" i="1" smtClean="0">
                        <a:solidFill>
                          <a:srgbClr val="C00000"/>
                        </a:solidFill>
                        <a:latin typeface="Cambria Math"/>
                        <a:ea typeface="微软雅黑" pitchFamily="34" charset="-122"/>
                      </a:rPr>
                      <m:t>(</m:t>
                    </m:r>
                    <m:r>
                      <a:rPr lang="en-US" altLang="zh-CN" sz="2800" b="1" i="1" smtClean="0">
                        <a:solidFill>
                          <a:srgbClr val="C00000"/>
                        </a:solidFill>
                        <a:latin typeface="Cambria Math"/>
                        <a:ea typeface="微软雅黑" pitchFamily="34" charset="-122"/>
                      </a:rPr>
                      <m:t>𝒓</m:t>
                    </m:r>
                    <m:r>
                      <a:rPr lang="en-US" altLang="zh-CN" sz="2800" b="1" i="1" smtClean="0">
                        <a:solidFill>
                          <a:srgbClr val="C00000"/>
                        </a:solidFill>
                        <a:latin typeface="Cambria Math"/>
                        <a:ea typeface="微软雅黑" pitchFamily="34" charset="-122"/>
                      </a:rPr>
                      <m:t>)</m:t>
                    </m:r>
                  </m:oMath>
                </a14:m>
                <a:r>
                  <a:rPr lang="zh-CN" altLang="en-US" sz="2800" b="1" dirty="0" smtClean="0">
                    <a:solidFill>
                      <a:srgbClr val="C00000"/>
                    </a:solidFill>
                    <a:latin typeface="微软雅黑" pitchFamily="34" charset="-122"/>
                    <a:ea typeface="微软雅黑" pitchFamily="34" charset="-122"/>
                  </a:rPr>
                  <a:t>为已知时，求</a:t>
                </a:r>
                <a14:m>
                  <m:oMath xmlns:m="http://schemas.openxmlformats.org/officeDocument/2006/math">
                    <m:r>
                      <a:rPr lang="en-US" altLang="zh-CN" sz="2800" b="1" i="1" smtClean="0">
                        <a:solidFill>
                          <a:srgbClr val="C00000"/>
                        </a:solidFill>
                        <a:latin typeface="Cambria Math"/>
                        <a:ea typeface="微软雅黑" pitchFamily="34" charset="-122"/>
                      </a:rPr>
                      <m:t>𝒏</m:t>
                    </m:r>
                  </m:oMath>
                </a14:m>
                <a:r>
                  <a:rPr lang="zh-CN" altLang="en-US" sz="2800" b="1" dirty="0" smtClean="0">
                    <a:solidFill>
                      <a:srgbClr val="C00000"/>
                    </a:solidFill>
                    <a:latin typeface="微软雅黑" pitchFamily="34" charset="-122"/>
                    <a:ea typeface="微软雅黑" pitchFamily="34" charset="-122"/>
                  </a:rPr>
                  <a:t>使得</a:t>
                </a:r>
                <a14:m>
                  <m:oMath xmlns:m="http://schemas.openxmlformats.org/officeDocument/2006/math">
                    <m:r>
                      <a:rPr lang="en-US" altLang="zh-CN" sz="2800" b="1" i="1" dirty="0" smtClean="0">
                        <a:solidFill>
                          <a:srgbClr val="C00000"/>
                        </a:solidFill>
                        <a:latin typeface="Cambria Math"/>
                        <a:ea typeface="微软雅黑" pitchFamily="34" charset="-122"/>
                      </a:rPr>
                      <m:t>𝑸</m:t>
                    </m:r>
                    <m:r>
                      <a:rPr lang="en-US" altLang="zh-CN" sz="2800" b="1" i="1" dirty="0" smtClean="0">
                        <a:solidFill>
                          <a:srgbClr val="C00000"/>
                        </a:solidFill>
                        <a:latin typeface="Cambria Math"/>
                        <a:ea typeface="微软雅黑" pitchFamily="34" charset="-122"/>
                      </a:rPr>
                      <m:t>(</m:t>
                    </m:r>
                    <m:r>
                      <a:rPr lang="en-US" altLang="zh-CN" sz="2800" b="1" i="1" dirty="0" smtClean="0">
                        <a:solidFill>
                          <a:srgbClr val="C00000"/>
                        </a:solidFill>
                        <a:latin typeface="Cambria Math"/>
                        <a:ea typeface="微软雅黑" pitchFamily="34" charset="-122"/>
                      </a:rPr>
                      <m:t>𝒏</m:t>
                    </m:r>
                    <m:r>
                      <a:rPr lang="en-US" altLang="zh-CN" sz="2800" b="1" i="1" dirty="0" smtClean="0">
                        <a:solidFill>
                          <a:srgbClr val="C00000"/>
                        </a:solidFill>
                        <a:latin typeface="Cambria Math"/>
                        <a:ea typeface="微软雅黑" pitchFamily="34" charset="-122"/>
                      </a:rPr>
                      <m:t>,</m:t>
                    </m:r>
                    <m:r>
                      <a:rPr lang="en-US" altLang="zh-CN" sz="2800" b="1" i="1" dirty="0" smtClean="0">
                        <a:solidFill>
                          <a:srgbClr val="C00000"/>
                        </a:solidFill>
                        <a:latin typeface="Cambria Math"/>
                        <a:ea typeface="微软雅黑" pitchFamily="34" charset="-122"/>
                      </a:rPr>
                      <m:t>𝒙</m:t>
                    </m:r>
                    <m:r>
                      <a:rPr lang="en-US" altLang="zh-CN" sz="2800" b="1" i="1" dirty="0" smtClean="0">
                        <a:solidFill>
                          <a:srgbClr val="C00000"/>
                        </a:solidFill>
                        <a:latin typeface="Cambria Math"/>
                        <a:ea typeface="微软雅黑" pitchFamily="34" charset="-122"/>
                      </a:rPr>
                      <m:t>)</m:t>
                    </m:r>
                  </m:oMath>
                </a14:m>
                <a:r>
                  <a:rPr lang="zh-CN" altLang="en-US" sz="2800" b="1" dirty="0" smtClean="0">
                    <a:solidFill>
                      <a:srgbClr val="C00000"/>
                    </a:solidFill>
                    <a:latin typeface="微软雅黑" pitchFamily="34" charset="-122"/>
                    <a:ea typeface="微软雅黑" pitchFamily="34" charset="-122"/>
                  </a:rPr>
                  <a:t>最大。</a:t>
                </a:r>
                <a:endParaRPr lang="en-US" altLang="zh-CN" sz="2800" b="1" dirty="0">
                  <a:solidFill>
                    <a:srgbClr val="C00000"/>
                  </a:solidFill>
                  <a:latin typeface="微软雅黑" pitchFamily="34" charset="-122"/>
                  <a:ea typeface="微软雅黑" pitchFamily="34"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bwMode="auto">
              <a:xfrm>
                <a:off x="161926" y="5517232"/>
                <a:ext cx="8658546" cy="1224136"/>
              </a:xfrm>
              <a:prstGeom prst="rect">
                <a:avLst/>
              </a:prstGeom>
              <a:blipFill rotWithShape="1">
                <a:blip r:embed="rId4"/>
                <a:stretch>
                  <a:fillRect l="-1479" t="-1493" r="-282" b="-14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60275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216025" y="1412776"/>
                <a:ext cx="8820471" cy="4464496"/>
              </a:xfrm>
            </p:spPr>
            <p:txBody>
              <a:bodyPr/>
              <a:lstStyle/>
              <a:p>
                <a:pPr marL="0" indent="0">
                  <a:lnSpc>
                    <a:spcPct val="120000"/>
                  </a:lnSpc>
                  <a:buNone/>
                </a:pPr>
                <a:r>
                  <a:rPr lang="zh-CN" altLang="en-US" sz="2000" b="1" dirty="0" smtClean="0">
                    <a:latin typeface="微软雅黑" pitchFamily="34" charset="-122"/>
                    <a:ea typeface="微软雅黑" pitchFamily="34" charset="-122"/>
                  </a:rPr>
                  <a:t>从最小化损失角度分析，定义损失函数</a:t>
                </a:r>
                <a:endParaRPr lang="en-US" altLang="zh-CN" sz="2000" b="1" dirty="0" smtClean="0">
                  <a:latin typeface="微软雅黑" pitchFamily="34" charset="-122"/>
                  <a:ea typeface="微软雅黑" pitchFamily="34" charset="-122"/>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a:ea typeface="微软雅黑" pitchFamily="34" charset="-122"/>
                        </a:rPr>
                        <m:t>𝑪</m:t>
                      </m:r>
                      <m:r>
                        <a:rPr lang="en-US" altLang="zh-CN" sz="2400" b="1" i="1">
                          <a:latin typeface="Cambria Math"/>
                          <a:ea typeface="微软雅黑" pitchFamily="34" charset="-122"/>
                        </a:rPr>
                        <m:t>=</m:t>
                      </m:r>
                      <m:r>
                        <a:rPr lang="en-US" altLang="zh-CN" sz="2400" b="1" i="1" smtClean="0">
                          <a:latin typeface="Cambria Math"/>
                          <a:ea typeface="微软雅黑" pitchFamily="34" charset="-122"/>
                        </a:rPr>
                        <m:t>𝑪</m:t>
                      </m:r>
                      <m:d>
                        <m:dPr>
                          <m:ctrlPr>
                            <a:rPr lang="en-US" altLang="zh-CN" sz="2400" b="1" i="1">
                              <a:latin typeface="Cambria Math"/>
                              <a:ea typeface="微软雅黑" pitchFamily="34" charset="-122"/>
                            </a:rPr>
                          </m:ctrlPr>
                        </m:dPr>
                        <m:e>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𝒓</m:t>
                          </m:r>
                        </m:e>
                      </m:d>
                      <m:r>
                        <a:rPr lang="en-US" altLang="zh-CN" sz="2400" b="1" i="1">
                          <a:latin typeface="Cambria Math"/>
                          <a:ea typeface="微软雅黑" pitchFamily="34" charset="-122"/>
                        </a:rPr>
                        <m:t>=</m:t>
                      </m:r>
                      <m:d>
                        <m:dPr>
                          <m:begChr m:val="{"/>
                          <m:endChr m:val=""/>
                          <m:ctrlPr>
                            <a:rPr lang="en-US" altLang="zh-CN" sz="2400" b="1" i="1">
                              <a:latin typeface="Cambria Math"/>
                              <a:ea typeface="微软雅黑" pitchFamily="34" charset="-122"/>
                            </a:rPr>
                          </m:ctrlPr>
                        </m:dPr>
                        <m:e>
                          <m:eqArr>
                            <m:eqArrPr>
                              <m:ctrlPr>
                                <a:rPr lang="en-US" altLang="zh-CN" sz="2400" b="1" i="1">
                                  <a:latin typeface="Cambria Math"/>
                                  <a:ea typeface="微软雅黑" pitchFamily="34" charset="-122"/>
                                </a:rPr>
                              </m:ctrlPr>
                            </m:eqArrPr>
                            <m:e>
                              <m:m>
                                <m:mPr>
                                  <m:mcs>
                                    <m:mc>
                                      <m:mcPr>
                                        <m:count m:val="2"/>
                                        <m:mcJc m:val="center"/>
                                      </m:mcPr>
                                    </m:mc>
                                  </m:mcs>
                                  <m:ctrlPr>
                                    <a:rPr lang="en-US" altLang="zh-CN" sz="2400" b="1" i="1">
                                      <a:latin typeface="Cambria Math"/>
                                      <a:ea typeface="微软雅黑" pitchFamily="34" charset="-122"/>
                                    </a:rPr>
                                  </m:ctrlPr>
                                </m:mPr>
                                <m:mr>
                                  <m:e>
                                    <m:r>
                                      <m:rPr>
                                        <m:brk m:alnAt="7"/>
                                      </m:rP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𝒃</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𝒂</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𝒓</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e>
                                  <m:e>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𝒓</m:t>
                                    </m:r>
                                    <m:r>
                                      <a:rPr lang="en-US" altLang="zh-CN" sz="2400" b="1" i="1">
                                        <a:latin typeface="Cambria Math"/>
                                        <a:ea typeface="微软雅黑" pitchFamily="34" charset="-122"/>
                                      </a:rPr>
                                      <m:t>,</m:t>
                                    </m:r>
                                  </m:e>
                                </m:mr>
                              </m:m>
                            </m:e>
                            <m:e>
                              <m:m>
                                <m:mPr>
                                  <m:mcs>
                                    <m:mc>
                                      <m:mcPr>
                                        <m:count m:val="2"/>
                                        <m:mcJc m:val="center"/>
                                      </m:mcPr>
                                    </m:mc>
                                  </m:mcs>
                                  <m:ctrlPr>
                                    <a:rPr lang="en-US" altLang="zh-CN" sz="2400" b="1" i="1">
                                      <a:latin typeface="Cambria Math"/>
                                      <a:ea typeface="微软雅黑" pitchFamily="34" charset="-122"/>
                                    </a:rPr>
                                  </m:ctrlPr>
                                </m:mPr>
                                <m:mr>
                                  <m:e>
                                    <m:r>
                                      <m:rPr>
                                        <m:brk m:alnAt="7"/>
                                      </m:rP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𝒂</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𝒄</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𝒓</m:t>
                                    </m:r>
                                    <m:r>
                                      <a:rPr lang="en-US" altLang="zh-CN" sz="2400" b="1" i="1" smtClean="0">
                                        <a:latin typeface="Cambria Math"/>
                                        <a:ea typeface="微软雅黑" pitchFamily="34" charset="-122"/>
                                      </a:rPr>
                                      <m:t>),</m:t>
                                    </m:r>
                                  </m:e>
                                  <m:e>
                                    <m:r>
                                      <a:rPr lang="en-US" altLang="zh-CN" sz="2400" b="1" i="1">
                                        <a:latin typeface="Cambria Math"/>
                                        <a:ea typeface="微软雅黑" pitchFamily="34" charset="-122"/>
                                      </a:rPr>
                                      <m:t> </m:t>
                                    </m:r>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&gt;</m:t>
                                    </m:r>
                                    <m:r>
                                      <a:rPr lang="en-US" altLang="zh-CN" sz="2400" b="1" i="1" smtClean="0">
                                        <a:latin typeface="Cambria Math"/>
                                        <a:ea typeface="微软雅黑" pitchFamily="34" charset="-122"/>
                                      </a:rPr>
                                      <m:t>𝒓</m:t>
                                    </m:r>
                                    <m:r>
                                      <a:rPr lang="en-US" altLang="zh-CN" sz="2400" b="1" i="1" smtClean="0">
                                        <a:latin typeface="Cambria Math"/>
                                        <a:ea typeface="微软雅黑" pitchFamily="34" charset="-122"/>
                                      </a:rPr>
                                      <m:t>.</m:t>
                                    </m:r>
                                  </m:e>
                                </m:mr>
                              </m:m>
                            </m:e>
                          </m:eqArr>
                        </m:e>
                      </m:d>
                    </m:oMath>
                  </m:oMathPara>
                </a14:m>
                <a:endParaRPr lang="en-US" altLang="zh-CN" sz="2000" b="1" dirty="0">
                  <a:latin typeface="微软雅黑" pitchFamily="34" charset="-122"/>
                  <a:ea typeface="微软雅黑" pitchFamily="34" charset="-122"/>
                </a:endParaRPr>
              </a:p>
              <a:p>
                <a:pPr marL="0" indent="0">
                  <a:lnSpc>
                    <a:spcPct val="150000"/>
                  </a:lnSpc>
                  <a:buNone/>
                </a:pPr>
                <a14:m>
                  <m:oMath xmlns:m="http://schemas.openxmlformats.org/officeDocument/2006/math">
                    <m:r>
                      <a:rPr lang="en-US" altLang="zh-CN" sz="2000" b="1" i="1" smtClean="0">
                        <a:latin typeface="Cambria Math"/>
                        <a:ea typeface="微软雅黑" pitchFamily="34" charset="-122"/>
                      </a:rPr>
                      <m:t>𝑪</m:t>
                    </m:r>
                  </m:oMath>
                </a14:m>
                <a:r>
                  <a:rPr lang="zh-CN" altLang="en-US" sz="2000" b="1" dirty="0">
                    <a:latin typeface="微软雅黑" pitchFamily="34" charset="-122"/>
                    <a:ea typeface="微软雅黑" pitchFamily="34" charset="-122"/>
                  </a:rPr>
                  <a:t>是随机变量，且关于</a:t>
                </a:r>
                <a14:m>
                  <m:oMath xmlns:m="http://schemas.openxmlformats.org/officeDocument/2006/math">
                    <m:r>
                      <a:rPr lang="en-US" altLang="zh-CN" sz="2000" b="1" i="1" smtClean="0">
                        <a:latin typeface="Cambria Math"/>
                        <a:ea typeface="微软雅黑" pitchFamily="34" charset="-122"/>
                      </a:rPr>
                      <m:t>𝒓</m:t>
                    </m:r>
                  </m:oMath>
                </a14:m>
                <a:r>
                  <a:rPr lang="zh-CN" altLang="en-US" sz="2000" b="1" dirty="0">
                    <a:latin typeface="微软雅黑" pitchFamily="34" charset="-122"/>
                    <a:ea typeface="微软雅黑" pitchFamily="34" charset="-122"/>
                  </a:rPr>
                  <a:t>的函数。利润最大化等价于</a:t>
                </a:r>
                <a:endParaRPr lang="en-US" altLang="zh-CN" sz="2000" b="1" dirty="0">
                  <a:latin typeface="微软雅黑" pitchFamily="34" charset="-122"/>
                  <a:ea typeface="微软雅黑" pitchFamily="34" charset="-122"/>
                </a:endParaRP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altLang="zh-CN" sz="2000" b="1" i="1">
                              <a:solidFill>
                                <a:srgbClr val="0000FF"/>
                              </a:solidFill>
                              <a:latin typeface="Cambria Math"/>
                              <a:ea typeface="微软雅黑" pitchFamily="34" charset="-122"/>
                            </a:rPr>
                          </m:ctrlPr>
                        </m:funcPr>
                        <m:fName>
                          <m:limLow>
                            <m:limLowPr>
                              <m:ctrlPr>
                                <a:rPr lang="en-US" altLang="zh-CN" sz="2000" b="1" i="1">
                                  <a:solidFill>
                                    <a:srgbClr val="0000FF"/>
                                  </a:solidFill>
                                  <a:latin typeface="Cambria Math"/>
                                  <a:ea typeface="微软雅黑" pitchFamily="34" charset="-122"/>
                                </a:rPr>
                              </m:ctrlPr>
                            </m:limLowPr>
                            <m:e>
                              <m:r>
                                <m:rPr>
                                  <m:sty m:val="p"/>
                                </m:rPr>
                                <a:rPr lang="en-US" altLang="zh-CN" sz="2000">
                                  <a:solidFill>
                                    <a:srgbClr val="0000FF"/>
                                  </a:solidFill>
                                  <a:latin typeface="Cambria Math"/>
                                  <a:ea typeface="微软雅黑" pitchFamily="34" charset="-122"/>
                                </a:rPr>
                                <m:t>m</m:t>
                              </m:r>
                              <m:r>
                                <m:rPr>
                                  <m:sty m:val="p"/>
                                </m:rPr>
                                <a:rPr lang="en-US" altLang="zh-CN" sz="2000" b="0" i="0" smtClean="0">
                                  <a:solidFill>
                                    <a:srgbClr val="0000FF"/>
                                  </a:solidFill>
                                  <a:latin typeface="Cambria Math"/>
                                  <a:ea typeface="微软雅黑" pitchFamily="34" charset="-122"/>
                                </a:rPr>
                                <m:t>in</m:t>
                              </m:r>
                            </m:e>
                            <m:lim>
                              <m:r>
                                <a:rPr lang="en-US" altLang="zh-CN" sz="2000" b="1" i="1" smtClean="0">
                                  <a:solidFill>
                                    <a:srgbClr val="0000FF"/>
                                  </a:solidFill>
                                  <a:latin typeface="Cambria Math"/>
                                  <a:ea typeface="微软雅黑" pitchFamily="34" charset="-122"/>
                                </a:rPr>
                                <m:t>𝒏</m:t>
                              </m:r>
                              <m:r>
                                <a:rPr lang="en-US" altLang="zh-CN" sz="2000" b="1" i="1">
                                  <a:solidFill>
                                    <a:srgbClr val="0000FF"/>
                                  </a:solidFill>
                                  <a:latin typeface="Cambria Math"/>
                                  <a:ea typeface="微软雅黑" pitchFamily="34" charset="-122"/>
                                </a:rPr>
                                <m:t>≥</m:t>
                              </m:r>
                              <m:r>
                                <a:rPr lang="en-US" altLang="zh-CN" sz="2000" b="1" i="1">
                                  <a:solidFill>
                                    <a:srgbClr val="0000FF"/>
                                  </a:solidFill>
                                  <a:latin typeface="Cambria Math"/>
                                  <a:ea typeface="微软雅黑" pitchFamily="34" charset="-122"/>
                                </a:rPr>
                                <m:t>𝟎</m:t>
                              </m:r>
                            </m:lim>
                          </m:limLow>
                        </m:fName>
                        <m:e>
                          <m:r>
                            <a:rPr lang="en-US" altLang="zh-CN" sz="2000" b="1" i="1">
                              <a:solidFill>
                                <a:srgbClr val="0000FF"/>
                              </a:solidFill>
                              <a:latin typeface="Cambria Math"/>
                              <a:ea typeface="微软雅黑" pitchFamily="34" charset="-122"/>
                            </a:rPr>
                            <m:t>𝔼</m:t>
                          </m:r>
                          <m:d>
                            <m:dPr>
                              <m:ctrlPr>
                                <a:rPr lang="en-US" altLang="zh-CN" sz="2000" b="1" i="1">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𝑪</m:t>
                              </m:r>
                            </m:e>
                          </m:d>
                          <m:r>
                            <a:rPr lang="en-US" altLang="zh-CN" sz="2000" b="1" i="1">
                              <a:solidFill>
                                <a:srgbClr val="0000FF"/>
                              </a:solidFill>
                              <a:latin typeface="Cambria Math"/>
                              <a:ea typeface="微软雅黑" pitchFamily="34" charset="-122"/>
                            </a:rPr>
                            <m:t>=</m:t>
                          </m:r>
                          <m:func>
                            <m:funcPr>
                              <m:ctrlPr>
                                <a:rPr lang="en-US" altLang="zh-CN" sz="2000" b="1" i="1">
                                  <a:solidFill>
                                    <a:srgbClr val="0000FF"/>
                                  </a:solidFill>
                                  <a:latin typeface="Cambria Math"/>
                                  <a:ea typeface="微软雅黑" pitchFamily="34" charset="-122"/>
                                </a:rPr>
                              </m:ctrlPr>
                            </m:funcPr>
                            <m:fName>
                              <m:limLow>
                                <m:limLowPr>
                                  <m:ctrlPr>
                                    <a:rPr lang="en-US" altLang="zh-CN" sz="2000" b="1" i="1">
                                      <a:solidFill>
                                        <a:srgbClr val="0000FF"/>
                                      </a:solidFill>
                                      <a:latin typeface="Cambria Math"/>
                                      <a:ea typeface="微软雅黑" pitchFamily="34" charset="-122"/>
                                    </a:rPr>
                                  </m:ctrlPr>
                                </m:limLowPr>
                                <m:e>
                                  <m:r>
                                    <m:rPr>
                                      <m:sty m:val="p"/>
                                    </m:rPr>
                                    <a:rPr lang="en-US" altLang="zh-CN" sz="2000">
                                      <a:solidFill>
                                        <a:srgbClr val="0000FF"/>
                                      </a:solidFill>
                                      <a:latin typeface="Cambria Math"/>
                                      <a:ea typeface="微软雅黑" pitchFamily="34" charset="-122"/>
                                    </a:rPr>
                                    <m:t>m</m:t>
                                  </m:r>
                                  <m:r>
                                    <m:rPr>
                                      <m:sty m:val="p"/>
                                    </m:rPr>
                                    <a:rPr lang="en-US" altLang="zh-CN" sz="2000" b="0" i="0" smtClean="0">
                                      <a:solidFill>
                                        <a:srgbClr val="0000FF"/>
                                      </a:solidFill>
                                      <a:latin typeface="Cambria Math"/>
                                      <a:ea typeface="微软雅黑" pitchFamily="34" charset="-122"/>
                                    </a:rPr>
                                    <m:t>in</m:t>
                                  </m:r>
                                </m:e>
                                <m:lim>
                                  <m:r>
                                    <a:rPr lang="en-US" altLang="zh-CN" sz="2000" b="1" i="1" smtClean="0">
                                      <a:solidFill>
                                        <a:srgbClr val="0000FF"/>
                                      </a:solidFill>
                                      <a:latin typeface="Cambria Math"/>
                                      <a:ea typeface="微软雅黑" pitchFamily="34" charset="-122"/>
                                    </a:rPr>
                                    <m:t>𝒏</m:t>
                                  </m:r>
                                  <m:r>
                                    <a:rPr lang="en-US" altLang="zh-CN" sz="2000" b="1" i="1">
                                      <a:solidFill>
                                        <a:srgbClr val="0000FF"/>
                                      </a:solidFill>
                                      <a:latin typeface="Cambria Math"/>
                                      <a:ea typeface="微软雅黑" pitchFamily="34" charset="-122"/>
                                    </a:rPr>
                                    <m:t>≥</m:t>
                                  </m:r>
                                  <m:r>
                                    <a:rPr lang="en-US" altLang="zh-CN" sz="2000" b="1" i="1">
                                      <a:solidFill>
                                        <a:srgbClr val="0000FF"/>
                                      </a:solidFill>
                                      <a:latin typeface="Cambria Math"/>
                                      <a:ea typeface="微软雅黑" pitchFamily="34" charset="-122"/>
                                    </a:rPr>
                                    <m:t>𝟎</m:t>
                                  </m:r>
                                </m:lim>
                              </m:limLow>
                            </m:fName>
                            <m:e>
                              <m:nary>
                                <m:naryPr>
                                  <m:ctrlPr>
                                    <a:rPr lang="en-US" altLang="zh-CN" sz="2000" b="1" i="1">
                                      <a:solidFill>
                                        <a:srgbClr val="0000FF"/>
                                      </a:solidFill>
                                      <a:latin typeface="Cambria Math"/>
                                      <a:ea typeface="微软雅黑" pitchFamily="34" charset="-122"/>
                                    </a:rPr>
                                  </m:ctrlPr>
                                </m:naryPr>
                                <m:sub>
                                  <m:r>
                                    <m:rPr>
                                      <m:brk m:alnAt="23"/>
                                    </m:rPr>
                                    <a:rPr lang="en-US" altLang="zh-CN" sz="2000" b="1" i="1">
                                      <a:solidFill>
                                        <a:srgbClr val="0000FF"/>
                                      </a:solidFill>
                                      <a:latin typeface="Cambria Math"/>
                                      <a:ea typeface="微软雅黑" pitchFamily="34" charset="-122"/>
                                    </a:rPr>
                                    <m:t>𝟎</m:t>
                                  </m:r>
                                </m:sub>
                                <m:sup>
                                  <m:r>
                                    <a:rPr lang="en-US" altLang="zh-CN" sz="2000" b="1" i="1">
                                      <a:solidFill>
                                        <a:srgbClr val="0000FF"/>
                                      </a:solidFill>
                                      <a:latin typeface="Cambria Math"/>
                                      <a:ea typeface="微软雅黑" pitchFamily="34" charset="-122"/>
                                    </a:rPr>
                                    <m:t>+∞</m:t>
                                  </m:r>
                                </m:sup>
                                <m:e>
                                  <m:r>
                                    <a:rPr lang="en-US" altLang="zh-CN" sz="2000" b="1" i="1" smtClean="0">
                                      <a:solidFill>
                                        <a:srgbClr val="0000FF"/>
                                      </a:solidFill>
                                      <a:latin typeface="Cambria Math"/>
                                      <a:ea typeface="微软雅黑" pitchFamily="34" charset="-122"/>
                                    </a:rPr>
                                    <m:t>𝑪</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r>
                                    <a:rPr lang="en-US" altLang="zh-CN" sz="2000" b="1" i="1">
                                      <a:solidFill>
                                        <a:srgbClr val="0000FF"/>
                                      </a:solidFill>
                                      <a:latin typeface="Cambria Math"/>
                                      <a:ea typeface="微软雅黑" pitchFamily="34" charset="-122"/>
                                    </a:rPr>
                                    <m:t>𝒇</m:t>
                                  </m:r>
                                  <m:d>
                                    <m:dPr>
                                      <m:ctrlPr>
                                        <a:rPr lang="en-US" altLang="zh-CN" sz="2000" b="1" i="1">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𝒓</m:t>
                                      </m:r>
                                    </m:e>
                                  </m:d>
                                  <m:r>
                                    <a:rPr lang="en-US" altLang="zh-CN" sz="2000" b="1" i="1">
                                      <a:solidFill>
                                        <a:srgbClr val="0000FF"/>
                                      </a:solidFill>
                                      <a:latin typeface="Cambria Math"/>
                                      <a:ea typeface="微软雅黑" pitchFamily="34" charset="-122"/>
                                    </a:rPr>
                                    <m:t>𝒅</m:t>
                                  </m:r>
                                  <m:r>
                                    <a:rPr lang="en-US" altLang="zh-CN" sz="2000" b="1" i="1" smtClean="0">
                                      <a:solidFill>
                                        <a:srgbClr val="0000FF"/>
                                      </a:solidFill>
                                      <a:latin typeface="Cambria Math"/>
                                      <a:ea typeface="微软雅黑" pitchFamily="34" charset="-122"/>
                                    </a:rPr>
                                    <m:t>𝒓</m:t>
                                  </m:r>
                                </m:e>
                              </m:nary>
                            </m:e>
                          </m:func>
                        </m:e>
                      </m:func>
                    </m:oMath>
                  </m:oMathPara>
                </a14:m>
                <a:endParaRPr lang="en-US" altLang="zh-CN" sz="2000" b="1" dirty="0">
                  <a:solidFill>
                    <a:srgbClr val="0000FF"/>
                  </a:solidFill>
                  <a:latin typeface="微软雅黑" pitchFamily="34" charset="-122"/>
                  <a:ea typeface="微软雅黑" pitchFamily="34" charset="-122"/>
                </a:endParaRPr>
              </a:p>
              <a:p>
                <a:pPr marL="0" indent="0">
                  <a:lnSpc>
                    <a:spcPct val="120000"/>
                  </a:lnSpc>
                  <a:buNone/>
                </a:pPr>
                <a:r>
                  <a:rPr lang="zh-CN" altLang="en-US" sz="2000" b="1" dirty="0" smtClean="0">
                    <a:latin typeface="微软雅黑" pitchFamily="34" charset="-122"/>
                    <a:ea typeface="微软雅黑" pitchFamily="34" charset="-122"/>
                  </a:rPr>
                  <a:t>或</a:t>
                </a:r>
                <a:endParaRPr lang="en-US" altLang="zh-CN" sz="2000" b="1" dirty="0" smtClean="0">
                  <a:latin typeface="微软雅黑" pitchFamily="34" charset="-122"/>
                  <a:ea typeface="微软雅黑" pitchFamily="34" charset="-122"/>
                </a:endParaRPr>
              </a:p>
              <a:p>
                <a:pPr marL="0" indent="0">
                  <a:lnSpc>
                    <a:spcPct val="120000"/>
                  </a:lnSpc>
                  <a:buNone/>
                </a:pPr>
                <a14:m>
                  <m:oMathPara xmlns:m="http://schemas.openxmlformats.org/officeDocument/2006/math">
                    <m:oMathParaPr>
                      <m:jc m:val="centerGroup"/>
                    </m:oMathParaPr>
                    <m:oMath xmlns:m="http://schemas.openxmlformats.org/officeDocument/2006/math">
                      <m:func>
                        <m:funcPr>
                          <m:ctrlPr>
                            <a:rPr lang="en-US" altLang="zh-CN" sz="2000" b="1" i="1">
                              <a:solidFill>
                                <a:srgbClr val="0000FF"/>
                              </a:solidFill>
                              <a:latin typeface="Cambria Math"/>
                              <a:ea typeface="微软雅黑" pitchFamily="34" charset="-122"/>
                            </a:rPr>
                          </m:ctrlPr>
                        </m:funcPr>
                        <m:fName>
                          <m:limLow>
                            <m:limLowPr>
                              <m:ctrlPr>
                                <a:rPr lang="en-US" altLang="zh-CN" sz="2000" b="1" i="1">
                                  <a:solidFill>
                                    <a:srgbClr val="0000FF"/>
                                  </a:solidFill>
                                  <a:latin typeface="Cambria Math"/>
                                  <a:ea typeface="微软雅黑" pitchFamily="34" charset="-122"/>
                                </a:rPr>
                              </m:ctrlPr>
                            </m:limLowPr>
                            <m:e>
                              <m:r>
                                <m:rPr>
                                  <m:sty m:val="p"/>
                                </m:rPr>
                                <a:rPr lang="en-US" altLang="zh-CN" sz="2000">
                                  <a:solidFill>
                                    <a:srgbClr val="0000FF"/>
                                  </a:solidFill>
                                  <a:latin typeface="Cambria Math"/>
                                  <a:ea typeface="微软雅黑" pitchFamily="34" charset="-122"/>
                                </a:rPr>
                                <m:t>min</m:t>
                              </m:r>
                            </m:e>
                            <m:lim>
                              <m:r>
                                <a:rPr lang="en-US" altLang="zh-CN" sz="2000" b="1" i="1">
                                  <a:solidFill>
                                    <a:srgbClr val="0000FF"/>
                                  </a:solidFill>
                                  <a:latin typeface="Cambria Math"/>
                                  <a:ea typeface="微软雅黑" pitchFamily="34" charset="-122"/>
                                </a:rPr>
                                <m:t>𝒏</m:t>
                              </m:r>
                              <m:r>
                                <a:rPr lang="en-US" altLang="zh-CN" sz="2000" b="1" i="1">
                                  <a:solidFill>
                                    <a:srgbClr val="0000FF"/>
                                  </a:solidFill>
                                  <a:latin typeface="Cambria Math"/>
                                  <a:ea typeface="微软雅黑" pitchFamily="34" charset="-122"/>
                                </a:rPr>
                                <m:t>≥</m:t>
                              </m:r>
                              <m:r>
                                <a:rPr lang="en-US" altLang="zh-CN" sz="2000" b="1" i="1">
                                  <a:solidFill>
                                    <a:srgbClr val="0000FF"/>
                                  </a:solidFill>
                                  <a:latin typeface="Cambria Math"/>
                                  <a:ea typeface="微软雅黑" pitchFamily="34" charset="-122"/>
                                </a:rPr>
                                <m:t>𝟎</m:t>
                              </m:r>
                            </m:lim>
                          </m:limLow>
                        </m:fName>
                        <m:e>
                          <m:r>
                            <a:rPr lang="en-US" altLang="zh-CN" sz="2000" b="1" i="1">
                              <a:solidFill>
                                <a:srgbClr val="0000FF"/>
                              </a:solidFill>
                              <a:latin typeface="Cambria Math"/>
                              <a:ea typeface="微软雅黑" pitchFamily="34" charset="-122"/>
                            </a:rPr>
                            <m:t>𝔼</m:t>
                          </m:r>
                          <m:d>
                            <m:dPr>
                              <m:ctrlPr>
                                <a:rPr lang="en-US" altLang="zh-CN" sz="2000" b="1" i="1">
                                  <a:solidFill>
                                    <a:srgbClr val="0000FF"/>
                                  </a:solidFill>
                                  <a:latin typeface="Cambria Math"/>
                                  <a:ea typeface="微软雅黑" pitchFamily="34" charset="-122"/>
                                </a:rPr>
                              </m:ctrlPr>
                            </m:dPr>
                            <m:e>
                              <m:r>
                                <a:rPr lang="en-US" altLang="zh-CN" sz="2000" b="1" i="1">
                                  <a:solidFill>
                                    <a:srgbClr val="0000FF"/>
                                  </a:solidFill>
                                  <a:latin typeface="Cambria Math"/>
                                  <a:ea typeface="微软雅黑" pitchFamily="34" charset="-122"/>
                                </a:rPr>
                                <m:t>𝑪</m:t>
                              </m:r>
                            </m:e>
                          </m:d>
                          <m:r>
                            <a:rPr lang="en-US" altLang="zh-CN" sz="2000" b="1" i="1">
                              <a:solidFill>
                                <a:srgbClr val="0000FF"/>
                              </a:solidFill>
                              <a:latin typeface="Cambria Math"/>
                              <a:ea typeface="微软雅黑" pitchFamily="34" charset="-122"/>
                            </a:rPr>
                            <m:t>=</m:t>
                          </m:r>
                          <m:func>
                            <m:funcPr>
                              <m:ctrlPr>
                                <a:rPr lang="en-US" altLang="zh-CN" sz="2000" b="1" i="1">
                                  <a:solidFill>
                                    <a:srgbClr val="0000FF"/>
                                  </a:solidFill>
                                  <a:latin typeface="Cambria Math"/>
                                  <a:ea typeface="微软雅黑" pitchFamily="34" charset="-122"/>
                                </a:rPr>
                              </m:ctrlPr>
                            </m:funcPr>
                            <m:fName>
                              <m:limLow>
                                <m:limLowPr>
                                  <m:ctrlPr>
                                    <a:rPr lang="en-US" altLang="zh-CN" sz="2000" b="1" i="1">
                                      <a:solidFill>
                                        <a:srgbClr val="0000FF"/>
                                      </a:solidFill>
                                      <a:latin typeface="Cambria Math"/>
                                      <a:ea typeface="微软雅黑" pitchFamily="34" charset="-122"/>
                                    </a:rPr>
                                  </m:ctrlPr>
                                </m:limLowPr>
                                <m:e>
                                  <m:r>
                                    <m:rPr>
                                      <m:sty m:val="p"/>
                                    </m:rPr>
                                    <a:rPr lang="en-US" altLang="zh-CN" sz="2000">
                                      <a:solidFill>
                                        <a:srgbClr val="0000FF"/>
                                      </a:solidFill>
                                      <a:latin typeface="Cambria Math"/>
                                      <a:ea typeface="微软雅黑" pitchFamily="34" charset="-122"/>
                                    </a:rPr>
                                    <m:t>min</m:t>
                                  </m:r>
                                </m:e>
                                <m:lim>
                                  <m:r>
                                    <a:rPr lang="en-US" altLang="zh-CN" sz="2000" b="1" i="1">
                                      <a:solidFill>
                                        <a:srgbClr val="0000FF"/>
                                      </a:solidFill>
                                      <a:latin typeface="Cambria Math"/>
                                      <a:ea typeface="微软雅黑" pitchFamily="34" charset="-122"/>
                                    </a:rPr>
                                    <m:t>𝒏</m:t>
                                  </m:r>
                                  <m:r>
                                    <a:rPr lang="en-US" altLang="zh-CN" sz="2000" b="1" i="1">
                                      <a:solidFill>
                                        <a:srgbClr val="0000FF"/>
                                      </a:solidFill>
                                      <a:latin typeface="Cambria Math"/>
                                      <a:ea typeface="微软雅黑" pitchFamily="34" charset="-122"/>
                                    </a:rPr>
                                    <m:t>≥</m:t>
                                  </m:r>
                                  <m:r>
                                    <a:rPr lang="en-US" altLang="zh-CN" sz="2000" b="1" i="1">
                                      <a:solidFill>
                                        <a:srgbClr val="0000FF"/>
                                      </a:solidFill>
                                      <a:latin typeface="Cambria Math"/>
                                      <a:ea typeface="微软雅黑" pitchFamily="34" charset="-122"/>
                                    </a:rPr>
                                    <m:t>𝟎</m:t>
                                  </m:r>
                                </m:lim>
                              </m:limLow>
                            </m:fName>
                            <m:e>
                              <m:nary>
                                <m:naryPr>
                                  <m:chr m:val="∑"/>
                                  <m:ctrlPr>
                                    <a:rPr lang="en-US" altLang="zh-CN" sz="2000" b="1" i="1" smtClean="0">
                                      <a:solidFill>
                                        <a:srgbClr val="0000FF"/>
                                      </a:solidFill>
                                      <a:latin typeface="Cambria Math"/>
                                      <a:ea typeface="微软雅黑" pitchFamily="34" charset="-122"/>
                                    </a:rPr>
                                  </m:ctrlPr>
                                </m:naryPr>
                                <m:sub>
                                  <m:r>
                                    <m:rPr>
                                      <m:brk m:alnAt="23"/>
                                    </m:rP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𝟎</m:t>
                                  </m:r>
                                </m:sub>
                                <m:sup>
                                  <m:r>
                                    <a:rPr lang="en-US" altLang="zh-CN" sz="2000" b="1" i="1" smtClean="0">
                                      <a:solidFill>
                                        <a:srgbClr val="0000FF"/>
                                      </a:solidFill>
                                      <a:latin typeface="Cambria Math"/>
                                      <a:ea typeface="微软雅黑" pitchFamily="34" charset="-122"/>
                                    </a:rPr>
                                    <m:t>∞</m:t>
                                  </m:r>
                                </m:sup>
                                <m:e>
                                  <m:r>
                                    <a:rPr lang="en-US" altLang="zh-CN" sz="2000" b="1" i="1" smtClean="0">
                                      <a:solidFill>
                                        <a:srgbClr val="0000FF"/>
                                      </a:solidFill>
                                      <a:latin typeface="Cambria Math"/>
                                      <a:ea typeface="微软雅黑" pitchFamily="34" charset="-122"/>
                                    </a:rPr>
                                    <m:t>𝑪</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𝒏</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𝒓</m:t>
                                      </m:r>
                                    </m:e>
                                  </m:d>
                                  <m:r>
                                    <a:rPr lang="en-US" altLang="zh-CN" sz="2000" b="1" i="1" smtClean="0">
                                      <a:solidFill>
                                        <a:srgbClr val="0000FF"/>
                                      </a:solidFill>
                                      <a:latin typeface="Cambria Math"/>
                                      <a:ea typeface="微软雅黑" pitchFamily="34" charset="-122"/>
                                    </a:rPr>
                                    <m:t>𝒑</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𝒓</m:t>
                                  </m:r>
                                  <m:r>
                                    <a:rPr lang="en-US" altLang="zh-CN" sz="2000" b="1" i="1" smtClean="0">
                                      <a:solidFill>
                                        <a:srgbClr val="0000FF"/>
                                      </a:solidFill>
                                      <a:latin typeface="Cambria Math"/>
                                      <a:ea typeface="微软雅黑" pitchFamily="34" charset="-122"/>
                                    </a:rPr>
                                    <m:t>)</m:t>
                                  </m:r>
                                </m:e>
                              </m:nary>
                            </m:e>
                          </m:func>
                        </m:e>
                      </m:func>
                    </m:oMath>
                  </m:oMathPara>
                </a14:m>
                <a:endParaRPr lang="zh-CN" altLang="en-US" sz="2000" b="1" dirty="0">
                  <a:solidFill>
                    <a:srgbClr val="0000FF"/>
                  </a:solidFill>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216025" y="1412776"/>
                <a:ext cx="8820471" cy="4464496"/>
              </a:xfrm>
              <a:blipFill rotWithShape="1">
                <a:blip r:embed="rId3"/>
                <a:stretch>
                  <a:fillRect l="-691"/>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66543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r>
              <a:rPr lang="en-US" altLang="zh-CN" sz="2400" b="1" dirty="0" smtClean="0">
                <a:latin typeface="微软雅黑" pitchFamily="34" charset="-122"/>
                <a:ea typeface="微软雅黑" pitchFamily="34" charset="-122"/>
                <a:sym typeface="宋体" pitchFamily="2" charset="-122"/>
              </a:rPr>
              <a:t>(</a:t>
            </a:r>
            <a:r>
              <a:rPr lang="zh-CN" altLang="en-US" sz="2400" b="1" dirty="0" smtClean="0">
                <a:latin typeface="微软雅黑" pitchFamily="34" charset="-122"/>
                <a:ea typeface="微软雅黑" pitchFamily="34" charset="-122"/>
                <a:sym typeface="宋体" pitchFamily="2" charset="-122"/>
              </a:rPr>
              <a:t>最小化损失</a:t>
            </a:r>
            <a:r>
              <a:rPr lang="en-US" altLang="zh-CN" sz="2400" b="1" dirty="0" smtClean="0">
                <a:latin typeface="微软雅黑" pitchFamily="34" charset="-122"/>
                <a:ea typeface="微软雅黑" pitchFamily="34" charset="-122"/>
                <a:sym typeface="宋体" pitchFamily="2" charset="-122"/>
              </a:rPr>
              <a:t>)</a:t>
            </a:r>
            <a:endParaRPr lang="zh-CN" altLang="en-US" sz="2400" b="1" dirty="0">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327542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84213" y="1268760"/>
            <a:ext cx="7704211" cy="4968552"/>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       数学规划从数学方法论的观点出发，通过对优化问题中各种因素之间的数学关系的研究，构造出数学模型并求解，从而为决策提供支持。</a:t>
            </a: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简而言之，数学规划就是在一些数学等式、不等式约束条件下，求一个（或一组）函数极值的方法。</a:t>
            </a: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latin typeface="微软雅黑" pitchFamily="34" charset="-122"/>
                <a:ea typeface="微软雅黑" pitchFamily="34" charset="-122"/>
              </a:rPr>
              <a:t>       常见的数学规划有线性规划、非线性规划、多目标规划、目标规划、动态规划、多层规划、</a:t>
            </a:r>
            <a:r>
              <a:rPr lang="zh-CN" altLang="en-US" sz="2400" b="1" dirty="0">
                <a:solidFill>
                  <a:srgbClr val="0000FF"/>
                </a:solidFill>
                <a:latin typeface="微软雅黑" pitchFamily="34" charset="-122"/>
                <a:ea typeface="微软雅黑" pitchFamily="34" charset="-122"/>
              </a:rPr>
              <a:t>随机规划</a:t>
            </a:r>
            <a:r>
              <a:rPr lang="zh-CN" altLang="en-US" sz="2400" b="1" dirty="0">
                <a:latin typeface="微软雅黑" pitchFamily="34" charset="-122"/>
                <a:ea typeface="微软雅黑" pitchFamily="34" charset="-122"/>
              </a:rPr>
              <a:t>、模糊规划、随机模糊规划等。</a:t>
            </a:r>
            <a:endParaRPr lang="zh-CN"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数学规划简介</a:t>
            </a:r>
          </a:p>
        </p:txBody>
      </p:sp>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288033" y="1268760"/>
                <a:ext cx="8855967" cy="4176464"/>
              </a:xfrm>
            </p:spPr>
            <p:txBody>
              <a:bodyPr/>
              <a:lstStyle/>
              <a:p>
                <a:pPr marL="0" indent="0">
                  <a:lnSpc>
                    <a:spcPct val="150000"/>
                  </a:lnSpc>
                  <a:buNone/>
                </a:pPr>
                <a:r>
                  <a:rPr lang="zh-CN" altLang="en-US" b="1" dirty="0" smtClean="0">
                    <a:solidFill>
                      <a:schemeClr val="tx1"/>
                    </a:solidFill>
                    <a:latin typeface="微软雅黑" pitchFamily="34" charset="-122"/>
                    <a:ea typeface="微软雅黑" pitchFamily="34" charset="-122"/>
                  </a:rPr>
                  <a:t>某公司计划开发一种新产品投入市场，并试图确定该产品的产量</a:t>
                </a:r>
                <a:r>
                  <a:rPr lang="en-US" altLang="zh-CN" b="1" dirty="0" smtClean="0">
                    <a:solidFill>
                      <a:schemeClr val="tx1"/>
                    </a:solidFill>
                    <a:latin typeface="微软雅黑" pitchFamily="34" charset="-122"/>
                    <a:ea typeface="微软雅黑" pitchFamily="34" charset="-122"/>
                  </a:rPr>
                  <a:t>. </a:t>
                </a:r>
                <a:r>
                  <a:rPr lang="zh-CN" altLang="en-US" b="1" dirty="0" smtClean="0">
                    <a:solidFill>
                      <a:schemeClr val="tx1"/>
                    </a:solidFill>
                    <a:latin typeface="微软雅黑" pitchFamily="34" charset="-122"/>
                    <a:ea typeface="微软雅黑" pitchFamily="34" charset="-122"/>
                  </a:rPr>
                  <a:t>他们估计出售一件产品可获利</a:t>
                </a:r>
                <a14:m>
                  <m:oMath xmlns:m="http://schemas.openxmlformats.org/officeDocument/2006/math">
                    <m:r>
                      <a:rPr lang="en-US" altLang="zh-CN" b="1" i="1" smtClean="0">
                        <a:solidFill>
                          <a:schemeClr val="tx1"/>
                        </a:solidFill>
                        <a:latin typeface="Cambria Math"/>
                        <a:ea typeface="微软雅黑" pitchFamily="34" charset="-122"/>
                      </a:rPr>
                      <m:t>𝒎</m:t>
                    </m:r>
                  </m:oMath>
                </a14:m>
                <a:r>
                  <a:rPr lang="zh-CN" altLang="en-US" b="1" dirty="0" smtClean="0">
                    <a:solidFill>
                      <a:schemeClr val="tx1"/>
                    </a:solidFill>
                    <a:latin typeface="微软雅黑" pitchFamily="34" charset="-122"/>
                    <a:ea typeface="微软雅黑" pitchFamily="34" charset="-122"/>
                  </a:rPr>
                  <a:t>元，而积压一件产品导致</a:t>
                </a:r>
                <a14:m>
                  <m:oMath xmlns:m="http://schemas.openxmlformats.org/officeDocument/2006/math">
                    <m:r>
                      <a:rPr lang="en-US" altLang="zh-CN" b="1" i="1" smtClean="0">
                        <a:solidFill>
                          <a:schemeClr val="tx1"/>
                        </a:solidFill>
                        <a:latin typeface="Cambria Math"/>
                        <a:ea typeface="微软雅黑" pitchFamily="34" charset="-122"/>
                      </a:rPr>
                      <m:t>𝒏</m:t>
                    </m:r>
                  </m:oMath>
                </a14:m>
                <a:r>
                  <a:rPr lang="zh-CN" altLang="en-US" b="1" dirty="0" smtClean="0">
                    <a:solidFill>
                      <a:schemeClr val="tx1"/>
                    </a:solidFill>
                    <a:latin typeface="微软雅黑" pitchFamily="34" charset="-122"/>
                    <a:ea typeface="微软雅黑" pitchFamily="34" charset="-122"/>
                  </a:rPr>
                  <a:t>元的损失。若销售量</a:t>
                </a:r>
                <a14:m>
                  <m:oMath xmlns:m="http://schemas.openxmlformats.org/officeDocument/2006/math">
                    <m:r>
                      <a:rPr lang="en-US" altLang="zh-CN" b="1" i="1" dirty="0" smtClean="0">
                        <a:solidFill>
                          <a:schemeClr val="tx1"/>
                        </a:solidFill>
                        <a:latin typeface="Cambria Math"/>
                        <a:ea typeface="微软雅黑" pitchFamily="34" charset="-122"/>
                      </a:rPr>
                      <m:t>𝒀</m:t>
                    </m:r>
                  </m:oMath>
                </a14:m>
                <a:r>
                  <a:rPr lang="zh-CN" altLang="en-US" b="1" dirty="0" smtClean="0">
                    <a:solidFill>
                      <a:schemeClr val="tx1"/>
                    </a:solidFill>
                    <a:latin typeface="微软雅黑" pitchFamily="34" charset="-122"/>
                    <a:ea typeface="微软雅黑" pitchFamily="34" charset="-122"/>
                  </a:rPr>
                  <a:t>件服从某一分布，其概率密度为</a:t>
                </a:r>
                <a14:m>
                  <m:oMath xmlns:m="http://schemas.openxmlformats.org/officeDocument/2006/math">
                    <m:r>
                      <a:rPr lang="en-US" altLang="zh-CN" b="1" i="1" dirty="0" smtClean="0">
                        <a:solidFill>
                          <a:schemeClr val="tx1"/>
                        </a:solidFill>
                        <a:latin typeface="Cambria Math"/>
                        <a:ea typeface="微软雅黑" pitchFamily="34" charset="-122"/>
                      </a:rPr>
                      <m:t>𝒇</m:t>
                    </m:r>
                    <m:r>
                      <a:rPr lang="en-US" altLang="zh-CN" b="1" i="1" dirty="0" smtClean="0">
                        <a:solidFill>
                          <a:schemeClr val="tx1"/>
                        </a:solidFill>
                        <a:latin typeface="Cambria Math"/>
                        <a:ea typeface="微软雅黑" pitchFamily="34" charset="-122"/>
                      </a:rPr>
                      <m:t>(</m:t>
                    </m:r>
                    <m:r>
                      <a:rPr lang="en-US" altLang="zh-CN" b="1" i="1" dirty="0" smtClean="0">
                        <a:solidFill>
                          <a:schemeClr val="tx1"/>
                        </a:solidFill>
                        <a:latin typeface="Cambria Math"/>
                        <a:ea typeface="微软雅黑" pitchFamily="34" charset="-122"/>
                      </a:rPr>
                      <m:t>𝒚</m:t>
                    </m:r>
                    <m:r>
                      <a:rPr lang="en-US" altLang="zh-CN" b="1" i="1" dirty="0" smtClean="0">
                        <a:solidFill>
                          <a:schemeClr val="tx1"/>
                        </a:solidFill>
                        <a:latin typeface="Cambria Math"/>
                        <a:ea typeface="微软雅黑" pitchFamily="34" charset="-122"/>
                      </a:rPr>
                      <m:t>)</m:t>
                    </m:r>
                  </m:oMath>
                </a14:m>
                <a:r>
                  <a:rPr lang="en-US" altLang="zh-CN" b="1" dirty="0" smtClean="0">
                    <a:solidFill>
                      <a:schemeClr val="tx1"/>
                    </a:solidFill>
                    <a:latin typeface="微软雅黑" pitchFamily="34" charset="-122"/>
                    <a:ea typeface="微软雅黑" pitchFamily="34" charset="-122"/>
                  </a:rPr>
                  <a:t>. </a:t>
                </a:r>
                <a:r>
                  <a:rPr lang="zh-CN" altLang="en-US" b="1" dirty="0" smtClean="0">
                    <a:solidFill>
                      <a:schemeClr val="tx1"/>
                    </a:solidFill>
                    <a:latin typeface="微软雅黑" pitchFamily="34" charset="-122"/>
                    <a:ea typeface="微软雅黑" pitchFamily="34" charset="-122"/>
                  </a:rPr>
                  <a:t>问若要</a:t>
                </a:r>
                <a:r>
                  <a:rPr lang="zh-CN" altLang="en-US" b="1" dirty="0">
                    <a:latin typeface="微软雅黑" pitchFamily="34" charset="-122"/>
                    <a:ea typeface="微软雅黑" pitchFamily="34" charset="-122"/>
                  </a:rPr>
                  <a:t>获得最大利润</a:t>
                </a:r>
                <a:r>
                  <a:rPr lang="zh-CN" altLang="en-US" b="1" dirty="0" smtClean="0">
                    <a:latin typeface="微软雅黑" pitchFamily="34" charset="-122"/>
                    <a:ea typeface="微软雅黑" pitchFamily="34" charset="-122"/>
                  </a:rPr>
                  <a:t>，应该</a:t>
                </a:r>
                <a:r>
                  <a:rPr lang="zh-CN" altLang="en-US" b="1" dirty="0" smtClean="0">
                    <a:solidFill>
                      <a:schemeClr val="tx1"/>
                    </a:solidFill>
                    <a:latin typeface="微软雅黑" pitchFamily="34" charset="-122"/>
                    <a:ea typeface="微软雅黑" pitchFamily="34" charset="-122"/>
                  </a:rPr>
                  <a:t>生产多少件产品？</a:t>
                </a:r>
                <a:endParaRPr lang="zh-CN" altLang="en-US" b="1" dirty="0">
                  <a:solidFill>
                    <a:schemeClr val="tx1"/>
                  </a:solidFill>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288033" y="1268760"/>
                <a:ext cx="8855967" cy="4176464"/>
              </a:xfrm>
              <a:blipFill rotWithShape="1">
                <a:blip r:embed="rId3"/>
                <a:stretch>
                  <a:fillRect l="-1721" r="-1239"/>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4413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小实例</a:t>
            </a:r>
            <a:endParaRPr lang="zh-CN" altLang="en-US" sz="3600" b="1" dirty="0">
              <a:solidFill>
                <a:srgbClr val="0000FF"/>
              </a:solidFill>
              <a:latin typeface="微软雅黑" pitchFamily="34" charset="-122"/>
              <a:ea typeface="微软雅黑" pitchFamily="34" charset="-122"/>
              <a:sym typeface="宋体" pitchFamily="2" charset="-122"/>
            </a:endParaRPr>
          </a:p>
        </p:txBody>
      </p:sp>
      <p:sp>
        <p:nvSpPr>
          <p:cNvPr id="7" name="内容占位符 2"/>
          <p:cNvSpPr txBox="1">
            <a:spLocks noChangeArrowheads="1"/>
          </p:cNvSpPr>
          <p:nvPr/>
        </p:nvSpPr>
        <p:spPr bwMode="auto">
          <a:xfrm>
            <a:off x="161926" y="5805264"/>
            <a:ext cx="865854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spcBef>
                <a:spcPct val="50000"/>
              </a:spcBef>
              <a:buNone/>
            </a:pP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概率论与数理统计</a:t>
            </a:r>
            <a:r>
              <a:rPr lang="en-US" altLang="zh-CN" sz="2400" b="1" dirty="0" smtClean="0">
                <a:solidFill>
                  <a:srgbClr val="C00000"/>
                </a:solidFill>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，浙江大学 盛骤等编（</a:t>
            </a:r>
            <a:r>
              <a:rPr lang="en-US" altLang="zh-CN" sz="2400" b="1" dirty="0" smtClean="0">
                <a:solidFill>
                  <a:srgbClr val="C00000"/>
                </a:solidFill>
                <a:latin typeface="微软雅黑" pitchFamily="34" charset="-122"/>
                <a:ea typeface="微软雅黑" pitchFamily="34" charset="-122"/>
              </a:rPr>
              <a:t>P96</a:t>
            </a:r>
            <a:r>
              <a:rPr lang="zh-CN" altLang="en-US" sz="2400" b="1" dirty="0" smtClean="0">
                <a:solidFill>
                  <a:srgbClr val="C00000"/>
                </a:solidFill>
                <a:latin typeface="微软雅黑" pitchFamily="34" charset="-122"/>
                <a:ea typeface="微软雅黑" pitchFamily="34" charset="-122"/>
              </a:rPr>
              <a:t>）</a:t>
            </a:r>
            <a:r>
              <a:rPr lang="en-US" altLang="zh-CN" sz="2400" b="1" dirty="0" smtClean="0">
                <a:solidFill>
                  <a:srgbClr val="C00000"/>
                </a:solidFill>
                <a:latin typeface="微软雅黑" pitchFamily="34" charset="-122"/>
                <a:ea typeface="微软雅黑" pitchFamily="34" charset="-122"/>
              </a:rPr>
              <a:t>.</a:t>
            </a:r>
            <a:endParaRPr lang="en-US" altLang="zh-CN" sz="2400" b="1" dirty="0">
              <a:solidFill>
                <a:srgbClr val="C00000"/>
              </a:solidFill>
              <a:latin typeface="微软雅黑" pitchFamily="34" charset="-122"/>
              <a:ea typeface="微软雅黑" pitchFamily="34" charset="-122"/>
            </a:endParaRPr>
          </a:p>
        </p:txBody>
      </p:sp>
      <p:cxnSp>
        <p:nvCxnSpPr>
          <p:cNvPr id="6" name="直接连接符 5"/>
          <p:cNvCxnSpPr/>
          <p:nvPr/>
        </p:nvCxnSpPr>
        <p:spPr>
          <a:xfrm>
            <a:off x="251520" y="5733256"/>
            <a:ext cx="230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88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216025" y="1052736"/>
                <a:ext cx="8820471" cy="5616624"/>
              </a:xfrm>
            </p:spPr>
            <p:txBody>
              <a:bodyPr/>
              <a:lstStyle/>
              <a:p>
                <a:pPr marL="0" indent="0">
                  <a:lnSpc>
                    <a:spcPct val="150000"/>
                  </a:lnSpc>
                  <a:buNone/>
                </a:pPr>
                <a:r>
                  <a:rPr lang="zh-CN" altLang="en-US" sz="1600" b="1" dirty="0" smtClean="0">
                    <a:latin typeface="微软雅黑" pitchFamily="34" charset="-122"/>
                    <a:ea typeface="微软雅黑" pitchFamily="34" charset="-122"/>
                  </a:rPr>
                  <a:t>解：设生产</a:t>
                </a:r>
                <a14:m>
                  <m:oMath xmlns:m="http://schemas.openxmlformats.org/officeDocument/2006/math">
                    <m:r>
                      <a:rPr lang="en-US" altLang="zh-CN" sz="1600" b="1" i="1" smtClean="0">
                        <a:latin typeface="Cambria Math"/>
                        <a:ea typeface="微软雅黑" pitchFamily="34" charset="-122"/>
                      </a:rPr>
                      <m:t>𝒙</m:t>
                    </m:r>
                  </m:oMath>
                </a14:m>
                <a:r>
                  <a:rPr lang="zh-CN" altLang="en-US" sz="1600" b="1" dirty="0" smtClean="0">
                    <a:solidFill>
                      <a:schemeClr val="tx1"/>
                    </a:solidFill>
                    <a:latin typeface="微软雅黑" pitchFamily="34" charset="-122"/>
                    <a:ea typeface="微软雅黑" pitchFamily="34" charset="-122"/>
                  </a:rPr>
                  <a:t>件，则获利函数</a:t>
                </a:r>
                <a14:m>
                  <m:oMath xmlns:m="http://schemas.openxmlformats.org/officeDocument/2006/math">
                    <m:r>
                      <a:rPr lang="en-US" altLang="zh-CN" sz="1600" b="1" i="1" smtClean="0">
                        <a:solidFill>
                          <a:schemeClr val="tx1"/>
                        </a:solidFill>
                        <a:latin typeface="Cambria Math"/>
                        <a:ea typeface="微软雅黑" pitchFamily="34" charset="-122"/>
                      </a:rPr>
                      <m:t>𝑸</m:t>
                    </m:r>
                  </m:oMath>
                </a14:m>
                <a:r>
                  <a:rPr lang="zh-CN" altLang="en-US" sz="1600" b="1" dirty="0" smtClean="0">
                    <a:solidFill>
                      <a:schemeClr val="tx1"/>
                    </a:solidFill>
                    <a:latin typeface="微软雅黑" pitchFamily="34" charset="-122"/>
                    <a:ea typeface="微软雅黑" pitchFamily="34" charset="-122"/>
                  </a:rPr>
                  <a:t>为</a:t>
                </a:r>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600" b="1" i="1" smtClean="0">
                          <a:solidFill>
                            <a:schemeClr val="tx1"/>
                          </a:solidFill>
                          <a:latin typeface="Cambria Math"/>
                          <a:ea typeface="微软雅黑" pitchFamily="34" charset="-122"/>
                        </a:rPr>
                        <m:t>𝑸</m:t>
                      </m:r>
                      <m:r>
                        <a:rPr lang="en-US" altLang="zh-CN" sz="1600" b="1" i="1" smtClean="0">
                          <a:solidFill>
                            <a:schemeClr val="tx1"/>
                          </a:solidFill>
                          <a:latin typeface="Cambria Math"/>
                          <a:ea typeface="微软雅黑" pitchFamily="34" charset="-122"/>
                        </a:rPr>
                        <m:t>=</m:t>
                      </m:r>
                      <m:r>
                        <a:rPr lang="en-US" altLang="zh-CN" sz="1600" b="1" i="1" smtClean="0">
                          <a:solidFill>
                            <a:schemeClr val="tx1"/>
                          </a:solidFill>
                          <a:latin typeface="Cambria Math"/>
                          <a:ea typeface="微软雅黑" pitchFamily="34" charset="-122"/>
                        </a:rPr>
                        <m:t>𝑸</m:t>
                      </m:r>
                      <m:d>
                        <m:dPr>
                          <m:ctrlPr>
                            <a:rPr lang="en-US" altLang="zh-CN" sz="1600" b="1" i="1" smtClean="0">
                              <a:solidFill>
                                <a:schemeClr val="tx1"/>
                              </a:solidFill>
                              <a:latin typeface="Cambria Math"/>
                              <a:ea typeface="微软雅黑" pitchFamily="34" charset="-122"/>
                            </a:rPr>
                          </m:ctrlPr>
                        </m:dPr>
                        <m:e>
                          <m:r>
                            <a:rPr lang="en-US" altLang="zh-CN" sz="1600" b="1" i="1" smtClean="0">
                              <a:solidFill>
                                <a:schemeClr val="tx1"/>
                              </a:solidFill>
                              <a:latin typeface="Cambria Math"/>
                              <a:ea typeface="微软雅黑" pitchFamily="34" charset="-122"/>
                            </a:rPr>
                            <m:t>𝒙</m:t>
                          </m:r>
                        </m:e>
                      </m:d>
                      <m:r>
                        <a:rPr lang="en-US" altLang="zh-CN" sz="1600" b="1" i="1" smtClean="0">
                          <a:solidFill>
                            <a:schemeClr val="tx1"/>
                          </a:solidFill>
                          <a:latin typeface="Cambria Math"/>
                          <a:ea typeface="微软雅黑" pitchFamily="34" charset="-122"/>
                        </a:rPr>
                        <m:t>=</m:t>
                      </m:r>
                      <m:d>
                        <m:dPr>
                          <m:begChr m:val="{"/>
                          <m:endChr m:val=""/>
                          <m:ctrlPr>
                            <a:rPr lang="en-US" altLang="zh-CN" sz="1600" b="1" i="1" smtClean="0">
                              <a:solidFill>
                                <a:schemeClr val="tx1"/>
                              </a:solidFill>
                              <a:latin typeface="Cambria Math"/>
                              <a:ea typeface="微软雅黑" pitchFamily="34" charset="-122"/>
                            </a:rPr>
                          </m:ctrlPr>
                        </m:dPr>
                        <m:e>
                          <m:eqArr>
                            <m:eqArrPr>
                              <m:ctrlPr>
                                <a:rPr lang="en-US" altLang="zh-CN" sz="1600" b="1" i="1" smtClean="0">
                                  <a:solidFill>
                                    <a:schemeClr val="tx1"/>
                                  </a:solidFill>
                                  <a:latin typeface="Cambria Math"/>
                                  <a:ea typeface="微软雅黑" pitchFamily="34" charset="-122"/>
                                </a:rPr>
                              </m:ctrlPr>
                            </m:eqArrPr>
                            <m:e>
                              <m:m>
                                <m:mPr>
                                  <m:mcs>
                                    <m:mc>
                                      <m:mcPr>
                                        <m:count m:val="2"/>
                                        <m:mcJc m:val="center"/>
                                      </m:mcPr>
                                    </m:mc>
                                  </m:mcs>
                                  <m:ctrlPr>
                                    <a:rPr lang="en-US" altLang="zh-CN" sz="1600" b="1" i="1" smtClean="0">
                                      <a:solidFill>
                                        <a:schemeClr val="tx1"/>
                                      </a:solidFill>
                                      <a:latin typeface="Cambria Math"/>
                                      <a:ea typeface="微软雅黑" pitchFamily="34" charset="-122"/>
                                    </a:rPr>
                                  </m:ctrlPr>
                                </m:mPr>
                                <m:mr>
                                  <m:e>
                                    <m:r>
                                      <m:rPr>
                                        <m:brk m:alnAt="7"/>
                                      </m:rPr>
                                      <a:rPr lang="en-US" altLang="zh-CN" sz="1600" b="1" i="1" smtClean="0">
                                        <a:solidFill>
                                          <a:schemeClr val="tx1"/>
                                        </a:solidFill>
                                        <a:latin typeface="Cambria Math"/>
                                        <a:ea typeface="微软雅黑" pitchFamily="34" charset="-122"/>
                                      </a:rPr>
                                      <m:t>𝒎</m:t>
                                    </m:r>
                                    <m:r>
                                      <a:rPr lang="en-US" altLang="zh-CN" sz="1600" b="1" i="1" smtClean="0">
                                        <a:solidFill>
                                          <a:schemeClr val="tx1"/>
                                        </a:solidFill>
                                        <a:latin typeface="Cambria Math"/>
                                        <a:ea typeface="微软雅黑" pitchFamily="34" charset="-122"/>
                                      </a:rPr>
                                      <m:t>𝒀</m:t>
                                    </m:r>
                                    <m:r>
                                      <a:rPr lang="en-US" altLang="zh-CN" sz="1600" b="1" i="1" smtClean="0">
                                        <a:solidFill>
                                          <a:schemeClr val="tx1"/>
                                        </a:solidFill>
                                        <a:latin typeface="Cambria Math"/>
                                        <a:ea typeface="微软雅黑" pitchFamily="34" charset="-122"/>
                                      </a:rPr>
                                      <m:t>−</m:t>
                                    </m:r>
                                    <m:r>
                                      <a:rPr lang="en-US" altLang="zh-CN" sz="1600" b="1" i="1" smtClean="0">
                                        <a:solidFill>
                                          <a:schemeClr val="tx1"/>
                                        </a:solidFill>
                                        <a:latin typeface="Cambria Math"/>
                                        <a:ea typeface="微软雅黑" pitchFamily="34" charset="-122"/>
                                      </a:rPr>
                                      <m:t>𝒏</m:t>
                                    </m:r>
                                    <m:d>
                                      <m:dPr>
                                        <m:ctrlPr>
                                          <a:rPr lang="en-US" altLang="zh-CN" sz="1600" b="1" i="1" smtClean="0">
                                            <a:solidFill>
                                              <a:schemeClr val="tx1"/>
                                            </a:solidFill>
                                            <a:latin typeface="Cambria Math"/>
                                            <a:ea typeface="微软雅黑" pitchFamily="34" charset="-122"/>
                                          </a:rPr>
                                        </m:ctrlPr>
                                      </m:dPr>
                                      <m:e>
                                        <m:r>
                                          <m:rPr>
                                            <m:brk m:alnAt="7"/>
                                          </m:rPr>
                                          <a:rPr lang="en-US" altLang="zh-CN" sz="1600" b="1" i="1" smtClean="0">
                                            <a:solidFill>
                                              <a:schemeClr val="tx1"/>
                                            </a:solidFill>
                                            <a:latin typeface="Cambria Math"/>
                                            <a:ea typeface="微软雅黑" pitchFamily="34" charset="-122"/>
                                          </a:rPr>
                                          <m:t>𝒙</m:t>
                                        </m:r>
                                        <m:r>
                                          <a:rPr lang="en-US" altLang="zh-CN" sz="1600" b="1" i="1" smtClean="0">
                                            <a:solidFill>
                                              <a:schemeClr val="tx1"/>
                                            </a:solidFill>
                                            <a:latin typeface="Cambria Math"/>
                                            <a:ea typeface="微软雅黑" pitchFamily="34" charset="-122"/>
                                          </a:rPr>
                                          <m:t>−</m:t>
                                        </m:r>
                                        <m:r>
                                          <a:rPr lang="en-US" altLang="zh-CN" sz="1600" b="1" i="1" smtClean="0">
                                            <a:solidFill>
                                              <a:schemeClr val="tx1"/>
                                            </a:solidFill>
                                            <a:latin typeface="Cambria Math"/>
                                            <a:ea typeface="微软雅黑" pitchFamily="34" charset="-122"/>
                                          </a:rPr>
                                          <m:t>𝒀</m:t>
                                        </m:r>
                                      </m:e>
                                    </m:d>
                                    <m:r>
                                      <m:rPr>
                                        <m:brk m:alnAt="7"/>
                                      </m:rPr>
                                      <a:rPr lang="en-US" altLang="zh-CN" sz="1600" b="1" i="1" smtClean="0">
                                        <a:solidFill>
                                          <a:schemeClr val="tx1"/>
                                        </a:solidFill>
                                        <a:latin typeface="Cambria Math"/>
                                        <a:ea typeface="微软雅黑" pitchFamily="34" charset="-122"/>
                                      </a:rPr>
                                      <m:t>,</m:t>
                                    </m:r>
                                  </m:e>
                                  <m:e>
                                    <m:r>
                                      <a:rPr lang="en-US" altLang="zh-CN" sz="1600" b="1" i="1" smtClean="0">
                                        <a:solidFill>
                                          <a:schemeClr val="tx1"/>
                                        </a:solidFill>
                                        <a:latin typeface="Cambria Math"/>
                                        <a:ea typeface="微软雅黑" pitchFamily="34" charset="-122"/>
                                      </a:rPr>
                                      <m:t>𝒀</m:t>
                                    </m:r>
                                    <m:r>
                                      <a:rPr lang="en-US" altLang="zh-CN" sz="1600" b="1" i="1" smtClean="0">
                                        <a:solidFill>
                                          <a:schemeClr val="tx1"/>
                                        </a:solidFill>
                                        <a:latin typeface="Cambria Math"/>
                                        <a:ea typeface="微软雅黑" pitchFamily="34" charset="-122"/>
                                      </a:rPr>
                                      <m:t>&lt;</m:t>
                                    </m:r>
                                    <m:r>
                                      <a:rPr lang="en-US" altLang="zh-CN" sz="1600" b="1" i="1" smtClean="0">
                                        <a:solidFill>
                                          <a:schemeClr val="tx1"/>
                                        </a:solidFill>
                                        <a:latin typeface="Cambria Math"/>
                                        <a:ea typeface="微软雅黑" pitchFamily="34" charset="-122"/>
                                      </a:rPr>
                                      <m:t>𝒙</m:t>
                                    </m:r>
                                    <m:r>
                                      <a:rPr lang="en-US" altLang="zh-CN" sz="1600" b="1" i="1" smtClean="0">
                                        <a:solidFill>
                                          <a:schemeClr val="tx1"/>
                                        </a:solidFill>
                                        <a:latin typeface="Cambria Math"/>
                                        <a:ea typeface="微软雅黑" pitchFamily="34" charset="-122"/>
                                      </a:rPr>
                                      <m:t>,</m:t>
                                    </m:r>
                                  </m:e>
                                </m:mr>
                              </m:m>
                            </m:e>
                            <m:e>
                              <m:m>
                                <m:mPr>
                                  <m:mcs>
                                    <m:mc>
                                      <m:mcPr>
                                        <m:count m:val="2"/>
                                        <m:mcJc m:val="center"/>
                                      </m:mcPr>
                                    </m:mc>
                                  </m:mcs>
                                  <m:ctrlPr>
                                    <a:rPr lang="en-US" altLang="zh-CN" sz="1600" b="1" i="1" smtClean="0">
                                      <a:solidFill>
                                        <a:schemeClr val="tx1"/>
                                      </a:solidFill>
                                      <a:latin typeface="Cambria Math"/>
                                      <a:ea typeface="微软雅黑" pitchFamily="34" charset="-122"/>
                                    </a:rPr>
                                  </m:ctrlPr>
                                </m:mPr>
                                <m:mr>
                                  <m:e>
                                    <m:r>
                                      <m:rPr>
                                        <m:brk m:alnAt="7"/>
                                      </m:rPr>
                                      <a:rPr lang="en-US" altLang="zh-CN" sz="1600" b="1" i="1" smtClean="0">
                                        <a:solidFill>
                                          <a:schemeClr val="tx1"/>
                                        </a:solidFill>
                                        <a:latin typeface="Cambria Math"/>
                                        <a:ea typeface="微软雅黑" pitchFamily="34" charset="-122"/>
                                      </a:rPr>
                                      <m:t>𝒎</m:t>
                                    </m:r>
                                    <m:r>
                                      <a:rPr lang="en-US" altLang="zh-CN" sz="1600" b="1" i="1" smtClean="0">
                                        <a:solidFill>
                                          <a:schemeClr val="tx1"/>
                                        </a:solidFill>
                                        <a:latin typeface="Cambria Math"/>
                                        <a:ea typeface="微软雅黑" pitchFamily="34" charset="-122"/>
                                      </a:rPr>
                                      <m:t>𝒙</m:t>
                                    </m:r>
                                    <m:r>
                                      <a:rPr lang="en-US" altLang="zh-CN" sz="1600" b="1" i="1" smtClean="0">
                                        <a:solidFill>
                                          <a:schemeClr val="tx1"/>
                                        </a:solidFill>
                                        <a:latin typeface="Cambria Math"/>
                                        <a:ea typeface="微软雅黑" pitchFamily="34" charset="-122"/>
                                      </a:rPr>
                                      <m:t>,</m:t>
                                    </m:r>
                                  </m:e>
                                  <m:e>
                                    <m:r>
                                      <a:rPr lang="en-US" altLang="zh-CN" sz="1600" b="1" i="1" smtClean="0">
                                        <a:solidFill>
                                          <a:schemeClr val="tx1"/>
                                        </a:solidFill>
                                        <a:latin typeface="Cambria Math"/>
                                        <a:ea typeface="微软雅黑" pitchFamily="34" charset="-122"/>
                                      </a:rPr>
                                      <m:t>                        </m:t>
                                    </m:r>
                                    <m:r>
                                      <a:rPr lang="en-US" altLang="zh-CN" sz="1600" b="1" i="1" smtClean="0">
                                        <a:solidFill>
                                          <a:schemeClr val="tx1"/>
                                        </a:solidFill>
                                        <a:latin typeface="Cambria Math"/>
                                        <a:ea typeface="微软雅黑" pitchFamily="34" charset="-122"/>
                                      </a:rPr>
                                      <m:t>𝒀</m:t>
                                    </m:r>
                                    <m:r>
                                      <a:rPr lang="en-US" altLang="zh-CN" sz="1600" b="1" i="1" smtClean="0">
                                        <a:solidFill>
                                          <a:schemeClr val="tx1"/>
                                        </a:solidFill>
                                        <a:latin typeface="Cambria Math"/>
                                        <a:ea typeface="微软雅黑" pitchFamily="34" charset="-122"/>
                                      </a:rPr>
                                      <m:t>≥</m:t>
                                    </m:r>
                                    <m:r>
                                      <a:rPr lang="en-US" altLang="zh-CN" sz="1600" b="1" i="1" smtClean="0">
                                        <a:solidFill>
                                          <a:schemeClr val="tx1"/>
                                        </a:solidFill>
                                        <a:latin typeface="Cambria Math"/>
                                        <a:ea typeface="微软雅黑" pitchFamily="34" charset="-122"/>
                                      </a:rPr>
                                      <m:t>𝒙</m:t>
                                    </m:r>
                                    <m:r>
                                      <a:rPr lang="en-US" altLang="zh-CN" sz="1600" b="1" i="1" smtClean="0">
                                        <a:solidFill>
                                          <a:schemeClr val="tx1"/>
                                        </a:solidFill>
                                        <a:latin typeface="Cambria Math"/>
                                        <a:ea typeface="微软雅黑" pitchFamily="34" charset="-122"/>
                                      </a:rPr>
                                      <m:t>.</m:t>
                                    </m:r>
                                  </m:e>
                                </m:mr>
                              </m:m>
                            </m:e>
                          </m:eqArr>
                        </m:e>
                      </m:d>
                    </m:oMath>
                  </m:oMathPara>
                </a14:m>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14:m>
                  <m:oMath xmlns:m="http://schemas.openxmlformats.org/officeDocument/2006/math">
                    <m:r>
                      <a:rPr lang="en-US" altLang="zh-CN" sz="1600" b="1" i="1" smtClean="0">
                        <a:solidFill>
                          <a:schemeClr val="tx1"/>
                        </a:solidFill>
                        <a:latin typeface="Cambria Math"/>
                        <a:ea typeface="微软雅黑" pitchFamily="34" charset="-122"/>
                      </a:rPr>
                      <m:t>𝑸</m:t>
                    </m:r>
                  </m:oMath>
                </a14:m>
                <a:r>
                  <a:rPr lang="zh-CN" altLang="en-US" sz="1600" b="1" dirty="0" smtClean="0">
                    <a:solidFill>
                      <a:schemeClr val="tx1"/>
                    </a:solidFill>
                    <a:latin typeface="微软雅黑" pitchFamily="34" charset="-122"/>
                    <a:ea typeface="微软雅黑" pitchFamily="34" charset="-122"/>
                  </a:rPr>
                  <a:t>是随机变量，且关于</a:t>
                </a:r>
                <a14:m>
                  <m:oMath xmlns:m="http://schemas.openxmlformats.org/officeDocument/2006/math">
                    <m:r>
                      <a:rPr lang="en-US" altLang="zh-CN" sz="1600" b="1" i="1" smtClean="0">
                        <a:solidFill>
                          <a:schemeClr val="tx1"/>
                        </a:solidFill>
                        <a:latin typeface="Cambria Math"/>
                        <a:ea typeface="微软雅黑" pitchFamily="34" charset="-122"/>
                      </a:rPr>
                      <m:t>𝒀</m:t>
                    </m:r>
                  </m:oMath>
                </a14:m>
                <a:r>
                  <a:rPr lang="zh-CN" altLang="en-US" sz="1600" b="1" dirty="0" smtClean="0">
                    <a:solidFill>
                      <a:schemeClr val="tx1"/>
                    </a:solidFill>
                    <a:latin typeface="微软雅黑" pitchFamily="34" charset="-122"/>
                    <a:ea typeface="微软雅黑" pitchFamily="34" charset="-122"/>
                  </a:rPr>
                  <a:t>的函数。利润最大化等价于</a:t>
                </a:r>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altLang="zh-CN" sz="2000" b="1" i="1" smtClean="0">
                              <a:solidFill>
                                <a:srgbClr val="0000FF"/>
                              </a:solidFill>
                              <a:latin typeface="Cambria Math"/>
                              <a:ea typeface="微软雅黑" pitchFamily="34" charset="-122"/>
                            </a:rPr>
                          </m:ctrlPr>
                        </m:funcPr>
                        <m:fName>
                          <m:limLow>
                            <m:limLowPr>
                              <m:ctrlPr>
                                <a:rPr lang="en-US" altLang="zh-CN" sz="2000" b="1" i="1" smtClean="0">
                                  <a:solidFill>
                                    <a:srgbClr val="0000FF"/>
                                  </a:solidFill>
                                  <a:latin typeface="Cambria Math"/>
                                  <a:ea typeface="微软雅黑" pitchFamily="34" charset="-122"/>
                                </a:rPr>
                              </m:ctrlPr>
                            </m:limLowPr>
                            <m:e>
                              <m:r>
                                <m:rPr>
                                  <m:sty m:val="p"/>
                                </m:rPr>
                                <a:rPr lang="en-US" altLang="zh-CN" sz="2000" b="0" i="0" smtClean="0">
                                  <a:solidFill>
                                    <a:srgbClr val="0000FF"/>
                                  </a:solidFill>
                                  <a:latin typeface="Cambria Math"/>
                                  <a:ea typeface="微软雅黑" pitchFamily="34" charset="-122"/>
                                </a:rPr>
                                <m:t>max</m:t>
                              </m:r>
                            </m:e>
                            <m:lim>
                              <m:r>
                                <a:rPr lang="en-US" altLang="zh-CN" sz="2000" b="1" i="1" smtClean="0">
                                  <a:solidFill>
                                    <a:srgbClr val="0000FF"/>
                                  </a:solidFill>
                                  <a:latin typeface="Cambria Math"/>
                                  <a:ea typeface="微软雅黑" pitchFamily="34" charset="-122"/>
                                </a:rPr>
                                <m:t>𝒙</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𝟎</m:t>
                              </m:r>
                            </m:lim>
                          </m:limLow>
                        </m:fName>
                        <m:e>
                          <m:r>
                            <a:rPr lang="en-US" altLang="zh-CN" sz="2000" b="1" i="1" smtClean="0">
                              <a:solidFill>
                                <a:srgbClr val="0000FF"/>
                              </a:solidFill>
                              <a:latin typeface="Cambria Math"/>
                              <a:ea typeface="微软雅黑" pitchFamily="34" charset="-122"/>
                            </a:rPr>
                            <m:t>𝔼</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𝑸</m:t>
                              </m:r>
                            </m:e>
                          </m:d>
                          <m:r>
                            <a:rPr lang="en-US" altLang="zh-CN" sz="2000" b="1" i="1" smtClean="0">
                              <a:solidFill>
                                <a:srgbClr val="0000FF"/>
                              </a:solidFill>
                              <a:latin typeface="Cambria Math"/>
                              <a:ea typeface="微软雅黑" pitchFamily="34" charset="-122"/>
                            </a:rPr>
                            <m:t>=</m:t>
                          </m:r>
                          <m:func>
                            <m:funcPr>
                              <m:ctrlPr>
                                <a:rPr lang="en-US" altLang="zh-CN" sz="2000" b="1" i="1" smtClean="0">
                                  <a:solidFill>
                                    <a:srgbClr val="0000FF"/>
                                  </a:solidFill>
                                  <a:latin typeface="Cambria Math"/>
                                  <a:ea typeface="微软雅黑" pitchFamily="34" charset="-122"/>
                                </a:rPr>
                              </m:ctrlPr>
                            </m:funcPr>
                            <m:fName>
                              <m:limLow>
                                <m:limLowPr>
                                  <m:ctrlPr>
                                    <a:rPr lang="en-US" altLang="zh-CN" sz="2000" b="1" i="1" smtClean="0">
                                      <a:solidFill>
                                        <a:srgbClr val="0000FF"/>
                                      </a:solidFill>
                                      <a:latin typeface="Cambria Math"/>
                                      <a:ea typeface="微软雅黑" pitchFamily="34" charset="-122"/>
                                    </a:rPr>
                                  </m:ctrlPr>
                                </m:limLowPr>
                                <m:e>
                                  <m:r>
                                    <m:rPr>
                                      <m:sty m:val="p"/>
                                    </m:rPr>
                                    <a:rPr lang="en-US" altLang="zh-CN" sz="2000" b="0" i="0" smtClean="0">
                                      <a:solidFill>
                                        <a:srgbClr val="0000FF"/>
                                      </a:solidFill>
                                      <a:latin typeface="Cambria Math"/>
                                      <a:ea typeface="微软雅黑" pitchFamily="34" charset="-122"/>
                                    </a:rPr>
                                    <m:t>max</m:t>
                                  </m:r>
                                </m:e>
                                <m:lim>
                                  <m:r>
                                    <a:rPr lang="en-US" altLang="zh-CN" sz="2000" b="1" i="1" smtClean="0">
                                      <a:solidFill>
                                        <a:srgbClr val="0000FF"/>
                                      </a:solidFill>
                                      <a:latin typeface="Cambria Math"/>
                                      <a:ea typeface="微软雅黑" pitchFamily="34" charset="-122"/>
                                    </a:rPr>
                                    <m:t>𝒙</m:t>
                                  </m:r>
                                  <m:r>
                                    <a:rPr lang="en-US" altLang="zh-CN" sz="2000" b="1" i="1" smtClean="0">
                                      <a:solidFill>
                                        <a:srgbClr val="0000FF"/>
                                      </a:solidFill>
                                      <a:latin typeface="Cambria Math"/>
                                      <a:ea typeface="微软雅黑" pitchFamily="34" charset="-122"/>
                                    </a:rPr>
                                    <m:t>≥</m:t>
                                  </m:r>
                                  <m:r>
                                    <a:rPr lang="en-US" altLang="zh-CN" sz="2000" b="1" i="1" smtClean="0">
                                      <a:solidFill>
                                        <a:srgbClr val="0000FF"/>
                                      </a:solidFill>
                                      <a:latin typeface="Cambria Math"/>
                                      <a:ea typeface="微软雅黑" pitchFamily="34" charset="-122"/>
                                    </a:rPr>
                                    <m:t>𝟎</m:t>
                                  </m:r>
                                </m:lim>
                              </m:limLow>
                            </m:fName>
                            <m:e>
                              <m:nary>
                                <m:naryPr>
                                  <m:ctrlPr>
                                    <a:rPr lang="en-US" altLang="zh-CN" sz="2000" b="1" i="1" smtClean="0">
                                      <a:solidFill>
                                        <a:srgbClr val="0000FF"/>
                                      </a:solidFill>
                                      <a:latin typeface="Cambria Math"/>
                                      <a:ea typeface="微软雅黑" pitchFamily="34" charset="-122"/>
                                    </a:rPr>
                                  </m:ctrlPr>
                                </m:naryPr>
                                <m:sub>
                                  <m:r>
                                    <m:rPr>
                                      <m:brk m:alnAt="23"/>
                                    </m:rPr>
                                    <a:rPr lang="en-US" altLang="zh-CN" sz="2000" b="1" i="1" smtClean="0">
                                      <a:solidFill>
                                        <a:srgbClr val="0000FF"/>
                                      </a:solidFill>
                                      <a:latin typeface="Cambria Math"/>
                                      <a:ea typeface="微软雅黑" pitchFamily="34" charset="-122"/>
                                    </a:rPr>
                                    <m:t>𝟎</m:t>
                                  </m:r>
                                </m:sub>
                                <m:sup>
                                  <m:r>
                                    <a:rPr lang="en-US" altLang="zh-CN" sz="2000" b="1" i="1" smtClean="0">
                                      <a:solidFill>
                                        <a:srgbClr val="0000FF"/>
                                      </a:solidFill>
                                      <a:latin typeface="Cambria Math"/>
                                      <a:ea typeface="微软雅黑" pitchFamily="34" charset="-122"/>
                                    </a:rPr>
                                    <m:t>+∞</m:t>
                                  </m:r>
                                </m:sup>
                                <m:e>
                                  <m:r>
                                    <a:rPr lang="en-US" altLang="zh-CN" sz="2000" b="1" i="1" smtClean="0">
                                      <a:solidFill>
                                        <a:srgbClr val="0000FF"/>
                                      </a:solidFill>
                                      <a:latin typeface="Cambria Math"/>
                                      <a:ea typeface="微软雅黑" pitchFamily="34" charset="-122"/>
                                    </a:rPr>
                                    <m:t>𝑸𝒇</m:t>
                                  </m:r>
                                  <m:d>
                                    <m:dPr>
                                      <m:ctrlPr>
                                        <a:rPr lang="en-US" altLang="zh-CN" sz="2000" b="1" i="1" smtClean="0">
                                          <a:solidFill>
                                            <a:srgbClr val="0000FF"/>
                                          </a:solidFill>
                                          <a:latin typeface="Cambria Math"/>
                                          <a:ea typeface="微软雅黑" pitchFamily="34" charset="-122"/>
                                        </a:rPr>
                                      </m:ctrlPr>
                                    </m:dPr>
                                    <m:e>
                                      <m:r>
                                        <a:rPr lang="en-US" altLang="zh-CN" sz="2000" b="1" i="1" smtClean="0">
                                          <a:solidFill>
                                            <a:srgbClr val="0000FF"/>
                                          </a:solidFill>
                                          <a:latin typeface="Cambria Math"/>
                                          <a:ea typeface="微软雅黑" pitchFamily="34" charset="-122"/>
                                        </a:rPr>
                                        <m:t>𝒚</m:t>
                                      </m:r>
                                    </m:e>
                                  </m:d>
                                  <m:r>
                                    <a:rPr lang="en-US" altLang="zh-CN" sz="2000" b="1" i="1" smtClean="0">
                                      <a:solidFill>
                                        <a:srgbClr val="0000FF"/>
                                      </a:solidFill>
                                      <a:latin typeface="Cambria Math"/>
                                      <a:ea typeface="微软雅黑" pitchFamily="34" charset="-122"/>
                                    </a:rPr>
                                    <m:t>𝒅𝒚</m:t>
                                  </m:r>
                                </m:e>
                              </m:nary>
                            </m:e>
                          </m:func>
                        </m:e>
                      </m:func>
                    </m:oMath>
                  </m:oMathPara>
                </a14:m>
                <a:endParaRPr lang="en-US" altLang="zh-CN" sz="2000" b="1" dirty="0" smtClean="0">
                  <a:solidFill>
                    <a:srgbClr val="0000FF"/>
                  </a:solidFill>
                  <a:latin typeface="微软雅黑" pitchFamily="34" charset="-122"/>
                  <a:ea typeface="微软雅黑" pitchFamily="34" charset="-122"/>
                </a:endParaRPr>
              </a:p>
              <a:p>
                <a:pPr marL="0" indent="0">
                  <a:lnSpc>
                    <a:spcPct val="150000"/>
                  </a:lnSpc>
                  <a:buNone/>
                </a:pPr>
                <a:r>
                  <a:rPr lang="zh-CN" altLang="en-US" sz="1600" b="1" dirty="0" smtClean="0">
                    <a:latin typeface="微软雅黑" pitchFamily="34" charset="-122"/>
                    <a:ea typeface="微软雅黑" pitchFamily="34" charset="-122"/>
                  </a:rPr>
                  <a:t>若</a:t>
                </a:r>
                <a14:m>
                  <m:oMath xmlns:m="http://schemas.openxmlformats.org/officeDocument/2006/math">
                    <m:r>
                      <a:rPr lang="en-US" altLang="zh-CN" sz="1600" b="1" i="1" smtClean="0">
                        <a:latin typeface="Cambria Math"/>
                        <a:ea typeface="微软雅黑" pitchFamily="34" charset="-122"/>
                      </a:rPr>
                      <m:t>𝒇</m:t>
                    </m:r>
                    <m:d>
                      <m:dPr>
                        <m:ctrlPr>
                          <a:rPr lang="en-US" altLang="zh-CN" sz="1600" b="1" i="1" smtClean="0">
                            <a:latin typeface="Cambria Math"/>
                            <a:ea typeface="微软雅黑" pitchFamily="34" charset="-122"/>
                          </a:rPr>
                        </m:ctrlPr>
                      </m:dPr>
                      <m:e>
                        <m:r>
                          <a:rPr lang="en-US" altLang="zh-CN" sz="1600" b="1" i="1" smtClean="0">
                            <a:latin typeface="Cambria Math"/>
                            <a:ea typeface="微软雅黑" pitchFamily="34" charset="-122"/>
                          </a:rPr>
                          <m:t>𝒚</m:t>
                        </m:r>
                      </m:e>
                    </m:d>
                    <m:r>
                      <a:rPr lang="en-US" altLang="zh-CN" sz="1600" b="1" i="1" smtClean="0">
                        <a:latin typeface="Cambria Math"/>
                        <a:ea typeface="微软雅黑" pitchFamily="34" charset="-122"/>
                      </a:rPr>
                      <m:t>=</m:t>
                    </m:r>
                    <m:d>
                      <m:dPr>
                        <m:begChr m:val="{"/>
                        <m:endChr m:val=""/>
                        <m:ctrlPr>
                          <a:rPr lang="en-US" altLang="zh-CN" sz="1600" b="1" i="1" smtClean="0">
                            <a:latin typeface="Cambria Math"/>
                            <a:ea typeface="微软雅黑" pitchFamily="34" charset="-122"/>
                          </a:rPr>
                        </m:ctrlPr>
                      </m:dPr>
                      <m:e>
                        <m:eqArr>
                          <m:eqArrPr>
                            <m:ctrlPr>
                              <a:rPr lang="en-US" altLang="zh-CN" sz="1600" b="1" i="1" smtClean="0">
                                <a:latin typeface="Cambria Math"/>
                                <a:ea typeface="微软雅黑" pitchFamily="34" charset="-122"/>
                              </a:rPr>
                            </m:ctrlPr>
                          </m:eqArrPr>
                          <m:e>
                            <m:m>
                              <m:mPr>
                                <m:mcs>
                                  <m:mc>
                                    <m:mcPr>
                                      <m:count m:val="2"/>
                                      <m:mcJc m:val="center"/>
                                    </m:mcPr>
                                  </m:mc>
                                </m:mcs>
                                <m:ctrlPr>
                                  <a:rPr lang="en-US" altLang="zh-CN" sz="1600" b="1" i="1" smtClean="0">
                                    <a:latin typeface="Cambria Math"/>
                                    <a:ea typeface="微软雅黑" pitchFamily="34" charset="-122"/>
                                  </a:rPr>
                                </m:ctrlPr>
                              </m:mPr>
                              <m:mr>
                                <m:e>
                                  <m:sSup>
                                    <m:sSupPr>
                                      <m:ctrlPr>
                                        <a:rPr lang="en-US" altLang="zh-CN" sz="1600" b="1" i="1" smtClean="0">
                                          <a:latin typeface="Cambria Math"/>
                                          <a:ea typeface="微软雅黑" pitchFamily="34" charset="-122"/>
                                        </a:rPr>
                                      </m:ctrlPr>
                                    </m:sSupPr>
                                    <m:e>
                                      <m:r>
                                        <a:rPr lang="en-US" altLang="zh-CN" sz="1600" b="1" i="1" smtClean="0">
                                          <a:latin typeface="Cambria Math"/>
                                          <a:ea typeface="微软雅黑" pitchFamily="34" charset="-122"/>
                                        </a:rPr>
                                        <m:t>𝜽</m:t>
                                      </m:r>
                                    </m:e>
                                    <m:sup>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𝟏</m:t>
                                      </m:r>
                                      <m:r>
                                        <a:rPr lang="en-US" altLang="zh-CN" sz="1600" b="1" i="1" smtClean="0">
                                          <a:latin typeface="Cambria Math"/>
                                          <a:ea typeface="微软雅黑" pitchFamily="34" charset="-122"/>
                                        </a:rPr>
                                        <m:t> </m:t>
                                      </m:r>
                                    </m:sup>
                                  </m:sSup>
                                  <m:sSup>
                                    <m:sSupPr>
                                      <m:ctrlPr>
                                        <a:rPr lang="en-US" altLang="zh-CN" sz="1600" b="1" i="1" smtClean="0">
                                          <a:latin typeface="Cambria Math"/>
                                          <a:ea typeface="微软雅黑" pitchFamily="34" charset="-122"/>
                                        </a:rPr>
                                      </m:ctrlPr>
                                    </m:sSupPr>
                                    <m:e>
                                      <m:r>
                                        <a:rPr lang="en-US" altLang="zh-CN" sz="1600" b="1" i="1" smtClean="0">
                                          <a:latin typeface="Cambria Math"/>
                                          <a:ea typeface="微软雅黑" pitchFamily="34" charset="-122"/>
                                        </a:rPr>
                                        <m:t>𝒆</m:t>
                                      </m:r>
                                    </m:e>
                                    <m:sup>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𝒚</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𝜽</m:t>
                                      </m:r>
                                    </m:sup>
                                  </m:sSup>
                                  <m:r>
                                    <a:rPr lang="en-US" altLang="zh-CN" sz="1600" b="1" i="1" smtClean="0">
                                      <a:latin typeface="Cambria Math"/>
                                      <a:ea typeface="微软雅黑" pitchFamily="34" charset="-122"/>
                                    </a:rPr>
                                    <m:t>,</m:t>
                                  </m:r>
                                </m:e>
                                <m:e>
                                  <m:r>
                                    <a:rPr lang="en-US" altLang="zh-CN" sz="1600" b="1" i="1" smtClean="0">
                                      <a:latin typeface="Cambria Math"/>
                                      <a:ea typeface="微软雅黑" pitchFamily="34" charset="-122"/>
                                    </a:rPr>
                                    <m:t>𝒚</m:t>
                                  </m:r>
                                  <m:r>
                                    <a:rPr lang="en-US" altLang="zh-CN" sz="1600" b="1" i="1" smtClean="0">
                                      <a:latin typeface="Cambria Math"/>
                                      <a:ea typeface="微软雅黑" pitchFamily="34" charset="-122"/>
                                    </a:rPr>
                                    <m:t>&gt;</m:t>
                                  </m:r>
                                  <m:r>
                                    <a:rPr lang="en-US" altLang="zh-CN" sz="1600" b="1" i="1" smtClean="0">
                                      <a:latin typeface="Cambria Math"/>
                                      <a:ea typeface="微软雅黑" pitchFamily="34" charset="-122"/>
                                    </a:rPr>
                                    <m:t>𝟎</m:t>
                                  </m:r>
                                  <m:r>
                                    <a:rPr lang="en-US" altLang="zh-CN" sz="1600" b="1" i="1" smtClean="0">
                                      <a:latin typeface="Cambria Math"/>
                                      <a:ea typeface="微软雅黑" pitchFamily="34" charset="-122"/>
                                    </a:rPr>
                                    <m:t> ,</m:t>
                                  </m:r>
                                </m:e>
                              </m:mr>
                            </m:m>
                          </m:e>
                          <m:e>
                            <m:m>
                              <m:mPr>
                                <m:mcs>
                                  <m:mc>
                                    <m:mcPr>
                                      <m:count m:val="2"/>
                                      <m:mcJc m:val="center"/>
                                    </m:mcPr>
                                  </m:mc>
                                </m:mcs>
                                <m:ctrlPr>
                                  <a:rPr lang="en-US" altLang="zh-CN" sz="1600" b="1" i="1" smtClean="0">
                                    <a:latin typeface="Cambria Math"/>
                                    <a:ea typeface="微软雅黑" pitchFamily="34" charset="-122"/>
                                  </a:rPr>
                                </m:ctrlPr>
                              </m:mPr>
                              <m:mr>
                                <m:e>
                                  <m:r>
                                    <m:rPr>
                                      <m:brk m:alnAt="7"/>
                                    </m:rPr>
                                    <a:rPr lang="en-US" altLang="zh-CN" sz="1600" b="1" i="1" smtClean="0">
                                      <a:latin typeface="Cambria Math"/>
                                      <a:ea typeface="微软雅黑" pitchFamily="34" charset="-122"/>
                                    </a:rPr>
                                    <m:t>𝟎</m:t>
                                  </m:r>
                                  <m:r>
                                    <a:rPr lang="en-US" altLang="zh-CN" sz="1600" b="1" i="1" smtClean="0">
                                      <a:latin typeface="Cambria Math"/>
                                      <a:ea typeface="微软雅黑" pitchFamily="34" charset="-122"/>
                                    </a:rPr>
                                    <m:t>,</m:t>
                                  </m:r>
                                </m:e>
                                <m:e>
                                  <m:r>
                                    <a:rPr lang="en-US" altLang="zh-CN" sz="1600" b="1" i="1" smtClean="0">
                                      <a:latin typeface="Cambria Math"/>
                                      <a:ea typeface="微软雅黑" pitchFamily="34" charset="-122"/>
                                    </a:rPr>
                                    <m:t>𝒚</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𝟎</m:t>
                                  </m:r>
                                  <m:r>
                                    <a:rPr lang="en-US" altLang="zh-CN" sz="1600" b="1" i="1" smtClean="0">
                                      <a:latin typeface="Cambria Math"/>
                                      <a:ea typeface="微软雅黑" pitchFamily="34" charset="-122"/>
                                    </a:rPr>
                                    <m:t>.</m:t>
                                  </m:r>
                                </m:e>
                              </m:mr>
                            </m:m>
                          </m:e>
                        </m:eqArr>
                      </m:e>
                    </m:d>
                    <m:r>
                      <a:rPr lang="en-US" altLang="zh-CN" sz="1600" b="1" i="1" smtClean="0">
                        <a:latin typeface="Cambria Math"/>
                        <a:ea typeface="微软雅黑" pitchFamily="34" charset="-122"/>
                      </a:rPr>
                      <m:t> </m:t>
                    </m:r>
                  </m:oMath>
                </a14:m>
                <a:r>
                  <a:rPr lang="zh-CN" altLang="en-US" sz="1600" b="1" dirty="0" smtClean="0">
                    <a:solidFill>
                      <a:schemeClr val="tx1"/>
                    </a:solidFill>
                    <a:latin typeface="微软雅黑" pitchFamily="34" charset="-122"/>
                    <a:ea typeface="微软雅黑" pitchFamily="34" charset="-122"/>
                  </a:rPr>
                  <a:t> 则</a:t>
                </a:r>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altLang="zh-CN" sz="1600" b="1" i="1">
                              <a:latin typeface="Cambria Math"/>
                              <a:ea typeface="微软雅黑" pitchFamily="34" charset="-122"/>
                            </a:rPr>
                          </m:ctrlPr>
                        </m:funcPr>
                        <m:fName>
                          <m:limLow>
                            <m:limLowPr>
                              <m:ctrlPr>
                                <a:rPr lang="en-US" altLang="zh-CN" sz="1600" b="1" i="1">
                                  <a:latin typeface="Cambria Math"/>
                                  <a:ea typeface="微软雅黑" pitchFamily="34" charset="-122"/>
                                </a:rPr>
                              </m:ctrlPr>
                            </m:limLowPr>
                            <m:e>
                              <m:r>
                                <m:rPr>
                                  <m:sty m:val="p"/>
                                </m:rPr>
                                <a:rPr lang="en-US" altLang="zh-CN" sz="1600">
                                  <a:latin typeface="Cambria Math"/>
                                  <a:ea typeface="微软雅黑" pitchFamily="34" charset="-122"/>
                                </a:rPr>
                                <m:t>max</m:t>
                              </m:r>
                            </m:e>
                            <m:lim>
                              <m:r>
                                <a:rPr lang="en-US" altLang="zh-CN" sz="1600" b="1" i="1" smtClean="0">
                                  <a:latin typeface="Cambria Math"/>
                                  <a:ea typeface="微软雅黑" pitchFamily="34" charset="-122"/>
                                </a:rPr>
                                <m:t>𝒙</m:t>
                              </m:r>
                              <m:r>
                                <a:rPr lang="en-US" altLang="zh-CN" sz="1600" b="1" i="1">
                                  <a:latin typeface="Cambria Math"/>
                                  <a:ea typeface="微软雅黑" pitchFamily="34" charset="-122"/>
                                </a:rPr>
                                <m:t>≥</m:t>
                              </m:r>
                              <m:r>
                                <a:rPr lang="en-US" altLang="zh-CN" sz="1600" b="1" i="1">
                                  <a:latin typeface="Cambria Math"/>
                                  <a:ea typeface="微软雅黑" pitchFamily="34" charset="-122"/>
                                </a:rPr>
                                <m:t>𝟎</m:t>
                              </m:r>
                            </m:lim>
                          </m:limLow>
                        </m:fName>
                        <m:e>
                          <m:r>
                            <a:rPr lang="en-US" altLang="zh-CN" sz="1600" b="1" i="1">
                              <a:latin typeface="Cambria Math"/>
                              <a:ea typeface="微软雅黑" pitchFamily="34" charset="-122"/>
                            </a:rPr>
                            <m:t>𝔼</m:t>
                          </m:r>
                          <m:d>
                            <m:dPr>
                              <m:ctrlPr>
                                <a:rPr lang="en-US" altLang="zh-CN" sz="1600" b="1" i="1">
                                  <a:latin typeface="Cambria Math"/>
                                  <a:ea typeface="微软雅黑" pitchFamily="34" charset="-122"/>
                                </a:rPr>
                              </m:ctrlPr>
                            </m:dPr>
                            <m:e>
                              <m:r>
                                <a:rPr lang="en-US" altLang="zh-CN" sz="1600" b="1" i="1">
                                  <a:latin typeface="Cambria Math"/>
                                  <a:ea typeface="微软雅黑" pitchFamily="34" charset="-122"/>
                                </a:rPr>
                                <m:t>𝑸</m:t>
                              </m:r>
                            </m:e>
                          </m:d>
                          <m:r>
                            <a:rPr lang="en-US" altLang="zh-CN" sz="1600" b="1" i="1">
                              <a:latin typeface="Cambria Math"/>
                              <a:ea typeface="微软雅黑" pitchFamily="34" charset="-122"/>
                            </a:rPr>
                            <m:t>=</m:t>
                          </m:r>
                          <m:func>
                            <m:funcPr>
                              <m:ctrlPr>
                                <a:rPr lang="en-US" altLang="zh-CN" sz="1600" b="1" i="1">
                                  <a:latin typeface="Cambria Math"/>
                                  <a:ea typeface="微软雅黑" pitchFamily="34" charset="-122"/>
                                </a:rPr>
                              </m:ctrlPr>
                            </m:funcPr>
                            <m:fName>
                              <m:limLow>
                                <m:limLowPr>
                                  <m:ctrlPr>
                                    <a:rPr lang="en-US" altLang="zh-CN" sz="1600" b="1" i="1">
                                      <a:latin typeface="Cambria Math"/>
                                      <a:ea typeface="微软雅黑" pitchFamily="34" charset="-122"/>
                                    </a:rPr>
                                  </m:ctrlPr>
                                </m:limLowPr>
                                <m:e>
                                  <m:r>
                                    <m:rPr>
                                      <m:sty m:val="p"/>
                                    </m:rPr>
                                    <a:rPr lang="en-US" altLang="zh-CN" sz="1600">
                                      <a:latin typeface="Cambria Math"/>
                                      <a:ea typeface="微软雅黑" pitchFamily="34" charset="-122"/>
                                    </a:rPr>
                                    <m:t>max</m:t>
                                  </m:r>
                                </m:e>
                                <m:lim>
                                  <m:r>
                                    <a:rPr lang="en-US" altLang="zh-CN" sz="1600" b="1" i="1" smtClean="0">
                                      <a:latin typeface="Cambria Math"/>
                                      <a:ea typeface="微软雅黑" pitchFamily="34" charset="-122"/>
                                    </a:rPr>
                                    <m:t>𝒙</m:t>
                                  </m:r>
                                  <m:r>
                                    <a:rPr lang="en-US" altLang="zh-CN" sz="1600" b="1" i="1">
                                      <a:latin typeface="Cambria Math"/>
                                      <a:ea typeface="微软雅黑" pitchFamily="34" charset="-122"/>
                                    </a:rPr>
                                    <m:t>≥</m:t>
                                  </m:r>
                                  <m:r>
                                    <a:rPr lang="en-US" altLang="zh-CN" sz="1600" b="1" i="1">
                                      <a:latin typeface="Cambria Math"/>
                                      <a:ea typeface="微软雅黑" pitchFamily="34" charset="-122"/>
                                    </a:rPr>
                                    <m:t>𝟎</m:t>
                                  </m:r>
                                </m:lim>
                              </m:limLow>
                            </m:fName>
                            <m:e>
                              <m:nary>
                                <m:naryPr>
                                  <m:ctrlPr>
                                    <a:rPr lang="en-US" altLang="zh-CN" sz="1600" b="1" i="1">
                                      <a:latin typeface="Cambria Math"/>
                                      <a:ea typeface="微软雅黑" pitchFamily="34" charset="-122"/>
                                    </a:rPr>
                                  </m:ctrlPr>
                                </m:naryPr>
                                <m:sub>
                                  <m:r>
                                    <m:rPr>
                                      <m:brk m:alnAt="23"/>
                                    </m:rPr>
                                    <a:rPr lang="en-US" altLang="zh-CN" sz="1600" b="1" i="1">
                                      <a:latin typeface="Cambria Math"/>
                                      <a:ea typeface="微软雅黑" pitchFamily="34" charset="-122"/>
                                    </a:rPr>
                                    <m:t>𝟎</m:t>
                                  </m:r>
                                </m:sub>
                                <m:sup>
                                  <m:r>
                                    <a:rPr lang="en-US" altLang="zh-CN" sz="1600" b="1" i="1">
                                      <a:latin typeface="Cambria Math"/>
                                      <a:ea typeface="微软雅黑" pitchFamily="34" charset="-122"/>
                                    </a:rPr>
                                    <m:t>+∞</m:t>
                                  </m:r>
                                </m:sup>
                                <m:e>
                                  <m:r>
                                    <a:rPr lang="en-US" altLang="zh-CN" sz="1600" b="1" i="1">
                                      <a:latin typeface="Cambria Math"/>
                                      <a:ea typeface="微软雅黑" pitchFamily="34" charset="-122"/>
                                    </a:rPr>
                                    <m:t>𝑸𝒇</m:t>
                                  </m:r>
                                  <m:d>
                                    <m:dPr>
                                      <m:ctrlPr>
                                        <a:rPr lang="en-US" altLang="zh-CN" sz="1600" b="1" i="1">
                                          <a:latin typeface="Cambria Math"/>
                                          <a:ea typeface="微软雅黑" pitchFamily="34" charset="-122"/>
                                        </a:rPr>
                                      </m:ctrlPr>
                                    </m:dPr>
                                    <m:e>
                                      <m:r>
                                        <a:rPr lang="en-US" altLang="zh-CN" sz="1600" b="1" i="1">
                                          <a:latin typeface="Cambria Math"/>
                                          <a:ea typeface="微软雅黑" pitchFamily="34" charset="-122"/>
                                        </a:rPr>
                                        <m:t>𝒚</m:t>
                                      </m:r>
                                    </m:e>
                                  </m:d>
                                  <m:r>
                                    <a:rPr lang="en-US" altLang="zh-CN" sz="1600" b="1" i="1">
                                      <a:latin typeface="Cambria Math"/>
                                      <a:ea typeface="微软雅黑" pitchFamily="34" charset="-122"/>
                                    </a:rPr>
                                    <m:t>𝒅𝒚</m:t>
                                  </m:r>
                                </m:e>
                              </m:nary>
                            </m:e>
                          </m:func>
                        </m:e>
                      </m:func>
                      <m:r>
                        <a:rPr lang="en-US" altLang="zh-CN" sz="1600" b="1" i="1" smtClean="0">
                          <a:latin typeface="Cambria Math"/>
                          <a:ea typeface="微软雅黑" pitchFamily="34" charset="-122"/>
                        </a:rPr>
                        <m:t>=</m:t>
                      </m:r>
                      <m:func>
                        <m:funcPr>
                          <m:ctrlPr>
                            <a:rPr lang="en-US" altLang="zh-CN" sz="1600" b="1" i="1" smtClean="0">
                              <a:latin typeface="Cambria Math"/>
                              <a:ea typeface="微软雅黑" pitchFamily="34" charset="-122"/>
                            </a:rPr>
                          </m:ctrlPr>
                        </m:funcPr>
                        <m:fName>
                          <m:limLow>
                            <m:limLowPr>
                              <m:ctrlPr>
                                <a:rPr lang="en-US" altLang="zh-CN" sz="1600" b="1" i="1" smtClean="0">
                                  <a:latin typeface="Cambria Math"/>
                                  <a:ea typeface="微软雅黑" pitchFamily="34" charset="-122"/>
                                </a:rPr>
                              </m:ctrlPr>
                            </m:limLowPr>
                            <m:e>
                              <m:r>
                                <m:rPr>
                                  <m:sty m:val="p"/>
                                </m:rPr>
                                <a:rPr lang="en-US" altLang="zh-CN" sz="1600" b="0" i="0" smtClean="0">
                                  <a:latin typeface="Cambria Math"/>
                                  <a:ea typeface="微软雅黑" pitchFamily="34" charset="-122"/>
                                </a:rPr>
                                <m:t>max</m:t>
                              </m:r>
                            </m:e>
                            <m:lim>
                              <m:r>
                                <a:rPr lang="en-US" altLang="zh-CN" sz="1600" b="1" i="1" smtClean="0">
                                  <a:latin typeface="Cambria Math"/>
                                  <a:ea typeface="微软雅黑" pitchFamily="34" charset="-122"/>
                                </a:rPr>
                                <m:t>𝒙</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𝟎</m:t>
                              </m:r>
                            </m:lim>
                          </m:limLow>
                        </m:fName>
                        <m:e>
                          <m:r>
                            <a:rPr lang="en-US" altLang="zh-CN" sz="1600" b="1" i="1" smtClean="0">
                              <a:latin typeface="Cambria Math"/>
                              <a:ea typeface="微软雅黑" pitchFamily="34" charset="-122"/>
                            </a:rPr>
                            <m:t> </m:t>
                          </m:r>
                          <m:d>
                            <m:dPr>
                              <m:begChr m:val="{"/>
                              <m:endChr m:val="}"/>
                              <m:ctrlPr>
                                <a:rPr lang="en-US" altLang="zh-CN" sz="1600" b="1" i="1" smtClean="0">
                                  <a:latin typeface="Cambria Math"/>
                                  <a:ea typeface="微软雅黑" pitchFamily="34" charset="-122"/>
                                </a:rPr>
                              </m:ctrlPr>
                            </m:dPr>
                            <m:e>
                              <m:d>
                                <m:dPr>
                                  <m:ctrlPr>
                                    <a:rPr lang="en-US" altLang="zh-CN" sz="1600" b="1" i="1">
                                      <a:latin typeface="Cambria Math"/>
                                      <a:ea typeface="微软雅黑" pitchFamily="34" charset="-122"/>
                                    </a:rPr>
                                  </m:ctrlPr>
                                </m:dPr>
                                <m:e>
                                  <m:r>
                                    <a:rPr lang="en-US" altLang="zh-CN" sz="1600" b="1" i="1">
                                      <a:latin typeface="Cambria Math"/>
                                      <a:ea typeface="微软雅黑" pitchFamily="34" charset="-122"/>
                                    </a:rPr>
                                    <m:t>𝒎</m:t>
                                  </m:r>
                                  <m:r>
                                    <a:rPr lang="en-US" altLang="zh-CN" sz="1600" b="1" i="1">
                                      <a:latin typeface="Cambria Math"/>
                                      <a:ea typeface="微软雅黑" pitchFamily="34" charset="-122"/>
                                    </a:rPr>
                                    <m:t>+</m:t>
                                  </m:r>
                                  <m:r>
                                    <a:rPr lang="en-US" altLang="zh-CN" sz="1600" b="1" i="1">
                                      <a:latin typeface="Cambria Math"/>
                                      <a:ea typeface="微软雅黑" pitchFamily="34" charset="-122"/>
                                    </a:rPr>
                                    <m:t>𝒏</m:t>
                                  </m:r>
                                </m:e>
                              </m:d>
                              <m:r>
                                <a:rPr lang="en-US" altLang="zh-CN" sz="1600" b="1" i="1">
                                  <a:latin typeface="Cambria Math"/>
                                  <a:ea typeface="微软雅黑" pitchFamily="34" charset="-122"/>
                                </a:rPr>
                                <m:t>𝜽</m:t>
                              </m:r>
                              <m:d>
                                <m:dPr>
                                  <m:ctrlPr>
                                    <a:rPr lang="en-US" altLang="zh-CN" sz="1600" b="1" i="1" smtClean="0">
                                      <a:latin typeface="Cambria Math"/>
                                      <a:ea typeface="微软雅黑" pitchFamily="34" charset="-122"/>
                                    </a:rPr>
                                  </m:ctrlPr>
                                </m:dPr>
                                <m:e>
                                  <m:r>
                                    <a:rPr lang="en-US" altLang="zh-CN" sz="1600" b="1" i="1" smtClean="0">
                                      <a:latin typeface="Cambria Math"/>
                                      <a:ea typeface="微软雅黑" pitchFamily="34" charset="-122"/>
                                    </a:rPr>
                                    <m:t>𝟏</m:t>
                                  </m:r>
                                  <m:r>
                                    <a:rPr lang="en-US" altLang="zh-CN" sz="1600" b="1" i="1" smtClean="0">
                                      <a:latin typeface="Cambria Math"/>
                                      <a:ea typeface="微软雅黑" pitchFamily="34" charset="-122"/>
                                    </a:rPr>
                                    <m:t>−</m:t>
                                  </m:r>
                                  <m:sSup>
                                    <m:sSupPr>
                                      <m:ctrlPr>
                                        <a:rPr lang="en-US" altLang="zh-CN" sz="1600" b="1" i="1" smtClean="0">
                                          <a:latin typeface="Cambria Math"/>
                                          <a:ea typeface="微软雅黑" pitchFamily="34" charset="-122"/>
                                        </a:rPr>
                                      </m:ctrlPr>
                                    </m:sSupPr>
                                    <m:e>
                                      <m:r>
                                        <a:rPr lang="en-US" altLang="zh-CN" sz="1600" b="1" i="1" smtClean="0">
                                          <a:latin typeface="Cambria Math"/>
                                          <a:ea typeface="微软雅黑" pitchFamily="34" charset="-122"/>
                                        </a:rPr>
                                        <m:t>𝒆</m:t>
                                      </m:r>
                                    </m:e>
                                    <m:sup>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𝒙</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𝜽</m:t>
                                      </m:r>
                                    </m:sup>
                                  </m:sSup>
                                </m:e>
                              </m:d>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𝒏𝒙</m:t>
                              </m:r>
                            </m:e>
                          </m:d>
                        </m:e>
                      </m:func>
                    </m:oMath>
                  </m:oMathPara>
                </a14:m>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r>
                  <a:rPr lang="zh-CN" altLang="en-US" sz="1600" b="1" dirty="0" smtClean="0">
                    <a:latin typeface="微软雅黑" pitchFamily="34" charset="-122"/>
                    <a:ea typeface="微软雅黑" pitchFamily="34" charset="-122"/>
                  </a:rPr>
                  <a:t>对上式求一阶导数令其等于</a:t>
                </a:r>
                <a:r>
                  <a:rPr lang="en-US" altLang="zh-CN" sz="1600" b="1" dirty="0" smtClean="0">
                    <a:latin typeface="微软雅黑" pitchFamily="34" charset="-122"/>
                    <a:ea typeface="微软雅黑" pitchFamily="34" charset="-122"/>
                  </a:rPr>
                  <a:t>0 (</a:t>
                </a:r>
                <a:r>
                  <a:rPr lang="zh-CN" altLang="en-US" sz="1600" b="1" dirty="0" smtClean="0">
                    <a:latin typeface="微软雅黑" pitchFamily="34" charset="-122"/>
                    <a:ea typeface="微软雅黑" pitchFamily="34" charset="-122"/>
                  </a:rPr>
                  <a:t>验证函数的凹凸性，确定稳定点为极大还是极小</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，得</a:t>
                </a:r>
                <a:endParaRPr lang="en-US" altLang="zh-CN" sz="1600" b="1" dirty="0" smtClean="0">
                  <a:latin typeface="微软雅黑" pitchFamily="34" charset="-122"/>
                  <a:ea typeface="微软雅黑" pitchFamily="34" charset="-122"/>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altLang="zh-CN" sz="1600" b="1" i="1" smtClean="0">
                              <a:solidFill>
                                <a:srgbClr val="0000FF"/>
                              </a:solidFill>
                              <a:latin typeface="Cambria Math"/>
                              <a:ea typeface="微软雅黑" pitchFamily="34" charset="-122"/>
                            </a:rPr>
                          </m:ctrlPr>
                        </m:sSupPr>
                        <m:e>
                          <m:r>
                            <a:rPr lang="en-US" altLang="zh-CN" sz="1600" b="1" i="1" smtClean="0">
                              <a:solidFill>
                                <a:srgbClr val="0000FF"/>
                              </a:solidFill>
                              <a:latin typeface="Cambria Math"/>
                              <a:ea typeface="微软雅黑" pitchFamily="34" charset="-122"/>
                            </a:rPr>
                            <m:t>𝒙</m:t>
                          </m:r>
                        </m:e>
                        <m:sup>
                          <m:r>
                            <a:rPr lang="en-US" altLang="zh-CN" sz="1600" b="1" i="1" smtClean="0">
                              <a:solidFill>
                                <a:srgbClr val="0000FF"/>
                              </a:solidFill>
                              <a:latin typeface="Cambria Math"/>
                              <a:ea typeface="微软雅黑" pitchFamily="34" charset="-122"/>
                            </a:rPr>
                            <m:t>∗</m:t>
                          </m:r>
                        </m:sup>
                      </m:sSup>
                      <m:r>
                        <a:rPr lang="en-US" altLang="zh-CN" sz="1600" b="1" i="1" smtClean="0">
                          <a:solidFill>
                            <a:srgbClr val="0000FF"/>
                          </a:solidFill>
                          <a:latin typeface="Cambria Math"/>
                          <a:ea typeface="微软雅黑" pitchFamily="34" charset="-122"/>
                        </a:rPr>
                        <m:t>=−</m:t>
                      </m:r>
                      <m:r>
                        <a:rPr lang="en-US" altLang="zh-CN" sz="1600" b="1" i="1" smtClean="0">
                          <a:solidFill>
                            <a:srgbClr val="0000FF"/>
                          </a:solidFill>
                          <a:latin typeface="Cambria Math"/>
                          <a:ea typeface="微软雅黑" pitchFamily="34" charset="-122"/>
                        </a:rPr>
                        <m:t>𝜽</m:t>
                      </m:r>
                      <m:func>
                        <m:funcPr>
                          <m:ctrlPr>
                            <a:rPr lang="en-US" altLang="zh-CN" sz="1600" b="1" i="1" smtClean="0">
                              <a:solidFill>
                                <a:srgbClr val="0000FF"/>
                              </a:solidFill>
                              <a:latin typeface="Cambria Math"/>
                              <a:ea typeface="微软雅黑" pitchFamily="34" charset="-122"/>
                            </a:rPr>
                          </m:ctrlPr>
                        </m:funcPr>
                        <m:fName>
                          <m:r>
                            <a:rPr lang="en-US" altLang="zh-CN" sz="1600" b="1" i="0" smtClean="0">
                              <a:solidFill>
                                <a:srgbClr val="0000FF"/>
                              </a:solidFill>
                              <a:latin typeface="Cambria Math"/>
                              <a:ea typeface="微软雅黑" pitchFamily="34" charset="-122"/>
                            </a:rPr>
                            <m:t>𝐥𝐧</m:t>
                          </m:r>
                        </m:fName>
                        <m:e>
                          <m:f>
                            <m:fPr>
                              <m:ctrlPr>
                                <a:rPr lang="en-US" altLang="zh-CN" sz="1600" b="1" i="1" smtClean="0">
                                  <a:solidFill>
                                    <a:srgbClr val="0000FF"/>
                                  </a:solidFill>
                                  <a:latin typeface="Cambria Math"/>
                                  <a:ea typeface="微软雅黑" pitchFamily="34" charset="-122"/>
                                </a:rPr>
                              </m:ctrlPr>
                            </m:fPr>
                            <m:num>
                              <m:r>
                                <a:rPr lang="en-US" altLang="zh-CN" sz="1600" b="1" i="1" smtClean="0">
                                  <a:solidFill>
                                    <a:srgbClr val="0000FF"/>
                                  </a:solidFill>
                                  <a:latin typeface="Cambria Math"/>
                                  <a:ea typeface="微软雅黑" pitchFamily="34" charset="-122"/>
                                </a:rPr>
                                <m:t>𝒏</m:t>
                              </m:r>
                            </m:num>
                            <m:den>
                              <m:r>
                                <a:rPr lang="en-US" altLang="zh-CN" sz="1600" b="1" i="1" smtClean="0">
                                  <a:solidFill>
                                    <a:srgbClr val="0000FF"/>
                                  </a:solidFill>
                                  <a:latin typeface="Cambria Math"/>
                                  <a:ea typeface="微软雅黑" pitchFamily="34" charset="-122"/>
                                </a:rPr>
                                <m:t>𝒎</m:t>
                              </m:r>
                              <m:r>
                                <a:rPr lang="en-US" altLang="zh-CN" sz="1600" b="1" i="1" smtClean="0">
                                  <a:solidFill>
                                    <a:srgbClr val="0000FF"/>
                                  </a:solidFill>
                                  <a:latin typeface="Cambria Math"/>
                                  <a:ea typeface="微软雅黑" pitchFamily="34" charset="-122"/>
                                </a:rPr>
                                <m:t>+</m:t>
                              </m:r>
                              <m:r>
                                <a:rPr lang="en-US" altLang="zh-CN" sz="1600" b="1" i="1" smtClean="0">
                                  <a:solidFill>
                                    <a:srgbClr val="0000FF"/>
                                  </a:solidFill>
                                  <a:latin typeface="Cambria Math"/>
                                  <a:ea typeface="微软雅黑" pitchFamily="34" charset="-122"/>
                                </a:rPr>
                                <m:t>𝒏</m:t>
                              </m:r>
                            </m:den>
                          </m:f>
                        </m:e>
                      </m:func>
                    </m:oMath>
                  </m:oMathPara>
                </a14:m>
                <a:endParaRPr lang="en-US" altLang="zh-CN" sz="1600" b="1" dirty="0" smtClean="0">
                  <a:solidFill>
                    <a:schemeClr val="tx1"/>
                  </a:solidFill>
                  <a:latin typeface="微软雅黑" pitchFamily="34" charset="-122"/>
                  <a:ea typeface="微软雅黑" pitchFamily="34" charset="-122"/>
                </a:endParaRPr>
              </a:p>
              <a:p>
                <a:pPr marL="0" indent="0">
                  <a:lnSpc>
                    <a:spcPct val="150000"/>
                  </a:lnSpc>
                  <a:buNone/>
                </a:pPr>
                <a:r>
                  <a:rPr lang="zh-CN" altLang="en-US" sz="1600" b="1" dirty="0" smtClean="0">
                    <a:latin typeface="微软雅黑" pitchFamily="34" charset="-122"/>
                    <a:ea typeface="微软雅黑" pitchFamily="34" charset="-122"/>
                  </a:rPr>
                  <a:t>使得期望获利最大。</a:t>
                </a:r>
                <a:endParaRPr lang="zh-CN" altLang="en-US" sz="1600" b="1" dirty="0">
                  <a:solidFill>
                    <a:schemeClr val="tx1"/>
                  </a:solidFill>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216025" y="1052736"/>
                <a:ext cx="8820471" cy="5616624"/>
              </a:xfrm>
              <a:blipFill rotWithShape="1">
                <a:blip r:embed="rId3"/>
                <a:stretch>
                  <a:fillRect l="-346" b="-1737"/>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4413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小实例</a:t>
            </a:r>
            <a:endParaRPr lang="zh-CN" altLang="en-US" sz="3600" b="1" dirty="0">
              <a:solidFill>
                <a:srgbClr val="0000FF"/>
              </a:solidFill>
              <a:latin typeface="微软雅黑" pitchFamily="34" charset="-122"/>
              <a:ea typeface="微软雅黑" pitchFamily="34" charset="-122"/>
              <a:sym typeface="宋体" pitchFamily="2" charset="-122"/>
            </a:endParaRPr>
          </a:p>
        </p:txBody>
      </p:sp>
      <p:sp>
        <p:nvSpPr>
          <p:cNvPr id="2" name="圆角矩形 1"/>
          <p:cNvSpPr/>
          <p:nvPr/>
        </p:nvSpPr>
        <p:spPr>
          <a:xfrm>
            <a:off x="6084168" y="3645024"/>
            <a:ext cx="2592288" cy="792088"/>
          </a:xfrm>
          <a:prstGeom prst="roundRect">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注：期望不改变关于确定性变量的凹、凸性</a:t>
            </a:r>
            <a:endParaRPr lang="zh-CN" altLang="en-US" b="1" dirty="0">
              <a:solidFill>
                <a:schemeClr val="tx1"/>
              </a:solidFill>
            </a:endParaRPr>
          </a:p>
        </p:txBody>
      </p:sp>
      <p:cxnSp>
        <p:nvCxnSpPr>
          <p:cNvPr id="8" name="曲线连接符 7"/>
          <p:cNvCxnSpPr/>
          <p:nvPr/>
        </p:nvCxnSpPr>
        <p:spPr>
          <a:xfrm rot="10800000" flipV="1">
            <a:off x="7236296" y="4437112"/>
            <a:ext cx="1008112" cy="936104"/>
          </a:xfrm>
          <a:prstGeom prst="curved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69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216025" y="1268760"/>
            <a:ext cx="8820471" cy="1080120"/>
          </a:xfrm>
        </p:spPr>
        <p:txBody>
          <a:bodyPr/>
          <a:lstStyle/>
          <a:p>
            <a:pPr>
              <a:lnSpc>
                <a:spcPct val="120000"/>
              </a:lnSpc>
              <a:buFont typeface="Wingdings" pitchFamily="2" charset="2"/>
              <a:buChar char="ü"/>
            </a:pPr>
            <a:r>
              <a:rPr lang="zh-CN" altLang="en-US" b="1" dirty="0" smtClean="0">
                <a:latin typeface="微软雅黑" pitchFamily="34" charset="-122"/>
                <a:ea typeface="微软雅黑" pitchFamily="34" charset="-122"/>
              </a:rPr>
              <a:t>如果报童有预算约束，如何修改模型？</a:t>
            </a:r>
            <a:endParaRPr lang="en-US" altLang="zh-CN" b="1" dirty="0" smtClean="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39517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报童问题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a:solidFill>
                  <a:srgbClr val="0000FF"/>
                </a:solidFill>
                <a:latin typeface="微软雅黑" pitchFamily="34" charset="-122"/>
                <a:ea typeface="微软雅黑" pitchFamily="34" charset="-122"/>
                <a:sym typeface="宋体" pitchFamily="2" charset="-122"/>
              </a:rPr>
              <a:t>思考</a:t>
            </a:r>
          </a:p>
        </p:txBody>
      </p:sp>
      <p:sp>
        <p:nvSpPr>
          <p:cNvPr id="6" name="内容占位符 2"/>
          <p:cNvSpPr txBox="1">
            <a:spLocks noChangeArrowheads="1"/>
          </p:cNvSpPr>
          <p:nvPr/>
        </p:nvSpPr>
        <p:spPr bwMode="auto">
          <a:xfrm>
            <a:off x="161925" y="4149080"/>
            <a:ext cx="6642323"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20000"/>
              </a:lnSpc>
              <a:buFont typeface="Wingdings" pitchFamily="2" charset="2"/>
              <a:buChar char="ü"/>
            </a:pPr>
            <a:r>
              <a:rPr lang="zh-CN" altLang="en-US" b="1" dirty="0" smtClean="0">
                <a:latin typeface="微软雅黑" pitchFamily="34" charset="-122"/>
                <a:ea typeface="微软雅黑" pitchFamily="34" charset="-122"/>
              </a:rPr>
              <a:t>如何应对突发情况？例如，</a:t>
            </a:r>
            <a:r>
              <a:rPr lang="en-US" altLang="zh-CN" b="1" dirty="0" smtClean="0">
                <a:solidFill>
                  <a:srgbClr val="C00000"/>
                </a:solidFill>
                <a:latin typeface="微软雅黑" pitchFamily="34" charset="-122"/>
                <a:ea typeface="微软雅黑" pitchFamily="34" charset="-122"/>
              </a:rPr>
              <a:t>618</a:t>
            </a:r>
            <a:r>
              <a:rPr lang="zh-CN" altLang="en-US" b="1" dirty="0" smtClean="0">
                <a:solidFill>
                  <a:srgbClr val="C00000"/>
                </a:solidFill>
                <a:latin typeface="微软雅黑" pitchFamily="34" charset="-122"/>
                <a:ea typeface="微软雅黑" pitchFamily="34" charset="-122"/>
              </a:rPr>
              <a:t>、双</a:t>
            </a:r>
            <a:r>
              <a:rPr lang="en-US" altLang="zh-CN" b="1" dirty="0" smtClean="0">
                <a:solidFill>
                  <a:srgbClr val="C00000"/>
                </a:solidFill>
                <a:latin typeface="微软雅黑" pitchFamily="34" charset="-122"/>
                <a:ea typeface="微软雅黑" pitchFamily="34" charset="-122"/>
              </a:rPr>
              <a:t>11</a:t>
            </a:r>
            <a:r>
              <a:rPr lang="zh-CN" altLang="en-US" b="1" dirty="0" smtClean="0">
                <a:latin typeface="微软雅黑" pitchFamily="34" charset="-122"/>
                <a:ea typeface="微软雅黑" pitchFamily="34" charset="-122"/>
              </a:rPr>
              <a:t>、</a:t>
            </a:r>
            <a:r>
              <a:rPr lang="zh-CN" altLang="en-US" b="1" dirty="0" smtClean="0">
                <a:solidFill>
                  <a:srgbClr val="C00000"/>
                </a:solidFill>
                <a:latin typeface="微软雅黑" pitchFamily="34" charset="-122"/>
                <a:ea typeface="微软雅黑" pitchFamily="34" charset="-122"/>
              </a:rPr>
              <a:t>双</a:t>
            </a:r>
            <a:r>
              <a:rPr lang="en-US" altLang="zh-CN" b="1" dirty="0" smtClean="0">
                <a:solidFill>
                  <a:srgbClr val="C00000"/>
                </a:solidFill>
                <a:latin typeface="微软雅黑" pitchFamily="34" charset="-122"/>
                <a:ea typeface="微软雅黑" pitchFamily="34" charset="-122"/>
              </a:rPr>
              <a:t>12</a:t>
            </a:r>
            <a:r>
              <a:rPr lang="zh-CN" altLang="en-US" b="1" dirty="0" smtClean="0">
                <a:latin typeface="微软雅黑" pitchFamily="34" charset="-122"/>
                <a:ea typeface="微软雅黑" pitchFamily="34" charset="-122"/>
              </a:rPr>
              <a:t>等购物节，如何储备货物？节前、节后如何定价？如何避免巨变？</a:t>
            </a:r>
            <a:endParaRPr lang="en-US" altLang="zh-CN" b="1" dirty="0" smtClean="0">
              <a:latin typeface="微软雅黑" pitchFamily="34" charset="-122"/>
              <a:ea typeface="微软雅黑" pitchFamily="34" charset="-122"/>
            </a:endParaRPr>
          </a:p>
        </p:txBody>
      </p:sp>
      <p:sp>
        <p:nvSpPr>
          <p:cNvPr id="8" name="内容占位符 2"/>
          <p:cNvSpPr txBox="1">
            <a:spLocks noChangeArrowheads="1"/>
          </p:cNvSpPr>
          <p:nvPr/>
        </p:nvSpPr>
        <p:spPr bwMode="auto">
          <a:xfrm>
            <a:off x="179512" y="2204864"/>
            <a:ext cx="882047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20000"/>
              </a:lnSpc>
              <a:buFont typeface="Wingdings" pitchFamily="2" charset="2"/>
              <a:buChar char="ü"/>
            </a:pPr>
            <a:r>
              <a:rPr lang="zh-CN" altLang="en-US" b="1" dirty="0" smtClean="0">
                <a:latin typeface="微软雅黑" pitchFamily="34" charset="-122"/>
                <a:ea typeface="微软雅黑" pitchFamily="34" charset="-122"/>
              </a:rPr>
              <a:t>供不应求时，如何追加采购？</a:t>
            </a:r>
            <a:endParaRPr lang="zh-CN" altLang="en-US" b="1" dirty="0">
              <a:latin typeface="微软雅黑" pitchFamily="34" charset="-122"/>
              <a:ea typeface="微软雅黑" pitchFamily="34" charset="-122"/>
            </a:endParaRPr>
          </a:p>
        </p:txBody>
      </p:sp>
      <p:sp>
        <p:nvSpPr>
          <p:cNvPr id="9" name="内容占位符 2"/>
          <p:cNvSpPr txBox="1">
            <a:spLocks noChangeArrowheads="1"/>
          </p:cNvSpPr>
          <p:nvPr/>
        </p:nvSpPr>
        <p:spPr bwMode="auto">
          <a:xfrm>
            <a:off x="179512" y="3212976"/>
            <a:ext cx="882047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20000"/>
              </a:lnSpc>
              <a:buFont typeface="Wingdings" pitchFamily="2" charset="2"/>
              <a:buChar char="ü"/>
            </a:pPr>
            <a:r>
              <a:rPr lang="zh-CN" altLang="en-US" b="1" dirty="0">
                <a:latin typeface="微软雅黑" pitchFamily="34" charset="-122"/>
                <a:ea typeface="微软雅黑" pitchFamily="34" charset="-122"/>
              </a:rPr>
              <a:t>不同</a:t>
            </a:r>
            <a:r>
              <a:rPr lang="zh-CN" altLang="en-US" b="1" dirty="0" smtClean="0">
                <a:latin typeface="微软雅黑" pitchFamily="34" charset="-122"/>
                <a:ea typeface="微软雅黑" pitchFamily="34" charset="-122"/>
              </a:rPr>
              <a:t>需求分布时，结果会发生什么变化？</a:t>
            </a:r>
            <a:endParaRPr lang="zh-CN" altLang="en-US" b="1"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865548"/>
            <a:ext cx="2168603" cy="298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Effect transition="in" filter="fade">
                                      <p:cBhvr>
                                        <p:cTn id="7" dur="500"/>
                                        <p:tgtEl>
                                          <p:spTgt spid="7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wipe(left)">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6"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84213" y="1556792"/>
            <a:ext cx="7704211" cy="3384376"/>
          </a:xfrm>
        </p:spPr>
        <p:txBody>
          <a:bodyPr/>
          <a:lstStyle/>
          <a:p>
            <a:pPr marL="0" indent="0" latinLnBrk="0">
              <a:lnSpc>
                <a:spcPct val="150000"/>
              </a:lnSpc>
              <a:buNone/>
            </a:pPr>
            <a:r>
              <a:rPr lang="zh-CN" altLang="en-US" sz="2800" b="1" dirty="0" smtClean="0">
                <a:latin typeface="微软雅黑" pitchFamily="34" charset="-122"/>
                <a:ea typeface="微软雅黑" pitchFamily="34" charset="-122"/>
              </a:rPr>
              <a:t>车辆调度问题是考虑在车队为一些有需求的顾客运送货物时如何安排行驶路线从而使服务效率达到最高，其中要求车队必须从某中心出发并返回该中心。由于该问题</a:t>
            </a:r>
            <a:r>
              <a:rPr lang="zh-CN" altLang="en-US" sz="2800" b="1" dirty="0">
                <a:latin typeface="微软雅黑" pitchFamily="34" charset="-122"/>
                <a:ea typeface="微软雅黑" pitchFamily="34" charset="-122"/>
              </a:rPr>
              <a:t>有</a:t>
            </a:r>
            <a:r>
              <a:rPr lang="zh-CN" altLang="en-US" sz="2800" b="1" dirty="0" smtClean="0">
                <a:latin typeface="微软雅黑" pitchFamily="34" charset="-122"/>
                <a:ea typeface="微软雅黑" pitchFamily="34" charset="-122"/>
              </a:rPr>
              <a:t>许多随机的因素，故称为</a:t>
            </a:r>
            <a:r>
              <a:rPr lang="zh-CN" altLang="en-US" sz="2800" b="1" dirty="0" smtClean="0">
                <a:solidFill>
                  <a:srgbClr val="C00000"/>
                </a:solidFill>
                <a:latin typeface="微软雅黑" pitchFamily="34" charset="-122"/>
                <a:ea typeface="微软雅黑" pitchFamily="34" charset="-122"/>
              </a:rPr>
              <a:t>随机车辆调度</a:t>
            </a:r>
            <a:r>
              <a:rPr lang="zh-CN" altLang="en-US" sz="2800" b="1" dirty="0" smtClean="0">
                <a:latin typeface="微软雅黑" pitchFamily="34" charset="-122"/>
                <a:ea typeface="微软雅黑" pitchFamily="34" charset="-122"/>
              </a:rPr>
              <a:t>问题。</a:t>
            </a:r>
            <a:endParaRPr lang="zh-CN" altLang="en-US" sz="28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a:solidFill>
                  <a:srgbClr val="0000FF"/>
                </a:solidFill>
                <a:latin typeface="微软雅黑" pitchFamily="34" charset="-122"/>
                <a:ea typeface="微软雅黑" pitchFamily="34" charset="-122"/>
                <a:sym typeface="宋体" pitchFamily="2" charset="-122"/>
              </a:rPr>
              <a:t>随机规划</a:t>
            </a:r>
            <a:r>
              <a:rPr lang="en-US" altLang="zh-CN" sz="3600" b="1" dirty="0">
                <a:solidFill>
                  <a:srgbClr val="0000FF"/>
                </a:solidFill>
                <a:latin typeface="微软雅黑" pitchFamily="34" charset="-122"/>
                <a:ea typeface="微软雅黑" pitchFamily="34" charset="-122"/>
                <a:sym typeface="宋体" pitchFamily="2" charset="-122"/>
              </a:rPr>
              <a:t>——</a:t>
            </a:r>
            <a:r>
              <a:rPr lang="zh-CN" altLang="en-US" sz="3600" b="1" dirty="0">
                <a:solidFill>
                  <a:srgbClr val="0000FF"/>
                </a:solidFill>
                <a:latin typeface="微软雅黑" pitchFamily="34" charset="-122"/>
                <a:ea typeface="微软雅黑" pitchFamily="34" charset="-122"/>
                <a:sym typeface="宋体" pitchFamily="2" charset="-122"/>
              </a:rPr>
              <a:t>车辆调度问题</a:t>
            </a:r>
          </a:p>
        </p:txBody>
      </p:sp>
      <p:sp>
        <p:nvSpPr>
          <p:cNvPr id="6" name="内容占位符 2"/>
          <p:cNvSpPr txBox="1">
            <a:spLocks noChangeArrowheads="1"/>
          </p:cNvSpPr>
          <p:nvPr/>
        </p:nvSpPr>
        <p:spPr bwMode="auto">
          <a:xfrm>
            <a:off x="683568" y="5157192"/>
            <a:ext cx="4968552"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FontTx/>
              <a:buNone/>
            </a:pPr>
            <a:r>
              <a:rPr lang="zh-CN" altLang="en-US" sz="2800" b="1" dirty="0" smtClean="0">
                <a:latin typeface="微软雅黑" pitchFamily="34" charset="-122"/>
                <a:ea typeface="微软雅黑" pitchFamily="34" charset="-122"/>
              </a:rPr>
              <a:t>应用包括：</a:t>
            </a:r>
            <a:r>
              <a:rPr lang="zh-CN" altLang="en-US" sz="2800" b="1" dirty="0" smtClean="0">
                <a:solidFill>
                  <a:srgbClr val="0000FF"/>
                </a:solidFill>
                <a:latin typeface="微软雅黑" pitchFamily="34" charset="-122"/>
                <a:ea typeface="微软雅黑" pitchFamily="34" charset="-122"/>
              </a:rPr>
              <a:t>顺丰、京东、当当、菜鸟</a:t>
            </a:r>
            <a:r>
              <a:rPr lang="zh-CN" altLang="en-US" sz="2800" b="1" dirty="0" smtClean="0">
                <a:latin typeface="微软雅黑" pitchFamily="34" charset="-122"/>
                <a:ea typeface="微软雅黑" pitchFamily="34" charset="-122"/>
              </a:rPr>
              <a:t>等</a:t>
            </a:r>
            <a:endParaRPr lang="zh-CN" altLang="en-US" sz="28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221088"/>
            <a:ext cx="24955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04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539553" y="1556792"/>
            <a:ext cx="7848872" cy="4752527"/>
          </a:xfrm>
        </p:spPr>
        <p:txBody>
          <a:bodyPr/>
          <a:lstStyle/>
          <a:p>
            <a:pPr latinLnBrk="0">
              <a:lnSpc>
                <a:spcPct val="150000"/>
              </a:lnSpc>
              <a:buFont typeface="Wingdings" pitchFamily="2" charset="2"/>
              <a:buChar char="Ø"/>
            </a:pPr>
            <a:r>
              <a:rPr lang="zh-CN" altLang="en-US" sz="2400" b="1" dirty="0" smtClean="0">
                <a:latin typeface="微软雅黑" pitchFamily="34" charset="-122"/>
                <a:ea typeface="微软雅黑" pitchFamily="34" charset="-122"/>
              </a:rPr>
              <a:t>每辆车都有一定装载能力限制，每次运货不许超载；</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Ø"/>
            </a:pPr>
            <a:r>
              <a:rPr lang="zh-CN" altLang="en-US" sz="2400" b="1" dirty="0">
                <a:latin typeface="微软雅黑" pitchFamily="34" charset="-122"/>
                <a:ea typeface="微软雅黑" pitchFamily="34" charset="-122"/>
              </a:rPr>
              <a:t>每辆</a:t>
            </a:r>
            <a:r>
              <a:rPr lang="zh-CN" altLang="en-US" sz="2400" b="1" dirty="0" smtClean="0">
                <a:latin typeface="微软雅黑" pitchFamily="34" charset="-122"/>
                <a:ea typeface="微软雅黑" pitchFamily="34" charset="-122"/>
              </a:rPr>
              <a:t>车只有一条行驶路线，期间可为多名顾客服务；</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Ø"/>
            </a:pPr>
            <a:r>
              <a:rPr lang="zh-CN" altLang="en-US" sz="2400" b="1" dirty="0">
                <a:latin typeface="微软雅黑" pitchFamily="34" charset="-122"/>
                <a:ea typeface="微软雅黑" pitchFamily="34" charset="-122"/>
              </a:rPr>
              <a:t>每</a:t>
            </a:r>
            <a:r>
              <a:rPr lang="zh-CN" altLang="en-US" sz="2400" b="1" dirty="0" smtClean="0">
                <a:latin typeface="微软雅黑" pitchFamily="34" charset="-122"/>
                <a:ea typeface="微软雅黑" pitchFamily="34" charset="-122"/>
              </a:rPr>
              <a:t>名顾客所需货物只能由一辆车供给；</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Ø"/>
            </a:pPr>
            <a:r>
              <a:rPr lang="zh-CN" altLang="en-US" sz="2400" b="1" dirty="0">
                <a:latin typeface="微软雅黑" pitchFamily="34" charset="-122"/>
                <a:ea typeface="微软雅黑" pitchFamily="34" charset="-122"/>
              </a:rPr>
              <a:t>每</a:t>
            </a:r>
            <a:r>
              <a:rPr lang="zh-CN" altLang="en-US" sz="2400" b="1" dirty="0" smtClean="0">
                <a:latin typeface="微软雅黑" pitchFamily="34" charset="-122"/>
                <a:ea typeface="微软雅黑" pitchFamily="34" charset="-122"/>
              </a:rPr>
              <a:t>条线路的开始和结束位置都在配送中心；</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Ø"/>
            </a:pPr>
            <a:r>
              <a:rPr lang="zh-CN" altLang="en-US" sz="2400" b="1" dirty="0">
                <a:latin typeface="微软雅黑" pitchFamily="34" charset="-122"/>
                <a:ea typeface="微软雅黑" pitchFamily="34" charset="-122"/>
              </a:rPr>
              <a:t>每</a:t>
            </a:r>
            <a:r>
              <a:rPr lang="zh-CN" altLang="en-US" sz="2400" b="1" dirty="0" smtClean="0">
                <a:latin typeface="微软雅黑" pitchFamily="34" charset="-122"/>
                <a:ea typeface="微软雅黑" pitchFamily="34" charset="-122"/>
              </a:rPr>
              <a:t>名顾客都有一个指定的服务时间窗口，运送需尽可能在此时间范围内进行；</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Ø"/>
            </a:pPr>
            <a:r>
              <a:rPr lang="zh-CN" altLang="en-US" sz="2400" b="1" dirty="0" smtClean="0">
                <a:latin typeface="微软雅黑" pitchFamily="34" charset="-122"/>
                <a:ea typeface="微软雅黑" pitchFamily="34" charset="-122"/>
              </a:rPr>
              <a:t>顾客的需求和各个顾客之间的运送时间是随机的</a:t>
            </a:r>
            <a:r>
              <a:rPr lang="zh-CN" altLang="en-US" sz="28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48750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假设</a:t>
            </a:r>
            <a:endParaRPr lang="zh-CN" altLang="en-US" sz="3600" b="1" dirty="0">
              <a:solidFill>
                <a:srgbClr val="0000FF"/>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384394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684213" y="1196752"/>
                <a:ext cx="7704211" cy="5184576"/>
              </a:xfrm>
            </p:spPr>
            <p:txBody>
              <a:bodyPr/>
              <a:lstStyle/>
              <a:p>
                <a:pPr latinLnBrk="0">
                  <a:lnSpc>
                    <a:spcPct val="120000"/>
                  </a:lnSpc>
                  <a:buFont typeface="Wingdings" pitchFamily="2" charset="2"/>
                  <a:buChar char="u"/>
                </a:pP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𝟎</m:t>
                    </m:r>
                    <m:r>
                      <a:rPr lang="en-US" altLang="zh-CN" sz="2400" b="1" i="1" smtClean="0">
                        <a:latin typeface="Cambria Math"/>
                        <a:ea typeface="微软雅黑" pitchFamily="34" charset="-122"/>
                      </a:rPr>
                      <m:t> </m:t>
                    </m:r>
                  </m:oMath>
                </a14:m>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配送中心；</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oMath>
                </a14:m>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顾客数目；</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oMath>
                </a14:m>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车辆数目；</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𝒒</m:t>
                        </m:r>
                      </m:e>
                      <m:sub>
                        <m:r>
                          <a:rPr lang="en-US" altLang="zh-CN" sz="2400" b="1" i="1" smtClean="0">
                            <a:latin typeface="Cambria Math"/>
                            <a:ea typeface="微软雅黑" pitchFamily="34" charset="-122"/>
                          </a:rPr>
                          <m:t>𝒊</m:t>
                        </m:r>
                      </m:sub>
                    </m:sSub>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顾客</a:t>
                </a:r>
                <a14:m>
                  <m:oMath xmlns:m="http://schemas.openxmlformats.org/officeDocument/2006/math">
                    <m:r>
                      <a:rPr lang="en-US" altLang="zh-CN" sz="2400" b="1" i="1">
                        <a:latin typeface="Cambria Math"/>
                        <a:ea typeface="微软雅黑" pitchFamily="34" charset="-122"/>
                      </a:rPr>
                      <m:t>𝒊</m:t>
                    </m:r>
                  </m:oMath>
                </a14:m>
                <a:r>
                  <a:rPr lang="zh-CN" altLang="en-US" sz="2400" b="1" dirty="0" smtClean="0">
                    <a:latin typeface="微软雅黑" pitchFamily="34" charset="-122"/>
                    <a:ea typeface="微软雅黑" pitchFamily="34" charset="-122"/>
                  </a:rPr>
                  <a:t>的随机需求，</a:t>
                </a: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oMath>
                </a14:m>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𝑸</m:t>
                        </m:r>
                      </m:e>
                      <m:sub>
                        <m:r>
                          <a:rPr lang="en-US" altLang="zh-CN" sz="2400" b="1" i="1" smtClean="0">
                            <a:latin typeface="Cambria Math"/>
                            <a:ea typeface="微软雅黑" pitchFamily="34" charset="-122"/>
                          </a:rPr>
                          <m:t>𝒌</m:t>
                        </m:r>
                      </m:sub>
                    </m:sSub>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车辆</a:t>
                </a:r>
                <a14:m>
                  <m:oMath xmlns:m="http://schemas.openxmlformats.org/officeDocument/2006/math">
                    <m:r>
                      <a:rPr lang="en-US" altLang="zh-CN" sz="2400" b="1" i="1" dirty="0" smtClean="0">
                        <a:latin typeface="Cambria Math"/>
                        <a:ea typeface="微软雅黑" pitchFamily="34" charset="-122"/>
                      </a:rPr>
                      <m:t>𝒌</m:t>
                    </m:r>
                  </m:oMath>
                </a14:m>
                <a:r>
                  <a:rPr lang="zh-CN" altLang="en-US" sz="2400" b="1" dirty="0" smtClean="0">
                    <a:latin typeface="微软雅黑" pitchFamily="34" charset="-122"/>
                    <a:ea typeface="微软雅黑" pitchFamily="34" charset="-122"/>
                  </a:rPr>
                  <a:t>的固定运载能力，</a:t>
                </a: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oMath>
                </a14:m>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𝑫</m:t>
                        </m:r>
                      </m:e>
                      <m:sub>
                        <m:r>
                          <a:rPr lang="en-US" altLang="zh-CN" sz="2400" b="1" i="1" smtClean="0">
                            <a:latin typeface="Cambria Math"/>
                            <a:ea typeface="微软雅黑" pitchFamily="34" charset="-122"/>
                          </a:rPr>
                          <m:t>𝒊𝒋</m:t>
                        </m:r>
                      </m:sub>
                    </m:sSub>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顾客</a:t>
                </a:r>
                <a14:m>
                  <m:oMath xmlns:m="http://schemas.openxmlformats.org/officeDocument/2006/math">
                    <m:r>
                      <a:rPr lang="en-US" altLang="zh-CN" sz="2400" b="1" i="1">
                        <a:latin typeface="Cambria Math"/>
                        <a:ea typeface="微软雅黑" pitchFamily="34" charset="-122"/>
                      </a:rPr>
                      <m:t>𝒊</m:t>
                    </m:r>
                  </m:oMath>
                </a14:m>
                <a:r>
                  <a:rPr lang="zh-CN" altLang="en-US" sz="2400" b="1" dirty="0" smtClean="0">
                    <a:latin typeface="微软雅黑" pitchFamily="34" charset="-122"/>
                    <a:ea typeface="微软雅黑" pitchFamily="34" charset="-122"/>
                  </a:rPr>
                  <a:t>到顾客</a:t>
                </a:r>
                <a14:m>
                  <m:oMath xmlns:m="http://schemas.openxmlformats.org/officeDocument/2006/math">
                    <m:r>
                      <a:rPr lang="en-US" altLang="zh-CN" sz="2400" b="1" i="1" smtClean="0">
                        <a:latin typeface="Cambria Math"/>
                        <a:ea typeface="微软雅黑" pitchFamily="34" charset="-122"/>
                      </a:rPr>
                      <m:t>𝒋</m:t>
                    </m:r>
                  </m:oMath>
                </a14:m>
                <a:r>
                  <a:rPr lang="zh-CN" altLang="en-US" sz="2400" b="1" dirty="0" smtClean="0">
                    <a:latin typeface="微软雅黑" pitchFamily="34" charset="-122"/>
                    <a:ea typeface="微软雅黑" pitchFamily="34" charset="-122"/>
                  </a:rPr>
                  <a:t>的</a:t>
                </a:r>
                <a:r>
                  <a:rPr lang="zh-CN" altLang="en-US" sz="2400" b="1" dirty="0">
                    <a:latin typeface="微软雅黑" pitchFamily="34" charset="-122"/>
                    <a:ea typeface="微软雅黑" pitchFamily="34" charset="-122"/>
                  </a:rPr>
                  <a:t>行驶</a:t>
                </a:r>
                <a:r>
                  <a:rPr lang="zh-CN" altLang="en-US" sz="2400" b="1" dirty="0" smtClean="0">
                    <a:latin typeface="微软雅黑" pitchFamily="34" charset="-122"/>
                    <a:ea typeface="微软雅黑" pitchFamily="34" charset="-122"/>
                  </a:rPr>
                  <a:t>距离，</a:t>
                </a: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𝒋</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oMath>
                </a14:m>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𝑻</m:t>
                        </m:r>
                      </m:e>
                      <m:sub>
                        <m:r>
                          <a:rPr lang="en-US" altLang="zh-CN" sz="2400" b="1" i="1" smtClean="0">
                            <a:latin typeface="Cambria Math"/>
                            <a:ea typeface="微软雅黑" pitchFamily="34" charset="-122"/>
                          </a:rPr>
                          <m:t>𝒊𝒋</m:t>
                        </m:r>
                      </m:sub>
                    </m:sSub>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顾客</a:t>
                </a:r>
                <a14:m>
                  <m:oMath xmlns:m="http://schemas.openxmlformats.org/officeDocument/2006/math">
                    <m:r>
                      <a:rPr lang="en-US" altLang="zh-CN" sz="2400" b="1" i="1">
                        <a:latin typeface="Cambria Math"/>
                        <a:ea typeface="微软雅黑" pitchFamily="34" charset="-122"/>
                      </a:rPr>
                      <m:t>𝒊</m:t>
                    </m:r>
                  </m:oMath>
                </a14:m>
                <a:r>
                  <a:rPr lang="zh-CN" altLang="en-US" sz="2400" b="1" dirty="0" smtClean="0">
                    <a:latin typeface="微软雅黑" pitchFamily="34" charset="-122"/>
                    <a:ea typeface="微软雅黑" pitchFamily="34" charset="-122"/>
                  </a:rPr>
                  <a:t>到顾客</a:t>
                </a:r>
                <a14:m>
                  <m:oMath xmlns:m="http://schemas.openxmlformats.org/officeDocument/2006/math">
                    <m:r>
                      <a:rPr lang="en-US" altLang="zh-CN" sz="2400" b="1" i="1" smtClean="0">
                        <a:latin typeface="Cambria Math"/>
                        <a:ea typeface="微软雅黑" pitchFamily="34" charset="-122"/>
                      </a:rPr>
                      <m:t>𝒋</m:t>
                    </m:r>
                  </m:oMath>
                </a14:m>
                <a:r>
                  <a:rPr lang="zh-CN" altLang="en-US" sz="2400" b="1" dirty="0" smtClean="0">
                    <a:latin typeface="微软雅黑" pitchFamily="34" charset="-122"/>
                    <a:ea typeface="微软雅黑" pitchFamily="34" charset="-122"/>
                  </a:rPr>
                  <a:t>的随机行驶时间，</a:t>
                </a:r>
                <a:r>
                  <a:rPr lang="en-US" altLang="zh-CN" sz="2400" b="1" dirty="0">
                    <a:ea typeface="微软雅黑" pitchFamily="34" charset="-122"/>
                  </a:rPr>
                  <a:t> </a:t>
                </a:r>
                <a14:m>
                  <m:oMath xmlns:m="http://schemas.openxmlformats.org/officeDocument/2006/math">
                    <m:r>
                      <a:rPr lang="en-US" altLang="zh-CN" sz="2400" b="1" i="1">
                        <a:latin typeface="Cambria Math"/>
                        <a:ea typeface="微软雅黑" pitchFamily="34" charset="-122"/>
                      </a:rPr>
                      <m:t>𝒊</m:t>
                    </m:r>
                    <m:r>
                      <a:rPr lang="en-US" altLang="zh-CN" sz="2400" b="1" i="1">
                        <a:latin typeface="Cambria Math"/>
                        <a:ea typeface="微软雅黑" pitchFamily="34" charset="-122"/>
                      </a:rPr>
                      <m:t>,</m:t>
                    </m:r>
                    <m:r>
                      <a:rPr lang="en-US" altLang="zh-CN" sz="2400" b="1" i="1">
                        <a:latin typeface="Cambria Math"/>
                        <a:ea typeface="微软雅黑" pitchFamily="34" charset="-122"/>
                      </a:rPr>
                      <m:t>𝒋</m:t>
                    </m:r>
                    <m:r>
                      <a:rPr lang="en-US" altLang="zh-CN" sz="2400" b="1" i="1">
                        <a:latin typeface="Cambria Math"/>
                        <a:ea typeface="微软雅黑" pitchFamily="34" charset="-122"/>
                      </a:rPr>
                      <m:t>=</m:t>
                    </m:r>
                    <m:r>
                      <a:rPr lang="en-US" altLang="zh-CN" sz="2400" b="1" i="1" smtClean="0">
                        <a:latin typeface="Cambria Math"/>
                        <a:ea typeface="微软雅黑" pitchFamily="34" charset="-122"/>
                      </a:rPr>
                      <m:t>𝟎</m:t>
                    </m:r>
                    <m:r>
                      <a:rPr lang="en-US" altLang="zh-CN" sz="2400" b="1" i="1" smtClean="0">
                        <a:latin typeface="Cambria Math"/>
                        <a:ea typeface="微软雅黑" pitchFamily="34" charset="-122"/>
                      </a:rPr>
                      <m:t>,</m:t>
                    </m:r>
                    <m:r>
                      <a:rPr lang="en-US" altLang="zh-CN" sz="2400" b="1" i="1">
                        <a:latin typeface="Cambria Math"/>
                        <a:ea typeface="微软雅黑" pitchFamily="34" charset="-122"/>
                      </a:rPr>
                      <m:t>𝟏</m:t>
                    </m:r>
                    <m:r>
                      <a:rPr lang="en-US" altLang="zh-CN" sz="2400" b="1" i="1">
                        <a:latin typeface="Cambria Math"/>
                        <a:ea typeface="微软雅黑" pitchFamily="34" charset="-122"/>
                      </a:rPr>
                      <m:t>,⋯</m:t>
                    </m:r>
                    <m:r>
                      <a:rPr lang="en-US" altLang="zh-CN" sz="2400" b="1" i="1">
                        <a:latin typeface="Cambria Math"/>
                        <a:ea typeface="微软雅黑" pitchFamily="34" charset="-122"/>
                      </a:rPr>
                      <m:t>𝒏</m:t>
                    </m:r>
                    <m:r>
                      <a:rPr lang="en-US" altLang="zh-CN" sz="2400" b="1" i="1">
                        <a:latin typeface="Cambria Math"/>
                        <a:ea typeface="微软雅黑" pitchFamily="34" charset="-122"/>
                      </a:rPr>
                      <m:t> </m:t>
                    </m:r>
                  </m:oMath>
                </a14:m>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𝑺</m:t>
                        </m:r>
                      </m:e>
                      <m:sub>
                        <m:r>
                          <a:rPr lang="en-US" altLang="zh-CN" sz="2400" b="1" i="1" smtClean="0">
                            <a:latin typeface="Cambria Math"/>
                            <a:ea typeface="微软雅黑" pitchFamily="34" charset="-122"/>
                          </a:rPr>
                          <m:t>𝒊</m:t>
                        </m:r>
                      </m:sub>
                    </m:sSub>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在顾客</a:t>
                </a:r>
                <a14:m>
                  <m:oMath xmlns:m="http://schemas.openxmlformats.org/officeDocument/2006/math">
                    <m:r>
                      <a:rPr lang="en-US" altLang="zh-CN" sz="2400" b="1" i="1">
                        <a:latin typeface="Cambria Math"/>
                        <a:ea typeface="微软雅黑" pitchFamily="34" charset="-122"/>
                      </a:rPr>
                      <m:t>𝒊</m:t>
                    </m:r>
                  </m:oMath>
                </a14:m>
                <a:r>
                  <a:rPr lang="zh-CN" altLang="en-US" sz="2400" b="1" dirty="0" smtClean="0">
                    <a:latin typeface="微软雅黑" pitchFamily="34" charset="-122"/>
                    <a:ea typeface="微软雅黑" pitchFamily="34" charset="-122"/>
                  </a:rPr>
                  <a:t>处的卸货时间</a:t>
                </a:r>
                <a:r>
                  <a:rPr lang="en-US" altLang="zh-CN" sz="2400" b="1" dirty="0" smtClean="0">
                    <a:latin typeface="微软雅黑" pitchFamily="34" charset="-122"/>
                    <a:ea typeface="微软雅黑" pitchFamily="34" charset="-122"/>
                  </a:rPr>
                  <a:t>,</a:t>
                </a:r>
                <a:r>
                  <a:rPr lang="en-US" altLang="zh-CN" sz="2400" b="1" dirty="0">
                    <a:ea typeface="微软雅黑" pitchFamily="34" charset="-122"/>
                  </a:rPr>
                  <a:t> </a:t>
                </a:r>
                <a14:m>
                  <m:oMath xmlns:m="http://schemas.openxmlformats.org/officeDocument/2006/math">
                    <m:r>
                      <a:rPr lang="en-US" altLang="zh-CN" sz="2400" b="1" i="1">
                        <a:latin typeface="Cambria Math"/>
                        <a:ea typeface="微软雅黑" pitchFamily="34" charset="-122"/>
                      </a:rPr>
                      <m:t>𝒊</m:t>
                    </m:r>
                    <m:r>
                      <a:rPr lang="en-US" altLang="zh-CN" sz="2400" b="1" i="1">
                        <a:latin typeface="Cambria Math"/>
                        <a:ea typeface="微软雅黑" pitchFamily="34" charset="-122"/>
                      </a:rPr>
                      <m:t>=</m:t>
                    </m:r>
                    <m:r>
                      <a:rPr lang="en-US" altLang="zh-CN" sz="2400" b="1" i="1">
                        <a:latin typeface="Cambria Math"/>
                        <a:ea typeface="微软雅黑" pitchFamily="34" charset="-122"/>
                      </a:rPr>
                      <m:t>𝟏</m:t>
                    </m:r>
                    <m:r>
                      <a:rPr lang="en-US" altLang="zh-CN" sz="2400" b="1" i="1">
                        <a:latin typeface="Cambria Math"/>
                        <a:ea typeface="微软雅黑" pitchFamily="34" charset="-122"/>
                      </a:rPr>
                      <m:t>,</m:t>
                    </m:r>
                    <m:r>
                      <a:rPr lang="en-US" altLang="zh-CN" sz="2400" b="1" i="1">
                        <a:latin typeface="Cambria Math"/>
                        <a:ea typeface="微软雅黑" pitchFamily="34" charset="-122"/>
                      </a:rPr>
                      <m:t>𝟐</m:t>
                    </m:r>
                    <m:r>
                      <a:rPr lang="en-US" altLang="zh-CN" sz="2400" b="1" i="1">
                        <a:latin typeface="Cambria Math"/>
                        <a:ea typeface="微软雅黑" pitchFamily="34" charset="-122"/>
                      </a:rPr>
                      <m:t>,⋯,</m:t>
                    </m:r>
                    <m:r>
                      <a:rPr lang="en-US" altLang="zh-CN" sz="2400" b="1" i="1">
                        <a:latin typeface="Cambria Math"/>
                        <a:ea typeface="微软雅黑" pitchFamily="34" charset="-122"/>
                      </a:rPr>
                      <m:t>𝒏</m:t>
                    </m:r>
                    <m:r>
                      <a:rPr lang="en-US" altLang="zh-CN" sz="2400" b="1" i="1">
                        <a:latin typeface="Cambria Math"/>
                        <a:ea typeface="微软雅黑" pitchFamily="34" charset="-122"/>
                      </a:rPr>
                      <m:t> </m:t>
                    </m:r>
                  </m:oMath>
                </a14:m>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u"/>
                </a:pPr>
                <a14:m>
                  <m:oMath xmlns:m="http://schemas.openxmlformats.org/officeDocument/2006/math">
                    <m:d>
                      <m:dPr>
                        <m:begChr m:val="["/>
                        <m:endChr m:val="]"/>
                        <m:ctrlPr>
                          <a:rPr lang="en-US" altLang="zh-CN" sz="2400" b="1" i="1" smtClean="0">
                            <a:latin typeface="Cambria Math"/>
                            <a:ea typeface="微软雅黑" pitchFamily="34" charset="-122"/>
                          </a:rPr>
                        </m:ctrlPr>
                      </m:dPr>
                      <m:e>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𝒂</m:t>
                            </m:r>
                          </m:e>
                          <m:sub>
                            <m:r>
                              <a:rPr lang="en-US" altLang="zh-CN" sz="2400" b="1" i="1" smtClean="0">
                                <a:latin typeface="Cambria Math"/>
                                <a:ea typeface="微软雅黑" pitchFamily="34" charset="-122"/>
                              </a:rPr>
                              <m:t>𝒊</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𝒃</m:t>
                            </m:r>
                          </m:e>
                          <m:sub>
                            <m:r>
                              <a:rPr lang="en-US" altLang="zh-CN" sz="2400" b="1" i="1" smtClean="0">
                                <a:latin typeface="Cambria Math"/>
                                <a:ea typeface="微软雅黑" pitchFamily="34" charset="-122"/>
                              </a:rPr>
                              <m:t>𝒊</m:t>
                            </m:r>
                          </m:sub>
                        </m:sSub>
                      </m:e>
                    </m:d>
                  </m:oMath>
                </a14:m>
                <a:r>
                  <a:rPr lang="en-US" altLang="zh-CN" sz="2400" b="1" dirty="0" smtClean="0">
                    <a:latin typeface="微软雅黑" pitchFamily="34" charset="-122"/>
                    <a:ea typeface="微软雅黑" pitchFamily="34" charset="-122"/>
                  </a:rPr>
                  <a:t> : </a:t>
                </a:r>
                <a:r>
                  <a:rPr lang="zh-CN" altLang="en-US" sz="2400" b="1" dirty="0" smtClean="0">
                    <a:latin typeface="微软雅黑" pitchFamily="34" charset="-122"/>
                    <a:ea typeface="微软雅黑" pitchFamily="34" charset="-122"/>
                  </a:rPr>
                  <a:t>顾客</a:t>
                </a:r>
                <a14:m>
                  <m:oMath xmlns:m="http://schemas.openxmlformats.org/officeDocument/2006/math">
                    <m:r>
                      <a:rPr lang="en-US" altLang="zh-CN" sz="2400" b="1" i="1">
                        <a:latin typeface="Cambria Math"/>
                        <a:ea typeface="微软雅黑" pitchFamily="34" charset="-122"/>
                      </a:rPr>
                      <m:t>𝒊</m:t>
                    </m:r>
                  </m:oMath>
                </a14:m>
                <a:r>
                  <a:rPr lang="zh-CN" altLang="en-US" sz="2400" b="1" dirty="0" smtClean="0">
                    <a:latin typeface="微软雅黑" pitchFamily="34" charset="-122"/>
                    <a:ea typeface="微软雅黑" pitchFamily="34" charset="-122"/>
                  </a:rPr>
                  <a:t>的服务时间窗口，其中</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𝒂</m:t>
                        </m:r>
                      </m:e>
                      <m:sub>
                        <m:r>
                          <a:rPr lang="en-US" altLang="zh-CN" sz="2400" b="1" i="1" smtClean="0">
                            <a:latin typeface="Cambria Math"/>
                            <a:ea typeface="微软雅黑" pitchFamily="34" charset="-122"/>
                          </a:rPr>
                          <m:t>𝒊</m:t>
                        </m:r>
                      </m:sub>
                    </m:sSub>
                  </m:oMath>
                </a14:m>
                <a:r>
                  <a:rPr lang="zh-CN" altLang="en-US" sz="2400" b="1" dirty="0" smtClean="0">
                    <a:latin typeface="微软雅黑" pitchFamily="34" charset="-122"/>
                    <a:ea typeface="微软雅黑" pitchFamily="34" charset="-122"/>
                  </a:rPr>
                  <a:t>和</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𝒃</m:t>
                        </m:r>
                      </m:e>
                      <m:sub>
                        <m:r>
                          <a:rPr lang="en-US" altLang="zh-CN" sz="2400" b="1" i="1" smtClean="0">
                            <a:latin typeface="Cambria Math"/>
                            <a:ea typeface="微软雅黑" pitchFamily="34" charset="-122"/>
                          </a:rPr>
                          <m:t>𝒊</m:t>
                        </m:r>
                      </m:sub>
                    </m:sSub>
                  </m:oMath>
                </a14:m>
                <a:r>
                  <a:rPr lang="zh-CN" altLang="en-US" sz="2400" b="1" dirty="0" smtClean="0">
                    <a:latin typeface="微软雅黑" pitchFamily="34" charset="-122"/>
                    <a:ea typeface="微软雅黑" pitchFamily="34" charset="-122"/>
                  </a:rPr>
                  <a:t>分别是时间窗口的起始和结束时间</a:t>
                </a:r>
                <a:r>
                  <a:rPr lang="en-US" altLang="zh-CN" sz="2400" b="1" dirty="0" smtClean="0">
                    <a:latin typeface="微软雅黑" pitchFamily="34" charset="-122"/>
                    <a:ea typeface="微软雅黑" pitchFamily="34" charset="-122"/>
                  </a:rPr>
                  <a:t>,</a:t>
                </a:r>
                <a:r>
                  <a:rPr lang="en-US" altLang="zh-CN" sz="2400" b="1" dirty="0">
                    <a:ea typeface="微软雅黑" pitchFamily="34" charset="-122"/>
                  </a:rPr>
                  <a:t> </a:t>
                </a:r>
                <a14:m>
                  <m:oMath xmlns:m="http://schemas.openxmlformats.org/officeDocument/2006/math">
                    <m:r>
                      <a:rPr lang="en-US" altLang="zh-CN" sz="2400" b="1" i="1">
                        <a:latin typeface="Cambria Math"/>
                        <a:ea typeface="微软雅黑" pitchFamily="34" charset="-122"/>
                      </a:rPr>
                      <m:t>𝒊</m:t>
                    </m:r>
                    <m:r>
                      <a:rPr lang="en-US" altLang="zh-CN" sz="2400" b="1" i="1">
                        <a:latin typeface="Cambria Math"/>
                        <a:ea typeface="微软雅黑" pitchFamily="34" charset="-122"/>
                      </a:rPr>
                      <m:t>=</m:t>
                    </m:r>
                    <m:r>
                      <a:rPr lang="en-US" altLang="zh-CN" sz="2400" b="1" i="1">
                        <a:latin typeface="Cambria Math"/>
                        <a:ea typeface="微软雅黑" pitchFamily="34" charset="-122"/>
                      </a:rPr>
                      <m:t>𝟏</m:t>
                    </m:r>
                    <m:r>
                      <a:rPr lang="en-US" altLang="zh-CN" sz="2400" b="1" i="1">
                        <a:latin typeface="Cambria Math"/>
                        <a:ea typeface="微软雅黑" pitchFamily="34" charset="-122"/>
                      </a:rPr>
                      <m:t>,</m:t>
                    </m:r>
                    <m:r>
                      <a:rPr lang="en-US" altLang="zh-CN" sz="2400" b="1" i="1">
                        <a:latin typeface="Cambria Math"/>
                        <a:ea typeface="微软雅黑" pitchFamily="34" charset="-122"/>
                      </a:rPr>
                      <m:t>𝟐</m:t>
                    </m:r>
                    <m:r>
                      <a:rPr lang="en-US" altLang="zh-CN" sz="2400" b="1" i="1">
                        <a:latin typeface="Cambria Math"/>
                        <a:ea typeface="微软雅黑" pitchFamily="34" charset="-122"/>
                      </a:rPr>
                      <m:t>,⋯,</m:t>
                    </m:r>
                    <m:r>
                      <a:rPr lang="en-US" altLang="zh-CN" sz="2400" b="1" i="1">
                        <a:latin typeface="Cambria Math"/>
                        <a:ea typeface="微软雅黑" pitchFamily="34" charset="-122"/>
                      </a:rPr>
                      <m:t>𝒏</m:t>
                    </m:r>
                    <m:r>
                      <a:rPr lang="en-US" altLang="zh-CN" sz="2400" b="1" i="1">
                        <a:latin typeface="Cambria Math"/>
                        <a:ea typeface="微软雅黑" pitchFamily="34" charset="-122"/>
                      </a:rPr>
                      <m:t> </m:t>
                    </m:r>
                  </m:oMath>
                </a14:m>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684213" y="1196752"/>
                <a:ext cx="7704211" cy="5184576"/>
              </a:xfrm>
              <a:blipFill rotWithShape="1">
                <a:blip r:embed="rId2"/>
                <a:stretch>
                  <a:fillRect l="-1028" t="-235" r="-633" b="-1528"/>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符号说明</a:t>
            </a:r>
            <a:endParaRPr lang="zh-CN" altLang="en-US" sz="3600" b="1" dirty="0">
              <a:solidFill>
                <a:srgbClr val="0000FF"/>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384394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395536" y="1340768"/>
                <a:ext cx="8424936" cy="4320480"/>
              </a:xfrm>
            </p:spPr>
            <p:txBody>
              <a:bodyPr/>
              <a:lstStyle/>
              <a:p>
                <a:pPr marL="0" indent="0" latinLnBrk="0">
                  <a:lnSpc>
                    <a:spcPct val="150000"/>
                  </a:lnSpc>
                  <a:buNone/>
                </a:pPr>
                <a:r>
                  <a:rPr lang="zh-CN" altLang="en-US" sz="2400" b="1" dirty="0" smtClean="0">
                    <a:latin typeface="微软雅黑" pitchFamily="34" charset="-122"/>
                    <a:ea typeface="微软雅黑" pitchFamily="34" charset="-122"/>
                  </a:rPr>
                  <a:t>这里，我们用</a:t>
                </a:r>
                <a14:m>
                  <m:oMath xmlns:m="http://schemas.openxmlformats.org/officeDocument/2006/math">
                    <m:r>
                      <a:rPr lang="en-US" altLang="zh-CN" sz="2400" b="1" i="1" smtClean="0">
                        <a:latin typeface="Cambria Math"/>
                        <a:ea typeface="微软雅黑" pitchFamily="34" charset="-122"/>
                      </a:rPr>
                      <m:t>𝒙</m:t>
                    </m:r>
                  </m:oMath>
                </a14:m>
                <a:r>
                  <a:rPr lang="en-US" altLang="zh-CN" sz="2400" b="1" dirty="0" smtClean="0">
                    <a:latin typeface="微软雅黑" pitchFamily="34" charset="-122"/>
                    <a:ea typeface="微软雅黑" pitchFamily="34" charset="-122"/>
                  </a:rPr>
                  <a:t>, </a:t>
                </a:r>
                <a14:m>
                  <m:oMath xmlns:m="http://schemas.openxmlformats.org/officeDocument/2006/math">
                    <m:r>
                      <a:rPr lang="en-US" altLang="zh-CN" sz="2400" b="1" i="1" smtClean="0">
                        <a:latin typeface="Cambria Math"/>
                        <a:ea typeface="微软雅黑" pitchFamily="34" charset="-122"/>
                      </a:rPr>
                      <m:t>𝒚</m:t>
                    </m:r>
                  </m:oMath>
                </a14:m>
                <a:r>
                  <a:rPr lang="zh-CN" altLang="en-US" sz="2400" b="1" dirty="0" smtClean="0">
                    <a:latin typeface="微软雅黑" pitchFamily="34" charset="-122"/>
                    <a:ea typeface="微软雅黑" pitchFamily="34" charset="-122"/>
                  </a:rPr>
                  <a:t>和</a:t>
                </a:r>
                <a14:m>
                  <m:oMath xmlns:m="http://schemas.openxmlformats.org/officeDocument/2006/math">
                    <m:r>
                      <a:rPr lang="en-US" altLang="zh-CN" sz="2400" b="1" i="1" dirty="0" smtClean="0">
                        <a:latin typeface="Cambria Math"/>
                        <a:ea typeface="微软雅黑" pitchFamily="34" charset="-122"/>
                      </a:rPr>
                      <m:t>𝒕</m:t>
                    </m:r>
                    <m:r>
                      <a:rPr lang="en-US" altLang="zh-CN" sz="2400" b="1" i="1" dirty="0" smtClean="0">
                        <a:latin typeface="Cambria Math"/>
                        <a:ea typeface="微软雅黑" pitchFamily="34" charset="-122"/>
                      </a:rPr>
                      <m:t> </m:t>
                    </m:r>
                  </m:oMath>
                </a14:m>
                <a:r>
                  <a:rPr lang="zh-CN" altLang="en-US" sz="2400" b="1" dirty="0" smtClean="0">
                    <a:latin typeface="微软雅黑" pitchFamily="34" charset="-122"/>
                    <a:ea typeface="微软雅黑" pitchFamily="34" charset="-122"/>
                  </a:rPr>
                  <a:t>三个决策变量刻画运行计划，其中</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Ø"/>
                </a:pPr>
                <a14:m>
                  <m:oMath xmlns:m="http://schemas.openxmlformats.org/officeDocument/2006/math">
                    <m:r>
                      <a:rPr lang="en-US" altLang="zh-CN" sz="2400" b="1" i="1" smtClean="0">
                        <a:latin typeface="Cambria Math"/>
                        <a:ea typeface="微软雅黑" pitchFamily="34" charset="-122"/>
                      </a:rPr>
                      <m:t>𝒙</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𝒙</m:t>
                        </m:r>
                      </m:e>
                      <m:sub>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𝒙</m:t>
                        </m:r>
                      </m:e>
                      <m:sub>
                        <m:r>
                          <a:rPr lang="en-US" altLang="zh-CN" sz="2400" b="1" i="1" smtClean="0">
                            <a:latin typeface="Cambria Math"/>
                            <a:ea typeface="微软雅黑" pitchFamily="34" charset="-122"/>
                          </a:rPr>
                          <m:t>𝟐</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𝒙</m:t>
                        </m:r>
                      </m:e>
                      <m:sub>
                        <m:r>
                          <a:rPr lang="en-US" altLang="zh-CN" sz="2400" b="1" i="1" smtClean="0">
                            <a:latin typeface="Cambria Math"/>
                            <a:ea typeface="微软雅黑" pitchFamily="34" charset="-122"/>
                          </a:rPr>
                          <m:t>𝒏</m:t>
                        </m:r>
                      </m:sub>
                    </m:sSub>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：整数决策变量，表示</a:t>
                </a:r>
                <a14:m>
                  <m:oMath xmlns:m="http://schemas.openxmlformats.org/officeDocument/2006/math">
                    <m:r>
                      <a:rPr lang="en-US" altLang="zh-CN" sz="2400" b="1" i="1" smtClean="0">
                        <a:latin typeface="Cambria Math"/>
                        <a:ea typeface="微软雅黑" pitchFamily="34" charset="-122"/>
                      </a:rPr>
                      <m:t>𝒏</m:t>
                    </m:r>
                  </m:oMath>
                </a14:m>
                <a:r>
                  <a:rPr lang="zh-CN" altLang="en-US" sz="2400" b="1" dirty="0" smtClean="0">
                    <a:latin typeface="微软雅黑" pitchFamily="34" charset="-122"/>
                    <a:ea typeface="微软雅黑" pitchFamily="34" charset="-122"/>
                  </a:rPr>
                  <a:t>个不同的顾客，对于所有的</a:t>
                </a: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𝒋</m:t>
                    </m:r>
                  </m:oMath>
                </a14:m>
                <a:r>
                  <a:rPr lang="zh-CN" altLang="en-US" sz="2400" b="1" dirty="0" smtClean="0">
                    <a:latin typeface="微软雅黑" pitchFamily="34" charset="-122"/>
                    <a:ea typeface="微软雅黑" pitchFamily="34" charset="-122"/>
                  </a:rPr>
                  <a:t>，有</a:t>
                </a:r>
                <a14:m>
                  <m:oMath xmlns:m="http://schemas.openxmlformats.org/officeDocument/2006/math">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𝒙</m:t>
                        </m:r>
                      </m:e>
                      <m:sub>
                        <m:r>
                          <a:rPr lang="en-US" altLang="zh-CN" sz="2400" b="1" i="1" smtClean="0">
                            <a:latin typeface="Cambria Math"/>
                            <a:ea typeface="微软雅黑" pitchFamily="34" charset="-122"/>
                          </a:rPr>
                          <m:t>𝒊</m:t>
                        </m:r>
                      </m:sub>
                    </m:sSub>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 </m:t>
                    </m:r>
                  </m:oMath>
                </a14:m>
                <a:r>
                  <a:rPr lang="zh-CN" altLang="en-US" sz="2400" b="1" dirty="0" smtClean="0">
                    <a:latin typeface="微软雅黑" pitchFamily="34" charset="-122"/>
                    <a:ea typeface="微软雅黑" pitchFamily="34" charset="-122"/>
                  </a:rPr>
                  <a:t>和</a:t>
                </a:r>
                <a14:m>
                  <m:oMath xmlns:m="http://schemas.openxmlformats.org/officeDocument/2006/math">
                    <m:sSub>
                      <m:sSubPr>
                        <m:ctrlPr>
                          <a:rPr lang="en-US" altLang="zh-CN" sz="2400" b="1" i="1" dirty="0" smtClean="0">
                            <a:latin typeface="Cambria Math"/>
                            <a:ea typeface="微软雅黑" pitchFamily="34" charset="-122"/>
                          </a:rPr>
                        </m:ctrlPr>
                      </m:sSubPr>
                      <m:e>
                        <m:r>
                          <a:rPr lang="en-US" altLang="zh-CN" sz="2400" b="1" i="1" dirty="0" smtClean="0">
                            <a:latin typeface="Cambria Math"/>
                            <a:ea typeface="微软雅黑" pitchFamily="34" charset="-122"/>
                          </a:rPr>
                          <m:t>𝒙</m:t>
                        </m:r>
                      </m:e>
                      <m:sub>
                        <m:r>
                          <a:rPr lang="en-US" altLang="zh-CN" sz="2400" b="1" i="1" dirty="0" smtClean="0">
                            <a:latin typeface="Cambria Math"/>
                            <a:ea typeface="微软雅黑" pitchFamily="34" charset="-122"/>
                          </a:rPr>
                          <m:t>𝒊</m:t>
                        </m:r>
                      </m:sub>
                    </m:sSub>
                    <m:r>
                      <a:rPr lang="en-US" altLang="zh-CN" sz="2400" b="1" i="1" dirty="0" smtClean="0">
                        <a:latin typeface="Cambria Math"/>
                        <a:ea typeface="微软雅黑" pitchFamily="34" charset="-122"/>
                      </a:rPr>
                      <m:t>≠</m:t>
                    </m:r>
                    <m:sSub>
                      <m:sSubPr>
                        <m:ctrlPr>
                          <a:rPr lang="en-US" altLang="zh-CN" sz="2400" b="1" i="1" dirty="0" smtClean="0">
                            <a:latin typeface="Cambria Math"/>
                            <a:ea typeface="微软雅黑" pitchFamily="34" charset="-122"/>
                          </a:rPr>
                        </m:ctrlPr>
                      </m:sSubPr>
                      <m:e>
                        <m:r>
                          <a:rPr lang="en-US" altLang="zh-CN" sz="2400" b="1" i="1" dirty="0" smtClean="0">
                            <a:latin typeface="Cambria Math"/>
                            <a:ea typeface="微软雅黑" pitchFamily="34" charset="-122"/>
                          </a:rPr>
                          <m:t>𝒙</m:t>
                        </m:r>
                      </m:e>
                      <m:sub>
                        <m:r>
                          <a:rPr lang="en-US" altLang="zh-CN" sz="2400" b="1" i="1" dirty="0" smtClean="0">
                            <a:latin typeface="Cambria Math"/>
                            <a:ea typeface="微软雅黑" pitchFamily="34" charset="-122"/>
                          </a:rPr>
                          <m:t>𝒋</m:t>
                        </m:r>
                      </m:sub>
                    </m:sSub>
                  </m:oMath>
                </a14:m>
                <a:r>
                  <a:rPr lang="zh-CN" altLang="en-US" sz="2400" b="1" dirty="0" smtClean="0">
                    <a:latin typeface="微软雅黑" pitchFamily="34" charset="-122"/>
                    <a:ea typeface="微软雅黑" pitchFamily="34" charset="-122"/>
                  </a:rPr>
                  <a:t>，</a:t>
                </a:r>
                <a14:m>
                  <m:oMath xmlns:m="http://schemas.openxmlformats.org/officeDocument/2006/math">
                    <m:r>
                      <a:rPr lang="en-US" altLang="zh-CN" sz="2400" b="1" i="1" dirty="0" smtClean="0">
                        <a:latin typeface="Cambria Math"/>
                        <a:ea typeface="微软雅黑" pitchFamily="34" charset="-122"/>
                      </a:rPr>
                      <m:t>𝒊</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𝒋</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𝟏</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𝟐</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𝒏</m:t>
                    </m:r>
                  </m:oMath>
                </a14:m>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实际上，它是序列</a:t>
                </a:r>
                <a14:m>
                  <m:oMath xmlns:m="http://schemas.openxmlformats.org/officeDocument/2006/math">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的一个重排。</a:t>
                </a:r>
                <a:endParaRPr lang="en-US" altLang="zh-CN" sz="2400" b="1" dirty="0" smtClean="0">
                  <a:latin typeface="微软雅黑" pitchFamily="34" charset="-122"/>
                  <a:ea typeface="微软雅黑" pitchFamily="34" charset="-122"/>
                </a:endParaRPr>
              </a:p>
              <a:p>
                <a:pPr latinLnBrk="0">
                  <a:lnSpc>
                    <a:spcPct val="120000"/>
                  </a:lnSpc>
                  <a:buFont typeface="Wingdings" pitchFamily="2" charset="2"/>
                  <a:buChar char="Ø"/>
                </a:pPr>
                <a14:m>
                  <m:oMath xmlns:m="http://schemas.openxmlformats.org/officeDocument/2006/math">
                    <m:r>
                      <a:rPr lang="en-US" altLang="zh-CN" sz="2400" b="1" i="1" smtClean="0">
                        <a:latin typeface="Cambria Math"/>
                        <a:ea typeface="微软雅黑" pitchFamily="34" charset="-122"/>
                      </a:rPr>
                      <m:t>𝒚</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𝟐</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𝒎</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：整数决策向量，其中</a:t>
                </a:r>
                <a:endParaRPr lang="en-US" altLang="zh-CN" sz="2400" b="1" dirty="0" smtClean="0">
                  <a:latin typeface="微软雅黑" pitchFamily="34" charset="-122"/>
                  <a:ea typeface="微软雅黑" pitchFamily="34" charset="-122"/>
                </a:endParaRPr>
              </a:p>
              <a:p>
                <a:pPr marL="0" indent="0" algn="ctr" latinLnBrk="0">
                  <a:lnSpc>
                    <a:spcPct val="120000"/>
                  </a:lnSpc>
                  <a:buNone/>
                </a:pP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𝟎</m:t>
                        </m:r>
                      </m:sub>
                    </m:sSub>
                    <m:r>
                      <a:rPr lang="en-US" altLang="zh-CN" sz="2400" b="1" i="1">
                        <a:latin typeface="Cambria Math"/>
                        <a:ea typeface="微软雅黑" pitchFamily="34" charset="-122"/>
                      </a:rPr>
                      <m:t>≡</m:t>
                    </m:r>
                    <m:r>
                      <a:rPr lang="en-US" altLang="zh-CN" sz="2400" b="1" i="1" smtClean="0">
                        <a:latin typeface="Cambria Math"/>
                        <a:ea typeface="微软雅黑" pitchFamily="34" charset="-122"/>
                      </a:rPr>
                      <m:t>𝟎</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𝟐</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𝒎</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𝒎</m:t>
                        </m:r>
                      </m:sub>
                    </m:sSub>
                  </m:oMath>
                </a14:m>
                <a:r>
                  <a:rPr lang="en-US" altLang="zh-CN" sz="2400" b="1" dirty="0" smtClean="0">
                    <a:latin typeface="微软雅黑" pitchFamily="34" charset="-122"/>
                    <a:ea typeface="微软雅黑" pitchFamily="34" charset="-122"/>
                  </a:rPr>
                  <a:t>.</a:t>
                </a:r>
              </a:p>
              <a:p>
                <a:pPr latinLnBrk="0">
                  <a:lnSpc>
                    <a:spcPct val="120000"/>
                  </a:lnSpc>
                  <a:buFont typeface="Wingdings" pitchFamily="2" charset="2"/>
                  <a:buChar char="Ø"/>
                </a:pPr>
                <a14:m>
                  <m:oMath xmlns:m="http://schemas.openxmlformats.org/officeDocument/2006/math">
                    <m:r>
                      <a:rPr lang="en-US" altLang="zh-CN" sz="2400" b="1" i="1" smtClean="0">
                        <a:latin typeface="Cambria Math"/>
                        <a:ea typeface="微软雅黑" pitchFamily="34" charset="-122"/>
                      </a:rPr>
                      <m:t>𝒕</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𝒕</m:t>
                        </m:r>
                      </m:e>
                      <m:sub>
                        <m:r>
                          <a:rPr lang="en-US" altLang="zh-CN" sz="2400" b="1" i="1" smtClean="0">
                            <a:latin typeface="Cambria Math"/>
                            <a:ea typeface="微软雅黑" pitchFamily="34" charset="-122"/>
                          </a:rPr>
                          <m:t>𝟏</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𝒕</m:t>
                        </m:r>
                      </m:e>
                      <m:sub>
                        <m:r>
                          <a:rPr lang="en-US" altLang="zh-CN" sz="2400" b="1" i="1" smtClean="0">
                            <a:latin typeface="Cambria Math"/>
                            <a:ea typeface="微软雅黑" pitchFamily="34" charset="-122"/>
                          </a:rPr>
                          <m:t>𝟐</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𝒕</m:t>
                        </m:r>
                      </m:e>
                      <m:sub>
                        <m:r>
                          <a:rPr lang="en-US" altLang="zh-CN" sz="2400" b="1" i="1" smtClean="0">
                            <a:latin typeface="Cambria Math"/>
                            <a:ea typeface="微软雅黑" pitchFamily="34" charset="-122"/>
                          </a:rPr>
                          <m:t>𝒎</m:t>
                        </m:r>
                      </m:sub>
                    </m:sSub>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a:t>
                </a:r>
                <a14:m>
                  <m:oMath xmlns:m="http://schemas.openxmlformats.org/officeDocument/2006/math">
                    <m:sSub>
                      <m:sSubPr>
                        <m:ctrlPr>
                          <a:rPr lang="en-US" altLang="zh-CN" sz="2400" b="1" i="1" dirty="0" smtClean="0">
                            <a:latin typeface="Cambria Math"/>
                            <a:ea typeface="微软雅黑" pitchFamily="34" charset="-122"/>
                          </a:rPr>
                        </m:ctrlPr>
                      </m:sSubPr>
                      <m:e>
                        <m:r>
                          <a:rPr lang="en-US" altLang="zh-CN" sz="2400" b="1" i="1" dirty="0" smtClean="0">
                            <a:latin typeface="Cambria Math"/>
                            <a:ea typeface="微软雅黑" pitchFamily="34" charset="-122"/>
                          </a:rPr>
                          <m:t>𝒕</m:t>
                        </m:r>
                      </m:e>
                      <m:sub>
                        <m:r>
                          <a:rPr lang="en-US" altLang="zh-CN" sz="2400" b="1" i="1" dirty="0" smtClean="0">
                            <a:latin typeface="Cambria Math"/>
                            <a:ea typeface="微软雅黑" pitchFamily="34" charset="-122"/>
                          </a:rPr>
                          <m:t>𝒌</m:t>
                        </m:r>
                      </m:sub>
                    </m:sSub>
                  </m:oMath>
                </a14:m>
                <a:r>
                  <a:rPr lang="zh-CN" altLang="en-US" sz="2400" b="1" dirty="0" smtClean="0">
                    <a:latin typeface="微软雅黑" pitchFamily="34" charset="-122"/>
                    <a:ea typeface="微软雅黑" pitchFamily="34" charset="-122"/>
                  </a:rPr>
                  <a:t>代表车辆</a:t>
                </a: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 </m:t>
                    </m:r>
                  </m:oMath>
                </a14:m>
                <a:r>
                  <a:rPr lang="zh-CN" altLang="en-US" sz="2400" b="1" dirty="0" smtClean="0">
                    <a:latin typeface="微软雅黑" pitchFamily="34" charset="-122"/>
                    <a:ea typeface="微软雅黑" pitchFamily="34" charset="-122"/>
                  </a:rPr>
                  <a:t>在配送中心的出发时间，</a:t>
                </a: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oMath>
                </a14:m>
                <a:r>
                  <a:rPr lang="en-US" altLang="zh-CN" sz="2400" b="1" dirty="0" smtClean="0">
                    <a:latin typeface="微软雅黑" pitchFamily="34" charset="-122"/>
                    <a:ea typeface="微软雅黑" pitchFamily="34" charset="-122"/>
                  </a:rPr>
                  <a:t>. </a:t>
                </a: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395536" y="1340768"/>
                <a:ext cx="8424936" cy="4320480"/>
              </a:xfrm>
              <a:blipFill rotWithShape="1">
                <a:blip r:embed="rId2"/>
                <a:stretch>
                  <a:fillRect l="-1158" r="-1737"/>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符号说明</a:t>
            </a:r>
            <a:endParaRPr lang="zh-CN" altLang="en-US" sz="3600" b="1" dirty="0">
              <a:solidFill>
                <a:srgbClr val="0000FF"/>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4164093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395536" y="1196752"/>
                <a:ext cx="8280919" cy="2448272"/>
              </a:xfrm>
            </p:spPr>
            <p:txBody>
              <a:bodyPr/>
              <a:lstStyle/>
              <a:p>
                <a:pPr marL="0" indent="0">
                  <a:lnSpc>
                    <a:spcPct val="120000"/>
                  </a:lnSpc>
                  <a:buNone/>
                </a:pPr>
                <a:r>
                  <a:rPr lang="zh-CN" altLang="en-US" sz="2400" b="1" dirty="0" smtClean="0">
                    <a:latin typeface="微软雅黑" pitchFamily="34" charset="-122"/>
                    <a:ea typeface="微软雅黑" pitchFamily="34" charset="-122"/>
                  </a:rPr>
                  <a:t>注意到运行计划可以由</a:t>
                </a:r>
                <a14:m>
                  <m:oMath xmlns:m="http://schemas.openxmlformats.org/officeDocument/2006/math">
                    <m:r>
                      <a:rPr lang="en-US" altLang="zh-CN" sz="2400" b="1" i="1">
                        <a:latin typeface="Cambria Math"/>
                        <a:ea typeface="微软雅黑" pitchFamily="34" charset="-122"/>
                      </a:rPr>
                      <m:t>𝒙</m:t>
                    </m:r>
                  </m:oMath>
                </a14:m>
                <a:r>
                  <a:rPr lang="en-US" altLang="zh-CN" sz="2400" b="1" dirty="0">
                    <a:latin typeface="微软雅黑" pitchFamily="34" charset="-122"/>
                    <a:ea typeface="微软雅黑" pitchFamily="34" charset="-122"/>
                  </a:rPr>
                  <a:t>, </a:t>
                </a:r>
                <a14:m>
                  <m:oMath xmlns:m="http://schemas.openxmlformats.org/officeDocument/2006/math">
                    <m:r>
                      <a:rPr lang="en-US" altLang="zh-CN" sz="2400" b="1" i="1">
                        <a:latin typeface="Cambria Math"/>
                        <a:ea typeface="微软雅黑" pitchFamily="34" charset="-122"/>
                      </a:rPr>
                      <m:t>𝒚</m:t>
                    </m:r>
                  </m:oMath>
                </a14:m>
                <a:r>
                  <a:rPr lang="zh-CN" altLang="en-US" sz="2400" b="1" dirty="0">
                    <a:latin typeface="微软雅黑" pitchFamily="34" charset="-122"/>
                    <a:ea typeface="微软雅黑" pitchFamily="34" charset="-122"/>
                  </a:rPr>
                  <a:t>和</a:t>
                </a:r>
                <a14:m>
                  <m:oMath xmlns:m="http://schemas.openxmlformats.org/officeDocument/2006/math">
                    <m:r>
                      <a:rPr lang="en-US" altLang="zh-CN" sz="2400" b="1" i="1" dirty="0">
                        <a:latin typeface="Cambria Math"/>
                        <a:ea typeface="微软雅黑" pitchFamily="34" charset="-122"/>
                      </a:rPr>
                      <m:t>𝒕</m:t>
                    </m:r>
                  </m:oMath>
                </a14:m>
                <a:r>
                  <a:rPr lang="zh-CN" altLang="en-US" sz="2400" b="1" dirty="0">
                    <a:latin typeface="微软雅黑" pitchFamily="34" charset="-122"/>
                    <a:ea typeface="微软雅黑" pitchFamily="34" charset="-122"/>
                  </a:rPr>
                  <a:t>按下面的方式完全确定。对于</a:t>
                </a:r>
                <a:r>
                  <a:rPr lang="zh-CN" altLang="en-US" sz="2400" b="1" dirty="0" smtClean="0">
                    <a:latin typeface="微软雅黑" pitchFamily="34" charset="-122"/>
                    <a:ea typeface="微软雅黑" pitchFamily="34" charset="-122"/>
                  </a:rPr>
                  <a:t>每个</a:t>
                </a: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，如果</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Sub>
                  </m:oMath>
                </a14:m>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表明</a:t>
                </a:r>
                <a:r>
                  <a:rPr lang="zh-CN" altLang="en-US" sz="2400" b="1" dirty="0" smtClean="0">
                    <a:latin typeface="微软雅黑" pitchFamily="34" charset="-122"/>
                    <a:ea typeface="微软雅黑" pitchFamily="34" charset="-122"/>
                  </a:rPr>
                  <a:t>车辆</a:t>
                </a:r>
                <a14:m>
                  <m:oMath xmlns:m="http://schemas.openxmlformats.org/officeDocument/2006/math">
                    <m:r>
                      <a:rPr lang="en-US" altLang="zh-CN" sz="2400" b="1" i="1" smtClean="0">
                        <a:latin typeface="Cambria Math"/>
                        <a:ea typeface="微软雅黑" pitchFamily="34" charset="-122"/>
                      </a:rPr>
                      <m:t>𝒌</m:t>
                    </m:r>
                  </m:oMath>
                </a14:m>
                <a:r>
                  <a:rPr lang="zh-CN" altLang="en-US" sz="2400" b="1" dirty="0" smtClean="0">
                    <a:latin typeface="微软雅黑" pitchFamily="34" charset="-122"/>
                    <a:ea typeface="微软雅黑" pitchFamily="34" charset="-122"/>
                  </a:rPr>
                  <a:t>没有</a:t>
                </a:r>
                <a:r>
                  <a:rPr lang="zh-CN" altLang="en-US" sz="2400" b="1" dirty="0">
                    <a:latin typeface="微软雅黑" pitchFamily="34" charset="-122"/>
                    <a:ea typeface="微软雅黑" pitchFamily="34" charset="-122"/>
                  </a:rPr>
                  <a:t>运行；如果</a:t>
                </a:r>
                <a14:m>
                  <m:oMath xmlns:m="http://schemas.openxmlformats.org/officeDocument/2006/math">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𝒚</m:t>
                        </m:r>
                      </m:e>
                      <m:sub>
                        <m:r>
                          <a:rPr lang="en-US" altLang="zh-CN" sz="2400" b="1" i="1">
                            <a:latin typeface="Cambria Math"/>
                            <a:ea typeface="微软雅黑" pitchFamily="34" charset="-122"/>
                          </a:rPr>
                          <m:t>𝒌</m:t>
                        </m:r>
                      </m:sub>
                    </m:sSub>
                    <m:r>
                      <a:rPr lang="en-US" altLang="zh-CN" sz="2400" b="1" i="1" smtClean="0">
                        <a:latin typeface="Cambria Math"/>
                        <a:ea typeface="微软雅黑" pitchFamily="34" charset="-122"/>
                      </a:rPr>
                      <m:t>&gt;</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𝒚</m:t>
                        </m:r>
                      </m:e>
                      <m:sub>
                        <m:r>
                          <a:rPr lang="en-US" altLang="zh-CN" sz="2400" b="1" i="1">
                            <a:latin typeface="Cambria Math"/>
                            <a:ea typeface="微软雅黑" pitchFamily="34" charset="-122"/>
                          </a:rPr>
                          <m:t>𝒌</m:t>
                        </m:r>
                        <m:r>
                          <a:rPr lang="en-US" altLang="zh-CN" sz="2400" b="1" i="1">
                            <a:latin typeface="Cambria Math"/>
                            <a:ea typeface="微软雅黑" pitchFamily="34" charset="-122"/>
                          </a:rPr>
                          <m:t>−</m:t>
                        </m:r>
                        <m:r>
                          <a:rPr lang="en-US" altLang="zh-CN" sz="2400" b="1" i="1">
                            <a:latin typeface="Cambria Math"/>
                            <a:ea typeface="微软雅黑" pitchFamily="34" charset="-122"/>
                          </a:rPr>
                          <m:t>𝟏</m:t>
                        </m:r>
                      </m:sub>
                    </m:sSub>
                    <m:r>
                      <a:rPr lang="en-US" altLang="zh-CN" sz="2400" b="1" i="1">
                        <a:latin typeface="Cambria Math"/>
                        <a:ea typeface="微软雅黑" pitchFamily="34" charset="-122"/>
                      </a:rPr>
                      <m:t> </m:t>
                    </m:r>
                  </m:oMath>
                </a14:m>
                <a:r>
                  <a:rPr lang="zh-CN" altLang="en-US" sz="2400" b="1" dirty="0">
                    <a:latin typeface="微软雅黑" pitchFamily="34" charset="-122"/>
                    <a:ea typeface="微软雅黑" pitchFamily="34" charset="-122"/>
                  </a:rPr>
                  <a:t>，则表明</a:t>
                </a:r>
                <a:r>
                  <a:rPr lang="zh-CN" altLang="en-US" sz="2400" b="1" dirty="0" smtClean="0">
                    <a:latin typeface="微软雅黑" pitchFamily="34" charset="-122"/>
                    <a:ea typeface="微软雅黑" pitchFamily="34" charset="-122"/>
                  </a:rPr>
                  <a:t>车辆</a:t>
                </a:r>
                <a14:m>
                  <m:oMath xmlns:m="http://schemas.openxmlformats.org/officeDocument/2006/math">
                    <m:r>
                      <a:rPr lang="en-US" altLang="zh-CN" sz="2400" b="1" i="1" smtClean="0">
                        <a:latin typeface="Cambria Math"/>
                        <a:ea typeface="微软雅黑" pitchFamily="34" charset="-122"/>
                      </a:rPr>
                      <m:t>𝒌</m:t>
                    </m:r>
                  </m:oMath>
                </a14:m>
                <a:r>
                  <a:rPr lang="zh-CN" altLang="en-US" sz="2400" b="1" dirty="0" smtClean="0">
                    <a:latin typeface="微软雅黑" pitchFamily="34" charset="-122"/>
                    <a:ea typeface="微软雅黑" pitchFamily="34" charset="-122"/>
                  </a:rPr>
                  <a:t>已</a:t>
                </a:r>
                <a:r>
                  <a:rPr lang="zh-CN" altLang="en-US" sz="2400" b="1" dirty="0">
                    <a:latin typeface="微软雅黑" pitchFamily="34" charset="-122"/>
                    <a:ea typeface="微软雅黑" pitchFamily="34" charset="-122"/>
                  </a:rPr>
                  <a:t>运行，并且离开配送中心的时间</a:t>
                </a:r>
                <a:r>
                  <a:rPr lang="zh-CN" altLang="en-US" sz="2400" b="1" dirty="0" smtClean="0">
                    <a:latin typeface="微软雅黑" pitchFamily="34" charset="-122"/>
                    <a:ea typeface="微软雅黑" pitchFamily="34" charset="-122"/>
                  </a:rPr>
                  <a:t>为</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𝒕</m:t>
                        </m:r>
                      </m:e>
                      <m:sub>
                        <m:r>
                          <a:rPr lang="en-US" altLang="zh-CN" sz="2400" b="1" i="1" smtClean="0">
                            <a:latin typeface="Cambria Math"/>
                            <a:ea typeface="微软雅黑" pitchFamily="34" charset="-122"/>
                          </a:rPr>
                          <m:t>𝒌</m:t>
                        </m:r>
                      </m:sub>
                    </m:sSub>
                  </m:oMath>
                </a14:m>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它的行驶路线为</a:t>
                </a:r>
              </a:p>
              <a:p>
                <a:pPr marL="0" indent="0" latinLnBrk="0">
                  <a:lnSpc>
                    <a:spcPct val="120000"/>
                  </a:lnSpc>
                  <a:buNone/>
                </a:pPr>
                <a14:m>
                  <m:oMathPara xmlns:m="http://schemas.openxmlformats.org/officeDocument/2006/math">
                    <m:oMathParaPr>
                      <m:jc m:val="centerGroup"/>
                    </m:oMathParaPr>
                    <m:oMath xmlns:m="http://schemas.openxmlformats.org/officeDocument/2006/math">
                      <m:r>
                        <a:rPr lang="en-US" altLang="zh-CN" b="1" i="1" smtClean="0">
                          <a:latin typeface="Cambria Math"/>
                          <a:ea typeface="微软雅黑" pitchFamily="34" charset="-122"/>
                        </a:rPr>
                        <m:t>𝟎</m:t>
                      </m:r>
                      <m:r>
                        <a:rPr lang="en-US" altLang="zh-CN" b="1" i="1" smtClean="0">
                          <a:latin typeface="Cambria Math"/>
                          <a:ea typeface="微软雅黑" pitchFamily="34" charset="-122"/>
                        </a:rPr>
                        <m:t>→</m:t>
                      </m:r>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𝒙</m:t>
                          </m:r>
                        </m:e>
                        <m:sub>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𝒚</m:t>
                              </m:r>
                            </m:e>
                            <m:sub>
                              <m:r>
                                <a:rPr lang="en-US" altLang="zh-CN" b="1" i="1" smtClean="0">
                                  <a:latin typeface="Cambria Math"/>
                                  <a:ea typeface="微软雅黑" pitchFamily="34" charset="-122"/>
                                </a:rPr>
                                <m:t>𝒌</m:t>
                              </m:r>
                              <m:r>
                                <a:rPr lang="en-US" altLang="zh-CN" b="1" i="1" smtClean="0">
                                  <a:latin typeface="Cambria Math"/>
                                  <a:ea typeface="微软雅黑" pitchFamily="34" charset="-122"/>
                                </a:rPr>
                                <m:t>−</m:t>
                              </m:r>
                              <m:r>
                                <a:rPr lang="en-US" altLang="zh-CN" b="1" i="1" smtClean="0">
                                  <a:latin typeface="Cambria Math"/>
                                  <a:ea typeface="微软雅黑" pitchFamily="34" charset="-122"/>
                                </a:rPr>
                                <m:t>𝟏</m:t>
                              </m:r>
                            </m:sub>
                          </m:sSub>
                          <m:r>
                            <a:rPr lang="en-US" altLang="zh-CN" b="1" i="1" smtClean="0">
                              <a:latin typeface="Cambria Math"/>
                              <a:ea typeface="微软雅黑" pitchFamily="34" charset="-122"/>
                            </a:rPr>
                            <m:t>+</m:t>
                          </m:r>
                          <m:r>
                            <a:rPr lang="en-US" altLang="zh-CN" b="1" i="1" smtClean="0">
                              <a:latin typeface="Cambria Math"/>
                              <a:ea typeface="微软雅黑" pitchFamily="34" charset="-122"/>
                            </a:rPr>
                            <m:t>𝟏</m:t>
                          </m:r>
                        </m:sub>
                      </m:sSub>
                      <m:r>
                        <a:rPr lang="en-US" altLang="zh-CN" b="1" i="1" smtClean="0">
                          <a:latin typeface="Cambria Math"/>
                          <a:ea typeface="微软雅黑" pitchFamily="34" charset="-122"/>
                        </a:rPr>
                        <m:t>→</m:t>
                      </m:r>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𝒙</m:t>
                          </m:r>
                        </m:e>
                        <m:sub>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𝒚</m:t>
                              </m:r>
                            </m:e>
                            <m:sub>
                              <m:r>
                                <a:rPr lang="en-US" altLang="zh-CN" b="1" i="1" smtClean="0">
                                  <a:latin typeface="Cambria Math"/>
                                  <a:ea typeface="微软雅黑" pitchFamily="34" charset="-122"/>
                                </a:rPr>
                                <m:t>𝒌</m:t>
                              </m:r>
                              <m:r>
                                <a:rPr lang="en-US" altLang="zh-CN" b="1" i="1" smtClean="0">
                                  <a:latin typeface="Cambria Math"/>
                                  <a:ea typeface="微软雅黑" pitchFamily="34" charset="-122"/>
                                </a:rPr>
                                <m:t>−</m:t>
                              </m:r>
                              <m:r>
                                <a:rPr lang="en-US" altLang="zh-CN" b="1" i="1" smtClean="0">
                                  <a:latin typeface="Cambria Math"/>
                                  <a:ea typeface="微软雅黑" pitchFamily="34" charset="-122"/>
                                </a:rPr>
                                <m:t>𝟏</m:t>
                              </m:r>
                            </m:sub>
                          </m:sSub>
                          <m:r>
                            <a:rPr lang="en-US" altLang="zh-CN" b="1" i="1" smtClean="0">
                              <a:latin typeface="Cambria Math"/>
                              <a:ea typeface="微软雅黑" pitchFamily="34" charset="-122"/>
                            </a:rPr>
                            <m:t>+</m:t>
                          </m:r>
                          <m:r>
                            <a:rPr lang="en-US" altLang="zh-CN" b="1" i="1" smtClean="0">
                              <a:latin typeface="Cambria Math"/>
                              <a:ea typeface="微软雅黑" pitchFamily="34" charset="-122"/>
                            </a:rPr>
                            <m:t>𝟐</m:t>
                          </m:r>
                        </m:sub>
                      </m:sSub>
                      <m:r>
                        <a:rPr lang="en-US" altLang="zh-CN" b="1" i="1" smtClean="0">
                          <a:latin typeface="Cambria Math"/>
                          <a:ea typeface="微软雅黑" pitchFamily="34" charset="-122"/>
                        </a:rPr>
                        <m:t>→⋯→</m:t>
                      </m:r>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𝒙</m:t>
                          </m:r>
                        </m:e>
                        <m:sub>
                          <m:sSub>
                            <m:sSubPr>
                              <m:ctrlPr>
                                <a:rPr lang="en-US" altLang="zh-CN" b="1" i="1" smtClean="0">
                                  <a:latin typeface="Cambria Math"/>
                                  <a:ea typeface="微软雅黑" pitchFamily="34" charset="-122"/>
                                </a:rPr>
                              </m:ctrlPr>
                            </m:sSubPr>
                            <m:e>
                              <m:r>
                                <a:rPr lang="en-US" altLang="zh-CN" b="1" i="1" smtClean="0">
                                  <a:latin typeface="Cambria Math"/>
                                  <a:ea typeface="微软雅黑" pitchFamily="34" charset="-122"/>
                                </a:rPr>
                                <m:t>𝒚</m:t>
                              </m:r>
                            </m:e>
                            <m:sub>
                              <m:r>
                                <a:rPr lang="en-US" altLang="zh-CN" b="1" i="1" smtClean="0">
                                  <a:latin typeface="Cambria Math"/>
                                  <a:ea typeface="微软雅黑" pitchFamily="34" charset="-122"/>
                                </a:rPr>
                                <m:t>𝒌</m:t>
                              </m:r>
                            </m:sub>
                          </m:sSub>
                        </m:sub>
                      </m:sSub>
                      <m:r>
                        <a:rPr lang="en-US" altLang="zh-CN" b="1" i="1" smtClean="0">
                          <a:latin typeface="Cambria Math"/>
                          <a:ea typeface="微软雅黑" pitchFamily="34" charset="-122"/>
                        </a:rPr>
                        <m:t>→</m:t>
                      </m:r>
                      <m:r>
                        <a:rPr lang="en-US" altLang="zh-CN" b="1" i="1" smtClean="0">
                          <a:latin typeface="Cambria Math"/>
                          <a:ea typeface="微软雅黑" pitchFamily="34" charset="-122"/>
                        </a:rPr>
                        <m:t>𝟎</m:t>
                      </m:r>
                    </m:oMath>
                  </m:oMathPara>
                </a14:m>
                <a:endParaRPr lang="en-US" altLang="zh-CN" b="1" dirty="0" smtClean="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395536" y="1196752"/>
                <a:ext cx="8280919" cy="2448272"/>
              </a:xfrm>
              <a:blipFill rotWithShape="1">
                <a:blip r:embed="rId2"/>
                <a:stretch>
                  <a:fillRect l="-1178" t="-498"/>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符号说明</a:t>
            </a:r>
            <a:endParaRPr lang="zh-CN" altLang="en-US" sz="3600" b="1" dirty="0">
              <a:solidFill>
                <a:srgbClr val="0000FF"/>
              </a:solidFill>
              <a:latin typeface="微软雅黑" pitchFamily="34" charset="-122"/>
              <a:ea typeface="微软雅黑" pitchFamily="34" charset="-122"/>
              <a:sym typeface="宋体" pitchFamily="2" charset="-122"/>
            </a:endParaRPr>
          </a:p>
        </p:txBody>
      </p:sp>
      <mc:AlternateContent xmlns:mc="http://schemas.openxmlformats.org/markup-compatibility/2006" xmlns:a14="http://schemas.microsoft.com/office/drawing/2010/main">
        <mc:Choice Requires="a14">
          <p:sp>
            <p:nvSpPr>
              <p:cNvPr id="6" name="内容占位符 2"/>
              <p:cNvSpPr txBox="1">
                <a:spLocks noChangeArrowheads="1"/>
              </p:cNvSpPr>
              <p:nvPr/>
            </p:nvSpPr>
            <p:spPr bwMode="auto">
              <a:xfrm>
                <a:off x="395536" y="3861048"/>
                <a:ext cx="8280919" cy="2592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buFontTx/>
                  <a:buNone/>
                </a:pPr>
                <a:r>
                  <a:rPr lang="zh-CN" altLang="en-US" sz="2000" b="1" dirty="0" smtClean="0">
                    <a:latin typeface="微软雅黑" pitchFamily="34" charset="-122"/>
                    <a:ea typeface="微软雅黑" pitchFamily="34" charset="-122"/>
                  </a:rPr>
                  <a:t>上述表示方法比较直观，且只有</a:t>
                </a:r>
                <a14:m>
                  <m:oMath xmlns:m="http://schemas.openxmlformats.org/officeDocument/2006/math">
                    <m:r>
                      <a:rPr lang="en-US" altLang="zh-CN" sz="2000" b="1" i="1" smtClean="0">
                        <a:latin typeface="Cambria Math"/>
                        <a:ea typeface="微软雅黑" pitchFamily="34" charset="-122"/>
                      </a:rPr>
                      <m:t>𝒏</m:t>
                    </m:r>
                    <m:r>
                      <a:rPr lang="en-US" altLang="zh-CN" sz="2000" b="1" i="1" smtClean="0">
                        <a:latin typeface="Cambria Math"/>
                        <a:ea typeface="微软雅黑" pitchFamily="34" charset="-122"/>
                      </a:rPr>
                      <m:t>+</m:t>
                    </m:r>
                    <m:r>
                      <a:rPr lang="en-US" altLang="zh-CN" sz="2000" b="1" i="1" smtClean="0">
                        <a:latin typeface="Cambria Math"/>
                        <a:ea typeface="微软雅黑" pitchFamily="34" charset="-122"/>
                      </a:rPr>
                      <m:t>𝟐</m:t>
                    </m:r>
                    <m:r>
                      <a:rPr lang="en-US" altLang="zh-CN" sz="2000" b="1" i="1" smtClean="0">
                        <a:latin typeface="Cambria Math"/>
                        <a:ea typeface="微软雅黑" pitchFamily="34" charset="-122"/>
                      </a:rPr>
                      <m:t>𝒎</m:t>
                    </m:r>
                    <m:r>
                      <a:rPr lang="en-US" altLang="zh-CN" sz="2000" b="1" i="1" smtClean="0">
                        <a:latin typeface="Cambria Math"/>
                        <a:ea typeface="微软雅黑" pitchFamily="34" charset="-122"/>
                      </a:rPr>
                      <m:t>−</m:t>
                    </m:r>
                    <m:r>
                      <a:rPr lang="en-US" altLang="zh-CN" sz="2000" b="1" i="1" smtClean="0">
                        <a:latin typeface="Cambria Math"/>
                        <a:ea typeface="微软雅黑" pitchFamily="34" charset="-122"/>
                      </a:rPr>
                      <m:t>𝟏</m:t>
                    </m:r>
                  </m:oMath>
                </a14:m>
                <a:r>
                  <a:rPr lang="zh-CN" altLang="en-US" sz="2000" b="1" dirty="0" smtClean="0">
                    <a:latin typeface="微软雅黑" pitchFamily="34" charset="-122"/>
                    <a:ea typeface="微软雅黑" pitchFamily="34" charset="-122"/>
                  </a:rPr>
                  <a:t>个决策向量。另外，注意到以上定义的决策向量</a:t>
                </a:r>
                <a14:m>
                  <m:oMath xmlns:m="http://schemas.openxmlformats.org/officeDocument/2006/math">
                    <m:r>
                      <a:rPr lang="en-US" altLang="zh-CN" sz="2000" b="1" i="1">
                        <a:latin typeface="Cambria Math"/>
                        <a:ea typeface="微软雅黑" pitchFamily="34" charset="-122"/>
                      </a:rPr>
                      <m:t>𝒙</m:t>
                    </m:r>
                  </m:oMath>
                </a14:m>
                <a:r>
                  <a:rPr lang="en-US" altLang="zh-CN" sz="2000" b="1" dirty="0">
                    <a:latin typeface="微软雅黑" pitchFamily="34" charset="-122"/>
                    <a:ea typeface="微软雅黑" pitchFamily="34" charset="-122"/>
                  </a:rPr>
                  <a:t>, </a:t>
                </a:r>
                <a14:m>
                  <m:oMath xmlns:m="http://schemas.openxmlformats.org/officeDocument/2006/math">
                    <m:r>
                      <a:rPr lang="en-US" altLang="zh-CN" sz="2000" b="1" i="1">
                        <a:latin typeface="Cambria Math"/>
                        <a:ea typeface="微软雅黑" pitchFamily="34" charset="-122"/>
                      </a:rPr>
                      <m:t>𝒚</m:t>
                    </m:r>
                  </m:oMath>
                </a14:m>
                <a:r>
                  <a:rPr lang="zh-CN" altLang="en-US" sz="2000" b="1" dirty="0">
                    <a:latin typeface="微软雅黑" pitchFamily="34" charset="-122"/>
                    <a:ea typeface="微软雅黑" pitchFamily="34" charset="-122"/>
                  </a:rPr>
                  <a:t>和</a:t>
                </a:r>
                <a14:m>
                  <m:oMath xmlns:m="http://schemas.openxmlformats.org/officeDocument/2006/math">
                    <m:r>
                      <a:rPr lang="en-US" altLang="zh-CN" sz="2000" b="1" i="1" dirty="0">
                        <a:latin typeface="Cambria Math"/>
                        <a:ea typeface="微软雅黑" pitchFamily="34" charset="-122"/>
                      </a:rPr>
                      <m:t>𝒕</m:t>
                    </m:r>
                  </m:oMath>
                </a14:m>
                <a:r>
                  <a:rPr lang="zh-CN" altLang="en-US" sz="2000" b="1" dirty="0" smtClean="0">
                    <a:latin typeface="微软雅黑" pitchFamily="34" charset="-122"/>
                    <a:ea typeface="微软雅黑" pitchFamily="34" charset="-122"/>
                  </a:rPr>
                  <a:t>保证了：</a:t>
                </a:r>
                <a:endParaRPr lang="en-US" altLang="zh-CN" sz="2000" b="1" dirty="0" smtClean="0">
                  <a:latin typeface="微软雅黑" pitchFamily="34" charset="-122"/>
                  <a:ea typeface="微软雅黑" pitchFamily="34" charset="-122"/>
                </a:endParaRPr>
              </a:p>
              <a:p>
                <a:pPr>
                  <a:lnSpc>
                    <a:spcPct val="120000"/>
                  </a:lnSpc>
                  <a:buFont typeface="Wingdings" pitchFamily="2" charset="2"/>
                  <a:buChar char="Ø"/>
                </a:pPr>
                <a:r>
                  <a:rPr lang="zh-CN" altLang="en-US" sz="2000" b="1" dirty="0">
                    <a:solidFill>
                      <a:srgbClr val="C00000"/>
                    </a:solidFill>
                    <a:latin typeface="微软雅黑" pitchFamily="34" charset="-122"/>
                    <a:ea typeface="微软雅黑" pitchFamily="34" charset="-122"/>
                  </a:rPr>
                  <a:t>每辆</a:t>
                </a:r>
                <a:r>
                  <a:rPr lang="zh-CN" altLang="en-US" sz="2000" b="1" dirty="0" smtClean="0">
                    <a:solidFill>
                      <a:srgbClr val="C00000"/>
                    </a:solidFill>
                    <a:latin typeface="微软雅黑" pitchFamily="34" charset="-122"/>
                    <a:ea typeface="微软雅黑" pitchFamily="34" charset="-122"/>
                  </a:rPr>
                  <a:t>车最多被使用一次；</a:t>
                </a:r>
                <a:endParaRPr lang="en-US" altLang="zh-CN" sz="2000" b="1" dirty="0" smtClean="0">
                  <a:solidFill>
                    <a:srgbClr val="C00000"/>
                  </a:solidFill>
                  <a:latin typeface="微软雅黑" pitchFamily="34" charset="-122"/>
                  <a:ea typeface="微软雅黑" pitchFamily="34" charset="-122"/>
                </a:endParaRPr>
              </a:p>
              <a:p>
                <a:pPr>
                  <a:lnSpc>
                    <a:spcPct val="120000"/>
                  </a:lnSpc>
                  <a:buFont typeface="Wingdings" pitchFamily="2" charset="2"/>
                  <a:buChar char="Ø"/>
                </a:pPr>
                <a:r>
                  <a:rPr lang="zh-CN" altLang="en-US" sz="2000" b="1" dirty="0" smtClean="0">
                    <a:solidFill>
                      <a:srgbClr val="C00000"/>
                    </a:solidFill>
                    <a:latin typeface="微软雅黑" pitchFamily="34" charset="-122"/>
                    <a:ea typeface="微软雅黑" pitchFamily="34" charset="-122"/>
                  </a:rPr>
                  <a:t>所有的路线都以配送中心为出发和结束点；</a:t>
                </a:r>
                <a:endParaRPr lang="en-US" altLang="zh-CN" sz="2000" b="1" dirty="0" smtClean="0">
                  <a:solidFill>
                    <a:srgbClr val="C00000"/>
                  </a:solidFill>
                  <a:latin typeface="微软雅黑" pitchFamily="34" charset="-122"/>
                  <a:ea typeface="微软雅黑" pitchFamily="34" charset="-122"/>
                </a:endParaRPr>
              </a:p>
              <a:p>
                <a:pPr>
                  <a:lnSpc>
                    <a:spcPct val="120000"/>
                  </a:lnSpc>
                  <a:buFont typeface="Wingdings" pitchFamily="2" charset="2"/>
                  <a:buChar char="Ø"/>
                </a:pPr>
                <a:r>
                  <a:rPr lang="zh-CN" altLang="en-US" sz="2000" b="1" dirty="0" smtClean="0">
                    <a:solidFill>
                      <a:srgbClr val="C00000"/>
                    </a:solidFill>
                    <a:latin typeface="微软雅黑" pitchFamily="34" charset="-122"/>
                    <a:ea typeface="微软雅黑" pitchFamily="34" charset="-122"/>
                  </a:rPr>
                  <a:t>每名顾客有且只有一辆车为其服务；</a:t>
                </a:r>
                <a:endParaRPr lang="en-US" altLang="zh-CN" sz="2000" b="1" dirty="0" smtClean="0">
                  <a:solidFill>
                    <a:srgbClr val="C00000"/>
                  </a:solidFill>
                  <a:latin typeface="微软雅黑" pitchFamily="34" charset="-122"/>
                  <a:ea typeface="微软雅黑" pitchFamily="34" charset="-122"/>
                </a:endParaRPr>
              </a:p>
              <a:p>
                <a:pPr>
                  <a:lnSpc>
                    <a:spcPct val="120000"/>
                  </a:lnSpc>
                  <a:buFont typeface="Wingdings" pitchFamily="2" charset="2"/>
                  <a:buChar char="Ø"/>
                </a:pPr>
                <a:r>
                  <a:rPr lang="zh-CN" altLang="en-US" sz="2000" b="1" dirty="0" smtClean="0">
                    <a:solidFill>
                      <a:srgbClr val="C00000"/>
                    </a:solidFill>
                    <a:latin typeface="微软雅黑" pitchFamily="34" charset="-122"/>
                    <a:ea typeface="微软雅黑" pitchFamily="34" charset="-122"/>
                  </a:rPr>
                  <a:t>路线中没有子圈。</a:t>
                </a:r>
                <a:endParaRPr lang="zh-CN" altLang="en-US" sz="2000" b="1" dirty="0">
                  <a:solidFill>
                    <a:srgbClr val="C00000"/>
                  </a:solidFill>
                  <a:latin typeface="微软雅黑" pitchFamily="34" charset="-122"/>
                  <a:ea typeface="微软雅黑" pitchFamily="34"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395536" y="3861048"/>
                <a:ext cx="8280919" cy="2592288"/>
              </a:xfrm>
              <a:prstGeom prst="rect">
                <a:avLst/>
              </a:prstGeom>
              <a:blipFill rotWithShape="1">
                <a:blip r:embed="rId3"/>
                <a:stretch>
                  <a:fillRect l="-810" b="-4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5517232"/>
            <a:ext cx="4137809" cy="134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0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467545" y="1196752"/>
                <a:ext cx="8064896" cy="5184576"/>
              </a:xfrm>
            </p:spPr>
            <p:txBody>
              <a:bodyPr/>
              <a:lstStyle/>
              <a:p>
                <a:pPr marL="0" indent="0" latinLnBrk="0">
                  <a:lnSpc>
                    <a:spcPct val="150000"/>
                  </a:lnSpc>
                  <a:buNone/>
                </a:pPr>
                <a:r>
                  <a:rPr lang="zh-CN" altLang="en-US" sz="2400" b="1" dirty="0" smtClean="0">
                    <a:latin typeface="微软雅黑" pitchFamily="34" charset="-122"/>
                    <a:ea typeface="微软雅黑" pitchFamily="34" charset="-122"/>
                  </a:rPr>
                  <a:t>设</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𝒇</m:t>
                        </m:r>
                      </m:e>
                      <m:sub>
                        <m:r>
                          <a:rPr lang="en-US" altLang="zh-CN" sz="2400" b="1" i="1" smtClean="0">
                            <a:latin typeface="Cambria Math"/>
                            <a:ea typeface="微软雅黑" pitchFamily="34" charset="-122"/>
                          </a:rPr>
                          <m:t>𝒊</m:t>
                        </m:r>
                      </m:sub>
                    </m:sSub>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𝒙</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𝒚</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𝒕</m:t>
                    </m:r>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为车辆抵达顾客处的时间函数，它由决策向量</a:t>
                </a:r>
                <a14:m>
                  <m:oMath xmlns:m="http://schemas.openxmlformats.org/officeDocument/2006/math">
                    <m:r>
                      <a:rPr lang="en-US" altLang="zh-CN" sz="2400" b="1" i="1">
                        <a:latin typeface="Cambria Math"/>
                        <a:ea typeface="微软雅黑" pitchFamily="34" charset="-122"/>
                      </a:rPr>
                      <m:t>𝒙</m:t>
                    </m:r>
                  </m:oMath>
                </a14:m>
                <a:r>
                  <a:rPr lang="en-US" altLang="zh-CN" sz="2400" b="1" dirty="0">
                    <a:latin typeface="微软雅黑" pitchFamily="34" charset="-122"/>
                    <a:ea typeface="微软雅黑" pitchFamily="34" charset="-122"/>
                  </a:rPr>
                  <a:t>, </a:t>
                </a:r>
                <a14:m>
                  <m:oMath xmlns:m="http://schemas.openxmlformats.org/officeDocument/2006/math">
                    <m:r>
                      <a:rPr lang="en-US" altLang="zh-CN" sz="2400" b="1" i="1">
                        <a:latin typeface="Cambria Math"/>
                        <a:ea typeface="微软雅黑" pitchFamily="34" charset="-122"/>
                      </a:rPr>
                      <m:t>𝒚</m:t>
                    </m:r>
                  </m:oMath>
                </a14:m>
                <a:r>
                  <a:rPr lang="zh-CN" altLang="en-US" sz="2400" b="1" dirty="0">
                    <a:latin typeface="微软雅黑" pitchFamily="34" charset="-122"/>
                    <a:ea typeface="微软雅黑" pitchFamily="34" charset="-122"/>
                  </a:rPr>
                  <a:t>和</a:t>
                </a:r>
                <a14:m>
                  <m:oMath xmlns:m="http://schemas.openxmlformats.org/officeDocument/2006/math">
                    <m:r>
                      <a:rPr lang="en-US" altLang="zh-CN" sz="2400" b="1" i="1" dirty="0">
                        <a:latin typeface="Cambria Math"/>
                        <a:ea typeface="微软雅黑" pitchFamily="34" charset="-122"/>
                      </a:rPr>
                      <m:t>𝒕</m:t>
                    </m:r>
                  </m:oMath>
                </a14:m>
                <a:r>
                  <a:rPr lang="zh-CN" altLang="en-US" sz="2400" b="1" dirty="0" smtClean="0">
                    <a:latin typeface="微软雅黑" pitchFamily="34" charset="-122"/>
                    <a:ea typeface="微软雅黑" pitchFamily="34" charset="-122"/>
                  </a:rPr>
                  <a:t>决定，</a:t>
                </a:r>
                <a14:m>
                  <m:oMath xmlns:m="http://schemas.openxmlformats.org/officeDocument/2006/math">
                    <m:r>
                      <a:rPr lang="en-US" altLang="zh-CN" sz="2400" b="1" i="1" smtClean="0">
                        <a:latin typeface="Cambria Math"/>
                        <a:ea typeface="微软雅黑" pitchFamily="34" charset="-122"/>
                      </a:rPr>
                      <m:t>𝒊</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𝒏</m:t>
                    </m:r>
                  </m:oMath>
                </a14:m>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由于当车辆到达顾客处时，既可以立即卸货，也可以稍候卸货，所以</a:t>
                </a:r>
                <a14:m>
                  <m:oMath xmlns:m="http://schemas.openxmlformats.org/officeDocument/2006/math">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𝒇</m:t>
                        </m:r>
                      </m:e>
                      <m:sub>
                        <m:r>
                          <a:rPr lang="en-US" altLang="zh-CN" sz="2400" b="1" i="1">
                            <a:latin typeface="Cambria Math"/>
                            <a:ea typeface="微软雅黑" pitchFamily="34" charset="-122"/>
                          </a:rPr>
                          <m:t>𝒊</m:t>
                        </m:r>
                      </m:sub>
                    </m:sSub>
                    <m:r>
                      <a:rPr lang="en-US" altLang="zh-CN" sz="2400" b="1" i="1">
                        <a:latin typeface="Cambria Math"/>
                        <a:ea typeface="微软雅黑" pitchFamily="34" charset="-122"/>
                      </a:rPr>
                      <m:t>(</m:t>
                    </m:r>
                    <m:r>
                      <a:rPr lang="en-US" altLang="zh-CN" sz="2400" b="1" i="1">
                        <a:latin typeface="Cambria Math"/>
                        <a:ea typeface="微软雅黑" pitchFamily="34" charset="-122"/>
                      </a:rPr>
                      <m:t>𝒙</m:t>
                    </m:r>
                    <m:r>
                      <a:rPr lang="en-US" altLang="zh-CN" sz="2400" b="1" i="1">
                        <a:latin typeface="Cambria Math"/>
                        <a:ea typeface="微软雅黑" pitchFamily="34" charset="-122"/>
                      </a:rPr>
                      <m:t>,</m:t>
                    </m:r>
                    <m:r>
                      <a:rPr lang="en-US" altLang="zh-CN" sz="2400" b="1" i="1">
                        <a:latin typeface="Cambria Math"/>
                        <a:ea typeface="微软雅黑" pitchFamily="34" charset="-122"/>
                      </a:rPr>
                      <m:t>𝒚</m:t>
                    </m:r>
                    <m:r>
                      <a:rPr lang="en-US" altLang="zh-CN" sz="2400" b="1" i="1">
                        <a:latin typeface="Cambria Math"/>
                        <a:ea typeface="微软雅黑" pitchFamily="34" charset="-122"/>
                      </a:rPr>
                      <m:t>,</m:t>
                    </m:r>
                    <m:r>
                      <a:rPr lang="en-US" altLang="zh-CN" sz="2400" b="1" i="1">
                        <a:latin typeface="Cambria Math"/>
                        <a:ea typeface="微软雅黑" pitchFamily="34" charset="-122"/>
                      </a:rPr>
                      <m:t>𝒕</m:t>
                    </m:r>
                    <m:r>
                      <a:rPr lang="en-US" altLang="zh-CN" sz="2400" b="1" i="1">
                        <a:latin typeface="Cambria Math"/>
                        <a:ea typeface="微软雅黑" pitchFamily="34" charset="-122"/>
                      </a:rPr>
                      <m:t>)</m:t>
                    </m:r>
                  </m:oMath>
                </a14:m>
                <a:r>
                  <a:rPr lang="zh-CN" altLang="en-US" sz="2400" b="1" dirty="0" smtClean="0">
                    <a:latin typeface="微软雅黑" pitchFamily="34" charset="-122"/>
                    <a:ea typeface="微软雅黑" pitchFamily="34" charset="-122"/>
                  </a:rPr>
                  <a:t>的计算就在很大程度上依赖操作策略。在此，假设车辆不可早于顾客指定的时间窗口交货。即</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n"/>
                </a:pPr>
                <a:r>
                  <a:rPr lang="zh-CN" altLang="en-US" sz="2400" b="1" dirty="0" smtClean="0">
                    <a:latin typeface="微软雅黑" pitchFamily="34" charset="-122"/>
                    <a:ea typeface="微软雅黑" pitchFamily="34" charset="-122"/>
                  </a:rPr>
                  <a:t>如果车辆在指定的时间窗口之前抵达，它就必须在一旁等待，直到顾客指定的时间为止；</a:t>
                </a:r>
                <a:endParaRPr lang="en-US" altLang="zh-CN" sz="2400" b="1" dirty="0" smtClean="0">
                  <a:latin typeface="微软雅黑" pitchFamily="34" charset="-122"/>
                  <a:ea typeface="微软雅黑" pitchFamily="34" charset="-122"/>
                </a:endParaRPr>
              </a:p>
              <a:p>
                <a:pPr latinLnBrk="0">
                  <a:lnSpc>
                    <a:spcPct val="150000"/>
                  </a:lnSpc>
                  <a:buFont typeface="Wingdings" pitchFamily="2" charset="2"/>
                  <a:buChar char="n"/>
                </a:pPr>
                <a:r>
                  <a:rPr lang="zh-CN" altLang="en-US" sz="2400" b="1" dirty="0" smtClean="0">
                    <a:latin typeface="微软雅黑" pitchFamily="34" charset="-122"/>
                    <a:ea typeface="微软雅黑" pitchFamily="34" charset="-122"/>
                  </a:rPr>
                  <a:t>如果车辆在指定的时间窗口内达到，则立即卸货。</a:t>
                </a:r>
                <a:endParaRPr lang="zh-CN" altLang="en-US"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467545" y="1196752"/>
                <a:ext cx="8064896" cy="5184576"/>
              </a:xfrm>
              <a:blipFill rotWithShape="1">
                <a:blip r:embed="rId2"/>
                <a:stretch>
                  <a:fillRect l="-1209"/>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4055232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684213" y="1196752"/>
                <a:ext cx="7704211" cy="5184576"/>
              </a:xfrm>
            </p:spPr>
            <p:txBody>
              <a:bodyPr/>
              <a:lstStyle/>
              <a:p>
                <a:pPr marL="0" indent="0" latinLnBrk="0">
                  <a:lnSpc>
                    <a:spcPct val="150000"/>
                  </a:lnSpc>
                  <a:buNone/>
                </a:pPr>
                <a:r>
                  <a:rPr lang="zh-CN" altLang="en-US" sz="2400" b="1" dirty="0" smtClean="0">
                    <a:latin typeface="微软雅黑" pitchFamily="34" charset="-122"/>
                    <a:ea typeface="微软雅黑" pitchFamily="34" charset="-122"/>
                  </a:rPr>
                  <a:t>如果车辆</a:t>
                </a:r>
                <a14:m>
                  <m:oMath xmlns:m="http://schemas.openxmlformats.org/officeDocument/2006/math">
                    <m:r>
                      <a:rPr lang="en-US" altLang="zh-CN" sz="2400" b="1" i="1" smtClean="0">
                        <a:latin typeface="Cambria Math"/>
                        <a:ea typeface="微软雅黑" pitchFamily="34" charset="-122"/>
                      </a:rPr>
                      <m:t>𝒌</m:t>
                    </m:r>
                  </m:oMath>
                </a14:m>
                <a:r>
                  <a:rPr lang="zh-CN" altLang="en-US" sz="2400" b="1" dirty="0" smtClean="0">
                    <a:latin typeface="微软雅黑" pitchFamily="34" charset="-122"/>
                    <a:ea typeface="微软雅黑" pitchFamily="34" charset="-122"/>
                  </a:rPr>
                  <a:t>用于运输（即</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sub>
                    </m:sSub>
                    <m:r>
                      <a:rPr lang="en-US" altLang="zh-CN" sz="2400" b="1" i="1" smtClean="0">
                        <a:latin typeface="Cambria Math"/>
                        <a:ea typeface="微软雅黑" pitchFamily="34" charset="-122"/>
                      </a:rPr>
                      <m:t>&gt;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Sub>
                  </m:oMath>
                </a14:m>
                <a:r>
                  <a:rPr lang="zh-CN" altLang="en-US" sz="2400" b="1" dirty="0" smtClean="0">
                    <a:latin typeface="微软雅黑" pitchFamily="34" charset="-122"/>
                    <a:ea typeface="微软雅黑" pitchFamily="34" charset="-122"/>
                  </a:rPr>
                  <a:t>），</a:t>
                </a:r>
                <a14:m>
                  <m:oMath xmlns:m="http://schemas.openxmlformats.org/officeDocument/2006/math">
                    <m:r>
                      <a:rPr lang="en-US" altLang="zh-CN" sz="2400" b="1" i="1" dirty="0" smtClean="0">
                        <a:latin typeface="Cambria Math"/>
                        <a:ea typeface="微软雅黑" pitchFamily="34" charset="-122"/>
                      </a:rPr>
                      <m:t>𝟏</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𝒌</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𝒎</m:t>
                    </m:r>
                  </m:oMath>
                </a14:m>
                <a:r>
                  <a:rPr lang="zh-CN" altLang="en-US" sz="2400" b="1" dirty="0" smtClean="0">
                    <a:latin typeface="微软雅黑" pitchFamily="34" charset="-122"/>
                    <a:ea typeface="微软雅黑" pitchFamily="34" charset="-122"/>
                  </a:rPr>
                  <a:t>，则对任何</a:t>
                </a:r>
                <a14:m>
                  <m:oMath xmlns:m="http://schemas.openxmlformats.org/officeDocument/2006/math">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𝒋</m:t>
                    </m:r>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𝒚</m:t>
                        </m:r>
                      </m:e>
                      <m:sub>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Sub>
                  </m:oMath>
                </a14:m>
                <a:r>
                  <a:rPr lang="zh-CN" altLang="en-US" sz="2400" b="1" dirty="0" smtClean="0">
                    <a:latin typeface="微软雅黑" pitchFamily="34" charset="-122"/>
                    <a:ea typeface="微软雅黑" pitchFamily="34" charset="-122"/>
                  </a:rPr>
                  <a:t>，有</a:t>
                </a:r>
                <a:endParaRPr lang="en-US" altLang="zh-CN" sz="2400" b="1" dirty="0" smtClean="0">
                  <a:latin typeface="微软雅黑" pitchFamily="34" charset="-122"/>
                  <a:ea typeface="微软雅黑" pitchFamily="34" charset="-122"/>
                </a:endParaRPr>
              </a:p>
              <a:p>
                <a:pPr marL="0" indent="0" latinLnBrk="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𝒇</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𝒙</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𝒚</m:t>
                                  </m:r>
                                </m:e>
                                <m:sub>
                                  <m:r>
                                    <a:rPr lang="en-US" altLang="zh-CN" sz="2400" b="1" i="1" smtClean="0">
                                      <a:solidFill>
                                        <a:srgbClr val="C00000"/>
                                      </a:solidFill>
                                      <a:latin typeface="Cambria Math"/>
                                      <a:ea typeface="微软雅黑" pitchFamily="34" charset="-122"/>
                                    </a:rPr>
                                    <m:t>𝒌</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sub>
                      </m:sSub>
                      <m:d>
                        <m:dPr>
                          <m:ctrlPr>
                            <a:rPr lang="en-US" altLang="zh-CN" sz="2400" b="1" i="1" smtClean="0">
                              <a:solidFill>
                                <a:srgbClr val="C00000"/>
                              </a:solidFill>
                              <a:latin typeface="Cambria Math"/>
                              <a:ea typeface="微软雅黑" pitchFamily="34" charset="-122"/>
                            </a:rPr>
                          </m:ctrlPr>
                        </m:dPr>
                        <m:e>
                          <m:r>
                            <a:rPr lang="en-US" altLang="zh-CN" sz="2400" b="1" i="1" smtClean="0">
                              <a:solidFill>
                                <a:srgbClr val="C00000"/>
                              </a:solidFill>
                              <a:latin typeface="Cambria Math"/>
                              <a:ea typeface="微软雅黑" pitchFamily="34" charset="-122"/>
                            </a:rPr>
                            <m:t>𝒙</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𝒚</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𝒕</m:t>
                          </m:r>
                        </m:e>
                      </m:d>
                      <m:r>
                        <a:rPr lang="en-US" altLang="zh-CN" sz="2400" b="1" i="1" smtClean="0">
                          <a:solidFill>
                            <a:srgbClr val="C00000"/>
                          </a:solidFill>
                          <a:latin typeface="Cambria Math"/>
                          <a:ea typeface="微软雅黑" pitchFamily="34" charset="-122"/>
                        </a:rPr>
                        <m:t>=</m:t>
                      </m:r>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𝒕</m:t>
                          </m:r>
                        </m:e>
                        <m:sub>
                          <m:r>
                            <a:rPr lang="en-US" altLang="zh-CN" sz="2400" b="1" i="1" smtClean="0">
                              <a:solidFill>
                                <a:srgbClr val="C00000"/>
                              </a:solidFill>
                              <a:latin typeface="Cambria Math"/>
                              <a:ea typeface="微软雅黑" pitchFamily="34" charset="-122"/>
                            </a:rPr>
                            <m:t>𝒌</m:t>
                          </m:r>
                        </m:sub>
                      </m:sSub>
                      <m:r>
                        <a:rPr lang="en-US" altLang="zh-CN" sz="2400" b="1" i="1" smtClean="0">
                          <a:solidFill>
                            <a:srgbClr val="C00000"/>
                          </a:solidFill>
                          <a:latin typeface="Cambria Math"/>
                          <a:ea typeface="微软雅黑" pitchFamily="34" charset="-122"/>
                        </a:rPr>
                        <m:t>+</m:t>
                      </m:r>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𝑻</m:t>
                          </m:r>
                        </m:e>
                        <m:sub>
                          <m:r>
                            <a:rPr lang="en-US" altLang="zh-CN" sz="2400" b="1" i="1" smtClean="0">
                              <a:solidFill>
                                <a:srgbClr val="C00000"/>
                              </a:solidFill>
                              <a:latin typeface="Cambria Math"/>
                              <a:ea typeface="微软雅黑" pitchFamily="34" charset="-122"/>
                            </a:rPr>
                            <m:t>𝟎</m:t>
                          </m:r>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𝒙</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𝒚</m:t>
                                  </m:r>
                                </m:e>
                                <m:sub>
                                  <m:r>
                                    <a:rPr lang="en-US" altLang="zh-CN" sz="2400" b="1" i="1" smtClean="0">
                                      <a:solidFill>
                                        <a:srgbClr val="C00000"/>
                                      </a:solidFill>
                                      <a:latin typeface="Cambria Math"/>
                                      <a:ea typeface="微软雅黑" pitchFamily="34" charset="-122"/>
                                    </a:rPr>
                                    <m:t>𝒌</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sub>
                      </m:sSub>
                    </m:oMath>
                  </m:oMathPara>
                </a14:m>
                <a:endParaRPr lang="en-US" altLang="zh-CN" sz="2400" b="1" dirty="0">
                  <a:latin typeface="微软雅黑" pitchFamily="34" charset="-122"/>
                  <a:ea typeface="微软雅黑" pitchFamily="34" charset="-122"/>
                </a:endParaRPr>
              </a:p>
              <a:p>
                <a:pPr marL="0" indent="0" latinLnBrk="0">
                  <a:lnSpc>
                    <a:spcPct val="150000"/>
                  </a:lnSpc>
                  <a:buNone/>
                </a:pPr>
                <a:r>
                  <a:rPr lang="zh-CN" altLang="en-US" sz="2400" b="1" dirty="0" smtClean="0">
                    <a:latin typeface="微软雅黑" pitchFamily="34" charset="-122"/>
                    <a:ea typeface="微软雅黑" pitchFamily="34" charset="-122"/>
                  </a:rPr>
                  <a:t>和</a:t>
                </a:r>
                <a:endParaRPr lang="en-US" altLang="zh-CN" sz="2400" b="1" dirty="0" smtClean="0">
                  <a:latin typeface="微软雅黑" pitchFamily="34" charset="-122"/>
                  <a:ea typeface="微软雅黑" pitchFamily="34" charset="-122"/>
                </a:endParaRPr>
              </a:p>
              <a:p>
                <a:pPr marL="0" indent="0" latinLnBrk="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𝒇</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𝒙</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𝒚</m:t>
                                  </m:r>
                                </m:e>
                                <m:sub>
                                  <m:r>
                                    <a:rPr lang="en-US" altLang="zh-CN" sz="2400" b="1" i="1">
                                      <a:solidFill>
                                        <a:srgbClr val="C00000"/>
                                      </a:solidFill>
                                      <a:latin typeface="Cambria Math"/>
                                      <a:ea typeface="微软雅黑" pitchFamily="34" charset="-122"/>
                                    </a:rPr>
                                    <m:t>𝒌</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𝟏</m:t>
                                  </m:r>
                                </m:sub>
                              </m:sSub>
                              <m:r>
                                <a:rPr lang="en-US" altLang="zh-CN" sz="2400" b="1" i="1">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𝒋</m:t>
                              </m:r>
                            </m:sub>
                          </m:sSub>
                        </m:sub>
                      </m:sSub>
                      <m:d>
                        <m:dPr>
                          <m:ctrlPr>
                            <a:rPr lang="en-US" altLang="zh-CN" sz="2400" b="1" i="1">
                              <a:solidFill>
                                <a:srgbClr val="C00000"/>
                              </a:solidFill>
                              <a:latin typeface="Cambria Math"/>
                              <a:ea typeface="微软雅黑" pitchFamily="34" charset="-122"/>
                            </a:rPr>
                          </m:ctrlPr>
                        </m:dPr>
                        <m:e>
                          <m:r>
                            <a:rPr lang="en-US" altLang="zh-CN" sz="2400" b="1" i="1">
                              <a:solidFill>
                                <a:srgbClr val="C00000"/>
                              </a:solidFill>
                              <a:latin typeface="Cambria Math"/>
                              <a:ea typeface="微软雅黑" pitchFamily="34" charset="-122"/>
                            </a:rPr>
                            <m:t>𝒙</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𝒚</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𝒕</m:t>
                          </m:r>
                        </m:e>
                      </m:d>
                      <m:r>
                        <a:rPr lang="en-US" altLang="zh-CN" sz="2400" b="1" i="1" smtClean="0">
                          <a:solidFill>
                            <a:srgbClr val="C00000"/>
                          </a:solidFill>
                          <a:latin typeface="Cambria Math"/>
                          <a:ea typeface="微软雅黑" pitchFamily="34" charset="-122"/>
                        </a:rPr>
                        <m:t>=</m:t>
                      </m:r>
                      <m:func>
                        <m:funcPr>
                          <m:ctrlPr>
                            <a:rPr lang="en-US" altLang="zh-CN" sz="2400" b="1" i="1" smtClean="0">
                              <a:solidFill>
                                <a:srgbClr val="C00000"/>
                              </a:solidFill>
                              <a:latin typeface="Cambria Math"/>
                              <a:ea typeface="微软雅黑" pitchFamily="34" charset="-122"/>
                            </a:rPr>
                          </m:ctrlPr>
                        </m:funcPr>
                        <m:fName>
                          <m:limLow>
                            <m:limLowPr>
                              <m:ctrlPr>
                                <a:rPr lang="en-US" altLang="zh-CN" sz="2400" b="1" i="1" smtClean="0">
                                  <a:solidFill>
                                    <a:srgbClr val="C00000"/>
                                  </a:solidFill>
                                  <a:latin typeface="Cambria Math"/>
                                  <a:ea typeface="微软雅黑" pitchFamily="34" charset="-122"/>
                                </a:rPr>
                              </m:ctrlPr>
                            </m:limLowPr>
                            <m:e>
                              <m:r>
                                <m:rPr>
                                  <m:sty m:val="p"/>
                                </m:rPr>
                                <a:rPr lang="en-US" altLang="zh-CN" sz="2400" b="0" i="0" smtClean="0">
                                  <a:solidFill>
                                    <a:srgbClr val="C00000"/>
                                  </a:solidFill>
                                  <a:latin typeface="Cambria Math"/>
                                  <a:ea typeface="微软雅黑" pitchFamily="34" charset="-122"/>
                                </a:rPr>
                                <m:t>max</m:t>
                              </m:r>
                            </m:e>
                            <m:lim/>
                          </m:limLow>
                        </m:fName>
                        <m:e>
                          <m:d>
                            <m:dPr>
                              <m:begChr m:val="{"/>
                              <m:endChr m:val="}"/>
                              <m:ctrlPr>
                                <a:rPr lang="en-US" altLang="zh-CN" sz="2400" b="1" i="1" smtClean="0">
                                  <a:solidFill>
                                    <a:srgbClr val="C00000"/>
                                  </a:solidFill>
                                  <a:latin typeface="Cambria Math"/>
                                  <a:ea typeface="微软雅黑" pitchFamily="34" charset="-122"/>
                                </a:rPr>
                              </m:ctrlPr>
                            </m:dPr>
                            <m:e>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𝒇</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𝒙</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𝒚</m:t>
                                          </m:r>
                                        </m:e>
                                        <m:sub>
                                          <m:r>
                                            <a:rPr lang="en-US" altLang="zh-CN" sz="2400" b="1" i="1">
                                              <a:solidFill>
                                                <a:srgbClr val="C00000"/>
                                              </a:solidFill>
                                              <a:latin typeface="Cambria Math"/>
                                              <a:ea typeface="微软雅黑" pitchFamily="34" charset="-122"/>
                                            </a:rPr>
                                            <m:t>𝒌</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𝟏</m:t>
                                          </m:r>
                                        </m:sub>
                                      </m:sSub>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𝒋</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sub>
                              </m:sSub>
                              <m:d>
                                <m:dPr>
                                  <m:ctrlPr>
                                    <a:rPr lang="en-US" altLang="zh-CN" sz="2400" b="1" i="1">
                                      <a:solidFill>
                                        <a:srgbClr val="C00000"/>
                                      </a:solidFill>
                                      <a:latin typeface="Cambria Math"/>
                                      <a:ea typeface="微软雅黑" pitchFamily="34" charset="-122"/>
                                    </a:rPr>
                                  </m:ctrlPr>
                                </m:dPr>
                                <m:e>
                                  <m:r>
                                    <a:rPr lang="en-US" altLang="zh-CN" sz="2400" b="1" i="1">
                                      <a:solidFill>
                                        <a:srgbClr val="C00000"/>
                                      </a:solidFill>
                                      <a:latin typeface="Cambria Math"/>
                                      <a:ea typeface="微软雅黑" pitchFamily="34" charset="-122"/>
                                    </a:rPr>
                                    <m:t>𝒙</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𝒚</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𝒕</m:t>
                                  </m:r>
                                </m:e>
                              </m:d>
                              <m:r>
                                <a:rPr lang="en-US" altLang="zh-CN" sz="2400" b="1" i="1" smtClean="0">
                                  <a:solidFill>
                                    <a:srgbClr val="C00000"/>
                                  </a:solidFill>
                                  <a:latin typeface="Cambria Math"/>
                                  <a:ea typeface="微软雅黑" pitchFamily="34" charset="-122"/>
                                </a:rPr>
                                <m:t>, </m:t>
                              </m:r>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𝒂</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𝒙</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𝒚</m:t>
                                          </m:r>
                                        </m:e>
                                        <m:sub>
                                          <m:r>
                                            <a:rPr lang="en-US" altLang="zh-CN" sz="2400" b="1" i="1" smtClean="0">
                                              <a:solidFill>
                                                <a:srgbClr val="C00000"/>
                                              </a:solidFill>
                                              <a:latin typeface="Cambria Math"/>
                                              <a:ea typeface="微软雅黑" pitchFamily="34" charset="-122"/>
                                            </a:rPr>
                                            <m:t>𝒌</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𝒋</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sub>
                              </m:sSub>
                            </m:e>
                          </m:d>
                        </m:e>
                      </m:func>
                    </m:oMath>
                  </m:oMathPara>
                </a14:m>
                <a:endParaRPr lang="en-US" altLang="zh-CN" sz="2400" b="1" i="1" dirty="0" smtClean="0">
                  <a:solidFill>
                    <a:srgbClr val="C00000"/>
                  </a:solidFill>
                  <a:latin typeface="Cambria Math"/>
                  <a:ea typeface="微软雅黑" pitchFamily="34" charset="-122"/>
                </a:endParaRPr>
              </a:p>
              <a:p>
                <a:pPr marL="0" indent="0" latinLnBrk="0">
                  <a:lnSpc>
                    <a:spcPct val="150000"/>
                  </a:lnSpc>
                  <a:buNone/>
                </a:pPr>
                <a14:m>
                  <m:oMathPara xmlns:m="http://schemas.openxmlformats.org/officeDocument/2006/math">
                    <m:oMathParaPr>
                      <m:jc m:val="right"/>
                    </m:oMathParaPr>
                    <m:oMath xmlns:m="http://schemas.openxmlformats.org/officeDocument/2006/math">
                      <m:r>
                        <a:rPr lang="en-US" altLang="zh-CN" sz="2400" b="1" i="1" smtClean="0">
                          <a:solidFill>
                            <a:srgbClr val="C00000"/>
                          </a:solidFill>
                          <a:latin typeface="Cambria Math"/>
                          <a:ea typeface="微软雅黑" pitchFamily="34" charset="-122"/>
                        </a:rPr>
                        <m:t>              </m:t>
                      </m:r>
                      <m:r>
                        <a:rPr lang="en-US" altLang="zh-CN" sz="2400" b="1" i="1">
                          <a:solidFill>
                            <a:srgbClr val="C00000"/>
                          </a:solidFill>
                          <a:latin typeface="Cambria Math"/>
                          <a:ea typeface="微软雅黑" pitchFamily="34" charset="-122"/>
                        </a:rPr>
                        <m:t>+</m:t>
                      </m:r>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𝑺</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𝒙</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𝒚</m:t>
                                  </m:r>
                                </m:e>
                                <m:sub>
                                  <m:r>
                                    <a:rPr lang="en-US" altLang="zh-CN" sz="2400" b="1" i="1" smtClean="0">
                                      <a:solidFill>
                                        <a:srgbClr val="C00000"/>
                                      </a:solidFill>
                                      <a:latin typeface="Cambria Math"/>
                                      <a:ea typeface="微软雅黑" pitchFamily="34" charset="-122"/>
                                    </a:rPr>
                                    <m:t>𝒌</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𝒋</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sub>
                      </m:sSub>
                      <m:r>
                        <a:rPr lang="en-US" altLang="zh-CN" sz="2400" b="1" i="1" smtClean="0">
                          <a:solidFill>
                            <a:srgbClr val="C00000"/>
                          </a:solidFill>
                          <a:latin typeface="Cambria Math"/>
                          <a:ea typeface="微软雅黑" pitchFamily="34" charset="-122"/>
                        </a:rPr>
                        <m:t>+</m:t>
                      </m:r>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𝑻</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𝒙</m:t>
                              </m:r>
                            </m:e>
                            <m:sub>
                              <m:sSub>
                                <m:sSubPr>
                                  <m:ctrlPr>
                                    <a:rPr lang="en-US" altLang="zh-CN" sz="2400" b="1" i="1">
                                      <a:solidFill>
                                        <a:srgbClr val="C00000"/>
                                      </a:solidFill>
                                      <a:latin typeface="Cambria Math"/>
                                      <a:ea typeface="微软雅黑" pitchFamily="34" charset="-122"/>
                                    </a:rPr>
                                  </m:ctrlPr>
                                </m:sSubPr>
                                <m:e>
                                  <m:r>
                                    <a:rPr lang="en-US" altLang="zh-CN" sz="2400" b="1" i="1">
                                      <a:solidFill>
                                        <a:srgbClr val="C00000"/>
                                      </a:solidFill>
                                      <a:latin typeface="Cambria Math"/>
                                      <a:ea typeface="微软雅黑" pitchFamily="34" charset="-122"/>
                                    </a:rPr>
                                    <m:t>𝒚</m:t>
                                  </m:r>
                                </m:e>
                                <m:sub>
                                  <m:r>
                                    <a:rPr lang="en-US" altLang="zh-CN" sz="2400" b="1" i="1">
                                      <a:solidFill>
                                        <a:srgbClr val="C00000"/>
                                      </a:solidFill>
                                      <a:latin typeface="Cambria Math"/>
                                      <a:ea typeface="微软雅黑" pitchFamily="34" charset="-122"/>
                                    </a:rPr>
                                    <m:t>𝒌</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𝟏</m:t>
                                  </m:r>
                                </m:sub>
                              </m:sSub>
                              <m:r>
                                <a:rPr lang="en-US" altLang="zh-CN" sz="2400" b="1" i="1">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𝒋</m:t>
                              </m:r>
                              <m:r>
                                <a:rPr lang="en-US" altLang="zh-CN" sz="2400" b="1" i="1" smtClean="0">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𝟏</m:t>
                              </m:r>
                            </m:sub>
                          </m:s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 </m:t>
                              </m:r>
                              <m:r>
                                <a:rPr lang="en-US" altLang="zh-CN" sz="2400" b="1" i="1" smtClean="0">
                                  <a:solidFill>
                                    <a:srgbClr val="C00000"/>
                                  </a:solidFill>
                                  <a:latin typeface="Cambria Math"/>
                                  <a:ea typeface="微软雅黑" pitchFamily="34" charset="-122"/>
                                </a:rPr>
                                <m:t>𝒙</m:t>
                              </m:r>
                            </m:e>
                            <m:sub>
                              <m:sSub>
                                <m:sSubPr>
                                  <m:ctrlPr>
                                    <a:rPr lang="en-US" altLang="zh-CN" sz="2400" b="1" i="1" smtClean="0">
                                      <a:solidFill>
                                        <a:srgbClr val="C00000"/>
                                      </a:solidFill>
                                      <a:latin typeface="Cambria Math"/>
                                      <a:ea typeface="微软雅黑" pitchFamily="34" charset="-122"/>
                                    </a:rPr>
                                  </m:ctrlPr>
                                </m:sSubPr>
                                <m:e>
                                  <m:r>
                                    <a:rPr lang="en-US" altLang="zh-CN" sz="2400" b="1" i="1" smtClean="0">
                                      <a:solidFill>
                                        <a:srgbClr val="C00000"/>
                                      </a:solidFill>
                                      <a:latin typeface="Cambria Math"/>
                                      <a:ea typeface="微软雅黑" pitchFamily="34" charset="-122"/>
                                    </a:rPr>
                                    <m:t>𝒚</m:t>
                                  </m:r>
                                </m:e>
                                <m:sub>
                                  <m:r>
                                    <a:rPr lang="en-US" altLang="zh-CN" sz="2400" b="1" i="1" smtClean="0">
                                      <a:solidFill>
                                        <a:srgbClr val="C00000"/>
                                      </a:solidFill>
                                      <a:latin typeface="Cambria Math"/>
                                      <a:ea typeface="微软雅黑" pitchFamily="34" charset="-122"/>
                                    </a:rPr>
                                    <m:t>𝒌</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Sub>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𝒋</m:t>
                              </m:r>
                            </m:sub>
                          </m:sSub>
                        </m:sub>
                      </m:sSub>
                      <m:r>
                        <a:rPr lang="en-US" altLang="zh-CN" sz="2400" b="1" i="1" smtClean="0">
                          <a:solidFill>
                            <a:srgbClr val="C00000"/>
                          </a:solidFill>
                          <a:latin typeface="Cambria Math"/>
                          <a:ea typeface="微软雅黑" pitchFamily="34" charset="-122"/>
                        </a:rPr>
                        <m:t>   </m:t>
                      </m:r>
                    </m:oMath>
                  </m:oMathPara>
                </a14:m>
                <a:endParaRPr lang="en-US" altLang="zh-CN" sz="2400" b="1" dirty="0">
                  <a:solidFill>
                    <a:srgbClr val="C00000"/>
                  </a:solidFill>
                  <a:latin typeface="微软雅黑" pitchFamily="34" charset="-122"/>
                  <a:ea typeface="微软雅黑" pitchFamily="34" charset="-122"/>
                </a:endParaRPr>
              </a:p>
              <a:p>
                <a:pPr marL="0" indent="0" latinLnBrk="0">
                  <a:lnSpc>
                    <a:spcPct val="150000"/>
                  </a:lnSpc>
                  <a:buNone/>
                </a:pPr>
                <a:r>
                  <a:rPr lang="zh-CN" altLang="en-US" sz="2400" b="1" dirty="0" smtClean="0">
                    <a:latin typeface="微软雅黑" pitchFamily="34" charset="-122"/>
                    <a:ea typeface="微软雅黑" pitchFamily="34" charset="-122"/>
                  </a:rPr>
                  <a:t>由于行驶时间</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𝑻</m:t>
                        </m:r>
                      </m:e>
                      <m:sub>
                        <m:r>
                          <a:rPr lang="en-US" altLang="zh-CN" sz="2400" b="1" i="1" smtClean="0">
                            <a:latin typeface="Cambria Math"/>
                            <a:ea typeface="微软雅黑" pitchFamily="34" charset="-122"/>
                          </a:rPr>
                          <m:t>𝒊𝒋</m:t>
                        </m:r>
                      </m:sub>
                    </m:sSub>
                  </m:oMath>
                </a14:m>
                <a:r>
                  <a:rPr lang="zh-CN" altLang="en-US" sz="2400" b="1" dirty="0" smtClean="0">
                    <a:latin typeface="微软雅黑" pitchFamily="34" charset="-122"/>
                    <a:ea typeface="微软雅黑" pitchFamily="34" charset="-122"/>
                  </a:rPr>
                  <a:t>是随机的，因此抵达时间</a:t>
                </a:r>
                <a14:m>
                  <m:oMath xmlns:m="http://schemas.openxmlformats.org/officeDocument/2006/math">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𝒇</m:t>
                        </m:r>
                      </m:e>
                      <m:sub>
                        <m:r>
                          <a:rPr lang="en-US" altLang="zh-CN" sz="2400" b="1" i="1">
                            <a:latin typeface="Cambria Math"/>
                            <a:ea typeface="微软雅黑" pitchFamily="34" charset="-122"/>
                          </a:rPr>
                          <m:t>𝒊</m:t>
                        </m:r>
                      </m:sub>
                    </m:sSub>
                    <m:r>
                      <a:rPr lang="en-US" altLang="zh-CN" sz="2400" b="1" i="1">
                        <a:latin typeface="Cambria Math"/>
                        <a:ea typeface="微软雅黑" pitchFamily="34" charset="-122"/>
                      </a:rPr>
                      <m:t>(</m:t>
                    </m:r>
                    <m:r>
                      <a:rPr lang="en-US" altLang="zh-CN" sz="2400" b="1" i="1">
                        <a:latin typeface="Cambria Math"/>
                        <a:ea typeface="微软雅黑" pitchFamily="34" charset="-122"/>
                      </a:rPr>
                      <m:t>𝒙</m:t>
                    </m:r>
                    <m:r>
                      <a:rPr lang="en-US" altLang="zh-CN" sz="2400" b="1" i="1">
                        <a:latin typeface="Cambria Math"/>
                        <a:ea typeface="微软雅黑" pitchFamily="34" charset="-122"/>
                      </a:rPr>
                      <m:t>,</m:t>
                    </m:r>
                    <m:r>
                      <a:rPr lang="en-US" altLang="zh-CN" sz="2400" b="1" i="1">
                        <a:latin typeface="Cambria Math"/>
                        <a:ea typeface="微软雅黑" pitchFamily="34" charset="-122"/>
                      </a:rPr>
                      <m:t>𝒚</m:t>
                    </m:r>
                    <m:r>
                      <a:rPr lang="en-US" altLang="zh-CN" sz="2400" b="1" i="1">
                        <a:latin typeface="Cambria Math"/>
                        <a:ea typeface="微软雅黑" pitchFamily="34" charset="-122"/>
                      </a:rPr>
                      <m:t>,</m:t>
                    </m:r>
                    <m:r>
                      <a:rPr lang="en-US" altLang="zh-CN" sz="2400" b="1" i="1">
                        <a:latin typeface="Cambria Math"/>
                        <a:ea typeface="微软雅黑" pitchFamily="34" charset="-122"/>
                      </a:rPr>
                      <m:t>𝒕</m:t>
                    </m:r>
                    <m:r>
                      <a:rPr lang="en-US" altLang="zh-CN" sz="2400" b="1" i="1">
                        <a:latin typeface="Cambria Math"/>
                        <a:ea typeface="微软雅黑" pitchFamily="34" charset="-122"/>
                      </a:rPr>
                      <m:t>)</m:t>
                    </m:r>
                  </m:oMath>
                </a14:m>
                <a:r>
                  <a:rPr lang="zh-CN" altLang="en-US" sz="2400" b="1" dirty="0" smtClean="0">
                    <a:latin typeface="微软雅黑" pitchFamily="34" charset="-122"/>
                    <a:ea typeface="微软雅黑" pitchFamily="34" charset="-122"/>
                  </a:rPr>
                  <a:t>，</a:t>
                </a:r>
                <a14:m>
                  <m:oMath xmlns:m="http://schemas.openxmlformats.org/officeDocument/2006/math">
                    <m:r>
                      <a:rPr lang="en-US" altLang="zh-CN" sz="2400" b="1" i="1" dirty="0" smtClean="0">
                        <a:latin typeface="Cambria Math"/>
                        <a:ea typeface="微软雅黑" pitchFamily="34" charset="-122"/>
                      </a:rPr>
                      <m:t>𝒊</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𝟏</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𝟐</m:t>
                    </m:r>
                    <m:r>
                      <a:rPr lang="en-US" altLang="zh-CN" sz="2400" b="1" i="1" dirty="0" smtClean="0">
                        <a:latin typeface="Cambria Math"/>
                        <a:ea typeface="微软雅黑" pitchFamily="34" charset="-122"/>
                      </a:rPr>
                      <m:t>,⋯</m:t>
                    </m:r>
                    <m:r>
                      <a:rPr lang="en-US" altLang="zh-CN" sz="2400" b="1" i="1" dirty="0" smtClean="0">
                        <a:latin typeface="Cambria Math"/>
                        <a:ea typeface="微软雅黑" pitchFamily="34" charset="-122"/>
                      </a:rPr>
                      <m:t>𝒏</m:t>
                    </m:r>
                  </m:oMath>
                </a14:m>
                <a:r>
                  <a:rPr lang="zh-CN" altLang="en-US" sz="2400" b="1" dirty="0" smtClean="0">
                    <a:latin typeface="微软雅黑" pitchFamily="34" charset="-122"/>
                    <a:ea typeface="微软雅黑" pitchFamily="34" charset="-122"/>
                  </a:rPr>
                  <a:t>也是随机变量，由上面的两个式子决定。</a:t>
                </a:r>
                <a:endParaRPr lang="zh-CN" altLang="en-US"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684213" y="1196752"/>
                <a:ext cx="7704211" cy="5184576"/>
              </a:xfrm>
              <a:blipFill rotWithShape="1">
                <a:blip r:embed="rId2"/>
                <a:stretch>
                  <a:fillRect l="-1187" b="-3290"/>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p:spTree>
    <p:extLst>
      <p:ext uri="{BB962C8B-B14F-4D97-AF65-F5344CB8AC3E}">
        <p14:creationId xmlns:p14="http://schemas.microsoft.com/office/powerpoint/2010/main" val="704231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数学规划简介</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77" y="1196752"/>
            <a:ext cx="870980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1266"/>
            <a:ext cx="6084168" cy="681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ppt_x"/>
                                          </p:val>
                                        </p:tav>
                                        <p:tav tm="100000">
                                          <p:val>
                                            <p:strVal val="#ppt_x"/>
                                          </p:val>
                                        </p:tav>
                                      </p:tavLst>
                                    </p:anim>
                                    <p:anim calcmode="lin" valueType="num">
                                      <p:cBhvr additive="base">
                                        <p:cTn id="8"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8611"/>
                                        </p:tgtEl>
                                        <p:attrNameLst>
                                          <p:attrName>style.visibility</p:attrName>
                                        </p:attrNameLst>
                                      </p:cBhvr>
                                      <p:to>
                                        <p:strVal val="visible"/>
                                      </p:to>
                                    </p:set>
                                    <p:animEffect transition="in" filter="fade">
                                      <p:cBhvr>
                                        <p:cTn id="13" dur="1000"/>
                                        <p:tgtEl>
                                          <p:spTgt spid="68611"/>
                                        </p:tgtEl>
                                      </p:cBhvr>
                                    </p:animEffect>
                                    <p:anim calcmode="lin" valueType="num">
                                      <p:cBhvr>
                                        <p:cTn id="14" dur="1000" fill="hold"/>
                                        <p:tgtEl>
                                          <p:spTgt spid="68611"/>
                                        </p:tgtEl>
                                        <p:attrNameLst>
                                          <p:attrName>ppt_x</p:attrName>
                                        </p:attrNameLst>
                                      </p:cBhvr>
                                      <p:tavLst>
                                        <p:tav tm="0">
                                          <p:val>
                                            <p:strVal val="#ppt_x"/>
                                          </p:val>
                                        </p:tav>
                                        <p:tav tm="100000">
                                          <p:val>
                                            <p:strVal val="#ppt_x"/>
                                          </p:val>
                                        </p:tav>
                                      </p:tavLst>
                                    </p:anim>
                                    <p:anim calcmode="lin" valueType="num">
                                      <p:cBhvr>
                                        <p:cTn id="15" dur="1000" fill="hold"/>
                                        <p:tgtEl>
                                          <p:spTgt spid="686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684213" y="1196752"/>
                <a:ext cx="7704211" cy="5184576"/>
              </a:xfrm>
            </p:spPr>
            <p:txBody>
              <a:bodyPr/>
              <a:lstStyle/>
              <a:p>
                <a:pPr marL="0" indent="0" latinLnBrk="0">
                  <a:lnSpc>
                    <a:spcPct val="120000"/>
                  </a:lnSpc>
                  <a:buNone/>
                </a:pPr>
                <a:r>
                  <a:rPr lang="zh-CN" altLang="en-US" sz="2400" b="1" dirty="0" smtClean="0">
                    <a:latin typeface="微软雅黑" pitchFamily="34" charset="-122"/>
                    <a:ea typeface="微软雅黑" pitchFamily="34" charset="-122"/>
                  </a:rPr>
                  <a:t>设</a:t>
                </a:r>
                <a14:m>
                  <m:oMath xmlns:m="http://schemas.openxmlformats.org/officeDocument/2006/math">
                    <m:r>
                      <a:rPr lang="en-US" altLang="zh-CN" sz="2400" b="1" i="1" smtClean="0">
                        <a:latin typeface="Cambria Math"/>
                        <a:ea typeface="微软雅黑" pitchFamily="34" charset="-122"/>
                      </a:rPr>
                      <m:t>𝒈</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𝒙</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𝒚</m:t>
                    </m:r>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是所有车辆的总行驶距离，有</a:t>
                </a:r>
                <a:endParaRPr lang="en-US" altLang="zh-CN" sz="2400" b="1" dirty="0" smtClean="0">
                  <a:latin typeface="微软雅黑" pitchFamily="34" charset="-122"/>
                  <a:ea typeface="微软雅黑" pitchFamily="34" charset="-122"/>
                </a:endParaRPr>
              </a:p>
              <a:p>
                <a:pPr marL="0" indent="0" latinLnBrk="0">
                  <a:lnSpc>
                    <a:spcPct val="120000"/>
                  </a:lnSpc>
                  <a:buNone/>
                </a:pPr>
                <a:endParaRPr lang="en-US" altLang="zh-CN" sz="2400" b="1" dirty="0">
                  <a:latin typeface="微软雅黑" pitchFamily="34" charset="-122"/>
                  <a:ea typeface="微软雅黑" pitchFamily="34" charset="-122"/>
                </a:endParaRPr>
              </a:p>
              <a:p>
                <a:pPr marL="0" indent="0" latinLnBrk="0">
                  <a:lnSpc>
                    <a:spcPct val="120000"/>
                  </a:lnSpc>
                  <a:buNone/>
                </a:pPr>
                <a:endParaRPr lang="en-US" altLang="zh-CN" sz="2400" b="1" dirty="0" smtClean="0">
                  <a:latin typeface="微软雅黑" pitchFamily="34" charset="-122"/>
                  <a:ea typeface="微软雅黑" pitchFamily="34" charset="-122"/>
                </a:endParaRPr>
              </a:p>
              <a:p>
                <a:pPr marL="0" indent="0" latinLnBrk="0">
                  <a:lnSpc>
                    <a:spcPct val="120000"/>
                  </a:lnSpc>
                  <a:buNone/>
                </a:pPr>
                <a:endParaRPr lang="en-US" altLang="zh-CN" sz="2400" b="1" dirty="0" smtClean="0">
                  <a:latin typeface="微软雅黑" pitchFamily="34" charset="-122"/>
                  <a:ea typeface="微软雅黑" pitchFamily="34" charset="-122"/>
                </a:endParaRPr>
              </a:p>
              <a:p>
                <a:pPr marL="0" indent="0" latinLnBrk="0">
                  <a:lnSpc>
                    <a:spcPct val="120000"/>
                  </a:lnSpc>
                  <a:buNone/>
                </a:pPr>
                <a:r>
                  <a:rPr lang="zh-CN" altLang="en-US" sz="2400" b="1" dirty="0" smtClean="0">
                    <a:latin typeface="微软雅黑" pitchFamily="34" charset="-122"/>
                    <a:ea typeface="微软雅黑" pitchFamily="34" charset="-122"/>
                  </a:rPr>
                  <a:t>其中</a:t>
                </a:r>
                <a:endParaRPr lang="en-US" altLang="zh-CN" sz="2400" b="1" dirty="0" smtClean="0">
                  <a:latin typeface="微软雅黑" pitchFamily="34" charset="-122"/>
                  <a:ea typeface="微软雅黑" pitchFamily="34" charset="-122"/>
                </a:endParaRPr>
              </a:p>
              <a:p>
                <a:pPr marL="0" indent="0" latinLnBrk="0">
                  <a:lnSpc>
                    <a:spcPct val="120000"/>
                  </a:lnSpc>
                  <a:buNone/>
                </a:pPr>
                <a:endParaRPr lang="en-US" altLang="zh-CN" sz="2400" b="1" dirty="0">
                  <a:latin typeface="微软雅黑" pitchFamily="34" charset="-122"/>
                  <a:ea typeface="微软雅黑" pitchFamily="34" charset="-122"/>
                </a:endParaRPr>
              </a:p>
              <a:p>
                <a:pPr marL="0" indent="0" latinLnBrk="0">
                  <a:lnSpc>
                    <a:spcPct val="120000"/>
                  </a:lnSpc>
                  <a:buNone/>
                </a:pPr>
                <a:endParaRPr lang="en-US" altLang="zh-CN" sz="2400" b="1" dirty="0" smtClean="0">
                  <a:latin typeface="微软雅黑" pitchFamily="34" charset="-122"/>
                  <a:ea typeface="微软雅黑" pitchFamily="34" charset="-122"/>
                </a:endParaRPr>
              </a:p>
              <a:p>
                <a:pPr marL="0" indent="0" latinLnBrk="0">
                  <a:lnSpc>
                    <a:spcPct val="120000"/>
                  </a:lnSpc>
                  <a:buNone/>
                </a:pPr>
                <a:endParaRPr lang="en-US" altLang="zh-CN" sz="2400" b="1" dirty="0">
                  <a:latin typeface="微软雅黑" pitchFamily="34" charset="-122"/>
                  <a:ea typeface="微软雅黑" pitchFamily="34" charset="-122"/>
                </a:endParaRPr>
              </a:p>
              <a:p>
                <a:pPr marL="0" indent="0" latinLnBrk="0">
                  <a:lnSpc>
                    <a:spcPct val="120000"/>
                  </a:lnSpc>
                  <a:buNone/>
                </a:pPr>
                <a:endParaRPr lang="en-US" altLang="zh-CN" sz="2400" b="1" dirty="0" smtClean="0">
                  <a:latin typeface="微软雅黑" pitchFamily="34" charset="-122"/>
                  <a:ea typeface="微软雅黑" pitchFamily="34" charset="-122"/>
                </a:endParaRPr>
              </a:p>
              <a:p>
                <a:pPr marL="0" indent="0" latinLnBrk="0">
                  <a:lnSpc>
                    <a:spcPct val="120000"/>
                  </a:lnSpc>
                  <a:buNone/>
                </a:pPr>
                <a14:m>
                  <m:oMathPara xmlns:m="http://schemas.openxmlformats.org/officeDocument/2006/math">
                    <m:oMathParaPr>
                      <m:jc m:val="left"/>
                    </m:oMathParaPr>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𝟐</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𝒎</m:t>
                      </m:r>
                      <m:r>
                        <a:rPr lang="en-US" altLang="zh-CN" sz="2400" b="1" i="1" smtClean="0">
                          <a:latin typeface="Cambria Math"/>
                          <a:ea typeface="微软雅黑" pitchFamily="34" charset="-122"/>
                        </a:rPr>
                        <m:t>.</m:t>
                      </m:r>
                    </m:oMath>
                  </m:oMathPara>
                </a14:m>
                <a:endParaRPr lang="zh-CN" altLang="en-US"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684213" y="1196752"/>
                <a:ext cx="7704211" cy="5184576"/>
              </a:xfrm>
              <a:blipFill rotWithShape="1">
                <a:blip r:embed="rId2"/>
                <a:stretch>
                  <a:fillRect l="-1187" t="-235"/>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62" y="4090392"/>
            <a:ext cx="8582618" cy="135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844824"/>
            <a:ext cx="5112568" cy="153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374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539552" y="1196752"/>
                <a:ext cx="7992887" cy="1440160"/>
              </a:xfrm>
            </p:spPr>
            <p:txBody>
              <a:bodyPr/>
              <a:lstStyle/>
              <a:p>
                <a:pPr marL="0" indent="0" latinLnBrk="0">
                  <a:lnSpc>
                    <a:spcPct val="120000"/>
                  </a:lnSpc>
                  <a:buNone/>
                </a:pPr>
                <a:r>
                  <a:rPr lang="zh-CN" altLang="en-US" sz="2400" b="1" dirty="0" smtClean="0">
                    <a:latin typeface="微软雅黑" pitchFamily="34" charset="-122"/>
                    <a:ea typeface="微软雅黑" pitchFamily="34" charset="-122"/>
                  </a:rPr>
                  <a:t>首先，总需求量不得超过车辆的运载能力限制。因为需求</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𝒒</m:t>
                        </m:r>
                      </m:e>
                      <m:sub>
                        <m:r>
                          <a:rPr lang="en-US" altLang="zh-CN" sz="2400" b="1" i="1" smtClean="0">
                            <a:latin typeface="Cambria Math"/>
                            <a:ea typeface="微软雅黑" pitchFamily="34" charset="-122"/>
                          </a:rPr>
                          <m:t>𝒊</m:t>
                        </m:r>
                      </m:sub>
                    </m:sSub>
                  </m:oMath>
                </a14:m>
                <a:r>
                  <a:rPr lang="zh-CN" altLang="en-US" sz="2400" b="1" dirty="0" smtClean="0">
                    <a:latin typeface="微软雅黑" pitchFamily="34" charset="-122"/>
                    <a:ea typeface="微软雅黑" pitchFamily="34" charset="-122"/>
                  </a:rPr>
                  <a:t>是随机的，所以可以给每辆车</a:t>
                </a:r>
                <a14:m>
                  <m:oMath xmlns:m="http://schemas.openxmlformats.org/officeDocument/2006/math">
                    <m:r>
                      <a:rPr lang="en-US" altLang="zh-CN" sz="2400" b="1" i="1" smtClean="0">
                        <a:latin typeface="Cambria Math"/>
                        <a:ea typeface="微软雅黑" pitchFamily="34" charset="-122"/>
                      </a:rPr>
                      <m:t>𝒌</m:t>
                    </m:r>
                  </m:oMath>
                </a14:m>
                <a:r>
                  <a:rPr lang="zh-CN" altLang="en-US" sz="2400" b="1" dirty="0" smtClean="0">
                    <a:latin typeface="微软雅黑" pitchFamily="34" charset="-122"/>
                    <a:ea typeface="微软雅黑" pitchFamily="34" charset="-122"/>
                  </a:rPr>
                  <a:t>指定一个置信水平</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𝜶</m:t>
                        </m:r>
                      </m:e>
                      <m:sub>
                        <m:r>
                          <a:rPr lang="en-US" altLang="zh-CN" sz="2400" b="1" i="1" smtClean="0">
                            <a:latin typeface="Cambria Math"/>
                            <a:ea typeface="微软雅黑" pitchFamily="34" charset="-122"/>
                          </a:rPr>
                          <m:t>𝒌</m:t>
                        </m:r>
                      </m:sub>
                    </m:sSub>
                  </m:oMath>
                </a14:m>
                <a:r>
                  <a:rPr lang="zh-CN" altLang="en-US" sz="2400" b="1" dirty="0" smtClean="0">
                    <a:latin typeface="微软雅黑" pitchFamily="34" charset="-122"/>
                    <a:ea typeface="微软雅黑" pitchFamily="34" charset="-122"/>
                  </a:rPr>
                  <a:t>，并要求车辆</a:t>
                </a:r>
                <a14:m>
                  <m:oMath xmlns:m="http://schemas.openxmlformats.org/officeDocument/2006/math">
                    <m:r>
                      <a:rPr lang="en-US" altLang="zh-CN" sz="2400" b="1" i="1" smtClean="0">
                        <a:latin typeface="Cambria Math"/>
                        <a:ea typeface="微软雅黑" pitchFamily="34" charset="-122"/>
                      </a:rPr>
                      <m:t>𝒌</m:t>
                    </m:r>
                    <m:r>
                      <a:rPr lang="en-US" altLang="zh-CN" sz="2400" b="1" i="1" smtClean="0">
                        <a:latin typeface="Cambria Math"/>
                        <a:ea typeface="微软雅黑" pitchFamily="34" charset="-122"/>
                      </a:rPr>
                      <m:t> </m:t>
                    </m:r>
                  </m:oMath>
                </a14:m>
                <a:r>
                  <a:rPr lang="zh-CN" altLang="en-US" sz="2400" b="1" dirty="0" smtClean="0">
                    <a:latin typeface="微软雅黑" pitchFamily="34" charset="-122"/>
                    <a:ea typeface="微软雅黑" pitchFamily="34" charset="-122"/>
                  </a:rPr>
                  <a:t>在此水平下满足其能力约束，即有</a:t>
                </a:r>
                <a:endParaRPr lang="zh-CN" altLang="en-US"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539552" y="1196752"/>
                <a:ext cx="7992887" cy="1440160"/>
              </a:xfrm>
              <a:blipFill rotWithShape="1">
                <a:blip r:embed="rId2"/>
                <a:stretch>
                  <a:fillRect l="-1220" t="-844" b="-4641"/>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mc:AlternateContent xmlns:mc="http://schemas.openxmlformats.org/markup-compatibility/2006" xmlns:a14="http://schemas.microsoft.com/office/drawing/2010/main">
        <mc:Choice Requires="a14">
          <p:sp>
            <p:nvSpPr>
              <p:cNvPr id="6" name="内容占位符 2"/>
              <p:cNvSpPr txBox="1">
                <a:spLocks noChangeArrowheads="1"/>
              </p:cNvSpPr>
              <p:nvPr/>
            </p:nvSpPr>
            <p:spPr bwMode="auto">
              <a:xfrm>
                <a:off x="539552" y="4201852"/>
                <a:ext cx="7992888" cy="10643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buFontTx/>
                  <a:buNone/>
                </a:pPr>
                <a:r>
                  <a:rPr lang="zh-CN" altLang="en-US" sz="2400" b="1" dirty="0" smtClean="0">
                    <a:latin typeface="微软雅黑" pitchFamily="34" charset="-122"/>
                    <a:ea typeface="微软雅黑" pitchFamily="34" charset="-122"/>
                  </a:rPr>
                  <a:t>同时，我们也希望顾客</a:t>
                </a:r>
                <a14:m>
                  <m:oMath xmlns:m="http://schemas.openxmlformats.org/officeDocument/2006/math">
                    <m:r>
                      <a:rPr lang="en-US" altLang="zh-CN" sz="2400" b="1" i="1" smtClean="0">
                        <a:latin typeface="Cambria Math"/>
                        <a:ea typeface="微软雅黑" pitchFamily="34" charset="-122"/>
                      </a:rPr>
                      <m:t>𝒊</m:t>
                    </m:r>
                  </m:oMath>
                </a14:m>
                <a:r>
                  <a:rPr lang="zh-CN" altLang="en-US" sz="2400" b="1" dirty="0" smtClean="0">
                    <a:latin typeface="微软雅黑" pitchFamily="34" charset="-122"/>
                    <a:ea typeface="微软雅黑" pitchFamily="34" charset="-122"/>
                  </a:rPr>
                  <a:t>以置信水平</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𝜷</m:t>
                        </m:r>
                      </m:e>
                      <m:sub>
                        <m:r>
                          <a:rPr lang="en-US" altLang="zh-CN" sz="2400" b="1" i="1" smtClean="0">
                            <a:latin typeface="Cambria Math"/>
                            <a:ea typeface="微软雅黑" pitchFamily="34" charset="-122"/>
                          </a:rPr>
                          <m:t>𝒊</m:t>
                        </m:r>
                      </m:sub>
                    </m:sSub>
                  </m:oMath>
                </a14:m>
                <a:r>
                  <a:rPr lang="zh-CN" altLang="en-US" sz="2400" b="1" dirty="0" smtClean="0">
                    <a:latin typeface="微软雅黑" pitchFamily="34" charset="-122"/>
                    <a:ea typeface="微软雅黑" pitchFamily="34" charset="-122"/>
                  </a:rPr>
                  <a:t>在其指定的时间窗口</a:t>
                </a:r>
                <a14:m>
                  <m:oMath xmlns:m="http://schemas.openxmlformats.org/officeDocument/2006/math">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𝒂</m:t>
                        </m:r>
                      </m:e>
                      <m:sub>
                        <m:r>
                          <a:rPr lang="en-US" altLang="zh-CN" sz="2400" b="1" i="1" smtClean="0">
                            <a:latin typeface="Cambria Math"/>
                            <a:ea typeface="微软雅黑" pitchFamily="34" charset="-122"/>
                          </a:rPr>
                          <m:t>𝒊</m:t>
                        </m:r>
                      </m:sub>
                    </m:sSub>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𝒃</m:t>
                        </m:r>
                      </m:e>
                      <m:sub>
                        <m:r>
                          <a:rPr lang="en-US" altLang="zh-CN" sz="2400" b="1" i="1" smtClean="0">
                            <a:latin typeface="Cambria Math"/>
                            <a:ea typeface="微软雅黑" pitchFamily="34" charset="-122"/>
                          </a:rPr>
                          <m:t>𝒊</m:t>
                        </m:r>
                      </m:sub>
                    </m:sSub>
                    <m:r>
                      <a:rPr lang="en-US" altLang="zh-CN" sz="2400" b="1" i="1" smtClean="0">
                        <a:latin typeface="Cambria Math"/>
                        <a:ea typeface="微软雅黑" pitchFamily="34" charset="-122"/>
                      </a:rPr>
                      <m:t>]</m:t>
                    </m:r>
                  </m:oMath>
                </a14:m>
                <a:r>
                  <a:rPr lang="zh-CN" altLang="en-US" sz="2400" b="1" dirty="0" smtClean="0">
                    <a:latin typeface="微软雅黑" pitchFamily="34" charset="-122"/>
                    <a:ea typeface="微软雅黑" pitchFamily="34" charset="-122"/>
                  </a:rPr>
                  <a:t>内得到服务，于是</a:t>
                </a:r>
                <a:endParaRPr lang="en-US" altLang="zh-CN" sz="2400" b="1" dirty="0" smtClean="0">
                  <a:latin typeface="微软雅黑" pitchFamily="34" charset="-122"/>
                  <a:ea typeface="微软雅黑" pitchFamily="34" charset="-122"/>
                </a:endParaRPr>
              </a:p>
              <a:p>
                <a:pPr marL="0" indent="0">
                  <a:lnSpc>
                    <a:spcPct val="120000"/>
                  </a:lnSpc>
                  <a:buFontTx/>
                  <a:buNone/>
                </a:pPr>
                <a:endParaRPr lang="en-US" altLang="zh-CN" sz="2400" b="1" dirty="0" smtClean="0">
                  <a:latin typeface="微软雅黑" pitchFamily="34" charset="-122"/>
                  <a:ea typeface="微软雅黑" pitchFamily="34" charset="-122"/>
                </a:endParaRPr>
              </a:p>
              <a:p>
                <a:pPr marL="0" indent="0">
                  <a:lnSpc>
                    <a:spcPct val="120000"/>
                  </a:lnSpc>
                  <a:buFontTx/>
                  <a:buNone/>
                </a:pPr>
                <a:endParaRPr lang="zh-CN" altLang="en-US" sz="2400" b="1" dirty="0">
                  <a:latin typeface="微软雅黑" pitchFamily="34" charset="-122"/>
                  <a:ea typeface="微软雅黑" pitchFamily="34"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539552" y="4201852"/>
                <a:ext cx="7992888" cy="1064343"/>
              </a:xfrm>
              <a:prstGeom prst="rect">
                <a:avLst/>
              </a:prstGeom>
              <a:blipFill rotWithShape="1">
                <a:blip r:embed="rId3"/>
                <a:stretch>
                  <a:fillRect l="-1220" t="-1143" r="-76" b="-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5394356"/>
            <a:ext cx="7560840" cy="55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708920"/>
            <a:ext cx="715279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77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395536" y="1196752"/>
            <a:ext cx="8352928" cy="720080"/>
          </a:xfrm>
        </p:spPr>
        <p:txBody>
          <a:bodyPr/>
          <a:lstStyle/>
          <a:p>
            <a:pPr marL="0" indent="0" latinLnBrk="0">
              <a:lnSpc>
                <a:spcPct val="120000"/>
              </a:lnSpc>
              <a:buNone/>
            </a:pPr>
            <a:r>
              <a:rPr lang="zh-CN" altLang="en-US" sz="2400" b="1" dirty="0" smtClean="0">
                <a:latin typeface="微软雅黑" pitchFamily="34" charset="-122"/>
                <a:ea typeface="微软雅黑" pitchFamily="34" charset="-122"/>
              </a:rPr>
              <a:t>在前面的随机约束条件下，极小化所有车辆的总行驶距离：</a:t>
            </a:r>
            <a:endParaRPr lang="en-US" altLang="zh-CN" sz="2400" b="1" dirty="0">
              <a:latin typeface="微软雅黑" pitchFamily="34" charset="-122"/>
              <a:ea typeface="微软雅黑" pitchFamily="34" charset="-122"/>
            </a:endParaRPr>
          </a:p>
          <a:p>
            <a:pPr marL="0" indent="0" latinLnBrk="0">
              <a:lnSpc>
                <a:spcPct val="120000"/>
              </a:lnSpc>
              <a:buNone/>
            </a:pPr>
            <a:endParaRPr lang="en-US" altLang="zh-CN" sz="2400" b="1" dirty="0" smtClean="0">
              <a:latin typeface="微软雅黑" pitchFamily="34" charset="-122"/>
              <a:ea typeface="微软雅黑" pitchFamily="34" charset="-122"/>
            </a:endParaRPr>
          </a:p>
          <a:p>
            <a:pPr marL="0" indent="0" latinLnBrk="0">
              <a:lnSpc>
                <a:spcPct val="120000"/>
              </a:lnSpc>
              <a:buNone/>
            </a:pPr>
            <a:endParaRPr lang="zh-CN" altLang="en-US"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7200800" cy="465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397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539553" y="1196752"/>
            <a:ext cx="7848872" cy="504056"/>
          </a:xfrm>
        </p:spPr>
        <p:txBody>
          <a:bodyPr/>
          <a:lstStyle/>
          <a:p>
            <a:pPr marL="0" indent="0" latinLnBrk="0">
              <a:lnSpc>
                <a:spcPct val="120000"/>
              </a:lnSpc>
              <a:buNone/>
            </a:pPr>
            <a:r>
              <a:rPr lang="zh-CN" altLang="en-US" sz="2400" b="1" dirty="0" smtClean="0">
                <a:latin typeface="微软雅黑" pitchFamily="34" charset="-122"/>
                <a:ea typeface="微软雅黑" pitchFamily="34" charset="-122"/>
              </a:rPr>
              <a:t>有时，决策者有以下的有限结构和管理目标：</a:t>
            </a:r>
            <a:endParaRPr lang="en-US" altLang="zh-CN" sz="2400" b="1" dirty="0">
              <a:latin typeface="微软雅黑" pitchFamily="34" charset="-122"/>
              <a:ea typeface="微软雅黑" pitchFamily="34" charset="-122"/>
            </a:endParaRPr>
          </a:p>
          <a:p>
            <a:pPr marL="0" indent="0" latinLnBrk="0">
              <a:lnSpc>
                <a:spcPct val="120000"/>
              </a:lnSpc>
              <a:buNone/>
            </a:pPr>
            <a:endParaRPr lang="zh-CN" altLang="en-US"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mc:AlternateContent xmlns:mc="http://schemas.openxmlformats.org/markup-compatibility/2006" xmlns:a14="http://schemas.microsoft.com/office/drawing/2010/main">
        <mc:Choice Requires="a14">
          <p:sp>
            <p:nvSpPr>
              <p:cNvPr id="6" name="内容占位符 2"/>
              <p:cNvSpPr txBox="1">
                <a:spLocks noChangeArrowheads="1"/>
              </p:cNvSpPr>
              <p:nvPr/>
            </p:nvSpPr>
            <p:spPr bwMode="auto">
              <a:xfrm>
                <a:off x="539552" y="1700808"/>
                <a:ext cx="7848872" cy="2448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buFontTx/>
                  <a:buNone/>
                </a:pPr>
                <a:r>
                  <a:rPr lang="zh-CN" altLang="en-US" sz="2400" b="1" dirty="0" smtClean="0">
                    <a:latin typeface="微软雅黑" pitchFamily="34" charset="-122"/>
                    <a:ea typeface="微软雅黑" pitchFamily="34" charset="-122"/>
                  </a:rPr>
                  <a:t>在第一优先级里，每名顾客尽可能以置信水平在其指定的时间窗口内分别得到服务。因此，有以下目标约束：</a:t>
                </a:r>
                <a:endParaRPr lang="en-US" altLang="zh-CN" sz="2400" b="1" dirty="0" smtClean="0">
                  <a:latin typeface="微软雅黑" pitchFamily="34" charset="-122"/>
                  <a:ea typeface="微软雅黑" pitchFamily="34" charset="-122"/>
                </a:endParaRPr>
              </a:p>
              <a:p>
                <a:pPr marL="0" indent="0">
                  <a:lnSpc>
                    <a:spcPct val="120000"/>
                  </a:lnSpc>
                  <a:buFontTx/>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400" b="1" i="1" smtClean="0">
                              <a:latin typeface="Cambria Math"/>
                              <a:ea typeface="微软雅黑" pitchFamily="34" charset="-122"/>
                            </a:rPr>
                          </m:ctrlPr>
                        </m:mPr>
                        <m:mr>
                          <m:e>
                            <m:r>
                              <m:rPr>
                                <m:sty m:val="p"/>
                              </m:rPr>
                              <a:rPr lang="en-US" altLang="zh-CN" sz="2400" b="0" i="0">
                                <a:latin typeface="Cambria Math"/>
                                <a:ea typeface="微软雅黑" pitchFamily="34" charset="-122"/>
                              </a:rPr>
                              <m:t>Pr</m:t>
                            </m:r>
                            <m:d>
                              <m:dPr>
                                <m:begChr m:val="{"/>
                                <m:endChr m:val="}"/>
                                <m:ctrlPr>
                                  <a:rPr lang="en-US" altLang="zh-CN" sz="2400" b="1" i="1">
                                    <a:latin typeface="Cambria Math"/>
                                    <a:ea typeface="微软雅黑" pitchFamily="34" charset="-122"/>
                                  </a:rPr>
                                </m:ctrlPr>
                              </m:dPr>
                              <m:e>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𝒇</m:t>
                                    </m:r>
                                  </m:e>
                                  <m:sub>
                                    <m:r>
                                      <a:rPr lang="en-US" altLang="zh-CN" sz="2400" b="1" i="1">
                                        <a:latin typeface="Cambria Math"/>
                                        <a:ea typeface="微软雅黑" pitchFamily="34" charset="-122"/>
                                      </a:rPr>
                                      <m:t>𝒊</m:t>
                                    </m:r>
                                  </m:sub>
                                </m:sSub>
                                <m:d>
                                  <m:dPr>
                                    <m:ctrlPr>
                                      <a:rPr lang="en-US" altLang="zh-CN" sz="2400" b="1" i="1">
                                        <a:latin typeface="Cambria Math"/>
                                        <a:ea typeface="微软雅黑" pitchFamily="34" charset="-122"/>
                                      </a:rPr>
                                    </m:ctrlPr>
                                  </m:dPr>
                                  <m:e>
                                    <m:r>
                                      <a:rPr lang="en-US" altLang="zh-CN" sz="2400" b="1" i="1">
                                        <a:latin typeface="Cambria Math"/>
                                        <a:ea typeface="微软雅黑" pitchFamily="34" charset="-122"/>
                                      </a:rPr>
                                      <m:t>𝒙</m:t>
                                    </m:r>
                                    <m:r>
                                      <a:rPr lang="en-US" altLang="zh-CN" sz="2400" b="1" i="1">
                                        <a:latin typeface="Cambria Math"/>
                                        <a:ea typeface="微软雅黑" pitchFamily="34" charset="-122"/>
                                      </a:rPr>
                                      <m:t>,</m:t>
                                    </m:r>
                                    <m:r>
                                      <a:rPr lang="en-US" altLang="zh-CN" sz="2400" b="1" i="1">
                                        <a:latin typeface="Cambria Math"/>
                                        <a:ea typeface="微软雅黑" pitchFamily="34" charset="-122"/>
                                      </a:rPr>
                                      <m:t>𝒚</m:t>
                                    </m:r>
                                    <m:r>
                                      <a:rPr lang="en-US" altLang="zh-CN" sz="2400" b="1" i="1">
                                        <a:latin typeface="Cambria Math"/>
                                        <a:ea typeface="微软雅黑" pitchFamily="34" charset="-122"/>
                                      </a:rPr>
                                      <m:t>,</m:t>
                                    </m:r>
                                    <m:r>
                                      <a:rPr lang="en-US" altLang="zh-CN" sz="2400" b="1" i="1">
                                        <a:latin typeface="Cambria Math"/>
                                        <a:ea typeface="微软雅黑" pitchFamily="34" charset="-122"/>
                                      </a:rPr>
                                      <m:t>𝒕</m:t>
                                    </m:r>
                                  </m:e>
                                </m:d>
                                <m:r>
                                  <a:rPr lang="en-US" altLang="zh-CN" sz="2400" b="1" i="1">
                                    <a:latin typeface="Cambria Math"/>
                                    <a:ea typeface="微软雅黑" pitchFamily="34" charset="-122"/>
                                  </a:rPr>
                                  <m:t>−</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𝒃</m:t>
                                    </m:r>
                                  </m:e>
                                  <m:sub>
                                    <m:r>
                                      <a:rPr lang="en-US" altLang="zh-CN" sz="2400" b="1" i="1">
                                        <a:latin typeface="Cambria Math"/>
                                        <a:ea typeface="微软雅黑" pitchFamily="34" charset="-122"/>
                                      </a:rPr>
                                      <m:t>𝒊</m:t>
                                    </m:r>
                                  </m:sub>
                                </m:sSub>
                                <m:r>
                                  <a:rPr lang="en-US" altLang="zh-CN" sz="2400" b="1" i="1">
                                    <a:latin typeface="Cambria Math"/>
                                    <a:ea typeface="微软雅黑" pitchFamily="34" charset="-122"/>
                                  </a:rPr>
                                  <m:t>≤</m:t>
                                </m:r>
                                <m:sSubSup>
                                  <m:sSubSupPr>
                                    <m:ctrlPr>
                                      <a:rPr lang="en-US" altLang="zh-CN" sz="2400" b="1" i="1">
                                        <a:latin typeface="Cambria Math"/>
                                        <a:ea typeface="微软雅黑" pitchFamily="34" charset="-122"/>
                                      </a:rPr>
                                    </m:ctrlPr>
                                  </m:sSubSupPr>
                                  <m:e>
                                    <m:r>
                                      <a:rPr lang="en-US" altLang="zh-CN" sz="2400" b="1" i="1">
                                        <a:latin typeface="Cambria Math"/>
                                        <a:ea typeface="微软雅黑" pitchFamily="34" charset="-122"/>
                                      </a:rPr>
                                      <m:t>𝒅</m:t>
                                    </m:r>
                                  </m:e>
                                  <m:sub>
                                    <m:r>
                                      <a:rPr lang="en-US" altLang="zh-CN" sz="2400" b="1" i="1">
                                        <a:latin typeface="Cambria Math"/>
                                        <a:ea typeface="微软雅黑" pitchFamily="34" charset="-122"/>
                                      </a:rPr>
                                      <m:t>𝒊</m:t>
                                    </m:r>
                                  </m:sub>
                                  <m:sup>
                                    <m:r>
                                      <a:rPr lang="en-US" altLang="zh-CN" sz="2400" b="1" i="1">
                                        <a:latin typeface="Cambria Math"/>
                                        <a:ea typeface="微软雅黑" pitchFamily="34" charset="-122"/>
                                      </a:rPr>
                                      <m:t>+</m:t>
                                    </m:r>
                                  </m:sup>
                                </m:sSubSup>
                              </m:e>
                            </m:d>
                            <m:r>
                              <a:rPr lang="en-US" altLang="zh-CN" sz="2400" b="1" i="1">
                                <a:latin typeface="Cambria Math"/>
                                <a:ea typeface="微软雅黑" pitchFamily="34" charset="-122"/>
                              </a:rPr>
                              <m:t>≥</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𝜷</m:t>
                                </m:r>
                              </m:e>
                              <m:sub>
                                <m:r>
                                  <a:rPr lang="en-US" altLang="zh-CN" sz="2400" b="1" i="1">
                                    <a:latin typeface="Cambria Math"/>
                                    <a:ea typeface="微软雅黑" pitchFamily="34" charset="-122"/>
                                  </a:rPr>
                                  <m:t>𝒊</m:t>
                                </m:r>
                              </m:sub>
                            </m:sSub>
                          </m:e>
                        </m:mr>
                        <m:mr>
                          <m:e>
                            <m:r>
                              <m:rPr>
                                <m:sty m:val="p"/>
                              </m:rPr>
                              <a:rPr lang="en-US" altLang="zh-CN" sz="2400" b="0" i="0">
                                <a:latin typeface="Cambria Math"/>
                                <a:ea typeface="微软雅黑" pitchFamily="34" charset="-122"/>
                              </a:rPr>
                              <m:t>Pr</m:t>
                            </m:r>
                            <m:d>
                              <m:dPr>
                                <m:begChr m:val="{"/>
                                <m:endChr m:val="}"/>
                                <m:ctrlPr>
                                  <a:rPr lang="en-US" altLang="zh-CN" sz="2400" b="1" i="1">
                                    <a:latin typeface="Cambria Math"/>
                                    <a:ea typeface="微软雅黑" pitchFamily="34" charset="-122"/>
                                  </a:rPr>
                                </m:ctrlPr>
                              </m:dPr>
                              <m:e>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𝒂</m:t>
                                    </m:r>
                                  </m:e>
                                  <m:sub>
                                    <m:r>
                                      <a:rPr lang="en-US" altLang="zh-CN" sz="2400" b="1" i="1">
                                        <a:latin typeface="Cambria Math"/>
                                        <a:ea typeface="微软雅黑" pitchFamily="34" charset="-122"/>
                                      </a:rPr>
                                      <m:t>𝒊</m:t>
                                    </m:r>
                                  </m:sub>
                                </m:sSub>
                                <m:r>
                                  <a:rPr lang="en-US" altLang="zh-CN" sz="2400" b="1" i="1">
                                    <a:latin typeface="Cambria Math"/>
                                    <a:ea typeface="微软雅黑" pitchFamily="34" charset="-122"/>
                                  </a:rPr>
                                  <m:t>−</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𝒇</m:t>
                                    </m:r>
                                  </m:e>
                                  <m:sub>
                                    <m:r>
                                      <a:rPr lang="en-US" altLang="zh-CN" sz="2400" b="1" i="1">
                                        <a:latin typeface="Cambria Math"/>
                                        <a:ea typeface="微软雅黑" pitchFamily="34" charset="-122"/>
                                      </a:rPr>
                                      <m:t>𝒊</m:t>
                                    </m:r>
                                  </m:sub>
                                </m:sSub>
                                <m:d>
                                  <m:dPr>
                                    <m:ctrlPr>
                                      <a:rPr lang="en-US" altLang="zh-CN" sz="2400" b="1" i="1">
                                        <a:latin typeface="Cambria Math"/>
                                        <a:ea typeface="微软雅黑" pitchFamily="34" charset="-122"/>
                                      </a:rPr>
                                    </m:ctrlPr>
                                  </m:dPr>
                                  <m:e>
                                    <m:r>
                                      <a:rPr lang="en-US" altLang="zh-CN" sz="2400" b="1" i="1">
                                        <a:latin typeface="Cambria Math"/>
                                        <a:ea typeface="微软雅黑" pitchFamily="34" charset="-122"/>
                                      </a:rPr>
                                      <m:t>𝒙</m:t>
                                    </m:r>
                                    <m:r>
                                      <a:rPr lang="en-US" altLang="zh-CN" sz="2400" b="1" i="1">
                                        <a:latin typeface="Cambria Math"/>
                                        <a:ea typeface="微软雅黑" pitchFamily="34" charset="-122"/>
                                      </a:rPr>
                                      <m:t>,</m:t>
                                    </m:r>
                                    <m:r>
                                      <a:rPr lang="en-US" altLang="zh-CN" sz="2400" b="1" i="1">
                                        <a:latin typeface="Cambria Math"/>
                                        <a:ea typeface="微软雅黑" pitchFamily="34" charset="-122"/>
                                      </a:rPr>
                                      <m:t>𝒚</m:t>
                                    </m:r>
                                    <m:r>
                                      <a:rPr lang="en-US" altLang="zh-CN" sz="2400" b="1" i="1">
                                        <a:latin typeface="Cambria Math"/>
                                        <a:ea typeface="微软雅黑" pitchFamily="34" charset="-122"/>
                                      </a:rPr>
                                      <m:t>,</m:t>
                                    </m:r>
                                    <m:r>
                                      <a:rPr lang="en-US" altLang="zh-CN" sz="2400" b="1" i="1">
                                        <a:latin typeface="Cambria Math"/>
                                        <a:ea typeface="微软雅黑" pitchFamily="34" charset="-122"/>
                                      </a:rPr>
                                      <m:t>𝒕</m:t>
                                    </m:r>
                                  </m:e>
                                </m:d>
                                <m:r>
                                  <a:rPr lang="en-US" altLang="zh-CN" sz="2400" b="1" i="1">
                                    <a:latin typeface="Cambria Math"/>
                                    <a:ea typeface="微软雅黑" pitchFamily="34" charset="-122"/>
                                  </a:rPr>
                                  <m:t>≤</m:t>
                                </m:r>
                                <m:sSubSup>
                                  <m:sSubSupPr>
                                    <m:ctrlPr>
                                      <a:rPr lang="en-US" altLang="zh-CN" sz="2400" b="1" i="1">
                                        <a:latin typeface="Cambria Math"/>
                                        <a:ea typeface="微软雅黑" pitchFamily="34" charset="-122"/>
                                      </a:rPr>
                                    </m:ctrlPr>
                                  </m:sSubSupPr>
                                  <m:e>
                                    <m:r>
                                      <a:rPr lang="en-US" altLang="zh-CN" sz="2400" b="1" i="1">
                                        <a:latin typeface="Cambria Math"/>
                                        <a:ea typeface="微软雅黑" pitchFamily="34" charset="-122"/>
                                      </a:rPr>
                                      <m:t>𝒅</m:t>
                                    </m:r>
                                  </m:e>
                                  <m:sub>
                                    <m:r>
                                      <a:rPr lang="en-US" altLang="zh-CN" sz="2400" b="1" i="1">
                                        <a:latin typeface="Cambria Math"/>
                                        <a:ea typeface="微软雅黑" pitchFamily="34" charset="-122"/>
                                      </a:rPr>
                                      <m:t>𝒊</m:t>
                                    </m:r>
                                  </m:sub>
                                  <m:sup>
                                    <m:r>
                                      <a:rPr lang="en-US" altLang="zh-CN" sz="2400" b="1" i="1">
                                        <a:latin typeface="Cambria Math"/>
                                        <a:ea typeface="微软雅黑" pitchFamily="34" charset="-122"/>
                                      </a:rPr>
                                      <m:t>−</m:t>
                                    </m:r>
                                  </m:sup>
                                </m:sSubSup>
                              </m:e>
                            </m:d>
                            <m:r>
                              <a:rPr lang="en-US" altLang="zh-CN" sz="2400" b="1" i="1">
                                <a:latin typeface="Cambria Math"/>
                                <a:ea typeface="微软雅黑" pitchFamily="34" charset="-122"/>
                              </a:rPr>
                              <m:t>≥</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𝜷</m:t>
                                </m:r>
                              </m:e>
                              <m:sub>
                                <m:r>
                                  <a:rPr lang="en-US" altLang="zh-CN" sz="2400" b="1" i="1">
                                    <a:latin typeface="Cambria Math"/>
                                    <a:ea typeface="微软雅黑" pitchFamily="34" charset="-122"/>
                                  </a:rPr>
                                  <m:t>𝒊</m:t>
                                </m:r>
                              </m:sub>
                            </m:sSub>
                          </m:e>
                        </m:mr>
                      </m:m>
                      <m:r>
                        <a:rPr lang="en-US" altLang="zh-CN" sz="2400" b="1" i="1" smtClean="0">
                          <a:latin typeface="Cambria Math"/>
                          <a:ea typeface="微软雅黑" pitchFamily="34" charset="-122"/>
                        </a:rPr>
                        <m:t>  </m:t>
                      </m:r>
                    </m:oMath>
                  </m:oMathPara>
                </a14:m>
                <a:endParaRPr lang="en-US" altLang="zh-CN" sz="2400" b="1" dirty="0" smtClean="0">
                  <a:latin typeface="微软雅黑" pitchFamily="34" charset="-122"/>
                  <a:ea typeface="微软雅黑" pitchFamily="34" charset="-122"/>
                </a:endParaRPr>
              </a:p>
              <a:p>
                <a:pPr marL="0" indent="0">
                  <a:lnSpc>
                    <a:spcPct val="120000"/>
                  </a:lnSpc>
                  <a:buFontTx/>
                  <a:buNone/>
                </a:pPr>
                <a:r>
                  <a:rPr lang="zh-CN" altLang="en-US" sz="2400" b="1" dirty="0" smtClean="0">
                    <a:latin typeface="微软雅黑" pitchFamily="34" charset="-122"/>
                    <a:ea typeface="微软雅黑" pitchFamily="34" charset="-122"/>
                  </a:rPr>
                  <a:t>即极小化</a:t>
                </a:r>
                <a14:m>
                  <m:oMath xmlns:m="http://schemas.openxmlformats.org/officeDocument/2006/math">
                    <m:nary>
                      <m:naryPr>
                        <m:chr m:val="∑"/>
                        <m:limLoc m:val="subSup"/>
                        <m:ctrlPr>
                          <a:rPr lang="zh-CN" altLang="en-US" sz="2400" b="1" i="1" smtClean="0">
                            <a:solidFill>
                              <a:srgbClr val="C00000"/>
                            </a:solidFill>
                            <a:latin typeface="Cambria Math"/>
                            <a:ea typeface="微软雅黑" pitchFamily="34" charset="-122"/>
                          </a:rPr>
                        </m:ctrlPr>
                      </m:naryPr>
                      <m:sub>
                        <m:r>
                          <m:rPr>
                            <m:brk m:alnAt="25"/>
                          </m:rPr>
                          <a:rPr lang="en-US" altLang="zh-CN" sz="2400" b="1" i="1" smtClean="0">
                            <a:solidFill>
                              <a:srgbClr val="C00000"/>
                            </a:solidFill>
                            <a:latin typeface="Cambria Math"/>
                            <a:ea typeface="微软雅黑" pitchFamily="34" charset="-122"/>
                          </a:rPr>
                          <m:t>𝒊</m:t>
                        </m:r>
                        <m:r>
                          <a:rPr lang="en-US" altLang="zh-CN" sz="2400" b="1" i="1" smtClean="0">
                            <a:solidFill>
                              <a:srgbClr val="C00000"/>
                            </a:solidFill>
                            <a:latin typeface="Cambria Math"/>
                            <a:ea typeface="微软雅黑" pitchFamily="34" charset="-122"/>
                          </a:rPr>
                          <m:t>=</m:t>
                        </m:r>
                        <m:r>
                          <a:rPr lang="en-US" altLang="zh-CN" sz="2400" b="1" i="1" smtClean="0">
                            <a:solidFill>
                              <a:srgbClr val="C00000"/>
                            </a:solidFill>
                            <a:latin typeface="Cambria Math"/>
                            <a:ea typeface="微软雅黑" pitchFamily="34" charset="-122"/>
                          </a:rPr>
                          <m:t>𝟏</m:t>
                        </m:r>
                      </m:sub>
                      <m:sup>
                        <m:r>
                          <a:rPr lang="en-US" altLang="zh-CN" sz="2400" b="1" i="1" smtClean="0">
                            <a:solidFill>
                              <a:srgbClr val="C00000"/>
                            </a:solidFill>
                            <a:latin typeface="Cambria Math"/>
                            <a:ea typeface="微软雅黑" pitchFamily="34" charset="-122"/>
                          </a:rPr>
                          <m:t>𝒏</m:t>
                        </m:r>
                      </m:sup>
                      <m:e>
                        <m:d>
                          <m:dPr>
                            <m:ctrlPr>
                              <a:rPr lang="en-US" altLang="zh-CN" sz="2400" b="1" i="1" smtClean="0">
                                <a:solidFill>
                                  <a:srgbClr val="C00000"/>
                                </a:solidFill>
                                <a:latin typeface="Cambria Math"/>
                                <a:ea typeface="微软雅黑" pitchFamily="34" charset="-122"/>
                              </a:rPr>
                            </m:ctrlPr>
                          </m:dPr>
                          <m:e>
                            <m:sSubSup>
                              <m:sSubSupPr>
                                <m:ctrlPr>
                                  <a:rPr lang="en-US" altLang="zh-CN" sz="2400" b="1" i="1" smtClean="0">
                                    <a:solidFill>
                                      <a:srgbClr val="C00000"/>
                                    </a:solidFill>
                                    <a:latin typeface="Cambria Math"/>
                                    <a:ea typeface="微软雅黑" pitchFamily="34" charset="-122"/>
                                  </a:rPr>
                                </m:ctrlPr>
                              </m:sSubSupPr>
                              <m:e>
                                <m:r>
                                  <a:rPr lang="en-US" altLang="zh-CN" sz="2400" b="1" i="1" smtClean="0">
                                    <a:solidFill>
                                      <a:srgbClr val="C00000"/>
                                    </a:solidFill>
                                    <a:latin typeface="Cambria Math"/>
                                    <a:ea typeface="微软雅黑" pitchFamily="34" charset="-122"/>
                                  </a:rPr>
                                  <m:t>𝒅</m:t>
                                </m:r>
                              </m:e>
                              <m:sub>
                                <m:r>
                                  <a:rPr lang="en-US" altLang="zh-CN" sz="2400" b="1" i="1" smtClean="0">
                                    <a:solidFill>
                                      <a:srgbClr val="C00000"/>
                                    </a:solidFill>
                                    <a:latin typeface="Cambria Math"/>
                                    <a:ea typeface="微软雅黑" pitchFamily="34" charset="-122"/>
                                  </a:rPr>
                                  <m:t>𝒊</m:t>
                                </m:r>
                              </m:sub>
                              <m:sup>
                                <m:r>
                                  <a:rPr lang="en-US" altLang="zh-CN" sz="2400" b="1" i="1" smtClean="0">
                                    <a:solidFill>
                                      <a:srgbClr val="C00000"/>
                                    </a:solidFill>
                                    <a:latin typeface="Cambria Math"/>
                                    <a:ea typeface="微软雅黑" pitchFamily="34" charset="-122"/>
                                  </a:rPr>
                                  <m:t>+</m:t>
                                </m:r>
                              </m:sup>
                            </m:sSubSup>
                            <m:r>
                              <a:rPr lang="en-US" altLang="zh-CN" sz="2400" b="1" i="1" smtClean="0">
                                <a:solidFill>
                                  <a:srgbClr val="C00000"/>
                                </a:solidFill>
                                <a:latin typeface="Cambria Math"/>
                                <a:ea typeface="微软雅黑" pitchFamily="34" charset="-122"/>
                              </a:rPr>
                              <m:t>+</m:t>
                            </m:r>
                            <m:sSubSup>
                              <m:sSubSupPr>
                                <m:ctrlPr>
                                  <a:rPr lang="en-US" altLang="zh-CN" sz="2400" b="1" i="1" smtClean="0">
                                    <a:solidFill>
                                      <a:srgbClr val="C00000"/>
                                    </a:solidFill>
                                    <a:latin typeface="Cambria Math"/>
                                    <a:ea typeface="微软雅黑" pitchFamily="34" charset="-122"/>
                                  </a:rPr>
                                </m:ctrlPr>
                              </m:sSubSupPr>
                              <m:e>
                                <m:r>
                                  <a:rPr lang="en-US" altLang="zh-CN" sz="2400" b="1" i="1" smtClean="0">
                                    <a:solidFill>
                                      <a:srgbClr val="C00000"/>
                                    </a:solidFill>
                                    <a:latin typeface="Cambria Math"/>
                                    <a:ea typeface="微软雅黑" pitchFamily="34" charset="-122"/>
                                  </a:rPr>
                                  <m:t>𝒅</m:t>
                                </m:r>
                              </m:e>
                              <m:sub>
                                <m:r>
                                  <a:rPr lang="en-US" altLang="zh-CN" sz="2400" b="1" i="1" smtClean="0">
                                    <a:solidFill>
                                      <a:srgbClr val="C00000"/>
                                    </a:solidFill>
                                    <a:latin typeface="Cambria Math"/>
                                    <a:ea typeface="微软雅黑" pitchFamily="34" charset="-122"/>
                                  </a:rPr>
                                  <m:t>𝒊</m:t>
                                </m:r>
                              </m:sub>
                              <m:sup>
                                <m:r>
                                  <a:rPr lang="en-US" altLang="zh-CN" sz="2400" b="1" i="1" smtClean="0">
                                    <a:solidFill>
                                      <a:srgbClr val="C00000"/>
                                    </a:solidFill>
                                    <a:latin typeface="Cambria Math"/>
                                    <a:ea typeface="微软雅黑" pitchFamily="34" charset="-122"/>
                                  </a:rPr>
                                  <m:t>−</m:t>
                                </m:r>
                              </m:sup>
                            </m:sSubSup>
                          </m:e>
                        </m:d>
                      </m:e>
                    </m:nary>
                  </m:oMath>
                </a14:m>
                <a:r>
                  <a:rPr lang="en-US" altLang="zh-CN" sz="2400" b="1" dirty="0" smtClean="0">
                    <a:latin typeface="微软雅黑" pitchFamily="34" charset="-122"/>
                    <a:ea typeface="微软雅黑" pitchFamily="34" charset="-122"/>
                  </a:rPr>
                  <a:t>.</a:t>
                </a:r>
              </a:p>
              <a:p>
                <a:pPr marL="0" indent="0">
                  <a:lnSpc>
                    <a:spcPct val="120000"/>
                  </a:lnSpc>
                  <a:buFontTx/>
                  <a:buNone/>
                </a:pPr>
                <a:endParaRPr lang="zh-CN" altLang="en-US" sz="2400" b="1" dirty="0">
                  <a:latin typeface="微软雅黑" pitchFamily="34" charset="-122"/>
                  <a:ea typeface="微软雅黑" pitchFamily="34"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539552" y="1700808"/>
                <a:ext cx="7848872" cy="2448272"/>
              </a:xfrm>
              <a:prstGeom prst="rect">
                <a:avLst/>
              </a:prstGeom>
              <a:blipFill rotWithShape="1">
                <a:blip r:embed="rId2"/>
                <a:stretch>
                  <a:fillRect l="-1243" t="-498" r="-622" b="-345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p:cNvSpPr txBox="1">
                <a:spLocks noChangeArrowheads="1"/>
              </p:cNvSpPr>
              <p:nvPr/>
            </p:nvSpPr>
            <p:spPr bwMode="auto">
              <a:xfrm>
                <a:off x="539552" y="4293096"/>
                <a:ext cx="7848872" cy="21602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20000"/>
                  </a:lnSpc>
                  <a:buFontTx/>
                  <a:buNone/>
                </a:pPr>
                <a:r>
                  <a:rPr lang="zh-CN" altLang="en-US" sz="2400" b="1" dirty="0" smtClean="0">
                    <a:latin typeface="微软雅黑" pitchFamily="34" charset="-122"/>
                    <a:ea typeface="微软雅黑" pitchFamily="34" charset="-122"/>
                  </a:rPr>
                  <a:t>在第二优先级里，尽可能极小化所有车辆的行驶距离。因此，有以下目标约束：</a:t>
                </a:r>
                <a:endParaRPr lang="en-US" altLang="zh-CN" sz="2400" b="1" dirty="0" smtClean="0">
                  <a:latin typeface="微软雅黑" pitchFamily="34" charset="-122"/>
                  <a:ea typeface="微软雅黑" pitchFamily="34" charset="-122"/>
                </a:endParaRPr>
              </a:p>
              <a:p>
                <a:pPr marL="0" indent="0">
                  <a:lnSpc>
                    <a:spcPct val="120000"/>
                  </a:lnSpc>
                  <a:buFontTx/>
                  <a:buNone/>
                </a:pPr>
                <a14:m>
                  <m:oMathPara xmlns:m="http://schemas.openxmlformats.org/officeDocument/2006/math">
                    <m:oMathParaPr>
                      <m:jc m:val="centerGroup"/>
                    </m:oMathParaPr>
                    <m:oMath xmlns:m="http://schemas.openxmlformats.org/officeDocument/2006/math">
                      <m:r>
                        <a:rPr lang="en-US" altLang="zh-CN" sz="2400" b="1" i="1" smtClean="0">
                          <a:latin typeface="Cambria Math"/>
                          <a:ea typeface="微软雅黑" pitchFamily="34" charset="-122"/>
                        </a:rPr>
                        <m:t>𝒈</m:t>
                      </m:r>
                      <m:d>
                        <m:dPr>
                          <m:ctrlPr>
                            <a:rPr lang="en-US" altLang="zh-CN" sz="2400" b="1" i="1" smtClean="0">
                              <a:latin typeface="Cambria Math"/>
                              <a:ea typeface="微软雅黑" pitchFamily="34" charset="-122"/>
                            </a:rPr>
                          </m:ctrlPr>
                        </m:dPr>
                        <m:e>
                          <m:r>
                            <a:rPr lang="en-US" altLang="zh-CN" sz="2400" b="1" i="1" smtClean="0">
                              <a:latin typeface="Cambria Math"/>
                              <a:ea typeface="微软雅黑" pitchFamily="34" charset="-122"/>
                            </a:rPr>
                            <m:t>𝒙</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𝒚</m:t>
                          </m:r>
                        </m:e>
                      </m:d>
                      <m:r>
                        <a:rPr lang="en-US" altLang="zh-CN" sz="2400" b="1" i="1" smtClean="0">
                          <a:latin typeface="Cambria Math"/>
                          <a:ea typeface="微软雅黑" pitchFamily="34" charset="-122"/>
                        </a:rPr>
                        <m:t>+</m:t>
                      </m:r>
                      <m:sSubSup>
                        <m:sSubSupPr>
                          <m:ctrlPr>
                            <a:rPr lang="en-US" altLang="zh-CN" sz="2400" b="1" i="1" smtClean="0">
                              <a:latin typeface="Cambria Math"/>
                              <a:ea typeface="微软雅黑" pitchFamily="34" charset="-122"/>
                            </a:rPr>
                          </m:ctrlPr>
                        </m:sSubSupPr>
                        <m:e>
                          <m:r>
                            <a:rPr lang="en-US" altLang="zh-CN" sz="2400" b="1" i="1" smtClean="0">
                              <a:latin typeface="Cambria Math"/>
                              <a:ea typeface="微软雅黑" pitchFamily="34" charset="-122"/>
                            </a:rPr>
                            <m:t>𝒅</m:t>
                          </m:r>
                        </m:e>
                        <m:sub>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up>
                          <m:r>
                            <a:rPr lang="en-US" altLang="zh-CN" sz="2400" b="1" i="1" smtClean="0">
                              <a:latin typeface="Cambria Math"/>
                              <a:ea typeface="微软雅黑" pitchFamily="34" charset="-122"/>
                            </a:rPr>
                            <m:t>−</m:t>
                          </m:r>
                        </m:sup>
                      </m:sSubSup>
                      <m:r>
                        <a:rPr lang="en-US" altLang="zh-CN" sz="2400" b="1" i="1" smtClean="0">
                          <a:latin typeface="Cambria Math"/>
                          <a:ea typeface="微软雅黑" pitchFamily="34" charset="-122"/>
                        </a:rPr>
                        <m:t>−</m:t>
                      </m:r>
                      <m:sSubSup>
                        <m:sSubSupPr>
                          <m:ctrlPr>
                            <a:rPr lang="en-US" altLang="zh-CN" sz="2400" b="1" i="1" smtClean="0">
                              <a:latin typeface="Cambria Math"/>
                              <a:ea typeface="微软雅黑" pitchFamily="34" charset="-122"/>
                            </a:rPr>
                          </m:ctrlPr>
                        </m:sSubSupPr>
                        <m:e>
                          <m:r>
                            <a:rPr lang="en-US" altLang="zh-CN" sz="2400" b="1" i="1" smtClean="0">
                              <a:latin typeface="Cambria Math"/>
                              <a:ea typeface="微软雅黑" pitchFamily="34" charset="-122"/>
                            </a:rPr>
                            <m:t>𝒅</m:t>
                          </m:r>
                        </m:e>
                        <m:sub>
                          <m:r>
                            <a:rPr lang="en-US" altLang="zh-CN" sz="2400" b="1" i="1" smtClean="0">
                              <a:latin typeface="Cambria Math"/>
                              <a:ea typeface="微软雅黑" pitchFamily="34" charset="-122"/>
                            </a:rPr>
                            <m:t>𝒏</m:t>
                          </m:r>
                          <m:r>
                            <a:rPr lang="en-US" altLang="zh-CN" sz="2400" b="1" i="1" smtClean="0">
                              <a:latin typeface="Cambria Math"/>
                              <a:ea typeface="微软雅黑" pitchFamily="34" charset="-122"/>
                            </a:rPr>
                            <m:t>+</m:t>
                          </m:r>
                          <m:r>
                            <a:rPr lang="en-US" altLang="zh-CN" sz="2400" b="1" i="1" smtClean="0">
                              <a:latin typeface="Cambria Math"/>
                              <a:ea typeface="微软雅黑" pitchFamily="34" charset="-122"/>
                            </a:rPr>
                            <m:t>𝟏</m:t>
                          </m:r>
                        </m:sub>
                        <m:sup>
                          <m:r>
                            <a:rPr lang="en-US" altLang="zh-CN" sz="2400" b="1" i="1" smtClean="0">
                              <a:latin typeface="Cambria Math"/>
                              <a:ea typeface="微软雅黑" pitchFamily="34" charset="-122"/>
                            </a:rPr>
                            <m:t>+</m:t>
                          </m:r>
                        </m:sup>
                      </m:sSubSup>
                      <m:r>
                        <a:rPr lang="en-US" altLang="zh-CN" sz="2400" b="1" i="1" smtClean="0">
                          <a:latin typeface="Cambria Math"/>
                          <a:ea typeface="微软雅黑" pitchFamily="34" charset="-122"/>
                        </a:rPr>
                        <m:t>=</m:t>
                      </m:r>
                      <m:sSub>
                        <m:sSubPr>
                          <m:ctrlPr>
                            <a:rPr lang="en-US" altLang="zh-CN" sz="2400" b="1" i="1" smtClean="0">
                              <a:latin typeface="Cambria Math"/>
                              <a:ea typeface="微软雅黑" pitchFamily="34" charset="-122"/>
                            </a:rPr>
                          </m:ctrlPr>
                        </m:sSubPr>
                        <m:e>
                          <m:r>
                            <a:rPr lang="en-US" altLang="zh-CN" sz="2400" b="1" i="1" smtClean="0">
                              <a:latin typeface="Cambria Math"/>
                              <a:ea typeface="微软雅黑" pitchFamily="34" charset="-122"/>
                            </a:rPr>
                            <m:t>𝒈</m:t>
                          </m:r>
                        </m:e>
                        <m:sub>
                          <m:r>
                            <a:rPr lang="en-US" altLang="zh-CN" sz="2400" b="1" i="1" smtClean="0">
                              <a:latin typeface="Cambria Math"/>
                              <a:ea typeface="微软雅黑" pitchFamily="34" charset="-122"/>
                            </a:rPr>
                            <m:t>𝟎</m:t>
                          </m:r>
                        </m:sub>
                      </m:sSub>
                    </m:oMath>
                  </m:oMathPara>
                </a14:m>
                <a:endParaRPr lang="en-US" altLang="zh-CN" sz="2400" b="1" dirty="0" smtClean="0">
                  <a:latin typeface="微软雅黑" pitchFamily="34" charset="-122"/>
                  <a:ea typeface="微软雅黑" pitchFamily="34" charset="-122"/>
                </a:endParaRPr>
              </a:p>
              <a:p>
                <a:pPr marL="0" indent="0">
                  <a:lnSpc>
                    <a:spcPct val="120000"/>
                  </a:lnSpc>
                  <a:buFontTx/>
                  <a:buNone/>
                </a:pPr>
                <a:r>
                  <a:rPr lang="zh-CN" altLang="en-US" sz="2400" b="1" dirty="0" smtClean="0">
                    <a:latin typeface="微软雅黑" pitchFamily="34" charset="-122"/>
                    <a:ea typeface="微软雅黑" pitchFamily="34" charset="-122"/>
                  </a:rPr>
                  <a:t>其中，极小化</a:t>
                </a:r>
                <a14:m>
                  <m:oMath xmlns:m="http://schemas.openxmlformats.org/officeDocument/2006/math">
                    <m:sSubSup>
                      <m:sSubSupPr>
                        <m:ctrlPr>
                          <a:rPr lang="en-US" altLang="zh-CN" sz="2400" b="1" i="1" smtClean="0">
                            <a:solidFill>
                              <a:srgbClr val="C00000"/>
                            </a:solidFill>
                            <a:latin typeface="Cambria Math"/>
                            <a:ea typeface="微软雅黑" pitchFamily="34" charset="-122"/>
                          </a:rPr>
                        </m:ctrlPr>
                      </m:sSubSupPr>
                      <m:e>
                        <m:r>
                          <a:rPr lang="en-US" altLang="zh-CN" sz="2400" b="1" i="1">
                            <a:solidFill>
                              <a:srgbClr val="C00000"/>
                            </a:solidFill>
                            <a:latin typeface="Cambria Math"/>
                            <a:ea typeface="微软雅黑" pitchFamily="34" charset="-122"/>
                          </a:rPr>
                          <m:t>𝒅</m:t>
                        </m:r>
                      </m:e>
                      <m:sub>
                        <m:r>
                          <a:rPr lang="en-US" altLang="zh-CN" sz="2400" b="1" i="1">
                            <a:solidFill>
                              <a:srgbClr val="C00000"/>
                            </a:solidFill>
                            <a:latin typeface="Cambria Math"/>
                            <a:ea typeface="微软雅黑" pitchFamily="34" charset="-122"/>
                          </a:rPr>
                          <m:t>𝒏</m:t>
                        </m:r>
                        <m:r>
                          <a:rPr lang="en-US" altLang="zh-CN" sz="2400" b="1" i="1">
                            <a:solidFill>
                              <a:srgbClr val="C00000"/>
                            </a:solidFill>
                            <a:latin typeface="Cambria Math"/>
                            <a:ea typeface="微软雅黑" pitchFamily="34" charset="-122"/>
                          </a:rPr>
                          <m:t>+</m:t>
                        </m:r>
                        <m:r>
                          <a:rPr lang="en-US" altLang="zh-CN" sz="2400" b="1" i="1">
                            <a:solidFill>
                              <a:srgbClr val="C00000"/>
                            </a:solidFill>
                            <a:latin typeface="Cambria Math"/>
                            <a:ea typeface="微软雅黑" pitchFamily="34" charset="-122"/>
                          </a:rPr>
                          <m:t>𝟏</m:t>
                        </m:r>
                      </m:sub>
                      <m:sup>
                        <m:r>
                          <a:rPr lang="en-US" altLang="zh-CN" sz="2400" b="1" i="1">
                            <a:solidFill>
                              <a:srgbClr val="C00000"/>
                            </a:solidFill>
                            <a:latin typeface="Cambria Math"/>
                            <a:ea typeface="微软雅黑" pitchFamily="34" charset="-122"/>
                          </a:rPr>
                          <m:t>+</m:t>
                        </m:r>
                      </m:sup>
                    </m:sSubSup>
                  </m:oMath>
                </a14:m>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mc:Choice>
        <mc:Fallback>
          <p:sp>
            <p:nvSpPr>
              <p:cNvPr id="7" name="内容占位符 2"/>
              <p:cNvSpPr txBox="1">
                <a:spLocks noRot="1" noChangeAspect="1" noMove="1" noResize="1" noEditPoints="1" noAdjustHandles="1" noChangeArrowheads="1" noChangeShapeType="1" noTextEdit="1"/>
              </p:cNvSpPr>
              <p:nvPr/>
            </p:nvSpPr>
            <p:spPr bwMode="auto">
              <a:xfrm>
                <a:off x="539552" y="4293096"/>
                <a:ext cx="7848872" cy="2160240"/>
              </a:xfrm>
              <a:prstGeom prst="rect">
                <a:avLst/>
              </a:prstGeom>
              <a:blipFill rotWithShape="1">
                <a:blip r:embed="rId3"/>
                <a:stretch>
                  <a:fillRect l="-1243" t="-563" r="-6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8766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539553" y="1196752"/>
            <a:ext cx="7848872" cy="504056"/>
          </a:xfrm>
        </p:spPr>
        <p:txBody>
          <a:bodyPr/>
          <a:lstStyle/>
          <a:p>
            <a:pPr marL="0" indent="0" latinLnBrk="0">
              <a:lnSpc>
                <a:spcPct val="120000"/>
              </a:lnSpc>
              <a:buNone/>
            </a:pPr>
            <a:r>
              <a:rPr lang="zh-CN" altLang="en-US" sz="2400" b="1" dirty="0" smtClean="0">
                <a:latin typeface="微软雅黑" pitchFamily="34" charset="-122"/>
                <a:ea typeface="微软雅黑" pitchFamily="34" charset="-122"/>
              </a:rPr>
              <a:t>根据上述优先结构，得如下带机会约束的目标规划模型：</a:t>
            </a:r>
            <a:endParaRPr lang="en-US"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5" name="文本框 4"/>
          <p:cNvSpPr txBox="1">
            <a:spLocks noChangeArrowheads="1"/>
          </p:cNvSpPr>
          <p:nvPr/>
        </p:nvSpPr>
        <p:spPr bwMode="auto">
          <a:xfrm>
            <a:off x="809625" y="332656"/>
            <a:ext cx="5798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600" b="1" dirty="0" smtClean="0">
                <a:solidFill>
                  <a:srgbClr val="0000FF"/>
                </a:solidFill>
                <a:latin typeface="微软雅黑" pitchFamily="34" charset="-122"/>
                <a:ea typeface="微软雅黑" pitchFamily="34" charset="-122"/>
                <a:sym typeface="宋体" pitchFamily="2" charset="-122"/>
              </a:rPr>
              <a:t>车辆</a:t>
            </a:r>
            <a:r>
              <a:rPr lang="zh-CN" altLang="en-US" sz="3600" b="1" dirty="0">
                <a:solidFill>
                  <a:srgbClr val="0000FF"/>
                </a:solidFill>
                <a:latin typeface="微软雅黑" pitchFamily="34" charset="-122"/>
                <a:ea typeface="微软雅黑" pitchFamily="34" charset="-122"/>
                <a:sym typeface="宋体" pitchFamily="2" charset="-122"/>
              </a:rPr>
              <a:t>调度</a:t>
            </a:r>
            <a:r>
              <a:rPr lang="zh-CN" altLang="en-US" sz="3600" b="1" dirty="0" smtClean="0">
                <a:solidFill>
                  <a:srgbClr val="0000FF"/>
                </a:solidFill>
                <a:latin typeface="微软雅黑" pitchFamily="34" charset="-122"/>
                <a:ea typeface="微软雅黑" pitchFamily="34" charset="-122"/>
                <a:sym typeface="宋体" pitchFamily="2" charset="-122"/>
              </a:rPr>
              <a:t>问题</a:t>
            </a:r>
            <a:r>
              <a:rPr lang="en-US" altLang="zh-CN" sz="3600" b="1" dirty="0" smtClean="0">
                <a:solidFill>
                  <a:srgbClr val="0000FF"/>
                </a:solidFill>
                <a:latin typeface="微软雅黑" pitchFamily="34" charset="-122"/>
                <a:ea typeface="微软雅黑" pitchFamily="34" charset="-122"/>
                <a:sym typeface="宋体" pitchFamily="2" charset="-122"/>
              </a:rPr>
              <a:t>——</a:t>
            </a:r>
            <a:r>
              <a:rPr lang="zh-CN" altLang="en-US" sz="3600" b="1" dirty="0" smtClean="0">
                <a:solidFill>
                  <a:srgbClr val="0000FF"/>
                </a:solidFill>
                <a:latin typeface="微软雅黑" pitchFamily="34" charset="-122"/>
                <a:ea typeface="微软雅黑" pitchFamily="34" charset="-122"/>
                <a:sym typeface="宋体" pitchFamily="2" charset="-122"/>
              </a:rPr>
              <a:t>模型建立</a:t>
            </a:r>
            <a:endParaRPr lang="zh-CN" altLang="en-US" sz="3600" b="1" dirty="0">
              <a:solidFill>
                <a:srgbClr val="0000FF"/>
              </a:solidFill>
              <a:latin typeface="微软雅黑" pitchFamily="34" charset="-122"/>
              <a:ea typeface="微软雅黑" pitchFamily="34" charset="-122"/>
              <a:sym typeface="宋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53242"/>
            <a:ext cx="5663927" cy="477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84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107504" y="1196752"/>
            <a:ext cx="8928992" cy="5256582"/>
          </a:xfrm>
        </p:spPr>
        <p:txBody>
          <a:bodyPr/>
          <a:lstStyle/>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D. </a:t>
            </a:r>
            <a:r>
              <a:rPr lang="en-US" altLang="zh-CN" sz="1600" b="1" dirty="0" err="1">
                <a:latin typeface="Times New Roman" panose="02020603050405020304" pitchFamily="18" charset="0"/>
                <a:ea typeface="微软雅黑" pitchFamily="34" charset="-122"/>
                <a:cs typeface="Times New Roman" panose="02020603050405020304" pitchFamily="18" charset="0"/>
              </a:rPr>
              <a:t>Luenberger</a:t>
            </a:r>
            <a:r>
              <a:rPr lang="en-US" altLang="zh-CN" sz="1600" b="1" dirty="0">
                <a:latin typeface="Times New Roman" panose="02020603050405020304" pitchFamily="18" charset="0"/>
                <a:ea typeface="微软雅黑" pitchFamily="34" charset="-122"/>
                <a:cs typeface="Times New Roman" panose="02020603050405020304" pitchFamily="18" charset="0"/>
              </a:rPr>
              <a:t> and Y.Y. Ye,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Linear and Nonlinear Programming</a:t>
            </a:r>
            <a:r>
              <a:rPr lang="en-US" altLang="zh-CN" sz="1600" b="1" dirty="0">
                <a:latin typeface="Times New Roman" panose="02020603050405020304" pitchFamily="18" charset="0"/>
                <a:ea typeface="微软雅黑" pitchFamily="34" charset="-122"/>
                <a:cs typeface="Times New Roman" panose="02020603050405020304" pitchFamily="18" charset="0"/>
              </a:rPr>
              <a:t>, Fourth Edition, Springer, 2016.</a:t>
            </a: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M. </a:t>
            </a:r>
            <a:r>
              <a:rPr lang="en-US" altLang="zh-CN" sz="1600" b="1" dirty="0" err="1">
                <a:latin typeface="Times New Roman" panose="02020603050405020304" pitchFamily="18" charset="0"/>
                <a:ea typeface="微软雅黑" pitchFamily="34" charset="-122"/>
                <a:cs typeface="Times New Roman" panose="02020603050405020304" pitchFamily="18" charset="0"/>
              </a:rPr>
              <a:t>Tamiz</a:t>
            </a:r>
            <a:r>
              <a:rPr lang="en-US" altLang="zh-CN" sz="1600" b="1" dirty="0">
                <a:latin typeface="Times New Roman" panose="02020603050405020304" pitchFamily="18" charset="0"/>
                <a:ea typeface="微软雅黑" pitchFamily="34" charset="-122"/>
                <a:cs typeface="Times New Roman" panose="02020603050405020304" pitchFamily="18" charset="0"/>
              </a:rPr>
              <a:t>,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Multi-Objective Programming and Goal Programming: Theories and Applications</a:t>
            </a:r>
            <a:r>
              <a:rPr lang="en-US" altLang="zh-CN" sz="1600" b="1" dirty="0">
                <a:latin typeface="Times New Roman" panose="02020603050405020304" pitchFamily="18" charset="0"/>
                <a:ea typeface="微软雅黑" pitchFamily="34" charset="-122"/>
                <a:cs typeface="Times New Roman" panose="02020603050405020304" pitchFamily="18" charset="0"/>
              </a:rPr>
              <a:t>, Springer, Berlin, 1996.</a:t>
            </a: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H. Saber and A. Ravindran,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Nonlinear goal programming theory and practice: A survey</a:t>
            </a:r>
            <a:r>
              <a:rPr lang="en-US" altLang="zh-CN" sz="1600" b="1" dirty="0">
                <a:latin typeface="Times New Roman" panose="02020603050405020304" pitchFamily="18" charset="0"/>
                <a:ea typeface="微软雅黑" pitchFamily="34" charset="-122"/>
                <a:cs typeface="Times New Roman" panose="02020603050405020304" pitchFamily="18" charset="0"/>
              </a:rPr>
              <a:t>, Computers and Operations Research, 20 (1993) 275—291.</a:t>
            </a: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D. </a:t>
            </a:r>
            <a:r>
              <a:rPr lang="en-US" altLang="zh-CN" sz="1600" b="1" dirty="0" err="1">
                <a:latin typeface="Times New Roman" panose="02020603050405020304" pitchFamily="18" charset="0"/>
                <a:ea typeface="微软雅黑" pitchFamily="34" charset="-122"/>
                <a:cs typeface="Times New Roman" panose="02020603050405020304" pitchFamily="18" charset="0"/>
              </a:rPr>
              <a:t>Bertsekas</a:t>
            </a:r>
            <a:r>
              <a:rPr lang="en-US" altLang="zh-CN" sz="1600" b="1" dirty="0">
                <a:latin typeface="Times New Roman" panose="02020603050405020304" pitchFamily="18" charset="0"/>
                <a:ea typeface="微软雅黑" pitchFamily="34" charset="-122"/>
                <a:cs typeface="Times New Roman" panose="02020603050405020304" pitchFamily="18" charset="0"/>
              </a:rPr>
              <a:t> and J. </a:t>
            </a:r>
            <a:r>
              <a:rPr lang="en-US" altLang="zh-CN" sz="1600" b="1" dirty="0" err="1">
                <a:latin typeface="Times New Roman" panose="02020603050405020304" pitchFamily="18" charset="0"/>
                <a:ea typeface="微软雅黑" pitchFamily="34" charset="-122"/>
                <a:cs typeface="Times New Roman" panose="02020603050405020304" pitchFamily="18" charset="0"/>
              </a:rPr>
              <a:t>Tsitsiklis</a:t>
            </a:r>
            <a:r>
              <a:rPr lang="en-US" altLang="zh-CN" sz="1600" b="1" dirty="0">
                <a:latin typeface="Times New Roman" panose="02020603050405020304" pitchFamily="18" charset="0"/>
                <a:ea typeface="微软雅黑" pitchFamily="34" charset="-122"/>
                <a:cs typeface="Times New Roman" panose="02020603050405020304" pitchFamily="18" charset="0"/>
              </a:rPr>
              <a:t>,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Parallel and Distributed Computation: Numerical Methods</a:t>
            </a:r>
            <a:r>
              <a:rPr lang="en-US" altLang="zh-CN" sz="1600" b="1" dirty="0">
                <a:latin typeface="Times New Roman" panose="02020603050405020304" pitchFamily="18" charset="0"/>
                <a:ea typeface="微软雅黑" pitchFamily="34" charset="-122"/>
                <a:cs typeface="Times New Roman" panose="02020603050405020304" pitchFamily="18" charset="0"/>
              </a:rPr>
              <a:t>. Englewood Cliffs, NJ: Prentice-Hall, 1989.</a:t>
            </a: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M. </a:t>
            </a:r>
            <a:r>
              <a:rPr lang="en-US" altLang="zh-CN" sz="1600" b="1" dirty="0" err="1">
                <a:latin typeface="Times New Roman" panose="02020603050405020304" pitchFamily="18" charset="0"/>
                <a:ea typeface="微软雅黑" pitchFamily="34" charset="-122"/>
                <a:cs typeface="Times New Roman" panose="02020603050405020304" pitchFamily="18" charset="0"/>
              </a:rPr>
              <a:t>Sakawa</a:t>
            </a:r>
            <a:r>
              <a:rPr lang="en-US" altLang="zh-CN" sz="1600" b="1" dirty="0">
                <a:latin typeface="Times New Roman" panose="02020603050405020304" pitchFamily="18" charset="0"/>
                <a:ea typeface="微软雅黑" pitchFamily="34" charset="-122"/>
                <a:cs typeface="Times New Roman" panose="02020603050405020304" pitchFamily="18" charset="0"/>
              </a:rPr>
              <a:t>, et al.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Cooperative and Noncooperative Multi-Level Programming</a:t>
            </a:r>
            <a:r>
              <a:rPr lang="en-US" altLang="zh-CN" sz="1600" b="1" dirty="0">
                <a:latin typeface="Times New Roman" panose="02020603050405020304" pitchFamily="18" charset="0"/>
                <a:ea typeface="微软雅黑" pitchFamily="34" charset="-122"/>
                <a:cs typeface="Times New Roman" panose="02020603050405020304" pitchFamily="18" charset="0"/>
              </a:rPr>
              <a:t>, Springer, 2009.</a:t>
            </a: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B.D. Liu,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Theory and Practice of Uncertain Programming</a:t>
            </a:r>
            <a:r>
              <a:rPr lang="en-US" altLang="zh-CN" sz="1600" b="1" dirty="0">
                <a:latin typeface="Times New Roman" panose="02020603050405020304" pitchFamily="18" charset="0"/>
                <a:ea typeface="微软雅黑" pitchFamily="34" charset="-122"/>
                <a:cs typeface="Times New Roman" panose="02020603050405020304" pitchFamily="18" charset="0"/>
              </a:rPr>
              <a:t>, 2</a:t>
            </a:r>
            <a:r>
              <a:rPr lang="en-US" altLang="zh-CN" sz="1600" b="1" baseline="30000" dirty="0">
                <a:latin typeface="Times New Roman" panose="02020603050405020304" pitchFamily="18" charset="0"/>
                <a:ea typeface="微软雅黑" pitchFamily="34" charset="-122"/>
                <a:cs typeface="Times New Roman" panose="02020603050405020304" pitchFamily="18" charset="0"/>
              </a:rPr>
              <a:t>nd</a:t>
            </a:r>
            <a:r>
              <a:rPr lang="en-US" altLang="zh-CN" sz="1600" b="1" dirty="0">
                <a:latin typeface="Times New Roman" panose="02020603050405020304" pitchFamily="18" charset="0"/>
                <a:ea typeface="微软雅黑" pitchFamily="34" charset="-122"/>
                <a:cs typeface="Times New Roman" panose="02020603050405020304" pitchFamily="18" charset="0"/>
              </a:rPr>
              <a:t> Edition, Springer, 2009.</a:t>
            </a:r>
          </a:p>
          <a:p>
            <a:pPr>
              <a:lnSpc>
                <a:spcPct val="150000"/>
              </a:lnSpc>
              <a:buClr>
                <a:schemeClr val="accent2"/>
              </a:buClr>
              <a:buFont typeface="+mj-lt"/>
              <a:buAutoNum type="arabicPeriod"/>
            </a:pPr>
            <a:r>
              <a:rPr lang="zh-CN" altLang="en-US" sz="1600" b="1" dirty="0">
                <a:latin typeface="Times New Roman" panose="02020603050405020304" pitchFamily="18" charset="0"/>
                <a:ea typeface="微软雅黑" pitchFamily="34" charset="-122"/>
                <a:cs typeface="Times New Roman" panose="02020603050405020304" pitchFamily="18" charset="0"/>
              </a:rPr>
              <a:t>随机规划：</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hlinkClick r:id="rId2">
                  <a:extLst>
                    <a:ext uri="{A12FA001-AC4F-418D-AE19-62706E023703}">
                      <ahyp:hlinkClr xmlns:ahyp="http://schemas.microsoft.com/office/drawing/2018/hyperlinkcolor" xmlns="" val="tx"/>
                    </a:ext>
                  </a:extLst>
                </a:hlinkClick>
              </a:rPr>
              <a:t>http://orsc.edu.cn/UTLab/</a:t>
            </a:r>
            <a:endPar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endParaRPr>
          </a:p>
          <a:p>
            <a:pPr>
              <a:lnSpc>
                <a:spcPct val="150000"/>
              </a:lnSpc>
              <a:buClr>
                <a:schemeClr val="accent2"/>
              </a:buClr>
              <a:buFont typeface="+mj-lt"/>
              <a:buAutoNum type="arabicPeriod"/>
            </a:pPr>
            <a:r>
              <a:rPr lang="en-US" altLang="zh-CN" sz="1600" b="1" dirty="0">
                <a:latin typeface="Times New Roman" panose="02020603050405020304" pitchFamily="18" charset="0"/>
                <a:ea typeface="微软雅黑" pitchFamily="34" charset="-122"/>
                <a:cs typeface="Times New Roman" panose="02020603050405020304" pitchFamily="18" charset="0"/>
              </a:rPr>
              <a:t>A. Shapiro, D. </a:t>
            </a:r>
            <a:r>
              <a:rPr lang="en-US" altLang="zh-CN" sz="1600" b="1" dirty="0" err="1">
                <a:latin typeface="Times New Roman" panose="02020603050405020304" pitchFamily="18" charset="0"/>
                <a:ea typeface="微软雅黑" pitchFamily="34" charset="-122"/>
                <a:cs typeface="Times New Roman" panose="02020603050405020304" pitchFamily="18" charset="0"/>
              </a:rPr>
              <a:t>Dentcheva</a:t>
            </a:r>
            <a:r>
              <a:rPr lang="en-US" altLang="zh-CN" sz="1600" b="1" dirty="0">
                <a:latin typeface="Times New Roman" panose="02020603050405020304" pitchFamily="18" charset="0"/>
                <a:ea typeface="微软雅黑" pitchFamily="34" charset="-122"/>
                <a:cs typeface="Times New Roman" panose="02020603050405020304" pitchFamily="18" charset="0"/>
              </a:rPr>
              <a:t>, and A. Ruszczynski, </a:t>
            </a:r>
            <a:r>
              <a:rPr lang="en-US" altLang="zh-CN" sz="1600" b="1" dirty="0">
                <a:solidFill>
                  <a:srgbClr val="0000FF"/>
                </a:solidFill>
                <a:latin typeface="Times New Roman" panose="02020603050405020304" pitchFamily="18" charset="0"/>
                <a:ea typeface="微软雅黑" pitchFamily="34" charset="-122"/>
                <a:cs typeface="Times New Roman" panose="02020603050405020304" pitchFamily="18" charset="0"/>
              </a:rPr>
              <a:t>Lectures on Stochastic Programming: Modeling and Theory</a:t>
            </a:r>
            <a:r>
              <a:rPr lang="en-US" altLang="zh-CN" sz="1600" b="1" dirty="0">
                <a:latin typeface="Times New Roman" panose="02020603050405020304" pitchFamily="18" charset="0"/>
                <a:ea typeface="微软雅黑" pitchFamily="34" charset="-122"/>
                <a:cs typeface="Times New Roman" panose="02020603050405020304" pitchFamily="18" charset="0"/>
              </a:rPr>
              <a:t>, SIAM, Philadelphia, 2009</a:t>
            </a:r>
            <a:r>
              <a:rPr lang="en-US" altLang="zh-CN" sz="1600" b="1" dirty="0" smtClean="0">
                <a:latin typeface="Times New Roman" panose="02020603050405020304" pitchFamily="18" charset="0"/>
                <a:ea typeface="微软雅黑" pitchFamily="34" charset="-122"/>
                <a:cs typeface="Times New Roman" panose="02020603050405020304" pitchFamily="18" charset="0"/>
              </a:rPr>
              <a:t>.</a:t>
            </a:r>
          </a:p>
          <a:p>
            <a:pPr>
              <a:lnSpc>
                <a:spcPct val="150000"/>
              </a:lnSpc>
              <a:buClr>
                <a:schemeClr val="accent2"/>
              </a:buClr>
              <a:buFont typeface="+mj-lt"/>
              <a:buAutoNum type="arabicPeriod"/>
            </a:pPr>
            <a:r>
              <a:rPr lang="zh-CN" altLang="en-US" sz="1600" b="1" dirty="0">
                <a:latin typeface="Times New Roman" panose="02020603050405020304" pitchFamily="18" charset="0"/>
                <a:ea typeface="微软雅黑" pitchFamily="34" charset="-122"/>
                <a:cs typeface="Times New Roman" panose="02020603050405020304" pitchFamily="18" charset="0"/>
              </a:rPr>
              <a:t>刘宝</a:t>
            </a:r>
            <a:r>
              <a:rPr lang="zh-CN" altLang="en-US" sz="1600" b="1" dirty="0" smtClean="0">
                <a:latin typeface="Times New Roman" panose="02020603050405020304" pitchFamily="18" charset="0"/>
                <a:ea typeface="微软雅黑" pitchFamily="34" charset="-122"/>
                <a:cs typeface="Times New Roman" panose="02020603050405020304" pitchFamily="18" charset="0"/>
              </a:rPr>
              <a:t>锭，赵瑞清，王纲，</a:t>
            </a:r>
            <a:r>
              <a:rPr lang="zh-CN" altLang="en-US" sz="1600" b="1" dirty="0" smtClean="0">
                <a:solidFill>
                  <a:srgbClr val="0000FF"/>
                </a:solidFill>
                <a:latin typeface="Times New Roman" panose="02020603050405020304" pitchFamily="18" charset="0"/>
                <a:ea typeface="微软雅黑" pitchFamily="34" charset="-122"/>
                <a:cs typeface="Times New Roman" panose="02020603050405020304" pitchFamily="18" charset="0"/>
              </a:rPr>
              <a:t>不确定规划及应用</a:t>
            </a:r>
            <a:r>
              <a:rPr lang="zh-CN" altLang="en-US" sz="1600" b="1" dirty="0" smtClean="0">
                <a:latin typeface="Times New Roman" panose="02020603050405020304" pitchFamily="18" charset="0"/>
                <a:ea typeface="微软雅黑" pitchFamily="34" charset="-122"/>
                <a:cs typeface="Times New Roman" panose="02020603050405020304" pitchFamily="18" charset="0"/>
              </a:rPr>
              <a:t>，清华大学出版社，北京，</a:t>
            </a:r>
            <a:r>
              <a:rPr lang="en-US" altLang="zh-CN" sz="1600" b="1" dirty="0" smtClean="0">
                <a:latin typeface="Times New Roman" panose="02020603050405020304" pitchFamily="18" charset="0"/>
                <a:ea typeface="微软雅黑" pitchFamily="34" charset="-122"/>
                <a:cs typeface="Times New Roman" panose="02020603050405020304" pitchFamily="18" charset="0"/>
              </a:rPr>
              <a:t>2003.</a:t>
            </a:r>
            <a:endParaRPr lang="zh-CN" altLang="zh-CN" sz="1600" b="1" dirty="0">
              <a:latin typeface="Times New Roman" panose="02020603050405020304" pitchFamily="18" charset="0"/>
              <a:ea typeface="微软雅黑" pitchFamily="34" charset="-122"/>
              <a:cs typeface="Times New Roman" panose="02020603050405020304" pitchFamily="18" charset="0"/>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相关文献与网站</a:t>
            </a:r>
          </a:p>
        </p:txBody>
      </p:sp>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494247842"/>
              </p:ext>
            </p:extLst>
          </p:nvPr>
        </p:nvGraphicFramePr>
        <p:xfrm>
          <a:off x="395536" y="1340768"/>
          <a:ext cx="8064896" cy="2336800"/>
        </p:xfrm>
        <a:graphic>
          <a:graphicData uri="http://schemas.openxmlformats.org/drawingml/2006/table">
            <a:tbl>
              <a:tblPr firstRow="1" bandRow="1">
                <a:tableStyleId>{5C22544A-7EE6-4342-B048-85BDC9FD1C3A}</a:tableStyleId>
              </a:tblPr>
              <a:tblGrid>
                <a:gridCol w="864096"/>
                <a:gridCol w="1895914"/>
                <a:gridCol w="1128422"/>
                <a:gridCol w="936104"/>
                <a:gridCol w="1944216"/>
                <a:gridCol w="1296144"/>
              </a:tblGrid>
              <a:tr h="378048">
                <a:tc gridSpan="6">
                  <a:txBody>
                    <a:bodyPr/>
                    <a:lstStyle/>
                    <a:p>
                      <a:pPr algn="ctr"/>
                      <a:r>
                        <a:rPr lang="en-US" altLang="zh-CN" sz="2400" b="1" dirty="0" smtClean="0">
                          <a:solidFill>
                            <a:schemeClr val="tx1"/>
                          </a:solidFill>
                        </a:rPr>
                        <a:t>1998-2021</a:t>
                      </a:r>
                      <a:r>
                        <a:rPr lang="zh-CN" altLang="en-US" sz="2400" b="1" dirty="0" smtClean="0">
                          <a:solidFill>
                            <a:schemeClr val="tx1"/>
                          </a:solidFill>
                        </a:rPr>
                        <a:t>年全国大学生数学建模竞赛赛题来源</a:t>
                      </a:r>
                      <a:endParaRPr lang="zh-CN" altLang="en-US" sz="2400" b="1" dirty="0">
                        <a:solidFill>
                          <a:schemeClr val="tx1"/>
                        </a:solidFill>
                      </a:endParaRPr>
                    </a:p>
                  </a:txBody>
                  <a:tcPr>
                    <a:solidFill>
                      <a:srgbClr val="FFFF00"/>
                    </a:solidFill>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370840">
                <a:tc>
                  <a:txBody>
                    <a:bodyPr/>
                    <a:lstStyle/>
                    <a:p>
                      <a:pPr algn="ctr"/>
                      <a:r>
                        <a:rPr lang="zh-CN" altLang="en-US" b="1" dirty="0" smtClean="0"/>
                        <a:t>序号</a:t>
                      </a:r>
                      <a:endParaRPr lang="zh-CN" altLang="en-US" b="1" dirty="0"/>
                    </a:p>
                  </a:txBody>
                  <a:tcPr>
                    <a:solidFill>
                      <a:schemeClr val="accent3">
                        <a:lumMod val="75000"/>
                      </a:schemeClr>
                    </a:solidFill>
                  </a:tcPr>
                </a:tc>
                <a:tc>
                  <a:txBody>
                    <a:bodyPr/>
                    <a:lstStyle/>
                    <a:p>
                      <a:pPr algn="ctr"/>
                      <a:r>
                        <a:rPr lang="zh-CN" altLang="en-US" b="1" dirty="0" smtClean="0"/>
                        <a:t>题目来源</a:t>
                      </a:r>
                      <a:endParaRPr lang="zh-CN" altLang="en-US" b="1" dirty="0"/>
                    </a:p>
                  </a:txBody>
                  <a:tcPr>
                    <a:solidFill>
                      <a:schemeClr val="accent3">
                        <a:lumMod val="75000"/>
                      </a:schemeClr>
                    </a:solidFill>
                  </a:tcPr>
                </a:tc>
                <a:tc>
                  <a:txBody>
                    <a:bodyPr/>
                    <a:lstStyle/>
                    <a:p>
                      <a:pPr algn="ctr"/>
                      <a:r>
                        <a:rPr lang="zh-CN" altLang="en-US" b="1" dirty="0" smtClean="0"/>
                        <a:t>次数</a:t>
                      </a:r>
                      <a:endParaRPr lang="zh-CN" altLang="en-US" b="1" dirty="0"/>
                    </a:p>
                  </a:txBody>
                  <a:tcPr>
                    <a:solidFill>
                      <a:schemeClr val="accent3">
                        <a:lumMod val="75000"/>
                      </a:schemeClr>
                    </a:solidFill>
                  </a:tcPr>
                </a:tc>
                <a:tc>
                  <a:txBody>
                    <a:bodyPr/>
                    <a:lstStyle/>
                    <a:p>
                      <a:pPr algn="ctr"/>
                      <a:r>
                        <a:rPr lang="zh-CN" altLang="en-US" b="1" dirty="0" smtClean="0"/>
                        <a:t>序号</a:t>
                      </a:r>
                      <a:endParaRPr lang="zh-CN" altLang="en-US" b="1" dirty="0"/>
                    </a:p>
                  </a:txBody>
                  <a:tcPr>
                    <a:solidFill>
                      <a:schemeClr val="accent3">
                        <a:lumMod val="75000"/>
                      </a:schemeClr>
                    </a:solidFill>
                  </a:tcPr>
                </a:tc>
                <a:tc>
                  <a:txBody>
                    <a:bodyPr/>
                    <a:lstStyle/>
                    <a:p>
                      <a:pPr algn="ctr"/>
                      <a:r>
                        <a:rPr lang="zh-CN" altLang="en-US" b="1" dirty="0" smtClean="0"/>
                        <a:t>题目来源</a:t>
                      </a:r>
                      <a:endParaRPr lang="zh-CN" altLang="en-US" b="1" dirty="0"/>
                    </a:p>
                  </a:txBody>
                  <a:tcPr>
                    <a:solidFill>
                      <a:schemeClr val="accent3">
                        <a:lumMod val="75000"/>
                      </a:schemeClr>
                    </a:solidFill>
                  </a:tcPr>
                </a:tc>
                <a:tc>
                  <a:txBody>
                    <a:bodyPr/>
                    <a:lstStyle/>
                    <a:p>
                      <a:pPr algn="ctr"/>
                      <a:r>
                        <a:rPr lang="zh-CN" altLang="en-US" b="1" dirty="0" smtClean="0"/>
                        <a:t>次数</a:t>
                      </a:r>
                      <a:endParaRPr lang="zh-CN" altLang="en-US" b="1" dirty="0"/>
                    </a:p>
                  </a:txBody>
                  <a:tcPr>
                    <a:solidFill>
                      <a:schemeClr val="accent3">
                        <a:lumMod val="75000"/>
                      </a:schemeClr>
                    </a:solidFill>
                  </a:tcPr>
                </a:tc>
              </a:tr>
              <a:tr h="370840">
                <a:tc>
                  <a:txBody>
                    <a:bodyPr/>
                    <a:lstStyle/>
                    <a:p>
                      <a:pPr algn="ctr"/>
                      <a:r>
                        <a:rPr lang="en-US" altLang="zh-CN" b="1" dirty="0" smtClean="0"/>
                        <a:t>1</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国际大事</a:t>
                      </a:r>
                      <a:endParaRPr lang="zh-CN" altLang="en-US" b="1" dirty="0">
                        <a:solidFill>
                          <a:srgbClr val="0000FF"/>
                        </a:solidFill>
                      </a:endParaRPr>
                    </a:p>
                  </a:txBody>
                  <a:tcPr/>
                </a:tc>
                <a:tc>
                  <a:txBody>
                    <a:bodyPr/>
                    <a:lstStyle/>
                    <a:p>
                      <a:pPr algn="ctr"/>
                      <a:r>
                        <a:rPr lang="en-US" altLang="zh-CN" b="1" dirty="0" smtClean="0">
                          <a:solidFill>
                            <a:srgbClr val="0000FF"/>
                          </a:solidFill>
                        </a:rPr>
                        <a:t>2</a:t>
                      </a:r>
                      <a:endParaRPr lang="zh-CN" altLang="en-US" b="1" dirty="0">
                        <a:solidFill>
                          <a:srgbClr val="0000FF"/>
                        </a:solidFill>
                      </a:endParaRPr>
                    </a:p>
                  </a:txBody>
                  <a:tcPr/>
                </a:tc>
                <a:tc>
                  <a:txBody>
                    <a:bodyPr/>
                    <a:lstStyle/>
                    <a:p>
                      <a:pPr algn="ctr"/>
                      <a:r>
                        <a:rPr lang="en-US" altLang="zh-CN" b="1" dirty="0" smtClean="0"/>
                        <a:t>5</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社会热点</a:t>
                      </a:r>
                      <a:endParaRPr lang="zh-CN" altLang="en-US" b="1" dirty="0">
                        <a:solidFill>
                          <a:srgbClr val="0000FF"/>
                        </a:solidFill>
                      </a:endParaRPr>
                    </a:p>
                  </a:txBody>
                  <a:tcPr/>
                </a:tc>
                <a:tc>
                  <a:txBody>
                    <a:bodyPr/>
                    <a:lstStyle/>
                    <a:p>
                      <a:pPr algn="ctr"/>
                      <a:r>
                        <a:rPr lang="en-US" altLang="zh-CN" b="1" dirty="0" smtClean="0">
                          <a:solidFill>
                            <a:srgbClr val="0000FF"/>
                          </a:solidFill>
                        </a:rPr>
                        <a:t>6</a:t>
                      </a:r>
                      <a:endParaRPr lang="zh-CN" altLang="en-US" b="1" dirty="0">
                        <a:solidFill>
                          <a:srgbClr val="0000FF"/>
                        </a:solidFill>
                      </a:endParaRPr>
                    </a:p>
                  </a:txBody>
                  <a:tcPr/>
                </a:tc>
              </a:tr>
              <a:tr h="370840">
                <a:tc>
                  <a:txBody>
                    <a:bodyPr/>
                    <a:lstStyle/>
                    <a:p>
                      <a:pPr algn="ctr"/>
                      <a:r>
                        <a:rPr lang="en-US" altLang="zh-CN" b="1" dirty="0" smtClean="0"/>
                        <a:t>2</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国际关注</a:t>
                      </a:r>
                      <a:endParaRPr lang="zh-CN" altLang="en-US" b="1" dirty="0">
                        <a:solidFill>
                          <a:srgbClr val="0000FF"/>
                        </a:solidFill>
                      </a:endParaRPr>
                    </a:p>
                  </a:txBody>
                  <a:tcPr/>
                </a:tc>
                <a:tc>
                  <a:txBody>
                    <a:bodyPr/>
                    <a:lstStyle/>
                    <a:p>
                      <a:pPr algn="ctr"/>
                      <a:r>
                        <a:rPr lang="en-US" altLang="zh-CN" b="1" dirty="0" smtClean="0">
                          <a:solidFill>
                            <a:srgbClr val="0000FF"/>
                          </a:solidFill>
                        </a:rPr>
                        <a:t>2</a:t>
                      </a:r>
                      <a:endParaRPr lang="zh-CN" altLang="en-US" b="1" dirty="0">
                        <a:solidFill>
                          <a:srgbClr val="0000FF"/>
                        </a:solidFill>
                      </a:endParaRPr>
                    </a:p>
                  </a:txBody>
                  <a:tcPr/>
                </a:tc>
                <a:tc>
                  <a:txBody>
                    <a:bodyPr/>
                    <a:lstStyle/>
                    <a:p>
                      <a:pPr algn="ctr"/>
                      <a:r>
                        <a:rPr lang="en-US" altLang="zh-CN" b="1" dirty="0" smtClean="0"/>
                        <a:t>6</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社会服务</a:t>
                      </a:r>
                      <a:endParaRPr lang="zh-CN" altLang="en-US" b="1" dirty="0">
                        <a:solidFill>
                          <a:srgbClr val="0000FF"/>
                        </a:solidFill>
                      </a:endParaRPr>
                    </a:p>
                  </a:txBody>
                  <a:tcPr/>
                </a:tc>
                <a:tc>
                  <a:txBody>
                    <a:bodyPr/>
                    <a:lstStyle/>
                    <a:p>
                      <a:pPr algn="ctr"/>
                      <a:r>
                        <a:rPr lang="en-US" altLang="zh-CN" b="1" dirty="0" smtClean="0">
                          <a:solidFill>
                            <a:srgbClr val="0000FF"/>
                          </a:solidFill>
                        </a:rPr>
                        <a:t>5</a:t>
                      </a:r>
                      <a:endParaRPr lang="zh-CN" altLang="en-US" b="1" dirty="0">
                        <a:solidFill>
                          <a:srgbClr val="0000FF"/>
                        </a:solidFill>
                      </a:endParaRPr>
                    </a:p>
                  </a:txBody>
                  <a:tcPr/>
                </a:tc>
              </a:tr>
              <a:tr h="370840">
                <a:tc>
                  <a:txBody>
                    <a:bodyPr/>
                    <a:lstStyle/>
                    <a:p>
                      <a:pPr algn="ctr"/>
                      <a:r>
                        <a:rPr lang="en-US" altLang="zh-CN" b="1" dirty="0" smtClean="0"/>
                        <a:t>3</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国家项目</a:t>
                      </a:r>
                      <a:endParaRPr lang="zh-CN" altLang="en-US" b="1" dirty="0">
                        <a:solidFill>
                          <a:srgbClr val="0000FF"/>
                        </a:solidFill>
                      </a:endParaRPr>
                    </a:p>
                  </a:txBody>
                  <a:tcPr/>
                </a:tc>
                <a:tc>
                  <a:txBody>
                    <a:bodyPr/>
                    <a:lstStyle/>
                    <a:p>
                      <a:pPr algn="ctr"/>
                      <a:r>
                        <a:rPr lang="en-US" altLang="zh-CN" b="1" dirty="0" smtClean="0">
                          <a:solidFill>
                            <a:srgbClr val="0000FF"/>
                          </a:solidFill>
                        </a:rPr>
                        <a:t>2</a:t>
                      </a:r>
                      <a:endParaRPr lang="zh-CN" altLang="en-US" b="1" dirty="0">
                        <a:solidFill>
                          <a:srgbClr val="0000FF"/>
                        </a:solidFill>
                      </a:endParaRPr>
                    </a:p>
                  </a:txBody>
                  <a:tcPr/>
                </a:tc>
                <a:tc>
                  <a:txBody>
                    <a:bodyPr/>
                    <a:lstStyle/>
                    <a:p>
                      <a:pPr algn="ctr"/>
                      <a:r>
                        <a:rPr lang="en-US" altLang="zh-CN" b="1" dirty="0" smtClean="0"/>
                        <a:t>7</a:t>
                      </a:r>
                      <a:endParaRPr lang="zh-CN" altLang="en-US" b="1" dirty="0"/>
                    </a:p>
                  </a:txBody>
                  <a:tcPr>
                    <a:solidFill>
                      <a:schemeClr val="accent3">
                        <a:lumMod val="75000"/>
                      </a:schemeClr>
                    </a:solidFill>
                  </a:tcPr>
                </a:tc>
                <a:tc>
                  <a:txBody>
                    <a:bodyPr/>
                    <a:lstStyle/>
                    <a:p>
                      <a:pPr algn="ctr"/>
                      <a:r>
                        <a:rPr lang="zh-CN" altLang="en-US" sz="2000" b="1" dirty="0" smtClean="0">
                          <a:solidFill>
                            <a:srgbClr val="C00000"/>
                          </a:solidFill>
                        </a:rPr>
                        <a:t>工业问题</a:t>
                      </a:r>
                      <a:endParaRPr lang="zh-CN" altLang="en-US" sz="2000" b="1" dirty="0">
                        <a:solidFill>
                          <a:srgbClr val="C00000"/>
                        </a:solidFill>
                      </a:endParaRPr>
                    </a:p>
                  </a:txBody>
                  <a:tcPr/>
                </a:tc>
                <a:tc>
                  <a:txBody>
                    <a:bodyPr/>
                    <a:lstStyle/>
                    <a:p>
                      <a:pPr algn="ctr"/>
                      <a:r>
                        <a:rPr lang="en-US" altLang="zh-CN" sz="2000" b="1" dirty="0" smtClean="0">
                          <a:solidFill>
                            <a:srgbClr val="C00000"/>
                          </a:solidFill>
                        </a:rPr>
                        <a:t>16</a:t>
                      </a:r>
                      <a:endParaRPr lang="zh-CN" altLang="en-US" sz="2000" b="1" dirty="0">
                        <a:solidFill>
                          <a:srgbClr val="C00000"/>
                        </a:solidFill>
                      </a:endParaRPr>
                    </a:p>
                  </a:txBody>
                  <a:tcPr/>
                </a:tc>
              </a:tr>
              <a:tr h="370840">
                <a:tc>
                  <a:txBody>
                    <a:bodyPr/>
                    <a:lstStyle/>
                    <a:p>
                      <a:pPr algn="ctr"/>
                      <a:r>
                        <a:rPr lang="en-US" altLang="zh-CN" b="1" dirty="0" smtClean="0"/>
                        <a:t>4</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国内大事</a:t>
                      </a:r>
                      <a:endParaRPr lang="zh-CN" altLang="en-US" b="1" dirty="0">
                        <a:solidFill>
                          <a:srgbClr val="0000FF"/>
                        </a:solidFill>
                      </a:endParaRPr>
                    </a:p>
                  </a:txBody>
                  <a:tcPr/>
                </a:tc>
                <a:tc>
                  <a:txBody>
                    <a:bodyPr/>
                    <a:lstStyle/>
                    <a:p>
                      <a:pPr algn="ctr"/>
                      <a:r>
                        <a:rPr lang="en-US" altLang="zh-CN" b="1" dirty="0" smtClean="0">
                          <a:solidFill>
                            <a:srgbClr val="0000FF"/>
                          </a:solidFill>
                        </a:rPr>
                        <a:t>4</a:t>
                      </a:r>
                      <a:endParaRPr lang="zh-CN" altLang="en-US" b="1" dirty="0">
                        <a:solidFill>
                          <a:srgbClr val="0000FF"/>
                        </a:solidFill>
                      </a:endParaRPr>
                    </a:p>
                  </a:txBody>
                  <a:tcPr/>
                </a:tc>
                <a:tc>
                  <a:txBody>
                    <a:bodyPr/>
                    <a:lstStyle/>
                    <a:p>
                      <a:pPr algn="ctr"/>
                      <a:r>
                        <a:rPr lang="en-US" altLang="zh-CN" b="1" dirty="0" smtClean="0"/>
                        <a:t>8</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行业问题</a:t>
                      </a:r>
                      <a:endParaRPr lang="zh-CN" altLang="en-US" b="1" dirty="0">
                        <a:solidFill>
                          <a:srgbClr val="0000FF"/>
                        </a:solidFill>
                      </a:endParaRPr>
                    </a:p>
                  </a:txBody>
                  <a:tcPr/>
                </a:tc>
                <a:tc>
                  <a:txBody>
                    <a:bodyPr/>
                    <a:lstStyle/>
                    <a:p>
                      <a:pPr algn="ctr"/>
                      <a:r>
                        <a:rPr lang="en-US" altLang="zh-CN" b="1" dirty="0" smtClean="0">
                          <a:solidFill>
                            <a:srgbClr val="0000FF"/>
                          </a:solidFill>
                        </a:rPr>
                        <a:t>9</a:t>
                      </a:r>
                      <a:endParaRPr lang="zh-CN" altLang="en-US" b="1" dirty="0">
                        <a:solidFill>
                          <a:srgbClr val="0000FF"/>
                        </a:solidFill>
                      </a:endParaRPr>
                    </a:p>
                  </a:txBody>
                  <a:tcPr/>
                </a:tc>
              </a:tr>
            </a:tbl>
          </a:graphicData>
        </a:graphic>
      </p:graphicFrame>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smtClean="0">
                <a:latin typeface="微软雅黑" pitchFamily="34" charset="-122"/>
                <a:ea typeface="微软雅黑" pitchFamily="34" charset="-122"/>
                <a:sym typeface="宋体" pitchFamily="2" charset="-122"/>
              </a:rPr>
              <a:t>往年赛题总结</a:t>
            </a:r>
            <a:endParaRPr lang="zh-CN" altLang="en-US" sz="2800" b="1" dirty="0">
              <a:latin typeface="微软雅黑" pitchFamily="34" charset="-122"/>
              <a:ea typeface="微软雅黑" pitchFamily="34" charset="-122"/>
              <a:sym typeface="宋体" pitchFamily="2" charset="-122"/>
            </a:endParaRPr>
          </a:p>
        </p:txBody>
      </p:sp>
      <p:graphicFrame>
        <p:nvGraphicFramePr>
          <p:cNvPr id="6" name="内容占位符 1"/>
          <p:cNvGraphicFramePr>
            <a:graphicFrameLocks/>
          </p:cNvGraphicFramePr>
          <p:nvPr>
            <p:extLst>
              <p:ext uri="{D42A27DB-BD31-4B8C-83A1-F6EECF244321}">
                <p14:modId xmlns:p14="http://schemas.microsoft.com/office/powerpoint/2010/main" val="340329604"/>
              </p:ext>
            </p:extLst>
          </p:nvPr>
        </p:nvGraphicFramePr>
        <p:xfrm>
          <a:off x="395536" y="4080728"/>
          <a:ext cx="8064896" cy="1940560"/>
        </p:xfrm>
        <a:graphic>
          <a:graphicData uri="http://schemas.openxmlformats.org/drawingml/2006/table">
            <a:tbl>
              <a:tblPr firstRow="1" bandRow="1">
                <a:tableStyleId>{5C22544A-7EE6-4342-B048-85BDC9FD1C3A}</a:tableStyleId>
              </a:tblPr>
              <a:tblGrid>
                <a:gridCol w="864096"/>
                <a:gridCol w="5760640"/>
                <a:gridCol w="1440160"/>
              </a:tblGrid>
              <a:tr h="378048">
                <a:tc gridSpan="3">
                  <a:txBody>
                    <a:bodyPr/>
                    <a:lstStyle/>
                    <a:p>
                      <a:pPr algn="ctr"/>
                      <a:r>
                        <a:rPr lang="en-US" altLang="zh-CN" sz="2400" b="1" dirty="0" smtClean="0">
                          <a:solidFill>
                            <a:schemeClr val="tx1"/>
                          </a:solidFill>
                        </a:rPr>
                        <a:t>1992-2021</a:t>
                      </a:r>
                      <a:r>
                        <a:rPr lang="zh-CN" altLang="en-US" sz="2400" b="1" dirty="0" smtClean="0">
                          <a:solidFill>
                            <a:schemeClr val="tx1"/>
                          </a:solidFill>
                        </a:rPr>
                        <a:t>年全国大学生数学建模竞赛运筹学相关赛题</a:t>
                      </a:r>
                      <a:endParaRPr lang="zh-CN" altLang="en-US" sz="2400" b="1" dirty="0">
                        <a:solidFill>
                          <a:schemeClr val="tx1"/>
                        </a:solidFill>
                      </a:endParaRPr>
                    </a:p>
                  </a:txBody>
                  <a:tcPr>
                    <a:solidFill>
                      <a:srgbClr val="FFFF00"/>
                    </a:solidFill>
                  </a:tcPr>
                </a:tc>
                <a:tc hMerge="1">
                  <a:txBody>
                    <a:bodyPr/>
                    <a:lstStyle/>
                    <a:p>
                      <a:pPr algn="ctr"/>
                      <a:endParaRPr lang="zh-CN" altLang="en-US" dirty="0"/>
                    </a:p>
                  </a:txBody>
                  <a:tcPr/>
                </a:tc>
                <a:tc hMerge="1">
                  <a:txBody>
                    <a:bodyPr/>
                    <a:lstStyle/>
                    <a:p>
                      <a:pPr algn="ctr"/>
                      <a:endParaRPr lang="zh-CN" altLang="en-US" dirty="0"/>
                    </a:p>
                  </a:txBody>
                  <a:tcPr/>
                </a:tc>
              </a:tr>
              <a:tr h="370840">
                <a:tc>
                  <a:txBody>
                    <a:bodyPr/>
                    <a:lstStyle/>
                    <a:p>
                      <a:pPr algn="ctr"/>
                      <a:r>
                        <a:rPr lang="zh-CN" altLang="en-US" b="1" dirty="0" smtClean="0"/>
                        <a:t>序号</a:t>
                      </a:r>
                      <a:endParaRPr lang="zh-CN" altLang="en-US" b="1" dirty="0"/>
                    </a:p>
                  </a:txBody>
                  <a:tcPr>
                    <a:solidFill>
                      <a:schemeClr val="accent3">
                        <a:lumMod val="75000"/>
                      </a:schemeClr>
                    </a:solidFill>
                  </a:tcPr>
                </a:tc>
                <a:tc>
                  <a:txBody>
                    <a:bodyPr/>
                    <a:lstStyle/>
                    <a:p>
                      <a:pPr algn="ctr"/>
                      <a:r>
                        <a:rPr lang="zh-CN" altLang="en-US" b="1" dirty="0" smtClean="0"/>
                        <a:t>涉及的领域</a:t>
                      </a:r>
                      <a:endParaRPr lang="zh-CN" altLang="en-US" b="1" dirty="0"/>
                    </a:p>
                  </a:txBody>
                  <a:tcPr>
                    <a:solidFill>
                      <a:schemeClr val="accent3">
                        <a:lumMod val="75000"/>
                      </a:schemeClr>
                    </a:solidFill>
                  </a:tcPr>
                </a:tc>
                <a:tc>
                  <a:txBody>
                    <a:bodyPr/>
                    <a:lstStyle/>
                    <a:p>
                      <a:pPr algn="ctr"/>
                      <a:r>
                        <a:rPr lang="zh-CN" altLang="en-US" b="1" dirty="0" smtClean="0"/>
                        <a:t>次数</a:t>
                      </a:r>
                      <a:endParaRPr lang="zh-CN" altLang="en-US" b="1" dirty="0"/>
                    </a:p>
                  </a:txBody>
                  <a:tcPr>
                    <a:solidFill>
                      <a:schemeClr val="accent3">
                        <a:lumMod val="75000"/>
                      </a:schemeClr>
                    </a:solidFill>
                  </a:tcPr>
                </a:tc>
              </a:tr>
              <a:tr h="370840">
                <a:tc>
                  <a:txBody>
                    <a:bodyPr/>
                    <a:lstStyle/>
                    <a:p>
                      <a:pPr algn="ctr"/>
                      <a:r>
                        <a:rPr lang="en-US" altLang="zh-CN" b="1" dirty="0" smtClean="0"/>
                        <a:t>1</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图论、组合优化、整数规划、动态规划等</a:t>
                      </a:r>
                      <a:endParaRPr lang="zh-CN" altLang="en-US" b="1" dirty="0">
                        <a:solidFill>
                          <a:srgbClr val="0000FF"/>
                        </a:solidFill>
                      </a:endParaRPr>
                    </a:p>
                  </a:txBody>
                  <a:tcPr/>
                </a:tc>
                <a:tc>
                  <a:txBody>
                    <a:bodyPr/>
                    <a:lstStyle/>
                    <a:p>
                      <a:pPr algn="ctr"/>
                      <a:r>
                        <a:rPr lang="en-US" altLang="zh-CN" b="1" dirty="0" smtClean="0">
                          <a:solidFill>
                            <a:srgbClr val="0000FF"/>
                          </a:solidFill>
                        </a:rPr>
                        <a:t>13</a:t>
                      </a:r>
                      <a:endParaRPr lang="zh-CN" altLang="en-US" b="1" dirty="0">
                        <a:solidFill>
                          <a:srgbClr val="0000FF"/>
                        </a:solidFill>
                      </a:endParaRPr>
                    </a:p>
                  </a:txBody>
                  <a:tcPr/>
                </a:tc>
              </a:tr>
              <a:tr h="370840">
                <a:tc>
                  <a:txBody>
                    <a:bodyPr/>
                    <a:lstStyle/>
                    <a:p>
                      <a:pPr algn="ctr"/>
                      <a:r>
                        <a:rPr lang="en-US" altLang="zh-CN" b="1" dirty="0" smtClean="0"/>
                        <a:t>2</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线性（非线性）规划、多目标规划、随机规划等</a:t>
                      </a:r>
                      <a:endParaRPr lang="zh-CN" altLang="en-US" b="1" dirty="0">
                        <a:solidFill>
                          <a:srgbClr val="0000FF"/>
                        </a:solidFill>
                      </a:endParaRPr>
                    </a:p>
                  </a:txBody>
                  <a:tcPr/>
                </a:tc>
                <a:tc>
                  <a:txBody>
                    <a:bodyPr/>
                    <a:lstStyle/>
                    <a:p>
                      <a:pPr algn="ctr"/>
                      <a:r>
                        <a:rPr lang="en-US" altLang="zh-CN" b="1" dirty="0" smtClean="0">
                          <a:solidFill>
                            <a:srgbClr val="0000FF"/>
                          </a:solidFill>
                        </a:rPr>
                        <a:t>13</a:t>
                      </a:r>
                      <a:endParaRPr lang="zh-CN" altLang="en-US" b="1" dirty="0">
                        <a:solidFill>
                          <a:srgbClr val="0000FF"/>
                        </a:solidFill>
                      </a:endParaRPr>
                    </a:p>
                  </a:txBody>
                  <a:tcPr/>
                </a:tc>
              </a:tr>
              <a:tr h="370840">
                <a:tc>
                  <a:txBody>
                    <a:bodyPr/>
                    <a:lstStyle/>
                    <a:p>
                      <a:pPr algn="ctr"/>
                      <a:r>
                        <a:rPr lang="en-US" altLang="zh-CN" b="1" dirty="0" smtClean="0"/>
                        <a:t>3</a:t>
                      </a:r>
                      <a:endParaRPr lang="zh-CN" altLang="en-US" b="1" dirty="0"/>
                    </a:p>
                  </a:txBody>
                  <a:tcPr>
                    <a:solidFill>
                      <a:schemeClr val="accent3">
                        <a:lumMod val="75000"/>
                      </a:schemeClr>
                    </a:solidFill>
                  </a:tcPr>
                </a:tc>
                <a:tc>
                  <a:txBody>
                    <a:bodyPr/>
                    <a:lstStyle/>
                    <a:p>
                      <a:pPr algn="ctr"/>
                      <a:r>
                        <a:rPr lang="zh-CN" altLang="en-US" b="1" dirty="0" smtClean="0">
                          <a:solidFill>
                            <a:srgbClr val="0000FF"/>
                          </a:solidFill>
                        </a:rPr>
                        <a:t>排队论、存储论、对策论、博弈论等</a:t>
                      </a:r>
                      <a:endParaRPr lang="zh-CN" altLang="en-US" b="1" dirty="0">
                        <a:solidFill>
                          <a:srgbClr val="0000FF"/>
                        </a:solidFill>
                      </a:endParaRPr>
                    </a:p>
                  </a:txBody>
                  <a:tcPr/>
                </a:tc>
                <a:tc>
                  <a:txBody>
                    <a:bodyPr/>
                    <a:lstStyle/>
                    <a:p>
                      <a:pPr algn="ctr"/>
                      <a:r>
                        <a:rPr lang="en-US" altLang="zh-CN" b="1" dirty="0" smtClean="0">
                          <a:solidFill>
                            <a:srgbClr val="0000FF"/>
                          </a:solidFill>
                        </a:rPr>
                        <a:t>3</a:t>
                      </a:r>
                      <a:endParaRPr lang="zh-CN" altLang="en-US" b="1" dirty="0">
                        <a:solidFill>
                          <a:srgbClr val="0000FF"/>
                        </a:solidFill>
                      </a:endParaRPr>
                    </a:p>
                  </a:txBody>
                  <a:tcPr/>
                </a:tc>
              </a:tr>
            </a:tbl>
          </a:graphicData>
        </a:graphic>
      </p:graphicFrame>
    </p:spTree>
    <p:extLst>
      <p:ext uri="{BB962C8B-B14F-4D97-AF65-F5344CB8AC3E}">
        <p14:creationId xmlns:p14="http://schemas.microsoft.com/office/powerpoint/2010/main" val="187782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9549" y="2152456"/>
            <a:ext cx="5424939" cy="1198880"/>
          </a:xfrm>
          <a:prstGeom prst="rect">
            <a:avLst/>
          </a:prstGeom>
          <a:noFill/>
          <a:ln>
            <a:noFill/>
          </a:ln>
        </p:spPr>
        <p:txBody>
          <a:bodyPr wrap="square">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en-US" altLang="zh-CN" sz="7200" b="1" dirty="0">
                <a:ln w="6600">
                  <a:prstDash val="solid"/>
                </a:ln>
                <a:solidFill>
                  <a:srgbClr val="FFC000"/>
                </a:solidFill>
                <a:effectLst>
                  <a:outerShdw blurRad="63500" dist="342900" dir="7200000" sy="30000" kx="1300200" algn="ctr" rotWithShape="0">
                    <a:prstClr val="black">
                      <a:alpha val="32000"/>
                    </a:prstClr>
                  </a:outerShdw>
                </a:effectLst>
              </a:rPr>
              <a:t>Thank you</a:t>
            </a:r>
            <a:r>
              <a:rPr lang="zh-CN" altLang="en-US" sz="7200" b="1" dirty="0">
                <a:ln w="6600">
                  <a:prstDash val="solid"/>
                </a:ln>
                <a:solidFill>
                  <a:srgbClr val="FFC000"/>
                </a:solidFill>
                <a:effectLst>
                  <a:outerShdw blurRad="63500" dist="342900" dir="7200000" sy="30000" kx="1300200" algn="ctr" rotWithShape="0">
                    <a:prstClr val="black">
                      <a:alpha val="32000"/>
                    </a:prstClr>
                  </a:outerShdw>
                </a:effectLst>
              </a:rPr>
              <a:t>！</a:t>
            </a:r>
            <a:r>
              <a:rPr lang="en-US" altLang="zh-CN" sz="7200" b="1" dirty="0">
                <a:ln w="6600">
                  <a:prstDash val="solid"/>
                </a:ln>
                <a:blipFill>
                  <a:blip r:embed="rId2">
                    <a:alphaModFix amt="99000"/>
                  </a:blip>
                  <a:stretch>
                    <a:fillRect/>
                  </a:stretch>
                </a:blipFill>
                <a:effectLst>
                  <a:outerShdw blurRad="63500" dist="342900" dir="7200000" sy="30000" kx="1300200" algn="ctr" rotWithShape="0">
                    <a:prstClr val="black">
                      <a:alpha val="32000"/>
                    </a:prstClr>
                  </a:outerShdw>
                </a:effectLst>
              </a:rPr>
              <a:t> </a:t>
            </a:r>
          </a:p>
        </p:txBody>
      </p:sp>
      <p:pic>
        <p:nvPicPr>
          <p:cNvPr id="67587"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11" y="1340768"/>
            <a:ext cx="2944294"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12205" y="1412776"/>
            <a:ext cx="7848227" cy="4896540"/>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线性规划是优化领域最基本的工具之一，是研究在一组线性约束条件下，使某个线性函数达到最大的优化问题。</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000" b="1" dirty="0" smtClean="0">
                <a:latin typeface="微软雅黑" pitchFamily="34" charset="-122"/>
                <a:ea typeface="微软雅黑" pitchFamily="34" charset="-122"/>
              </a:rPr>
              <a:t>求解方法和软件：</a:t>
            </a:r>
            <a:r>
              <a:rPr lang="zh-CN" altLang="en-US" sz="2000" b="1" dirty="0">
                <a:latin typeface="微软雅黑" pitchFamily="34" charset="-122"/>
                <a:ea typeface="微软雅黑" pitchFamily="34" charset="-122"/>
              </a:rPr>
              <a:t>单纯形法、</a:t>
            </a:r>
            <a:r>
              <a:rPr lang="en-US" altLang="zh-CN" sz="2000" b="1" dirty="0">
                <a:latin typeface="微软雅黑" pitchFamily="34" charset="-122"/>
                <a:ea typeface="微软雅黑" pitchFamily="34" charset="-122"/>
              </a:rPr>
              <a:t>Lingo</a:t>
            </a:r>
            <a:r>
              <a:rPr lang="zh-CN" altLang="en-US" sz="2000" b="1" dirty="0" smtClean="0">
                <a:latin typeface="微软雅黑" pitchFamily="34" charset="-122"/>
                <a:ea typeface="微软雅黑" pitchFamily="34" charset="-122"/>
              </a:rPr>
              <a:t>软件、</a:t>
            </a:r>
            <a:r>
              <a:rPr lang="en-US" altLang="zh-CN" sz="2000" b="1" dirty="0" smtClean="0">
                <a:latin typeface="微软雅黑" pitchFamily="34" charset="-122"/>
                <a:ea typeface="微软雅黑" pitchFamily="34" charset="-122"/>
              </a:rPr>
              <a:t>MATALB</a:t>
            </a:r>
            <a:r>
              <a:rPr lang="zh-CN" altLang="en-US" sz="2000" b="1" dirty="0" smtClean="0">
                <a:latin typeface="微软雅黑" pitchFamily="34" charset="-122"/>
                <a:ea typeface="微软雅黑" pitchFamily="34" charset="-122"/>
              </a:rPr>
              <a:t>工具包</a:t>
            </a:r>
            <a:r>
              <a:rPr lang="en-US" altLang="zh-CN" sz="2000" b="1" dirty="0" smtClean="0">
                <a:latin typeface="微软雅黑" pitchFamily="34" charset="-122"/>
                <a:ea typeface="微软雅黑" pitchFamily="34" charset="-122"/>
              </a:rPr>
              <a:t>.</a:t>
            </a:r>
            <a:endParaRPr lang="zh-CN" altLang="zh-CN" sz="20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19543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线性规划</a:t>
            </a:r>
            <a:r>
              <a:rPr lang="en-US" altLang="zh-CN" sz="2800" b="1" baseline="30000" dirty="0">
                <a:solidFill>
                  <a:srgbClr val="0000FF"/>
                </a:solidFill>
                <a:latin typeface="微软雅黑" pitchFamily="34" charset="-122"/>
                <a:ea typeface="微软雅黑" pitchFamily="34" charset="-122"/>
                <a:sym typeface="宋体" pitchFamily="2" charset="-122"/>
              </a:rPr>
              <a:t>[1]</a:t>
            </a:r>
            <a:endParaRPr lang="zh-CN" altLang="en-US" sz="2800" b="1" dirty="0">
              <a:solidFill>
                <a:srgbClr val="0000FF"/>
              </a:solidFill>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5395F73F-C521-483C-84DD-BF5029BC7814}"/>
              </a:ext>
            </a:extLst>
          </p:cNvPr>
          <p:cNvPicPr>
            <a:picLocks noChangeAspect="1"/>
          </p:cNvPicPr>
          <p:nvPr/>
        </p:nvPicPr>
        <p:blipFill>
          <a:blip r:embed="rId2"/>
          <a:stretch>
            <a:fillRect/>
          </a:stretch>
        </p:blipFill>
        <p:spPr>
          <a:xfrm>
            <a:off x="2627784" y="2753733"/>
            <a:ext cx="3315164" cy="28372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84213" y="1268760"/>
            <a:ext cx="7704211" cy="4824536"/>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非线性规划是指目标函数和约束条件含有非线性因素。</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latin typeface="微软雅黑" pitchFamily="34" charset="-122"/>
                <a:ea typeface="微软雅黑" pitchFamily="34" charset="-122"/>
              </a:rPr>
              <a:t>如果把非线性规划中的等式或不等式约束条件去掉，称为</a:t>
            </a:r>
            <a:r>
              <a:rPr lang="zh-CN" altLang="en-US" sz="2400" b="1" dirty="0">
                <a:solidFill>
                  <a:srgbClr val="0000FF"/>
                </a:solidFill>
                <a:latin typeface="微软雅黑" pitchFamily="34" charset="-122"/>
                <a:ea typeface="微软雅黑" pitchFamily="34" charset="-122"/>
              </a:rPr>
              <a:t>无约束规划</a:t>
            </a:r>
            <a:r>
              <a:rPr lang="zh-CN" altLang="en-US" sz="2400" b="1" dirty="0">
                <a:latin typeface="微软雅黑" pitchFamily="34" charset="-122"/>
                <a:ea typeface="微软雅黑" pitchFamily="34" charset="-122"/>
              </a:rPr>
              <a:t>；若函数均为凸函数，称为</a:t>
            </a:r>
            <a:r>
              <a:rPr lang="zh-CN" altLang="en-US" sz="2400" b="1" dirty="0">
                <a:solidFill>
                  <a:srgbClr val="0000FF"/>
                </a:solidFill>
                <a:latin typeface="微软雅黑" pitchFamily="34" charset="-122"/>
                <a:ea typeface="微软雅黑" pitchFamily="34" charset="-122"/>
              </a:rPr>
              <a:t>凸规划</a:t>
            </a:r>
            <a:r>
              <a:rPr lang="zh-CN" altLang="en-US" sz="2400" b="1" dirty="0">
                <a:latin typeface="微软雅黑" pitchFamily="34" charset="-122"/>
                <a:ea typeface="微软雅黑" pitchFamily="34" charset="-122"/>
              </a:rPr>
              <a:t>；若目标函数可分离，称为</a:t>
            </a:r>
            <a:r>
              <a:rPr lang="zh-CN" altLang="en-US" sz="2400" b="1" dirty="0">
                <a:solidFill>
                  <a:srgbClr val="0000FF"/>
                </a:solidFill>
                <a:latin typeface="微软雅黑" pitchFamily="34" charset="-122"/>
                <a:ea typeface="微软雅黑" pitchFamily="34" charset="-122"/>
              </a:rPr>
              <a:t>可分离规划</a:t>
            </a:r>
            <a:r>
              <a:rPr lang="zh-CN" altLang="en-US" sz="2400" b="1" dirty="0">
                <a:latin typeface="微软雅黑" pitchFamily="34" charset="-122"/>
                <a:ea typeface="微软雅黑" pitchFamily="34" charset="-122"/>
              </a:rPr>
              <a:t>；若目标函数是二次函数，所有约束函数线性的，称为</a:t>
            </a:r>
            <a:r>
              <a:rPr lang="zh-CN" altLang="en-US" sz="2400" b="1" dirty="0">
                <a:solidFill>
                  <a:srgbClr val="0000FF"/>
                </a:solidFill>
                <a:latin typeface="微软雅黑" pitchFamily="34" charset="-122"/>
                <a:ea typeface="微软雅黑" pitchFamily="34" charset="-122"/>
              </a:rPr>
              <a:t>二次规划</a:t>
            </a:r>
            <a:r>
              <a:rPr lang="zh-CN" altLang="en-US" sz="2400" b="1" dirty="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4" y="332656"/>
            <a:ext cx="23942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非线性规划</a:t>
            </a:r>
            <a:r>
              <a:rPr lang="en-US" altLang="zh-CN" sz="2800" b="1" baseline="30000" dirty="0">
                <a:solidFill>
                  <a:srgbClr val="0000FF"/>
                </a:solidFill>
                <a:latin typeface="微软雅黑" pitchFamily="34" charset="-122"/>
                <a:ea typeface="微软雅黑" pitchFamily="34" charset="-122"/>
                <a:sym typeface="宋体" pitchFamily="2" charset="-122"/>
              </a:rPr>
              <a:t>[1]</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06C5A71A-EED1-41D9-9075-CD64498B6AB5}"/>
              </a:ext>
            </a:extLst>
          </p:cNvPr>
          <p:cNvPicPr>
            <a:picLocks noChangeAspect="1"/>
          </p:cNvPicPr>
          <p:nvPr/>
        </p:nvPicPr>
        <p:blipFill>
          <a:blip r:embed="rId2"/>
          <a:stretch>
            <a:fillRect/>
          </a:stretch>
        </p:blipFill>
        <p:spPr>
          <a:xfrm>
            <a:off x="2051720" y="1888415"/>
            <a:ext cx="5091783" cy="1828617"/>
          </a:xfrm>
          <a:prstGeom prst="rect">
            <a:avLst/>
          </a:prstGeom>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684213" y="1556792"/>
            <a:ext cx="7704211" cy="3816573"/>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在一组约束条件下，优化多个不同的目标函数：</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solidFill>
                  <a:srgbClr val="FF0000"/>
                </a:solidFill>
                <a:latin typeface="微软雅黑" pitchFamily="34" charset="-122"/>
                <a:ea typeface="微软雅黑" pitchFamily="34" charset="-122"/>
              </a:rPr>
              <a:t>有效解</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Pareto</a:t>
            </a:r>
            <a:r>
              <a:rPr lang="zh-CN" altLang="en-US" sz="2400" b="1" dirty="0">
                <a:latin typeface="微软雅黑" pitchFamily="34" charset="-122"/>
                <a:ea typeface="微软雅黑" pitchFamily="34" charset="-122"/>
              </a:rPr>
              <a:t>解）表示在不牺牲其他目标函数的前提下，不可能再改进任何一个目标函数值的可行解。</a:t>
            </a:r>
            <a:endParaRPr lang="zh-CN"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4" y="332656"/>
            <a:ext cx="23942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多目标规划</a:t>
            </a:r>
            <a:r>
              <a:rPr lang="en-US" altLang="zh-CN" sz="2800" b="1" baseline="30000" dirty="0">
                <a:solidFill>
                  <a:srgbClr val="0000FF"/>
                </a:solidFill>
                <a:latin typeface="微软雅黑" pitchFamily="34" charset="-122"/>
                <a:ea typeface="微软雅黑" pitchFamily="34" charset="-122"/>
                <a:sym typeface="宋体" pitchFamily="2" charset="-122"/>
              </a:rPr>
              <a:t>[2]</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52133986-6763-4363-A989-02033A89B58A}"/>
              </a:ext>
            </a:extLst>
          </p:cNvPr>
          <p:cNvPicPr>
            <a:picLocks noChangeAspect="1"/>
          </p:cNvPicPr>
          <p:nvPr/>
        </p:nvPicPr>
        <p:blipFill>
          <a:blip r:embed="rId2"/>
          <a:stretch>
            <a:fillRect/>
          </a:stretch>
        </p:blipFill>
        <p:spPr>
          <a:xfrm>
            <a:off x="1367954" y="2246799"/>
            <a:ext cx="6300390" cy="2406337"/>
          </a:xfrm>
          <a:prstGeom prst="rect">
            <a:avLst/>
          </a:prstGeom>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684213" y="1268760"/>
                <a:ext cx="7704211" cy="4896544"/>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常见的处理办法是通过对</a:t>
                </a:r>
                <a:r>
                  <a:rPr lang="zh-CN" altLang="en-US" sz="2400" b="1" dirty="0">
                    <a:solidFill>
                      <a:srgbClr val="FF0000"/>
                    </a:solidFill>
                    <a:latin typeface="微软雅黑" pitchFamily="34" charset="-122"/>
                    <a:ea typeface="微软雅黑" pitchFamily="34" charset="-122"/>
                  </a:rPr>
                  <a:t>目标函数进行加权求和</a:t>
                </a:r>
                <a:r>
                  <a:rPr lang="zh-CN" altLang="en-US" sz="2400" b="1" dirty="0">
                    <a:latin typeface="微软雅黑" pitchFamily="34" charset="-122"/>
                    <a:ea typeface="微软雅黑" pitchFamily="34" charset="-122"/>
                  </a:rPr>
                  <a:t>，转化成单目标优化模型（妥协模型）：</a:t>
                </a: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endParaRPr lang="en-US" altLang="zh-CN" sz="2400" b="1" dirty="0">
                  <a:latin typeface="微软雅黑" pitchFamily="34" charset="-122"/>
                  <a:ea typeface="微软雅黑" pitchFamily="34" charset="-122"/>
                </a:endParaRPr>
              </a:p>
              <a:p>
                <a:pPr marL="0" indent="0">
                  <a:lnSpc>
                    <a:spcPct val="150000"/>
                  </a:lnSpc>
                  <a:buClr>
                    <a:schemeClr val="accent2"/>
                  </a:buClr>
                  <a:buNone/>
                </a:pPr>
                <a:r>
                  <a:rPr lang="zh-CN" altLang="en-US" sz="2400" b="1" dirty="0">
                    <a:latin typeface="微软雅黑" pitchFamily="34" charset="-122"/>
                    <a:ea typeface="微软雅黑" pitchFamily="34" charset="-122"/>
                  </a:rPr>
                  <a:t>其中权值</a:t>
                </a:r>
                <a14:m>
                  <m:oMath xmlns:m="http://schemas.openxmlformats.org/officeDocument/2006/math">
                    <m:sSub>
                      <m:sSubPr>
                        <m:ctrlPr>
                          <a:rPr lang="en-US" altLang="zh-CN" sz="2400" b="1" i="1" smtClean="0">
                            <a:latin typeface="Cambria Math"/>
                            <a:ea typeface="微软雅黑" pitchFamily="34" charset="-122"/>
                          </a:rPr>
                        </m:ctrlPr>
                      </m:sSubPr>
                      <m:e>
                        <m:r>
                          <a:rPr lang="en-US" altLang="zh-CN" sz="2400" b="1" i="1" smtClean="0">
                            <a:latin typeface="Cambria Math" panose="02040503050406030204" pitchFamily="18" charset="0"/>
                            <a:ea typeface="微软雅黑" pitchFamily="34" charset="-122"/>
                          </a:rPr>
                          <m:t>𝝀</m:t>
                        </m:r>
                      </m:e>
                      <m:sub>
                        <m:r>
                          <a:rPr lang="en-US" altLang="zh-CN" sz="2400" b="1" i="1" smtClean="0">
                            <a:latin typeface="Cambria Math" panose="02040503050406030204" pitchFamily="18" charset="0"/>
                            <a:ea typeface="微软雅黑" pitchFamily="34" charset="-122"/>
                          </a:rPr>
                          <m:t>𝒊</m:t>
                        </m:r>
                      </m:sub>
                    </m:sSub>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𝟎</m:t>
                    </m:r>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𝒊</m:t>
                    </m:r>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𝟏</m:t>
                    </m:r>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𝟐</m:t>
                    </m:r>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𝒎</m:t>
                    </m:r>
                  </m:oMath>
                </a14:m>
                <a:r>
                  <a:rPr lang="zh-CN" altLang="en-US" sz="2400" b="1" dirty="0">
                    <a:latin typeface="微软雅黑" pitchFamily="34" charset="-122"/>
                    <a:ea typeface="微软雅黑" pitchFamily="34" charset="-122"/>
                  </a:rPr>
                  <a:t>，且 </a:t>
                </a:r>
                <a14:m>
                  <m:oMath xmlns:m="http://schemas.openxmlformats.org/officeDocument/2006/math">
                    <m:nary>
                      <m:naryPr>
                        <m:chr m:val="∑"/>
                        <m:limLoc m:val="subSup"/>
                        <m:ctrlPr>
                          <a:rPr lang="zh-CN" altLang="en-US" sz="2400" b="1" i="1" smtClean="0">
                            <a:latin typeface="Cambria Math"/>
                            <a:ea typeface="微软雅黑" pitchFamily="34" charset="-122"/>
                          </a:rPr>
                        </m:ctrlPr>
                      </m:naryPr>
                      <m:sub>
                        <m:r>
                          <m:rPr>
                            <m:brk m:alnAt="25"/>
                          </m:rPr>
                          <a:rPr lang="en-US" altLang="zh-CN" sz="2400" b="1" i="1" smtClean="0">
                            <a:latin typeface="Cambria Math" panose="02040503050406030204" pitchFamily="18" charset="0"/>
                            <a:ea typeface="微软雅黑" pitchFamily="34" charset="-122"/>
                          </a:rPr>
                          <m:t>𝒊</m:t>
                        </m:r>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𝟏</m:t>
                        </m:r>
                      </m:sub>
                      <m:sup>
                        <m:r>
                          <a:rPr lang="en-US" altLang="zh-CN" sz="2400" b="1" i="1" smtClean="0">
                            <a:latin typeface="Cambria Math" panose="02040503050406030204" pitchFamily="18" charset="0"/>
                            <a:ea typeface="微软雅黑" pitchFamily="34" charset="-122"/>
                          </a:rPr>
                          <m:t>𝒎</m:t>
                        </m:r>
                      </m:sup>
                      <m:e>
                        <m:sSub>
                          <m:sSubPr>
                            <m:ctrlPr>
                              <a:rPr lang="en-US" altLang="zh-CN" sz="2400" b="1" i="1" smtClean="0">
                                <a:latin typeface="Cambria Math"/>
                                <a:ea typeface="微软雅黑" pitchFamily="34" charset="-122"/>
                              </a:rPr>
                            </m:ctrlPr>
                          </m:sSubPr>
                          <m:e>
                            <m:r>
                              <a:rPr lang="en-US" altLang="zh-CN" sz="2400" b="1" i="1" smtClean="0">
                                <a:latin typeface="Cambria Math" panose="02040503050406030204" pitchFamily="18" charset="0"/>
                                <a:ea typeface="微软雅黑" pitchFamily="34" charset="-122"/>
                              </a:rPr>
                              <m:t>𝝀</m:t>
                            </m:r>
                          </m:e>
                          <m:sub>
                            <m:r>
                              <a:rPr lang="en-US" altLang="zh-CN" sz="2400" b="1" i="1" smtClean="0">
                                <a:latin typeface="Cambria Math" panose="02040503050406030204" pitchFamily="18" charset="0"/>
                                <a:ea typeface="微软雅黑" pitchFamily="34" charset="-122"/>
                              </a:rPr>
                              <m:t>𝒊</m:t>
                            </m:r>
                          </m:sub>
                        </m:sSub>
                        <m:r>
                          <a:rPr lang="en-US" altLang="zh-CN" sz="2400" b="1" i="1" smtClean="0">
                            <a:latin typeface="Cambria Math" panose="02040503050406030204" pitchFamily="18" charset="0"/>
                            <a:ea typeface="微软雅黑" pitchFamily="34" charset="-122"/>
                          </a:rPr>
                          <m:t>=</m:t>
                        </m:r>
                        <m:r>
                          <a:rPr lang="en-US" altLang="zh-CN" sz="2400" b="1" i="1" smtClean="0">
                            <a:latin typeface="Cambria Math" panose="02040503050406030204" pitchFamily="18" charset="0"/>
                            <a:ea typeface="微软雅黑" pitchFamily="34" charset="-122"/>
                          </a:rPr>
                          <m:t>𝟏</m:t>
                        </m:r>
                      </m:e>
                    </m:nary>
                  </m:oMath>
                </a14:m>
                <a:r>
                  <a:rPr lang="en-US" altLang="zh-CN" sz="2400" b="1" dirty="0">
                    <a:latin typeface="微软雅黑" pitchFamily="34" charset="-122"/>
                    <a:ea typeface="微软雅黑" pitchFamily="34" charset="-122"/>
                  </a:rPr>
                  <a:t>.</a:t>
                </a:r>
                <a:endParaRPr lang="zh-CN" altLang="zh-CN" sz="24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684213" y="1268760"/>
                <a:ext cx="7704211" cy="4896544"/>
              </a:xfrm>
              <a:blipFill>
                <a:blip r:embed="rId2"/>
                <a:stretch>
                  <a:fillRect l="-1187" b="-17933"/>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3134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多目标规划</a:t>
            </a:r>
            <a:r>
              <a:rPr lang="en-US" altLang="zh-CN" sz="2800" b="1" baseline="30000" dirty="0">
                <a:solidFill>
                  <a:srgbClr val="0000FF"/>
                </a:solidFill>
                <a:latin typeface="微软雅黑" pitchFamily="34" charset="-122"/>
                <a:ea typeface="微软雅黑" pitchFamily="34" charset="-122"/>
                <a:sym typeface="宋体" pitchFamily="2" charset="-122"/>
              </a:rPr>
              <a:t>[2]</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F8CBCFF7-4DA3-480A-8042-628D83D3AB14}"/>
              </a:ext>
            </a:extLst>
          </p:cNvPr>
          <p:cNvPicPr>
            <a:picLocks noChangeAspect="1"/>
          </p:cNvPicPr>
          <p:nvPr/>
        </p:nvPicPr>
        <p:blipFill>
          <a:blip r:embed="rId3"/>
          <a:stretch>
            <a:fillRect/>
          </a:stretch>
        </p:blipFill>
        <p:spPr>
          <a:xfrm>
            <a:off x="1314426" y="2530553"/>
            <a:ext cx="6515148" cy="2914671"/>
          </a:xfrm>
          <a:prstGeom prst="rect">
            <a:avLst/>
          </a:prstGeom>
        </p:spPr>
      </p:pic>
    </p:spTree>
    <p:extLst>
      <p:ext uri="{BB962C8B-B14F-4D97-AF65-F5344CB8AC3E}">
        <p14:creationId xmlns:p14="http://schemas.microsoft.com/office/powerpoint/2010/main" val="221733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539553" y="1268760"/>
            <a:ext cx="7848872" cy="4896544"/>
          </a:xfrm>
        </p:spPr>
        <p:txBody>
          <a:bodyPr/>
          <a:lstStyle/>
          <a:p>
            <a:pPr marL="0" indent="0">
              <a:lnSpc>
                <a:spcPct val="150000"/>
              </a:lnSpc>
              <a:buClr>
                <a:schemeClr val="accent2"/>
              </a:buClr>
              <a:buNone/>
            </a:pPr>
            <a:r>
              <a:rPr lang="zh-CN" altLang="en-US" sz="2400" b="1" dirty="0">
                <a:latin typeface="微软雅黑" pitchFamily="34" charset="-122"/>
                <a:ea typeface="微软雅黑" pitchFamily="34" charset="-122"/>
              </a:rPr>
              <a:t>目标规划可以看成是多目标优化问题的一种特殊的妥协模型。目的是极小化各目标函数与理想目标值的偏差（正偏差或负偏差）：</a:t>
            </a:r>
            <a:endParaRPr lang="zh-CN" altLang="zh-CN" sz="2400" b="1" dirty="0">
              <a:latin typeface="微软雅黑" pitchFamily="34" charset="-122"/>
              <a:ea typeface="微软雅黑" pitchFamily="34" charset="-122"/>
            </a:endParaRPr>
          </a:p>
        </p:txBody>
      </p:sp>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2170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目标规划</a:t>
            </a:r>
            <a:r>
              <a:rPr lang="en-US" altLang="zh-CN" sz="2800" b="1" baseline="30000" dirty="0">
                <a:solidFill>
                  <a:srgbClr val="0000FF"/>
                </a:solidFill>
                <a:latin typeface="微软雅黑" pitchFamily="34" charset="-122"/>
                <a:ea typeface="微软雅黑" pitchFamily="34" charset="-122"/>
                <a:sym typeface="宋体" pitchFamily="2" charset="-122"/>
              </a:rPr>
              <a:t>[2,3]</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518DFD02-7B9A-4A95-B0C2-A6D65E4AA419}"/>
              </a:ext>
            </a:extLst>
          </p:cNvPr>
          <p:cNvPicPr>
            <a:picLocks noChangeAspect="1"/>
          </p:cNvPicPr>
          <p:nvPr/>
        </p:nvPicPr>
        <p:blipFill>
          <a:blip r:embed="rId2"/>
          <a:stretch>
            <a:fillRect/>
          </a:stretch>
        </p:blipFill>
        <p:spPr>
          <a:xfrm>
            <a:off x="1393008" y="2998218"/>
            <a:ext cx="6357984" cy="3167086"/>
          </a:xfrm>
          <a:prstGeom prst="rect">
            <a:avLst/>
          </a:prstGeom>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69" name="内容占位符 2"/>
              <p:cNvSpPr>
                <a:spLocks noGrp="1" noChangeArrowheads="1"/>
              </p:cNvSpPr>
              <p:nvPr>
                <p:ph idx="1"/>
              </p:nvPr>
            </p:nvSpPr>
            <p:spPr>
              <a:xfrm>
                <a:off x="251520" y="1124745"/>
                <a:ext cx="8496944" cy="3528392"/>
              </a:xfrm>
            </p:spPr>
            <p:txBody>
              <a:bodyPr/>
              <a:lstStyle/>
              <a:p>
                <a:pPr marL="0" indent="0">
                  <a:lnSpc>
                    <a:spcPct val="150000"/>
                  </a:lnSpc>
                  <a:buClr>
                    <a:schemeClr val="accent2"/>
                  </a:buClr>
                  <a:buNone/>
                </a:pPr>
                <a:r>
                  <a:rPr lang="zh-CN" altLang="en-US" sz="1600" b="1" dirty="0">
                    <a:solidFill>
                      <a:srgbClr val="0000FF"/>
                    </a:solidFill>
                    <a:latin typeface="微软雅黑" pitchFamily="34" charset="-122"/>
                    <a:ea typeface="微软雅黑" pitchFamily="34" charset="-122"/>
                  </a:rPr>
                  <a:t>动态规划是多阶段决策过程的最优问题</a:t>
                </a:r>
                <a:r>
                  <a:rPr lang="zh-CN" altLang="en-US" sz="1600" b="1" dirty="0">
                    <a:latin typeface="微软雅黑" pitchFamily="34" charset="-122"/>
                    <a:ea typeface="微软雅黑" pitchFamily="34" charset="-122"/>
                  </a:rPr>
                  <a:t>。定义一个多阶段决策过程</a:t>
                </a:r>
                <a14:m>
                  <m:oMath xmlns:m="http://schemas.openxmlformats.org/officeDocument/2006/math">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𝒂</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𝑻</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𝒂</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𝒙</m:t>
                    </m:r>
                    <m:r>
                      <a:rPr lang="en-US" altLang="zh-CN" sz="1600" b="1" i="1" smtClean="0">
                        <a:latin typeface="Cambria Math"/>
                        <a:ea typeface="微软雅黑" pitchFamily="34" charset="-122"/>
                      </a:rPr>
                      <m:t>)]</m:t>
                    </m:r>
                  </m:oMath>
                </a14:m>
                <a:r>
                  <a:rPr lang="zh-CN" altLang="en-US" sz="1600" b="1" dirty="0">
                    <a:latin typeface="微软雅黑" pitchFamily="34" charset="-122"/>
                    <a:ea typeface="微软雅黑" pitchFamily="34" charset="-122"/>
                  </a:rPr>
                  <a:t>，其中</a:t>
                </a:r>
                <a14:m>
                  <m:oMath xmlns:m="http://schemas.openxmlformats.org/officeDocument/2006/math">
                    <m:r>
                      <a:rPr lang="en-US" altLang="zh-CN" sz="1600" b="1" i="1" smtClean="0">
                        <a:latin typeface="Cambria Math"/>
                        <a:ea typeface="微软雅黑" pitchFamily="34" charset="-122"/>
                      </a:rPr>
                      <m:t>𝒂</m:t>
                    </m:r>
                  </m:oMath>
                </a14:m>
                <a:r>
                  <a:rPr lang="zh-CN" altLang="en-US" sz="1600" b="1" dirty="0">
                    <a:latin typeface="微软雅黑" pitchFamily="34" charset="-122"/>
                    <a:ea typeface="微软雅黑" pitchFamily="34" charset="-122"/>
                  </a:rPr>
                  <a:t>称为状态，</a:t>
                </a:r>
                <a14:m>
                  <m:oMath xmlns:m="http://schemas.openxmlformats.org/officeDocument/2006/math">
                    <m:r>
                      <a:rPr lang="en-US" altLang="zh-CN" sz="1600" b="1" i="1" smtClean="0">
                        <a:latin typeface="Cambria Math"/>
                        <a:ea typeface="微软雅黑" pitchFamily="34" charset="-122"/>
                      </a:rPr>
                      <m:t>𝒙</m:t>
                    </m:r>
                  </m:oMath>
                </a14:m>
                <a:r>
                  <a:rPr lang="zh-CN" altLang="en-US" sz="1600" b="1" dirty="0">
                    <a:latin typeface="微软雅黑" pitchFamily="34" charset="-122"/>
                    <a:ea typeface="微软雅黑" pitchFamily="34" charset="-122"/>
                  </a:rPr>
                  <a:t>为决策向量，</a:t>
                </a:r>
                <a14:m>
                  <m:oMath xmlns:m="http://schemas.openxmlformats.org/officeDocument/2006/math">
                    <m:r>
                      <a:rPr lang="en-US" altLang="zh-CN" sz="1600" b="1" i="1" smtClean="0">
                        <a:latin typeface="Cambria Math"/>
                        <a:ea typeface="微软雅黑" pitchFamily="34" charset="-122"/>
                      </a:rPr>
                      <m:t>𝑻</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𝒂</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𝒙</m:t>
                    </m:r>
                    <m:r>
                      <a:rPr lang="en-US" altLang="zh-CN" sz="1600" b="1" i="1" smtClean="0">
                        <a:latin typeface="Cambria Math"/>
                        <a:ea typeface="微软雅黑" pitchFamily="34" charset="-122"/>
                      </a:rPr>
                      <m:t>)</m:t>
                    </m:r>
                  </m:oMath>
                </a14:m>
                <a:r>
                  <a:rPr lang="zh-CN" altLang="en-US" sz="1600" b="1" dirty="0">
                    <a:latin typeface="微软雅黑" pitchFamily="34" charset="-122"/>
                    <a:ea typeface="微软雅黑" pitchFamily="34" charset="-122"/>
                  </a:rPr>
                  <a:t>是一个状态转移变换。若在第</a:t>
                </a:r>
                <a14:m>
                  <m:oMath xmlns:m="http://schemas.openxmlformats.org/officeDocument/2006/math">
                    <m:r>
                      <a:rPr lang="en-US" altLang="zh-CN" sz="1600" b="1" i="1" smtClean="0">
                        <a:latin typeface="Cambria Math"/>
                        <a:ea typeface="微软雅黑" pitchFamily="34" charset="-122"/>
                      </a:rPr>
                      <m:t>𝒏</m:t>
                    </m:r>
                  </m:oMath>
                </a14:m>
                <a:r>
                  <a:rPr lang="zh-CN" altLang="en-US" sz="1600" b="1" dirty="0">
                    <a:latin typeface="微软雅黑" pitchFamily="34" charset="-122"/>
                    <a:ea typeface="微软雅黑" pitchFamily="34" charset="-122"/>
                  </a:rPr>
                  <a:t>个阶段我们所选决策为</a:t>
                </a:r>
                <a14:m>
                  <m:oMath xmlns:m="http://schemas.openxmlformats.org/officeDocument/2006/math">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𝒙</m:t>
                        </m:r>
                      </m:e>
                      <m:sub>
                        <m:r>
                          <a:rPr lang="en-US" altLang="zh-CN" sz="1600" b="1" i="1" smtClean="0">
                            <a:latin typeface="Cambria Math"/>
                            <a:ea typeface="微软雅黑" pitchFamily="34" charset="-122"/>
                          </a:rPr>
                          <m:t>𝒏</m:t>
                        </m:r>
                      </m:sub>
                    </m:sSub>
                  </m:oMath>
                </a14:m>
                <a:r>
                  <a:rPr lang="zh-CN" altLang="en-US" sz="1600" b="1" dirty="0">
                    <a:latin typeface="微软雅黑" pitchFamily="34" charset="-122"/>
                    <a:ea typeface="微软雅黑" pitchFamily="34" charset="-122"/>
                  </a:rPr>
                  <a:t>，则我们得到以下序列</a:t>
                </a:r>
                <a:endParaRPr lang="en-US" altLang="zh-CN" sz="1600" b="1" dirty="0">
                  <a:latin typeface="微软雅黑" pitchFamily="34" charset="-122"/>
                  <a:ea typeface="微软雅黑" pitchFamily="34" charset="-122"/>
                </a:endParaRPr>
              </a:p>
              <a:p>
                <a:pPr marL="0" indent="0">
                  <a:lnSpc>
                    <a:spcPct val="150000"/>
                  </a:lnSpc>
                  <a:buClr>
                    <a:schemeClr val="accent2"/>
                  </a:buClr>
                  <a:buNone/>
                </a:pPr>
                <a14:m>
                  <m:oMathPara xmlns:m="http://schemas.openxmlformats.org/officeDocument/2006/math">
                    <m:oMathParaPr>
                      <m:jc m:val="centerGroup"/>
                    </m:oMathParaPr>
                    <m:oMath xmlns:m="http://schemas.openxmlformats.org/officeDocument/2006/math">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𝟏</m:t>
                          </m:r>
                        </m:sub>
                      </m:sSub>
                      <m:r>
                        <a:rPr lang="en-US" altLang="zh-CN" sz="1600" b="1" i="1" smtClean="0">
                          <a:latin typeface="Cambria Math"/>
                          <a:ea typeface="微软雅黑" pitchFamily="34" charset="-122"/>
                        </a:rPr>
                        <m:t>=</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𝟎</m:t>
                          </m:r>
                        </m:sub>
                      </m:sSub>
                      <m:r>
                        <a:rPr lang="en-US" altLang="zh-CN" sz="1600" b="1" i="1" smtClean="0">
                          <a:latin typeface="Cambria Math"/>
                          <a:ea typeface="微软雅黑" pitchFamily="34" charset="-122"/>
                        </a:rPr>
                        <m:t>, </m:t>
                      </m:r>
                      <m:d>
                        <m:dPr>
                          <m:ctrlPr>
                            <a:rPr lang="en-US" altLang="zh-CN" sz="1600" b="1" i="1" smtClean="0">
                              <a:latin typeface="Cambria Math"/>
                              <a:ea typeface="微软雅黑" pitchFamily="34" charset="-122"/>
                            </a:rPr>
                          </m:ctrlPr>
                        </m:dPr>
                        <m:e>
                          <m:r>
                            <a:rPr lang="zh-CN" altLang="en-US" sz="1600" b="1" i="1">
                              <a:latin typeface="Cambria Math"/>
                              <a:ea typeface="微软雅黑" pitchFamily="34" charset="-122"/>
                            </a:rPr>
                            <m:t>初始</m:t>
                          </m:r>
                          <m:r>
                            <a:rPr lang="zh-CN" altLang="en-US" sz="1600" b="1" i="1" smtClean="0">
                              <a:latin typeface="Cambria Math"/>
                              <a:ea typeface="微软雅黑" pitchFamily="34" charset="-122"/>
                            </a:rPr>
                            <m:t>状态</m:t>
                          </m:r>
                        </m:e>
                      </m:d>
                      <m:r>
                        <a:rPr lang="zh-CN" altLang="en-US" sz="1600" b="1" i="1" smtClean="0">
                          <a:latin typeface="Cambria Math"/>
                          <a:ea typeface="微软雅黑" pitchFamily="34" charset="-122"/>
                        </a:rPr>
                        <m:t>；</m:t>
                      </m:r>
                      <m:r>
                        <a:rPr lang="en-US" altLang="zh-CN" sz="1600" b="1" i="1" smtClean="0">
                          <a:latin typeface="Cambria Math"/>
                          <a:ea typeface="微软雅黑" pitchFamily="34" charset="-122"/>
                        </a:rPr>
                        <m:t>  </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𝒏</m:t>
                          </m:r>
                        </m:sub>
                      </m:sSub>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𝑻</m:t>
                      </m:r>
                      <m:d>
                        <m:dPr>
                          <m:ctrlPr>
                            <a:rPr lang="en-US" altLang="zh-CN" sz="1600" b="1" i="1" smtClean="0">
                              <a:latin typeface="Cambria Math"/>
                              <a:ea typeface="微软雅黑" pitchFamily="34" charset="-122"/>
                            </a:rPr>
                          </m:ctrlPr>
                        </m:dPr>
                        <m:e>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𝒏</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𝟏</m:t>
                              </m:r>
                            </m:sub>
                          </m:sSub>
                          <m:r>
                            <a:rPr lang="en-US" altLang="zh-CN" sz="1600" b="1" i="1" smtClean="0">
                              <a:latin typeface="Cambria Math"/>
                              <a:ea typeface="微软雅黑" pitchFamily="34" charset="-122"/>
                            </a:rPr>
                            <m:t>,</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𝒙</m:t>
                              </m:r>
                            </m:e>
                            <m:sub>
                              <m:r>
                                <a:rPr lang="en-US" altLang="zh-CN" sz="1600" b="1" i="1" smtClean="0">
                                  <a:latin typeface="Cambria Math"/>
                                  <a:ea typeface="微软雅黑" pitchFamily="34" charset="-122"/>
                                </a:rPr>
                                <m:t>𝒏</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𝟏</m:t>
                              </m:r>
                            </m:sub>
                          </m:sSub>
                        </m:e>
                      </m:d>
                      <m:r>
                        <a:rPr lang="zh-CN" altLang="en-US" sz="1600" b="1" i="1" smtClean="0">
                          <a:latin typeface="Cambria Math"/>
                          <a:ea typeface="微软雅黑" pitchFamily="34" charset="-122"/>
                        </a:rPr>
                        <m:t>，</m:t>
                      </m:r>
                      <m:r>
                        <a:rPr lang="en-US" altLang="zh-CN" sz="1600" b="1" i="1" smtClean="0">
                          <a:latin typeface="Cambria Math"/>
                          <a:ea typeface="微软雅黑" pitchFamily="34" charset="-122"/>
                        </a:rPr>
                        <m:t>𝒏</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𝟐</m:t>
                      </m:r>
                      <m:r>
                        <a:rPr lang="en-US" altLang="zh-CN" sz="1600" b="1" i="1" smtClean="0">
                          <a:latin typeface="Cambria Math"/>
                          <a:ea typeface="微软雅黑" pitchFamily="34" charset="-122"/>
                        </a:rPr>
                        <m:t>,</m:t>
                      </m:r>
                      <m:r>
                        <a:rPr lang="en-US" altLang="zh-CN" sz="1600" b="1" i="1" smtClean="0">
                          <a:latin typeface="Cambria Math"/>
                          <a:ea typeface="微软雅黑" pitchFamily="34" charset="-122"/>
                        </a:rPr>
                        <m:t>𝟑</m:t>
                      </m:r>
                      <m:r>
                        <a:rPr lang="en-US" altLang="zh-CN" sz="1600" b="1" i="1" smtClean="0">
                          <a:latin typeface="Cambria Math"/>
                          <a:ea typeface="微软雅黑" pitchFamily="34" charset="-122"/>
                        </a:rPr>
                        <m:t>,⋯</m:t>
                      </m:r>
                    </m:oMath>
                  </m:oMathPara>
                </a14:m>
                <a:endParaRPr lang="en-US" altLang="zh-CN" sz="1600" b="1" dirty="0">
                  <a:latin typeface="微软雅黑" pitchFamily="34" charset="-122"/>
                  <a:ea typeface="微软雅黑" pitchFamily="34" charset="-122"/>
                </a:endParaRPr>
              </a:p>
              <a:p>
                <a:pPr marL="0" indent="0">
                  <a:lnSpc>
                    <a:spcPct val="150000"/>
                  </a:lnSpc>
                  <a:buClr>
                    <a:schemeClr val="accent2"/>
                  </a:buClr>
                  <a:buNone/>
                </a:pPr>
                <a:r>
                  <a:rPr lang="zh-CN" altLang="en-US" sz="1600" b="1" dirty="0">
                    <a:latin typeface="微软雅黑" pitchFamily="34" charset="-122"/>
                    <a:ea typeface="微软雅黑" pitchFamily="34" charset="-122"/>
                  </a:rPr>
                  <a:t>用包含状态和决策向量的实值函数（准则函数）</a:t>
                </a:r>
                <a:endParaRPr lang="en-US" altLang="zh-CN" sz="1600" b="1" dirty="0">
                  <a:latin typeface="微软雅黑" pitchFamily="34" charset="-122"/>
                  <a:ea typeface="微软雅黑" pitchFamily="34" charset="-122"/>
                </a:endParaRPr>
              </a:p>
              <a:p>
                <a:pPr marL="0" indent="0">
                  <a:lnSpc>
                    <a:spcPct val="150000"/>
                  </a:lnSpc>
                  <a:buClr>
                    <a:schemeClr val="accent2"/>
                  </a:buClr>
                  <a:buNone/>
                </a:pPr>
                <a14:m>
                  <m:oMathPara xmlns:m="http://schemas.openxmlformats.org/officeDocument/2006/math">
                    <m:oMathParaPr>
                      <m:jc m:val="centerGroup"/>
                    </m:oMathParaPr>
                    <m:oMath xmlns:m="http://schemas.openxmlformats.org/officeDocument/2006/math">
                      <m:r>
                        <a:rPr lang="en-US" altLang="zh-CN" sz="1600" b="1" i="1" smtClean="0">
                          <a:latin typeface="Cambria Math"/>
                          <a:ea typeface="微软雅黑" pitchFamily="34" charset="-122"/>
                        </a:rPr>
                        <m:t>𝑹</m:t>
                      </m:r>
                      <m:d>
                        <m:dPr>
                          <m:ctrlPr>
                            <a:rPr lang="en-US" altLang="zh-CN" sz="1600" b="1" i="1" smtClean="0">
                              <a:latin typeface="Cambria Math"/>
                              <a:ea typeface="微软雅黑" pitchFamily="34" charset="-122"/>
                            </a:rPr>
                          </m:ctrlPr>
                        </m:dPr>
                        <m:e>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𝟏</m:t>
                              </m:r>
                            </m:sub>
                          </m:sSub>
                          <m:r>
                            <a:rPr lang="en-US" altLang="zh-CN" sz="1600" b="1" i="1" smtClean="0">
                              <a:latin typeface="Cambria Math"/>
                              <a:ea typeface="微软雅黑" pitchFamily="34" charset="-122"/>
                            </a:rPr>
                            <m:t>,</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𝒂</m:t>
                              </m:r>
                            </m:e>
                            <m:sub>
                              <m:r>
                                <a:rPr lang="en-US" altLang="zh-CN" sz="1600" b="1" i="1" smtClean="0">
                                  <a:latin typeface="Cambria Math"/>
                                  <a:ea typeface="微软雅黑" pitchFamily="34" charset="-122"/>
                                </a:rPr>
                                <m:t>𝟐</m:t>
                              </m:r>
                            </m:sub>
                          </m:sSub>
                          <m:r>
                            <a:rPr lang="en-US" altLang="zh-CN" sz="1600" b="1" i="1" smtClean="0">
                              <a:latin typeface="Cambria Math"/>
                              <a:ea typeface="微软雅黑" pitchFamily="34" charset="-122"/>
                            </a:rPr>
                            <m:t>,⋯;</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𝒙</m:t>
                              </m:r>
                            </m:e>
                            <m:sub>
                              <m:r>
                                <a:rPr lang="en-US" altLang="zh-CN" sz="1600" b="1" i="1" smtClean="0">
                                  <a:latin typeface="Cambria Math"/>
                                  <a:ea typeface="微软雅黑" pitchFamily="34" charset="-122"/>
                                </a:rPr>
                                <m:t>𝟏</m:t>
                              </m:r>
                            </m:sub>
                          </m:sSub>
                          <m:r>
                            <a:rPr lang="en-US" altLang="zh-CN" sz="1600" b="1" i="1" smtClean="0">
                              <a:latin typeface="Cambria Math"/>
                              <a:ea typeface="微软雅黑" pitchFamily="34" charset="-122"/>
                            </a:rPr>
                            <m:t>,</m:t>
                          </m:r>
                          <m:sSub>
                            <m:sSubPr>
                              <m:ctrlPr>
                                <a:rPr lang="en-US" altLang="zh-CN" sz="1600" b="1" i="1" smtClean="0">
                                  <a:latin typeface="Cambria Math"/>
                                  <a:ea typeface="微软雅黑" pitchFamily="34" charset="-122"/>
                                </a:rPr>
                              </m:ctrlPr>
                            </m:sSubPr>
                            <m:e>
                              <m:r>
                                <a:rPr lang="en-US" altLang="zh-CN" sz="1600" b="1" i="1" smtClean="0">
                                  <a:latin typeface="Cambria Math"/>
                                  <a:ea typeface="微软雅黑" pitchFamily="34" charset="-122"/>
                                </a:rPr>
                                <m:t>𝒙</m:t>
                              </m:r>
                            </m:e>
                            <m:sub>
                              <m:r>
                                <a:rPr lang="en-US" altLang="zh-CN" sz="1600" b="1" i="1" smtClean="0">
                                  <a:latin typeface="Cambria Math"/>
                                  <a:ea typeface="微软雅黑" pitchFamily="34" charset="-122"/>
                                </a:rPr>
                                <m:t>𝟐</m:t>
                              </m:r>
                            </m:sub>
                          </m:sSub>
                          <m:r>
                            <a:rPr lang="en-US" altLang="zh-CN" sz="1600" b="1" i="1" smtClean="0">
                              <a:latin typeface="Cambria Math"/>
                              <a:ea typeface="微软雅黑" pitchFamily="34" charset="-122"/>
                            </a:rPr>
                            <m:t>,⋯</m:t>
                          </m:r>
                        </m:e>
                      </m:d>
                      <m:r>
                        <a:rPr lang="en-US" altLang="zh-CN" sz="1600" b="1" i="1" smtClean="0">
                          <a:latin typeface="Cambria Math"/>
                          <a:ea typeface="微软雅黑" pitchFamily="34" charset="-122"/>
                        </a:rPr>
                        <m:t>=:</m:t>
                      </m:r>
                      <m:nary>
                        <m:naryPr>
                          <m:chr m:val="∑"/>
                          <m:ctrlPr>
                            <a:rPr lang="en-US" altLang="zh-CN" sz="1600" b="1" i="1" smtClean="0">
                              <a:solidFill>
                                <a:srgbClr val="0000FF"/>
                              </a:solidFill>
                              <a:latin typeface="Cambria Math"/>
                              <a:ea typeface="微软雅黑" pitchFamily="34" charset="-122"/>
                            </a:rPr>
                          </m:ctrlPr>
                        </m:naryPr>
                        <m:sub>
                          <m:r>
                            <m:rPr>
                              <m:brk m:alnAt="23"/>
                            </m:rPr>
                            <a:rPr lang="en-US" altLang="zh-CN" sz="1600" b="1" i="1" smtClean="0">
                              <a:solidFill>
                                <a:srgbClr val="0000FF"/>
                              </a:solidFill>
                              <a:latin typeface="Cambria Math"/>
                              <a:ea typeface="微软雅黑" pitchFamily="34" charset="-122"/>
                            </a:rPr>
                            <m:t>𝒏</m:t>
                          </m:r>
                          <m:r>
                            <a:rPr lang="en-US" altLang="zh-CN" sz="1600" b="1" i="1" smtClean="0">
                              <a:solidFill>
                                <a:srgbClr val="0000FF"/>
                              </a:solidFill>
                              <a:latin typeface="Cambria Math"/>
                              <a:ea typeface="微软雅黑" pitchFamily="34" charset="-122"/>
                            </a:rPr>
                            <m:t>=</m:t>
                          </m:r>
                          <m:r>
                            <a:rPr lang="en-US" altLang="zh-CN" sz="1600" b="1" i="1" smtClean="0">
                              <a:solidFill>
                                <a:srgbClr val="0000FF"/>
                              </a:solidFill>
                              <a:latin typeface="Cambria Math"/>
                              <a:ea typeface="微软雅黑" pitchFamily="34" charset="-122"/>
                            </a:rPr>
                            <m:t>𝟏</m:t>
                          </m:r>
                        </m:sub>
                        <m:sup>
                          <m:r>
                            <a:rPr lang="en-US" altLang="zh-CN" sz="1600" b="1" i="1" smtClean="0">
                              <a:solidFill>
                                <a:srgbClr val="0000FF"/>
                              </a:solidFill>
                              <a:latin typeface="Cambria Math"/>
                              <a:ea typeface="微软雅黑" pitchFamily="34" charset="-122"/>
                            </a:rPr>
                            <m:t>𝑵</m:t>
                          </m:r>
                        </m:sup>
                        <m:e>
                          <m:sSub>
                            <m:sSubPr>
                              <m:ctrlPr>
                                <a:rPr lang="en-US" altLang="zh-CN" sz="1600" b="1" i="1" smtClean="0">
                                  <a:solidFill>
                                    <a:srgbClr val="0000FF"/>
                                  </a:solidFill>
                                  <a:latin typeface="Cambria Math"/>
                                  <a:ea typeface="微软雅黑" pitchFamily="34" charset="-122"/>
                                </a:rPr>
                              </m:ctrlPr>
                            </m:sSubPr>
                            <m:e>
                              <m:r>
                                <a:rPr lang="en-US" altLang="zh-CN" sz="1600" b="1" i="1" smtClean="0">
                                  <a:solidFill>
                                    <a:srgbClr val="0000FF"/>
                                  </a:solidFill>
                                  <a:latin typeface="Cambria Math"/>
                                  <a:ea typeface="微软雅黑" pitchFamily="34" charset="-122"/>
                                </a:rPr>
                                <m:t>𝒈</m:t>
                              </m:r>
                            </m:e>
                            <m:sub>
                              <m:r>
                                <a:rPr lang="en-US" altLang="zh-CN" sz="1600" b="1" i="1" smtClean="0">
                                  <a:solidFill>
                                    <a:srgbClr val="0000FF"/>
                                  </a:solidFill>
                                  <a:latin typeface="Cambria Math"/>
                                  <a:ea typeface="微软雅黑" pitchFamily="34" charset="-122"/>
                                </a:rPr>
                                <m:t>𝒏</m:t>
                              </m:r>
                            </m:sub>
                          </m:sSub>
                          <m:r>
                            <a:rPr lang="en-US" altLang="zh-CN" sz="1600" b="1" i="1" smtClean="0">
                              <a:solidFill>
                                <a:srgbClr val="0000FF"/>
                              </a:solidFill>
                              <a:latin typeface="Cambria Math"/>
                              <a:ea typeface="微软雅黑" pitchFamily="34" charset="-122"/>
                            </a:rPr>
                            <m:t>(</m:t>
                          </m:r>
                          <m:sSub>
                            <m:sSubPr>
                              <m:ctrlPr>
                                <a:rPr lang="en-US" altLang="zh-CN" sz="1600" b="1" i="1" smtClean="0">
                                  <a:solidFill>
                                    <a:srgbClr val="0000FF"/>
                                  </a:solidFill>
                                  <a:latin typeface="Cambria Math"/>
                                  <a:ea typeface="微软雅黑" pitchFamily="34" charset="-122"/>
                                </a:rPr>
                              </m:ctrlPr>
                            </m:sSubPr>
                            <m:e>
                              <m:r>
                                <a:rPr lang="en-US" altLang="zh-CN" sz="1600" b="1" i="1" smtClean="0">
                                  <a:solidFill>
                                    <a:srgbClr val="0000FF"/>
                                  </a:solidFill>
                                  <a:latin typeface="Cambria Math"/>
                                  <a:ea typeface="微软雅黑" pitchFamily="34" charset="-122"/>
                                </a:rPr>
                                <m:t>𝒂</m:t>
                              </m:r>
                            </m:e>
                            <m:sub>
                              <m:r>
                                <a:rPr lang="en-US" altLang="zh-CN" sz="1600" b="1" i="1" smtClean="0">
                                  <a:solidFill>
                                    <a:srgbClr val="0000FF"/>
                                  </a:solidFill>
                                  <a:latin typeface="Cambria Math"/>
                                  <a:ea typeface="微软雅黑" pitchFamily="34" charset="-122"/>
                                </a:rPr>
                                <m:t>𝒏</m:t>
                              </m:r>
                            </m:sub>
                          </m:sSub>
                          <m:r>
                            <a:rPr lang="en-US" altLang="zh-CN" sz="1600" b="1" i="1" smtClean="0">
                              <a:solidFill>
                                <a:srgbClr val="0000FF"/>
                              </a:solidFill>
                              <a:latin typeface="Cambria Math"/>
                              <a:ea typeface="微软雅黑" pitchFamily="34" charset="-122"/>
                            </a:rPr>
                            <m:t>,</m:t>
                          </m:r>
                          <m:sSub>
                            <m:sSubPr>
                              <m:ctrlPr>
                                <a:rPr lang="en-US" altLang="zh-CN" sz="1600" b="1" i="1" smtClean="0">
                                  <a:solidFill>
                                    <a:srgbClr val="0000FF"/>
                                  </a:solidFill>
                                  <a:latin typeface="Cambria Math"/>
                                  <a:ea typeface="微软雅黑" pitchFamily="34" charset="-122"/>
                                </a:rPr>
                              </m:ctrlPr>
                            </m:sSubPr>
                            <m:e>
                              <m:r>
                                <a:rPr lang="en-US" altLang="zh-CN" sz="1600" b="1" i="1" smtClean="0">
                                  <a:solidFill>
                                    <a:srgbClr val="0000FF"/>
                                  </a:solidFill>
                                  <a:latin typeface="Cambria Math"/>
                                  <a:ea typeface="微软雅黑" pitchFamily="34" charset="-122"/>
                                </a:rPr>
                                <m:t>𝒙</m:t>
                              </m:r>
                            </m:e>
                            <m:sub>
                              <m:r>
                                <a:rPr lang="en-US" altLang="zh-CN" sz="1600" b="1" i="1" smtClean="0">
                                  <a:solidFill>
                                    <a:srgbClr val="0000FF"/>
                                  </a:solidFill>
                                  <a:latin typeface="Cambria Math"/>
                                  <a:ea typeface="微软雅黑" pitchFamily="34" charset="-122"/>
                                </a:rPr>
                                <m:t>𝒏</m:t>
                              </m:r>
                            </m:sub>
                          </m:sSub>
                          <m:r>
                            <a:rPr lang="en-US" altLang="zh-CN" sz="1600" b="1" i="1" smtClean="0">
                              <a:solidFill>
                                <a:srgbClr val="0000FF"/>
                              </a:solidFill>
                              <a:latin typeface="Cambria Math"/>
                              <a:ea typeface="微软雅黑" pitchFamily="34" charset="-122"/>
                            </a:rPr>
                            <m:t>)</m:t>
                          </m:r>
                        </m:e>
                      </m:nary>
                    </m:oMath>
                  </m:oMathPara>
                </a14:m>
                <a:endParaRPr lang="en-US" altLang="zh-CN" sz="1600" b="1" dirty="0">
                  <a:latin typeface="微软雅黑" pitchFamily="34" charset="-122"/>
                  <a:ea typeface="微软雅黑" pitchFamily="34" charset="-122"/>
                </a:endParaRPr>
              </a:p>
              <a:p>
                <a:pPr marL="0" indent="0">
                  <a:lnSpc>
                    <a:spcPct val="150000"/>
                  </a:lnSpc>
                  <a:buClr>
                    <a:schemeClr val="accent2"/>
                  </a:buClr>
                  <a:buNone/>
                </a:pPr>
                <a:r>
                  <a:rPr lang="zh-CN" altLang="en-US" sz="1600" b="1" dirty="0">
                    <a:latin typeface="微软雅黑" pitchFamily="34" charset="-122"/>
                    <a:ea typeface="微软雅黑" pitchFamily="34" charset="-122"/>
                  </a:rPr>
                  <a:t>来衡量一个过程的优劣。动态规划即为极大化上面的准则函数：</a:t>
                </a:r>
                <a:endParaRPr lang="en-US" altLang="zh-CN" sz="1600" b="1" dirty="0">
                  <a:latin typeface="微软雅黑" pitchFamily="34" charset="-122"/>
                  <a:ea typeface="微软雅黑" pitchFamily="34" charset="-122"/>
                </a:endParaRPr>
              </a:p>
            </p:txBody>
          </p:sp>
        </mc:Choice>
        <mc:Fallback xmlns="">
          <p:sp>
            <p:nvSpPr>
              <p:cNvPr id="7169" name="内容占位符 2"/>
              <p:cNvSpPr>
                <a:spLocks noGrp="1" noRot="1" noChangeAspect="1" noMove="1" noResize="1" noEditPoints="1" noAdjustHandles="1" noChangeArrowheads="1" noChangeShapeType="1" noTextEdit="1"/>
              </p:cNvSpPr>
              <p:nvPr>
                <p:ph idx="1"/>
              </p:nvPr>
            </p:nvSpPr>
            <p:spPr>
              <a:xfrm>
                <a:off x="251520" y="1124745"/>
                <a:ext cx="8496944" cy="3528392"/>
              </a:xfrm>
              <a:blipFill rotWithShape="1">
                <a:blip r:embed="rId2"/>
                <a:stretch>
                  <a:fillRect l="-359"/>
                </a:stretch>
              </a:blipFill>
            </p:spPr>
            <p:txBody>
              <a:bodyPr/>
              <a:lstStyle/>
              <a:p>
                <a:r>
                  <a:rPr lang="zh-CN" altLang="en-US">
                    <a:noFill/>
                  </a:rPr>
                  <a:t> </a:t>
                </a:r>
              </a:p>
            </p:txBody>
          </p:sp>
        </mc:Fallback>
      </mc:AlternateContent>
      <p:cxnSp>
        <p:nvCxnSpPr>
          <p:cNvPr id="4" name="直接连接符 3"/>
          <p:cNvCxnSpPr/>
          <p:nvPr/>
        </p:nvCxnSpPr>
        <p:spPr>
          <a:xfrm>
            <a:off x="161925" y="1051149"/>
            <a:ext cx="8298507" cy="0"/>
          </a:xfrm>
          <a:prstGeom prst="line">
            <a:avLst/>
          </a:prstGeom>
          <a:ln w="76200">
            <a:solidFill>
              <a:schemeClr val="accent6">
                <a:lumMod val="60000"/>
                <a:lumOff val="40000"/>
              </a:schemeClr>
            </a:solidFill>
          </a:ln>
          <a:effectLst>
            <a:outerShdw blurRad="50800" dist="38100" dir="2700000" algn="tl" rotWithShape="0">
              <a:schemeClr val="tx1">
                <a:alpha val="40000"/>
              </a:schemeClr>
            </a:outerShdw>
          </a:effectLst>
        </p:spPr>
        <p:style>
          <a:lnRef idx="2">
            <a:schemeClr val="accent1"/>
          </a:lnRef>
          <a:fillRef idx="0">
            <a:schemeClr val="accent1"/>
          </a:fillRef>
          <a:effectRef idx="1">
            <a:schemeClr val="accent1"/>
          </a:effectRef>
          <a:fontRef idx="minor">
            <a:schemeClr val="tx1"/>
          </a:fontRef>
        </p:style>
      </p:cxnSp>
      <p:sp>
        <p:nvSpPr>
          <p:cNvPr id="7171" name="文本框 4"/>
          <p:cNvSpPr txBox="1">
            <a:spLocks noChangeArrowheads="1"/>
          </p:cNvSpPr>
          <p:nvPr/>
        </p:nvSpPr>
        <p:spPr bwMode="auto">
          <a:xfrm>
            <a:off x="809625" y="332656"/>
            <a:ext cx="19543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2800" b="1" dirty="0">
                <a:latin typeface="微软雅黑" pitchFamily="34" charset="-122"/>
                <a:ea typeface="微软雅黑" pitchFamily="34" charset="-122"/>
                <a:sym typeface="宋体" pitchFamily="2" charset="-122"/>
              </a:rPr>
              <a:t>动态规划</a:t>
            </a:r>
            <a:r>
              <a:rPr lang="en-US" altLang="zh-CN" sz="2800" b="1" baseline="30000" dirty="0">
                <a:solidFill>
                  <a:srgbClr val="0000FF"/>
                </a:solidFill>
                <a:latin typeface="微软雅黑" pitchFamily="34" charset="-122"/>
                <a:ea typeface="微软雅黑" pitchFamily="34" charset="-122"/>
                <a:sym typeface="宋体" pitchFamily="2" charset="-122"/>
              </a:rPr>
              <a:t>[4]</a:t>
            </a:r>
            <a:endParaRPr lang="zh-CN" altLang="en-US" sz="2800" b="1" dirty="0">
              <a:latin typeface="微软雅黑" pitchFamily="34" charset="-122"/>
              <a:ea typeface="微软雅黑" pitchFamily="34" charset="-122"/>
              <a:sym typeface="宋体" pitchFamily="2" charset="-122"/>
            </a:endParaRPr>
          </a:p>
        </p:txBody>
      </p:sp>
      <p:pic>
        <p:nvPicPr>
          <p:cNvPr id="2" name="图片 1">
            <a:extLst>
              <a:ext uri="{FF2B5EF4-FFF2-40B4-BE49-F238E27FC236}">
                <a16:creationId xmlns:a16="http://schemas.microsoft.com/office/drawing/2014/main" xmlns="" id="{49A141CC-32C9-449C-A3B0-246669191B36}"/>
              </a:ext>
            </a:extLst>
          </p:cNvPr>
          <p:cNvPicPr>
            <a:picLocks noChangeAspect="1"/>
          </p:cNvPicPr>
          <p:nvPr/>
        </p:nvPicPr>
        <p:blipFill>
          <a:blip r:embed="rId3"/>
          <a:stretch>
            <a:fillRect/>
          </a:stretch>
        </p:blipFill>
        <p:spPr>
          <a:xfrm>
            <a:off x="1435465" y="4666349"/>
            <a:ext cx="5944847" cy="1931003"/>
          </a:xfrm>
          <a:prstGeom prst="rect">
            <a:avLst/>
          </a:prstGeom>
        </p:spPr>
      </p:pic>
    </p:spTree>
    <p:extLst>
      <p:ext uri="{BB962C8B-B14F-4D97-AF65-F5344CB8AC3E}">
        <p14:creationId xmlns:p14="http://schemas.microsoft.com/office/powerpoint/2010/main" val="2968742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TotalTime>
  <Words>3692</Words>
  <Application>Microsoft Office PowerPoint</Application>
  <PresentationFormat>全屏显示(4:3)</PresentationFormat>
  <Paragraphs>259</Paragraphs>
  <Slides>37</Slides>
  <Notes>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默认设计模板</vt:lpstr>
      <vt:lpstr>随机规划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微软中国</dc:creator>
  <cp:lastModifiedBy>1</cp:lastModifiedBy>
  <cp:revision>169</cp:revision>
  <dcterms:created xsi:type="dcterms:W3CDTF">2018-04-10T13:23:36Z</dcterms:created>
  <dcterms:modified xsi:type="dcterms:W3CDTF">2022-07-06T06:30:49Z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