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w Mercer" initials="AM" lastIdx="0" clrIdx="0">
    <p:extLst>
      <p:ext uri="{19B8F6BF-5375-455C-9EA6-DF929625EA0E}">
        <p15:presenceInfo xmlns:p15="http://schemas.microsoft.com/office/powerpoint/2012/main" userId="94f906cf857832c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3D73-1FFA-401C-B38E-1AA89E3CC400}" type="datetimeFigureOut">
              <a:rPr lang="en-US" smtClean="0"/>
              <a:t>12/26/2015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BD342-F5C1-4478-BD2B-EBE0C9D8EB5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456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3D73-1FFA-401C-B38E-1AA89E3CC400}" type="datetimeFigureOut">
              <a:rPr lang="en-US" smtClean="0"/>
              <a:t>12/26/2015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BD342-F5C1-4478-BD2B-EBE0C9D8E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49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3D73-1FFA-401C-B38E-1AA89E3CC400}" type="datetimeFigureOut">
              <a:rPr lang="en-US" smtClean="0"/>
              <a:t>12/26/2015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BD342-F5C1-4478-BD2B-EBE0C9D8E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51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3D73-1FFA-401C-B38E-1AA89E3CC400}" type="datetimeFigureOut">
              <a:rPr lang="en-US" smtClean="0"/>
              <a:t>12/26/2015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BD342-F5C1-4478-BD2B-EBE0C9D8E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79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3D73-1FFA-401C-B38E-1AA89E3CC400}" type="datetimeFigureOut">
              <a:rPr lang="en-US" smtClean="0"/>
              <a:t>12/26/2015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BD342-F5C1-4478-BD2B-EBE0C9D8EB5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846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3D73-1FFA-401C-B38E-1AA89E3CC400}" type="datetimeFigureOut">
              <a:rPr lang="en-US" smtClean="0"/>
              <a:t>12/26/2015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BD342-F5C1-4478-BD2B-EBE0C9D8E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52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3D73-1FFA-401C-B38E-1AA89E3CC400}" type="datetimeFigureOut">
              <a:rPr lang="en-US" smtClean="0"/>
              <a:t>12/26/2015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BD342-F5C1-4478-BD2B-EBE0C9D8E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5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3D73-1FFA-401C-B38E-1AA89E3CC400}" type="datetimeFigureOut">
              <a:rPr lang="en-US" smtClean="0"/>
              <a:t>12/26/2015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BD342-F5C1-4478-BD2B-EBE0C9D8E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87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3D73-1FFA-401C-B38E-1AA89E3CC400}" type="datetimeFigureOut">
              <a:rPr lang="en-US" smtClean="0"/>
              <a:t>12/26/2015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BD342-F5C1-4478-BD2B-EBE0C9D8E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41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0773D73-1FFA-401C-B38E-1AA89E3CC400}" type="datetimeFigureOut">
              <a:rPr lang="en-US" smtClean="0"/>
              <a:t>12/26/2015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BBD342-F5C1-4478-BD2B-EBE0C9D8E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08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3D73-1FFA-401C-B38E-1AA89E3CC400}" type="datetimeFigureOut">
              <a:rPr lang="en-US" smtClean="0"/>
              <a:t>12/26/2015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BD342-F5C1-4478-BD2B-EBE0C9D8E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19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0773D73-1FFA-401C-B38E-1AA89E3CC400}" type="datetimeFigureOut">
              <a:rPr lang="en-US" smtClean="0"/>
              <a:t>12/26/2015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1BBD342-F5C1-4478-BD2B-EBE0C9D8EB5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51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8"/>
            <a:ext cx="9144000" cy="68558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6640"/>
            <a:ext cx="7772400" cy="2387600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Tools of the Trade:  An Introduction to the Weather and Research Forecasting Model (WRF)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223" y="4616736"/>
            <a:ext cx="6858000" cy="16557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chemeClr val="bg1"/>
                </a:solidFill>
              </a:rPr>
              <a:t>Andrew Mercer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chemeClr val="bg1"/>
                </a:solidFill>
              </a:rPr>
              <a:t>Department of Geosciences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chemeClr val="bg1"/>
                </a:solidFill>
              </a:rPr>
              <a:t>Mississippi State University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827843" y="5954326"/>
            <a:ext cx="6858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15</a:t>
            </a:r>
            <a:r>
              <a:rPr lang="en-US" baseline="30000" dirty="0" smtClean="0">
                <a:solidFill>
                  <a:schemeClr val="bg1"/>
                </a:solidFill>
              </a:rPr>
              <a:t>th</a:t>
            </a:r>
            <a:r>
              <a:rPr lang="en-US" dirty="0" smtClean="0">
                <a:solidFill>
                  <a:schemeClr val="bg1"/>
                </a:solidFill>
              </a:rPr>
              <a:t> Annual AMS Student Conference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10 January 2016 | New Orleans, LA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41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982" y="115410"/>
            <a:ext cx="7543800" cy="1450757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815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WRF?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4163" indent="-284163">
              <a:buFont typeface="Wingdings" panose="05000000000000000000" pitchFamily="2" charset="2"/>
              <a:buChar char="§"/>
            </a:pPr>
            <a:r>
              <a:rPr lang="en-US" sz="2200" dirty="0" smtClean="0"/>
              <a:t>WRF – Weather and Research Forecasting Model</a:t>
            </a:r>
          </a:p>
          <a:p>
            <a:pPr marL="284163" indent="-284163">
              <a:buFont typeface="Wingdings" panose="05000000000000000000" pitchFamily="2" charset="2"/>
              <a:buChar char="§"/>
            </a:pPr>
            <a:r>
              <a:rPr lang="en-US" sz="2200" dirty="0" smtClean="0"/>
              <a:t>WRF is a highly-configurable non-hydrostatic numerical weather prediction model</a:t>
            </a:r>
          </a:p>
          <a:p>
            <a:pPr marL="284163" indent="-284163">
              <a:buFont typeface="Wingdings" panose="05000000000000000000" pitchFamily="2" charset="2"/>
              <a:buChar char="§"/>
            </a:pPr>
            <a:r>
              <a:rPr lang="en-US" sz="2200" dirty="0" smtClean="0"/>
              <a:t>WRF contains two primary cores</a:t>
            </a:r>
          </a:p>
          <a:p>
            <a:pPr marL="576771" lvl="1" indent="-284163">
              <a:buFont typeface="Wingdings" panose="05000000000000000000" pitchFamily="2" charset="2"/>
              <a:buChar char="§"/>
            </a:pPr>
            <a:r>
              <a:rPr lang="en-US" sz="2200" dirty="0" smtClean="0"/>
              <a:t>WRF-NMM – The </a:t>
            </a:r>
            <a:r>
              <a:rPr lang="en-US" sz="2200" dirty="0" err="1" smtClean="0"/>
              <a:t>nonhydrostatic</a:t>
            </a:r>
            <a:r>
              <a:rPr lang="en-US" sz="2200" dirty="0" smtClean="0"/>
              <a:t> mesoscale model (NMM) core – this mode is most similar to the North American Mesoscale model used operationally</a:t>
            </a:r>
          </a:p>
          <a:p>
            <a:pPr marL="576771" lvl="1" indent="-284163">
              <a:buFont typeface="Wingdings" panose="05000000000000000000" pitchFamily="2" charset="2"/>
              <a:buChar char="§"/>
            </a:pPr>
            <a:r>
              <a:rPr lang="en-US" sz="2200" dirty="0" smtClean="0"/>
              <a:t>WRF-ARW – The advanced research WRF (ARW) core – this core has more options with regards to model physics, domain sizes, etc. and is primarily used for research applications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7825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519555"/>
          </a:xfrm>
        </p:spPr>
        <p:txBody>
          <a:bodyPr>
            <a:normAutofit fontScale="92500"/>
          </a:bodyPr>
          <a:lstStyle/>
          <a:p>
            <a:pPr marL="284163" indent="-284163">
              <a:buFont typeface="Wingdings" panose="05000000000000000000" pitchFamily="2" charset="2"/>
              <a:buChar char="§"/>
            </a:pPr>
            <a:r>
              <a:rPr lang="en-US" sz="2200" dirty="0" smtClean="0"/>
              <a:t>Unlike other software presented today, the WRF requires a Linux operating system for its implementation</a:t>
            </a:r>
          </a:p>
          <a:p>
            <a:pPr marL="284163" indent="-284163">
              <a:buFont typeface="Wingdings" panose="05000000000000000000" pitchFamily="2" charset="2"/>
              <a:buChar char="§"/>
            </a:pPr>
            <a:r>
              <a:rPr lang="en-US" sz="2200" dirty="0" smtClean="0"/>
              <a:t>Also requires several important libraries for data format operations</a:t>
            </a:r>
          </a:p>
          <a:p>
            <a:pPr marL="576771" lvl="1" indent="-284163">
              <a:buFont typeface="Wingdings" panose="05000000000000000000" pitchFamily="2" charset="2"/>
              <a:buChar char="§"/>
            </a:pPr>
            <a:r>
              <a:rPr lang="en-US" dirty="0" err="1"/>
              <a:t>n</a:t>
            </a:r>
            <a:r>
              <a:rPr lang="en-US" dirty="0" err="1" smtClean="0"/>
              <a:t>etCDF</a:t>
            </a:r>
            <a:endParaRPr lang="en-US" dirty="0"/>
          </a:p>
          <a:p>
            <a:pPr marL="576771" lvl="1" indent="-284163">
              <a:buFont typeface="Wingdings" panose="05000000000000000000" pitchFamily="2" charset="2"/>
              <a:buChar char="§"/>
            </a:pPr>
            <a:r>
              <a:rPr lang="en-US" dirty="0" smtClean="0"/>
              <a:t>GRIB</a:t>
            </a:r>
          </a:p>
          <a:p>
            <a:pPr marL="576771" lvl="1" indent="-284163">
              <a:buFont typeface="Wingdings" panose="05000000000000000000" pitchFamily="2" charset="2"/>
              <a:buChar char="§"/>
            </a:pPr>
            <a:r>
              <a:rPr lang="en-US" dirty="0" smtClean="0"/>
              <a:t>GRIB2 and its associated libraries (Jasper, PNG, </a:t>
            </a:r>
            <a:r>
              <a:rPr lang="en-US" dirty="0" err="1" smtClean="0"/>
              <a:t>zlib</a:t>
            </a:r>
            <a:r>
              <a:rPr lang="en-US" dirty="0" smtClean="0"/>
              <a:t>)</a:t>
            </a:r>
          </a:p>
          <a:p>
            <a:pPr marL="576771" lvl="1" indent="-284163">
              <a:buFont typeface="Wingdings" panose="05000000000000000000" pitchFamily="2" charset="2"/>
              <a:buChar char="§"/>
            </a:pPr>
            <a:r>
              <a:rPr lang="en-US" dirty="0" smtClean="0"/>
              <a:t>For parallel operations (most likely needed) – </a:t>
            </a:r>
            <a:r>
              <a:rPr lang="en-US" dirty="0" smtClean="0"/>
              <a:t>most commonly MPICH, </a:t>
            </a:r>
            <a:r>
              <a:rPr lang="en-US" dirty="0" err="1" smtClean="0"/>
              <a:t>openMP</a:t>
            </a:r>
            <a:endParaRPr lang="en-US" dirty="0" smtClean="0"/>
          </a:p>
          <a:p>
            <a:pPr marL="284163" indent="-284163">
              <a:buFont typeface="Wingdings" panose="05000000000000000000" pitchFamily="2" charset="2"/>
              <a:buChar char="§"/>
            </a:pPr>
            <a:r>
              <a:rPr lang="en-US" dirty="0" smtClean="0"/>
              <a:t>WRF builds are usually hardware specific and should be built from source, meaning the </a:t>
            </a:r>
            <a:r>
              <a:rPr lang="en-US" dirty="0"/>
              <a:t>L</a:t>
            </a:r>
            <a:r>
              <a:rPr lang="en-US" dirty="0" smtClean="0"/>
              <a:t>inux machine requires compilers.  It can be compiled with</a:t>
            </a:r>
          </a:p>
          <a:p>
            <a:pPr marL="576771" lvl="1" indent="-284163">
              <a:buFont typeface="Wingdings" panose="05000000000000000000" pitchFamily="2" charset="2"/>
              <a:buChar char="§"/>
            </a:pPr>
            <a:r>
              <a:rPr lang="en-US" dirty="0"/>
              <a:t>g</a:t>
            </a:r>
            <a:r>
              <a:rPr lang="en-US" dirty="0" smtClean="0"/>
              <a:t>nu compilers (</a:t>
            </a:r>
            <a:r>
              <a:rPr lang="en-US" dirty="0" err="1" smtClean="0"/>
              <a:t>gcc</a:t>
            </a:r>
            <a:r>
              <a:rPr lang="en-US" dirty="0" smtClean="0"/>
              <a:t>, </a:t>
            </a:r>
            <a:r>
              <a:rPr lang="en-US" dirty="0" err="1" smtClean="0"/>
              <a:t>gfortran</a:t>
            </a:r>
            <a:r>
              <a:rPr lang="en-US" dirty="0" smtClean="0"/>
              <a:t>)</a:t>
            </a:r>
          </a:p>
          <a:p>
            <a:pPr marL="576771" lvl="1" indent="-284163">
              <a:buFont typeface="Wingdings" panose="05000000000000000000" pitchFamily="2" charset="2"/>
              <a:buChar char="§"/>
            </a:pPr>
            <a:r>
              <a:rPr lang="en-US" dirty="0" smtClean="0"/>
              <a:t>PGI compilers (pgf90, </a:t>
            </a:r>
            <a:r>
              <a:rPr lang="en-US" dirty="0" err="1" smtClean="0"/>
              <a:t>pgcc</a:t>
            </a:r>
            <a:r>
              <a:rPr lang="en-US" dirty="0" smtClean="0"/>
              <a:t>)</a:t>
            </a:r>
          </a:p>
          <a:p>
            <a:pPr marL="576771" lvl="1" indent="-284163">
              <a:buFont typeface="Wingdings" panose="05000000000000000000" pitchFamily="2" charset="2"/>
              <a:buChar char="§"/>
            </a:pPr>
            <a:r>
              <a:rPr lang="en-US" dirty="0" smtClean="0"/>
              <a:t>Intel compilers (</a:t>
            </a:r>
            <a:r>
              <a:rPr lang="en-US" dirty="0" err="1" smtClean="0"/>
              <a:t>ifort</a:t>
            </a:r>
            <a:r>
              <a:rPr lang="en-US" dirty="0" smtClean="0"/>
              <a:t>, </a:t>
            </a:r>
            <a:r>
              <a:rPr lang="en-US" dirty="0" err="1" smtClean="0"/>
              <a:t>icc</a:t>
            </a:r>
            <a:r>
              <a:rPr lang="en-US" dirty="0" smtClean="0"/>
              <a:t>)</a:t>
            </a:r>
          </a:p>
          <a:p>
            <a:pPr marL="576771" lvl="1" indent="-284163">
              <a:buFont typeface="Wingdings" panose="05000000000000000000" pitchFamily="2" charset="2"/>
              <a:buChar char="§"/>
            </a:pPr>
            <a:r>
              <a:rPr lang="en-US" dirty="0" smtClean="0"/>
              <a:t>IBM XLF compilers (xlf90, </a:t>
            </a:r>
            <a:r>
              <a:rPr lang="en-US" dirty="0" err="1" smtClean="0"/>
              <a:t>xlc</a:t>
            </a:r>
            <a:r>
              <a:rPr lang="en-US" dirty="0" smtClean="0"/>
              <a:t>)</a:t>
            </a:r>
          </a:p>
          <a:p>
            <a:pPr marL="576771" lvl="1" indent="-284163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576771" lvl="1" indent="-284163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33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353374" cy="1450757"/>
          </a:xfrm>
        </p:spPr>
        <p:txBody>
          <a:bodyPr/>
          <a:lstStyle/>
          <a:p>
            <a:r>
              <a:rPr lang="en-US" dirty="0" smtClean="0"/>
              <a:t>Steps to using the WRF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699604" cy="4546188"/>
          </a:xfrm>
        </p:spPr>
        <p:txBody>
          <a:bodyPr>
            <a:normAutofit/>
          </a:bodyPr>
          <a:lstStyle/>
          <a:p>
            <a:pPr marL="346075" indent="-346075">
              <a:buFont typeface="Wingdings" panose="05000000000000000000" pitchFamily="2" charset="2"/>
              <a:buChar char="§"/>
            </a:pPr>
            <a:r>
              <a:rPr lang="en-US" dirty="0" smtClean="0"/>
              <a:t>Upon successful installation, a WRF simulation requires a multi-step process that has specific requirements for each step</a:t>
            </a:r>
          </a:p>
          <a:p>
            <a:pPr marL="346075" indent="-346075">
              <a:buFont typeface="Wingdings" panose="05000000000000000000" pitchFamily="2" charset="2"/>
              <a:buChar char="§"/>
            </a:pPr>
            <a:r>
              <a:rPr lang="en-US" dirty="0" smtClean="0"/>
              <a:t>Step 1 – preprocessing (WRF preprocessing system – WPS)</a:t>
            </a:r>
          </a:p>
          <a:p>
            <a:pPr marL="638683" lvl="1" indent="-346075">
              <a:buFont typeface="Wingdings" panose="05000000000000000000" pitchFamily="2" charset="2"/>
              <a:buChar char="§"/>
            </a:pPr>
            <a:r>
              <a:rPr lang="en-US" dirty="0" smtClean="0"/>
              <a:t>geogrid.exe – creates user-defined land cover type and domain files</a:t>
            </a:r>
          </a:p>
          <a:p>
            <a:pPr marL="821563" lvl="2" indent="-346075">
              <a:buFont typeface="Wingdings" panose="05000000000000000000" pitchFamily="2" charset="2"/>
              <a:buChar char="§"/>
            </a:pPr>
            <a:r>
              <a:rPr lang="en-US" i="1" dirty="0"/>
              <a:t>Note:  This step requires previously downloaded geography files, available from the WRF site (download is ~50 GB</a:t>
            </a:r>
            <a:r>
              <a:rPr lang="en-US" i="1" dirty="0" smtClean="0"/>
              <a:t>)</a:t>
            </a:r>
            <a:endParaRPr lang="en-US" dirty="0" smtClean="0"/>
          </a:p>
          <a:p>
            <a:pPr marL="638683" lvl="1" indent="-346075">
              <a:buFont typeface="Wingdings" panose="05000000000000000000" pitchFamily="2" charset="2"/>
              <a:buChar char="§"/>
            </a:pPr>
            <a:r>
              <a:rPr lang="en-US" dirty="0"/>
              <a:t>u</a:t>
            </a:r>
            <a:r>
              <a:rPr lang="en-US" dirty="0" smtClean="0"/>
              <a:t>ngrib.exe – if required meteorological data files (for metgrid.exe) are in GRIB format, this utility converts them to the WRF intermediate format</a:t>
            </a:r>
          </a:p>
          <a:p>
            <a:pPr marL="638683" lvl="1" indent="-346075">
              <a:buFont typeface="Wingdings" panose="05000000000000000000" pitchFamily="2" charset="2"/>
              <a:buChar char="§"/>
            </a:pPr>
            <a:r>
              <a:rPr lang="en-US" dirty="0"/>
              <a:t>m</a:t>
            </a:r>
            <a:r>
              <a:rPr lang="en-US" dirty="0" smtClean="0"/>
              <a:t>etgrid.exe – program interpolates required meteorological fields from input data to the domain specified in geogrid.exe</a:t>
            </a:r>
          </a:p>
          <a:p>
            <a:pPr marL="821563" lvl="2" indent="-346075">
              <a:buFont typeface="Wingdings" panose="05000000000000000000" pitchFamily="2" charset="2"/>
              <a:buChar char="§"/>
            </a:pPr>
            <a:r>
              <a:rPr lang="en-US" dirty="0" smtClean="0"/>
              <a:t>This step requires meteorological fields to be used in the model.  WRF is preconfigured to work with several of these, including GFS, NCEP/NCAR Reanalysis, NCEP/DOE Reanalysis, and NARR</a:t>
            </a:r>
          </a:p>
          <a:p>
            <a:pPr marL="638683" lvl="1" indent="-346075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638683" lvl="1" indent="-346075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36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using WRF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 domain from geogrid.exe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662" y="2249593"/>
            <a:ext cx="5033963" cy="397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6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using WRF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0188" indent="-230188">
              <a:buFont typeface="Wingdings" panose="05000000000000000000" pitchFamily="2" charset="2"/>
              <a:buChar char="§"/>
            </a:pPr>
            <a:r>
              <a:rPr lang="en-US" dirty="0" smtClean="0"/>
              <a:t>Step 2 – Simulation phase </a:t>
            </a:r>
          </a:p>
          <a:p>
            <a:pPr marL="522796" lvl="1" indent="-230188">
              <a:buFont typeface="Wingdings" panose="05000000000000000000" pitchFamily="2" charset="2"/>
              <a:buChar char="§"/>
            </a:pPr>
            <a:r>
              <a:rPr lang="en-US" dirty="0" smtClean="0"/>
              <a:t>real.exe – program to create WRF initial conditions and boundary conditions files for </a:t>
            </a:r>
            <a:r>
              <a:rPr lang="en-US" dirty="0" smtClean="0"/>
              <a:t>initialization of the WRF simulation and solution of required PDEs</a:t>
            </a:r>
            <a:endParaRPr lang="en-US" dirty="0" smtClean="0"/>
          </a:p>
          <a:p>
            <a:pPr marL="522796" lvl="1" indent="-230188">
              <a:buFont typeface="Wingdings" panose="05000000000000000000" pitchFamily="2" charset="2"/>
              <a:buChar char="§"/>
            </a:pPr>
            <a:r>
              <a:rPr lang="en-US" dirty="0" smtClean="0"/>
              <a:t>wrf.exe – actual model executable, completes the model simulation</a:t>
            </a:r>
          </a:p>
          <a:p>
            <a:pPr marL="705676" lvl="2" indent="-230188">
              <a:buFont typeface="Wingdings" panose="05000000000000000000" pitchFamily="2" charset="2"/>
              <a:buChar char="§"/>
            </a:pPr>
            <a:r>
              <a:rPr lang="en-US" dirty="0" smtClean="0"/>
              <a:t>This program should be run with multiple processors, longest step of the simulation process</a:t>
            </a:r>
          </a:p>
          <a:p>
            <a:pPr marL="230188" indent="-230188">
              <a:buFont typeface="Wingdings" panose="05000000000000000000" pitchFamily="2" charset="2"/>
              <a:buChar char="§"/>
            </a:pPr>
            <a:r>
              <a:rPr lang="en-US" dirty="0" smtClean="0"/>
              <a:t>Step </a:t>
            </a:r>
            <a:r>
              <a:rPr lang="en-US" dirty="0" smtClean="0"/>
              <a:t>3 – </a:t>
            </a:r>
            <a:r>
              <a:rPr lang="en-US" dirty="0" smtClean="0"/>
              <a:t>Post-processing</a:t>
            </a:r>
          </a:p>
          <a:p>
            <a:pPr marL="522796" lvl="1" indent="-230188">
              <a:buFont typeface="Wingdings" panose="05000000000000000000" pitchFamily="2" charset="2"/>
              <a:buChar char="§"/>
            </a:pPr>
            <a:r>
              <a:rPr lang="en-US" dirty="0" smtClean="0"/>
              <a:t>Post-processing required to </a:t>
            </a:r>
            <a:r>
              <a:rPr lang="en-US" dirty="0" err="1" smtClean="0"/>
              <a:t>destagger</a:t>
            </a:r>
            <a:r>
              <a:rPr lang="en-US" dirty="0" smtClean="0"/>
              <a:t> WRF output files from wrf.exe, put the data onto desired vertical coordinate (e.g. </a:t>
            </a:r>
            <a:r>
              <a:rPr lang="en-US" dirty="0" smtClean="0"/>
              <a:t>isobaric coordinates)</a:t>
            </a:r>
            <a:endParaRPr lang="en-US" dirty="0" smtClean="0"/>
          </a:p>
          <a:p>
            <a:pPr marL="522796" lvl="1" indent="-230188">
              <a:buFont typeface="Wingdings" panose="05000000000000000000" pitchFamily="2" charset="2"/>
              <a:buChar char="§"/>
            </a:pPr>
            <a:r>
              <a:rPr lang="en-US" dirty="0" smtClean="0"/>
              <a:t>Several post-processing software packages exist</a:t>
            </a:r>
          </a:p>
          <a:p>
            <a:pPr marL="705676" lvl="2" indent="-230188">
              <a:buFont typeface="Wingdings" panose="05000000000000000000" pitchFamily="2" charset="2"/>
              <a:buChar char="§"/>
            </a:pPr>
            <a:r>
              <a:rPr lang="en-US" dirty="0" err="1" smtClean="0"/>
              <a:t>ARWpost</a:t>
            </a:r>
            <a:r>
              <a:rPr lang="en-US" dirty="0" smtClean="0"/>
              <a:t> – simplest to install, has fewer diagnostic fields available</a:t>
            </a:r>
          </a:p>
          <a:p>
            <a:pPr marL="705676" lvl="2" indent="-230188">
              <a:buFont typeface="Wingdings" panose="05000000000000000000" pitchFamily="2" charset="2"/>
              <a:buChar char="§"/>
            </a:pPr>
            <a:r>
              <a:rPr lang="en-US" dirty="0" smtClean="0"/>
              <a:t>RIP – utilizes NCAR graphics utilities</a:t>
            </a:r>
          </a:p>
          <a:p>
            <a:pPr marL="705676" lvl="2" indent="-230188">
              <a:buFont typeface="Wingdings" panose="05000000000000000000" pitchFamily="2" charset="2"/>
              <a:buChar char="§"/>
            </a:pPr>
            <a:r>
              <a:rPr lang="en-US" dirty="0" smtClean="0"/>
              <a:t>Universal Post-Processor (UPP) – most powerful but also challenging to install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56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simulation output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182" y="1829523"/>
            <a:ext cx="5945005" cy="445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9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0188" indent="-230188">
              <a:buFont typeface="Wingdings" panose="05000000000000000000" pitchFamily="2" charset="2"/>
              <a:buChar char="§"/>
            </a:pPr>
            <a:r>
              <a:rPr lang="en-US" dirty="0" err="1" smtClean="0"/>
              <a:t>Namelist</a:t>
            </a:r>
            <a:r>
              <a:rPr lang="en-US" dirty="0" smtClean="0"/>
              <a:t> files</a:t>
            </a:r>
          </a:p>
          <a:p>
            <a:pPr marL="522796" lvl="1" indent="-230188">
              <a:buFont typeface="Wingdings" panose="05000000000000000000" pitchFamily="2" charset="2"/>
              <a:buChar char="§"/>
            </a:pPr>
            <a:r>
              <a:rPr lang="en-US" dirty="0" err="1" smtClean="0"/>
              <a:t>namelist.wps</a:t>
            </a:r>
            <a:r>
              <a:rPr lang="en-US" dirty="0" smtClean="0"/>
              <a:t> – file used to configure the WPS phase</a:t>
            </a:r>
          </a:p>
          <a:p>
            <a:pPr marL="705676" lvl="2" indent="-230188">
              <a:buFont typeface="Wingdings" panose="05000000000000000000" pitchFamily="2" charset="2"/>
              <a:buChar char="§"/>
            </a:pPr>
            <a:r>
              <a:rPr lang="en-US" dirty="0" smtClean="0"/>
              <a:t>Allows user to specify size of the domain, grid spacing, timing of the model run and map projection</a:t>
            </a:r>
          </a:p>
          <a:p>
            <a:pPr marL="522796" lvl="1" indent="-230188">
              <a:buFont typeface="Wingdings" panose="05000000000000000000" pitchFamily="2" charset="2"/>
              <a:buChar char="§"/>
            </a:pPr>
            <a:r>
              <a:rPr lang="en-US" dirty="0" err="1" smtClean="0"/>
              <a:t>namelist.input</a:t>
            </a:r>
            <a:r>
              <a:rPr lang="en-US" dirty="0" smtClean="0"/>
              <a:t> – file used to configure WRF phase</a:t>
            </a:r>
          </a:p>
          <a:p>
            <a:pPr marL="705676" lvl="2" indent="-230188">
              <a:buFont typeface="Wingdings" panose="05000000000000000000" pitchFamily="2" charset="2"/>
              <a:buChar char="§"/>
            </a:pPr>
            <a:r>
              <a:rPr lang="en-US" dirty="0" smtClean="0"/>
              <a:t>Users must recreate the same information as in </a:t>
            </a:r>
            <a:r>
              <a:rPr lang="en-US" dirty="0" err="1" smtClean="0"/>
              <a:t>namelist.wps</a:t>
            </a:r>
            <a:endParaRPr lang="en-US" dirty="0" smtClean="0"/>
          </a:p>
          <a:p>
            <a:pPr marL="705676" lvl="2" indent="-230188">
              <a:buFont typeface="Wingdings" panose="05000000000000000000" pitchFamily="2" charset="2"/>
              <a:buChar char="§"/>
            </a:pPr>
            <a:r>
              <a:rPr lang="en-US" dirty="0" smtClean="0"/>
              <a:t>Additional configuration options</a:t>
            </a:r>
          </a:p>
          <a:p>
            <a:pPr marL="888556" lvl="3" indent="-230188">
              <a:buFont typeface="Wingdings" panose="05000000000000000000" pitchFamily="2" charset="2"/>
              <a:buChar char="§"/>
            </a:pPr>
            <a:r>
              <a:rPr lang="en-US" dirty="0" smtClean="0"/>
              <a:t>Model physics – cloud microphysics, cumulus, radiation, land surface, surface layer, boundary layer</a:t>
            </a:r>
          </a:p>
          <a:p>
            <a:pPr marL="888556" lvl="3" indent="-230188">
              <a:buFont typeface="Wingdings" panose="05000000000000000000" pitchFamily="2" charset="2"/>
              <a:buChar char="§"/>
            </a:pPr>
            <a:r>
              <a:rPr lang="en-US" dirty="0" smtClean="0"/>
              <a:t>Stochastic initial conditions</a:t>
            </a:r>
          </a:p>
          <a:p>
            <a:pPr marL="888556" lvl="3" indent="-230188">
              <a:buFont typeface="Wingdings" panose="05000000000000000000" pitchFamily="2" charset="2"/>
              <a:buChar char="§"/>
            </a:pPr>
            <a:r>
              <a:rPr lang="en-US" dirty="0" smtClean="0"/>
              <a:t>Time-steps, including an adaptive time stepping option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900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WRF Domain Wizard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378" y="1872386"/>
            <a:ext cx="3820062" cy="4023360"/>
          </a:xfrm>
        </p:spPr>
        <p:txBody>
          <a:bodyPr/>
          <a:lstStyle/>
          <a:p>
            <a:pPr marL="230188" indent="-230188">
              <a:buFont typeface="Wingdings" panose="05000000000000000000" pitchFamily="2" charset="2"/>
              <a:buChar char="§"/>
            </a:pPr>
            <a:r>
              <a:rPr lang="en-US" dirty="0" smtClean="0"/>
              <a:t>The WRF domain wizard provides a visual interface that can be used to help build WRF domains, time-steps, etc., </a:t>
            </a:r>
          </a:p>
          <a:p>
            <a:pPr marL="522796" lvl="1" indent="-230188">
              <a:buFont typeface="Wingdings" panose="05000000000000000000" pitchFamily="2" charset="2"/>
              <a:buChar char="§"/>
            </a:pPr>
            <a:r>
              <a:rPr lang="en-US" dirty="0" smtClean="0"/>
              <a:t>Java-based, so it can be run from a web browser</a:t>
            </a:r>
          </a:p>
          <a:p>
            <a:pPr marL="522796" lvl="1" indent="-230188">
              <a:buFont typeface="Wingdings" panose="05000000000000000000" pitchFamily="2" charset="2"/>
              <a:buChar char="§"/>
            </a:pPr>
            <a:r>
              <a:rPr lang="en-US" dirty="0" smtClean="0"/>
              <a:t>Can be natively installed on your Linux machine</a:t>
            </a:r>
          </a:p>
          <a:p>
            <a:pPr marL="522796" lvl="1" indent="-230188">
              <a:buFont typeface="Wingdings" panose="05000000000000000000" pitchFamily="2" charset="2"/>
              <a:buChar char="§"/>
            </a:pPr>
            <a:r>
              <a:rPr lang="en-US" dirty="0" smtClean="0"/>
              <a:t>Can write </a:t>
            </a:r>
            <a:r>
              <a:rPr lang="en-US" dirty="0" err="1" smtClean="0"/>
              <a:t>namelist</a:t>
            </a:r>
            <a:r>
              <a:rPr lang="en-US" dirty="0" smtClean="0"/>
              <a:t> files as specified by user-controlled options within the wizard</a:t>
            </a:r>
          </a:p>
          <a:p>
            <a:pPr marL="522796" lvl="1" indent="-230188">
              <a:buFont typeface="Wingdings" panose="05000000000000000000" pitchFamily="2" charset="2"/>
              <a:buChar char="§"/>
            </a:pPr>
            <a:r>
              <a:rPr lang="en-US" dirty="0" smtClean="0"/>
              <a:t>Useful for those learning WRF</a:t>
            </a:r>
          </a:p>
          <a:p>
            <a:pPr marL="522796" lvl="1" indent="-230188">
              <a:buFont typeface="Wingdings" panose="05000000000000000000" pitchFamily="2" charset="2"/>
              <a:buChar char="§"/>
            </a:pPr>
            <a:r>
              <a:rPr lang="en-US" dirty="0"/>
              <a:t>http://esrl.noaa.gov/gsd/wrfportal/DomainWizard.html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118" y="1899038"/>
            <a:ext cx="4892695" cy="399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91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151</TotalTime>
  <Words>656</Words>
  <Application>Microsoft Office PowerPoint</Application>
  <PresentationFormat>On-screen Show (4:3)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Retrospect</vt:lpstr>
      <vt:lpstr>Tools of the Trade:  An Introduction to the Weather and Research Forecasting Model (WRF)</vt:lpstr>
      <vt:lpstr>What is the WRF?</vt:lpstr>
      <vt:lpstr>Computational Requirements</vt:lpstr>
      <vt:lpstr>Steps to using the WRF</vt:lpstr>
      <vt:lpstr>Steps to using WRF (cont.)</vt:lpstr>
      <vt:lpstr>Steps to using WRF (cont.)</vt:lpstr>
      <vt:lpstr>Example simulation output</vt:lpstr>
      <vt:lpstr>Configuring the model</vt:lpstr>
      <vt:lpstr>WRF Domain Wizard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Tools of the Trade:  An Introduction to the Weather and Research Forecasting Model (WRF)</dc:title>
  <dc:creator>Andrew Mercer</dc:creator>
  <cp:lastModifiedBy>Andrew Mercer</cp:lastModifiedBy>
  <cp:revision>12</cp:revision>
  <dcterms:created xsi:type="dcterms:W3CDTF">2015-12-26T23:54:58Z</dcterms:created>
  <dcterms:modified xsi:type="dcterms:W3CDTF">2015-12-27T03:45:38Z</dcterms:modified>
</cp:coreProperties>
</file>