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68" r:id="rId3"/>
    <p:sldId id="280" r:id="rId4"/>
    <p:sldId id="270" r:id="rId5"/>
    <p:sldId id="271" r:id="rId6"/>
    <p:sldId id="279" r:id="rId7"/>
    <p:sldId id="261" r:id="rId8"/>
    <p:sldId id="267" r:id="rId9"/>
    <p:sldId id="282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ary Slide Development" id="{BD8060A5-666F-4AE1-ADD0-FEED66B10441}">
          <p14:sldIdLst>
            <p14:sldId id="276"/>
            <p14:sldId id="268"/>
            <p14:sldId id="280"/>
            <p14:sldId id="270"/>
            <p14:sldId id="271"/>
            <p14:sldId id="279"/>
            <p14:sldId id="261"/>
            <p14:sldId id="267"/>
            <p14:sldId id="282"/>
          </p14:sldIdLst>
        </p14:section>
        <p14:section name="Supplemental (Scrap Slides)" id="{D8CCF5B8-DF80-4463-B401-926A06315043}">
          <p14:sldIdLst/>
        </p14:section>
        <p14:section name="Guiding Ideas Slides" id="{9CFC800A-3A51-4C3D-AA3E-46AE6D01089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9160" autoAdjust="0"/>
  </p:normalViewPr>
  <p:slideViewPr>
    <p:cSldViewPr>
      <p:cViewPr varScale="1">
        <p:scale>
          <a:sx n="99" d="100"/>
          <a:sy n="99" d="100"/>
        </p:scale>
        <p:origin x="-8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E778-3F3B-43A8-906D-ABC9D9AEF39F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B0B35-60D6-457C-9E53-8935CFE9F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0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B0B35-60D6-457C-9E53-8935CFE9F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3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1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10D7-6B75-42C7-8B68-E8EBA714606C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D959-360A-47B5-9FEE-3E1B6667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8.jpeg"/><Relationship Id="rId5" Type="http://schemas.openxmlformats.org/officeDocument/2006/relationships/hyperlink" Target="http://www.unidata.ucar.edu/software/awips2/" TargetMode="External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/>
          <p:nvPr/>
        </p:nvSpPr>
        <p:spPr>
          <a:xfrm>
            <a:off x="171293" y="5083806"/>
            <a:ext cx="88014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Gill Sans MT"/>
                <a:cs typeface="Gill Sans MT"/>
              </a:rPr>
              <a:t>15</a:t>
            </a:r>
            <a:r>
              <a:rPr lang="en-US" sz="2400" baseline="30000" dirty="0" smtClean="0">
                <a:latin typeface="Gill Sans MT"/>
                <a:cs typeface="Gill Sans MT"/>
              </a:rPr>
              <a:t>th</a:t>
            </a:r>
            <a:r>
              <a:rPr lang="en-US" sz="2400" dirty="0" smtClean="0">
                <a:latin typeface="Gill Sans MT"/>
                <a:cs typeface="Gill Sans MT"/>
              </a:rPr>
              <a:t> </a:t>
            </a:r>
            <a:r>
              <a:rPr lang="en-US" sz="2400" dirty="0" smtClean="0">
                <a:latin typeface="+mj-lt"/>
                <a:cs typeface="Gill Sans MT"/>
              </a:rPr>
              <a:t>Annual</a:t>
            </a:r>
            <a:r>
              <a:rPr lang="en-US" sz="2400" dirty="0" smtClean="0">
                <a:latin typeface="Gill Sans MT"/>
                <a:cs typeface="Gill Sans MT"/>
              </a:rPr>
              <a:t> AMS Student Conference</a:t>
            </a:r>
          </a:p>
          <a:p>
            <a:pPr algn="ctr"/>
            <a:r>
              <a:rPr lang="en-US" sz="2400" dirty="0" smtClean="0">
                <a:latin typeface="Gill Sans MT"/>
                <a:cs typeface="Gill Sans MT"/>
              </a:rPr>
              <a:t>10 January 2016 | New Orleans, LA</a:t>
            </a:r>
          </a:p>
          <a:p>
            <a:pPr algn="ctr"/>
            <a:endParaRPr lang="en-US" sz="1200" dirty="0" smtClean="0">
              <a:latin typeface="Gill Sans MT"/>
              <a:cs typeface="Gill Sans MT"/>
            </a:endParaRPr>
          </a:p>
          <a:p>
            <a:pPr algn="ctr"/>
            <a:r>
              <a:rPr lang="en-US" dirty="0" smtClean="0">
                <a:latin typeface="Gill Sans MT"/>
                <a:cs typeface="Gill Sans MT"/>
              </a:rPr>
              <a:t>Eric Jacobsen, CIMMS/NWS Warning Decision Training Division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71293" y="4092357"/>
            <a:ext cx="88014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latin typeface="+mj-lt"/>
                <a:cs typeface="Gill Sans MT"/>
              </a:rPr>
              <a:t>Tools of the Trade: Introduction to </a:t>
            </a:r>
            <a:r>
              <a:rPr lang="en-US" sz="3200" cap="small" dirty="0" smtClean="0">
                <a:latin typeface="+mj-lt"/>
                <a:cs typeface="Gill Sans MT"/>
              </a:rPr>
              <a:t>AWIPS2</a:t>
            </a:r>
            <a:endParaRPr lang="en-US" sz="3200" cap="small" dirty="0">
              <a:latin typeface="+mj-lt"/>
              <a:cs typeface="Gill Sans MT"/>
            </a:endParaRPr>
          </a:p>
        </p:txBody>
      </p:sp>
      <p:pic>
        <p:nvPicPr>
          <p:cNvPr id="1026" name="Picture 2" descr="G:\Zwink\Lab_Pictures\image(2)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6" b="18745"/>
          <a:stretch/>
        </p:blipFill>
        <p:spPr bwMode="auto">
          <a:xfrm>
            <a:off x="961419" y="457200"/>
            <a:ext cx="7191981" cy="366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902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AWIPS2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2743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AWIPS2 is a robust software suite bridging raw data to visualization and decision making</a:t>
            </a:r>
          </a:p>
          <a:p>
            <a:r>
              <a:rPr lang="en-US" dirty="0">
                <a:solidFill>
                  <a:srgbClr val="FF0000"/>
                </a:solidFill>
              </a:rPr>
              <a:t>The operational software of the NWS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s://nasasport.files.wordpress.com/2013/03/lmaoperational-sadispl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381000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4343400"/>
            <a:ext cx="83058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of 2015 AWIPS2 is used across 150+ NWS sites (including forecast offices, RFC’s, national centers, etc.)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OPEN SOURCE!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06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AWIPS2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3773" y="1090132"/>
            <a:ext cx="7086601" cy="5669281"/>
            <a:chOff x="4953000" y="1295400"/>
            <a:chExt cx="3810001" cy="3048001"/>
          </a:xfrm>
        </p:grpSpPr>
        <p:pic>
          <p:nvPicPr>
            <p:cNvPr id="1026" name="Picture 2" descr="https://nasasport.files.wordpress.com/2013/03/lmaoperational-sadispla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295400"/>
              <a:ext cx="3810001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953000" y="1600200"/>
              <a:ext cx="609600" cy="24384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58147" y="1888058"/>
              <a:ext cx="988588" cy="215113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</a:rPr>
                <a:t>Multiple</a:t>
              </a:r>
              <a:r>
                <a:rPr lang="en-US" sz="2000" dirty="0" smtClean="0">
                  <a:effectLst>
                    <a:glow rad="127000">
                      <a:schemeClr val="bg1"/>
                    </a:glow>
                  </a:effectLst>
                </a:rPr>
                <a:t> </a:t>
              </a:r>
              <a:r>
                <a:rPr lang="en-US" sz="2000" b="1" dirty="0"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</a:rPr>
                <a:t>Panels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91633" y="3598652"/>
              <a:ext cx="1126170" cy="380584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glow rad="127000">
                      <a:schemeClr val="bg1"/>
                    </a:glow>
                  </a:effectLst>
                </a:rPr>
                <a:t>Stackable Product</a:t>
              </a:r>
              <a:b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glow rad="127000">
                      <a:schemeClr val="bg1"/>
                    </a:glow>
                  </a:effectLst>
                </a:rPr>
              </a:br>
              <a:r>
                <a:rPr lang="en-US" sz="20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glow rad="127000">
                      <a:schemeClr val="bg1"/>
                    </a:glow>
                  </a:effectLst>
                </a:rPr>
                <a:t>Display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bg1"/>
                  </a:glo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98064" y="3657600"/>
              <a:ext cx="1364935" cy="381000"/>
            </a:xfrm>
            <a:prstGeom prst="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5158" y="2911325"/>
              <a:ext cx="1557843" cy="215113"/>
            </a:xfrm>
            <a:prstGeom prst="rect">
              <a:avLst/>
            </a:prstGeom>
            <a:noFill/>
            <a:effectLst>
              <a:glow rad="127000">
                <a:schemeClr val="bg1"/>
              </a:glo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00B0F0"/>
                  </a:solidFill>
                  <a:effectLst>
                    <a:glow rad="127000">
                      <a:schemeClr val="bg1"/>
                    </a:glow>
                  </a:effectLst>
                </a:rPr>
                <a:t>Cursor Data Interrogation</a:t>
              </a:r>
              <a:endParaRPr lang="en-US" sz="20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7355" y="3194560"/>
              <a:ext cx="557929" cy="381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6847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AWIPS2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27432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Stackable, editable product displays</a:t>
            </a:r>
          </a:p>
          <a:p>
            <a:r>
              <a:rPr lang="en-US" dirty="0" smtClean="0"/>
              <a:t>Multiple swappable panes to organize product toolkit</a:t>
            </a:r>
          </a:p>
          <a:p>
            <a:r>
              <a:rPr lang="en-US" dirty="0" smtClean="0"/>
              <a:t>Configurable interface can be saved for users or workflow</a:t>
            </a:r>
          </a:p>
          <a:p>
            <a:r>
              <a:rPr lang="en-US" dirty="0" smtClean="0"/>
              <a:t>Robust GIS-based architecture for maps/shapefiles and Google Earth-like zoom and pan interaction</a:t>
            </a:r>
          </a:p>
        </p:txBody>
      </p:sp>
      <p:pic>
        <p:nvPicPr>
          <p:cNvPr id="1026" name="Picture 2" descr="https://nasasport.files.wordpress.com/2013/03/lmaoperational-sadispl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381000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343400"/>
            <a:ext cx="5628870" cy="2286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Task-specific perspectives and tools such as for:</a:t>
            </a:r>
          </a:p>
          <a:p>
            <a:pPr lvl="1"/>
            <a:r>
              <a:rPr lang="en-US" dirty="0" smtClean="0"/>
              <a:t>Temporal/Spatial cross sections and composites of gridded data (volume browser)</a:t>
            </a:r>
          </a:p>
          <a:p>
            <a:pPr lvl="1"/>
            <a:r>
              <a:rPr lang="en-US" dirty="0" smtClean="0"/>
              <a:t>Storm and observation interrogation</a:t>
            </a:r>
          </a:p>
          <a:p>
            <a:pPr lvl="1"/>
            <a:r>
              <a:rPr lang="en-US" dirty="0" smtClean="0"/>
              <a:t>Warning issuance</a:t>
            </a:r>
          </a:p>
          <a:p>
            <a:pPr lvl="1"/>
            <a:r>
              <a:rPr lang="en-US" dirty="0" smtClean="0"/>
              <a:t>Gridded </a:t>
            </a:r>
            <a:r>
              <a:rPr lang="en-US" dirty="0"/>
              <a:t>f</a:t>
            </a:r>
            <a:r>
              <a:rPr lang="en-US" dirty="0" smtClean="0"/>
              <a:t>orecast generation</a:t>
            </a:r>
          </a:p>
          <a:p>
            <a:pPr lvl="1"/>
            <a:r>
              <a:rPr lang="en-US" dirty="0" smtClean="0"/>
              <a:t>Hydrologic hazards</a:t>
            </a:r>
          </a:p>
          <a:p>
            <a:pPr lvl="1"/>
            <a:r>
              <a:rPr lang="en-US" dirty="0" smtClean="0"/>
              <a:t>… and more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600200"/>
            <a:ext cx="609600" cy="243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58147" y="1888058"/>
            <a:ext cx="1180323" cy="27699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Multiple</a:t>
            </a:r>
            <a:r>
              <a:rPr lang="en-US" sz="1200" dirty="0" smtClean="0">
                <a:effectLst>
                  <a:glow rad="127000">
                    <a:schemeClr val="bg1"/>
                  </a:glow>
                </a:effectLst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Panels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7374" y="3598652"/>
            <a:ext cx="1330429" cy="46166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Stackable Product</a:t>
            </a:r>
            <a:b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</a:b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Display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8064" y="3657600"/>
            <a:ext cx="1364935" cy="3810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7568" y="2911325"/>
            <a:ext cx="1815433" cy="27699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</a:rPr>
              <a:t>Cursor Data Interrogation</a:t>
            </a:r>
            <a:endParaRPr lang="en-US" sz="1200" b="1" dirty="0">
              <a:solidFill>
                <a:srgbClr val="00B0F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97355" y="3194560"/>
            <a:ext cx="557929" cy="3810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ejacobsen\Desktop\AMS Student Conf Pres\StormCrossSecti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36272" r="31409" b="4875"/>
          <a:stretch/>
        </p:blipFill>
        <p:spPr bwMode="auto">
          <a:xfrm>
            <a:off x="6313675" y="4572001"/>
            <a:ext cx="2525288" cy="1828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430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AWIPS2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As much (or more!) happens behind the scenes…</a:t>
            </a:r>
          </a:p>
          <a:p>
            <a:r>
              <a:rPr lang="en-US" dirty="0" smtClean="0"/>
              <a:t>EDEX (“Environmental Data Exchange”) and related utilities facilitate ingest of many meteorological data types even in real time</a:t>
            </a:r>
          </a:p>
          <a:p>
            <a:pPr lvl="1"/>
            <a:r>
              <a:rPr lang="en-US" dirty="0" smtClean="0"/>
              <a:t>Forecast models (</a:t>
            </a:r>
            <a:r>
              <a:rPr lang="en-US" dirty="0" err="1" smtClean="0"/>
              <a:t>grib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Observations (satellite, radar, </a:t>
            </a:r>
            <a:r>
              <a:rPr lang="en-US" dirty="0" err="1" smtClean="0"/>
              <a:t>metar</a:t>
            </a:r>
            <a:r>
              <a:rPr lang="en-US" dirty="0" smtClean="0"/>
              <a:t>, upper air)</a:t>
            </a:r>
          </a:p>
          <a:p>
            <a:pPr lvl="1"/>
            <a:r>
              <a:rPr lang="en-US" dirty="0" smtClean="0"/>
              <a:t>Air and surface watch/warning products</a:t>
            </a:r>
          </a:p>
          <a:p>
            <a:pPr lvl="1"/>
            <a:r>
              <a:rPr lang="en-US" dirty="0" smtClean="0"/>
              <a:t>Custom 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38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927105" y="1253473"/>
            <a:ext cx="2544618" cy="2209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18591" y="1253473"/>
            <a:ext cx="2544618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ejacobsen\AppData\Local\Microsoft\Windows\Temporary Internet Files\Content.IE5\K397P7D7\FP_Satellite_ic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816" y="1187675"/>
            <a:ext cx="782184" cy="78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jacobsen\AppData\Local\Microsoft\Windows\Temporary Internet Files\Content.IE5\HB0YW9CD\Server-DB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482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jacobsen\AppData\Local\Microsoft\Windows\Temporary Internet Files\Content.IE5\K397P7D7\samsung-computer-monitor[1]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286" r="100000">
                        <a14:foregroundMark x1="49143" y1="80952" x2="38857" y2="94558"/>
                        <a14:foregroundMark x1="34571" y1="93878" x2="65429" y2="92857"/>
                        <a14:foregroundMark x1="40286" y1="95578" x2="32571" y2="945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57" y="1615053"/>
            <a:ext cx="2021114" cy="16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is AWIPS2</a:t>
            </a:r>
            <a:endParaRPr lang="en-US" dirty="0"/>
          </a:p>
        </p:txBody>
      </p:sp>
      <p:pic>
        <p:nvPicPr>
          <p:cNvPr id="3077" name="Picture 5" descr="C:\Users\ejacobsen\AppData\Local\Microsoft\Windows\Temporary Internet Files\Content.IE5\L66L48ZY\back-forth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365132" y="1887776"/>
            <a:ext cx="812693" cy="81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83215" y="3370404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EDEX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0757" y="3370404"/>
            <a:ext cx="961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CAVE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80874" y="3442974"/>
            <a:ext cx="11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(+ more…)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9044" y="2094368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3893624"/>
            <a:ext cx="8229600" cy="2735776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can be installed and run </a:t>
            </a:r>
            <a:r>
              <a:rPr lang="en-US" b="1" dirty="0" smtClean="0"/>
              <a:t>alone</a:t>
            </a:r>
            <a:r>
              <a:rPr lang="en-US" dirty="0" smtClean="0"/>
              <a:t> or as </a:t>
            </a:r>
            <a:r>
              <a:rPr lang="en-US" b="1" dirty="0" smtClean="0"/>
              <a:t>full</a:t>
            </a:r>
            <a:r>
              <a:rPr lang="en-US" dirty="0" smtClean="0"/>
              <a:t> </a:t>
            </a:r>
            <a:r>
              <a:rPr lang="en-US" b="1" dirty="0" smtClean="0"/>
              <a:t>package</a:t>
            </a:r>
          </a:p>
          <a:p>
            <a:pPr lvl="1"/>
            <a:r>
              <a:rPr lang="en-US" dirty="0" smtClean="0"/>
              <a:t>Processing (EDEX) and databases components</a:t>
            </a:r>
          </a:p>
          <a:p>
            <a:pPr lvl="1"/>
            <a:r>
              <a:rPr lang="en-US" dirty="0" smtClean="0"/>
              <a:t>Visualization (CAVE)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78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a potential </a:t>
            </a:r>
            <a:r>
              <a:rPr lang="en-US" u="sng" dirty="0" smtClean="0"/>
              <a:t>student</a:t>
            </a:r>
            <a:r>
              <a:rPr lang="en-US" dirty="0" smtClean="0"/>
              <a:t> user perspective…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Pros:</a:t>
            </a: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Robust system for handling huge pipeline of operational NWS data, which should be available at your university</a:t>
            </a: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Software and most data freely available</a:t>
            </a: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Open source - </a:t>
            </a:r>
            <a:r>
              <a:rPr lang="en-US" dirty="0"/>
              <a:t>d</a:t>
            </a:r>
            <a:r>
              <a:rPr lang="en-US" dirty="0" smtClean="0"/>
              <a:t>evelopment opportunity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Cons:</a:t>
            </a:r>
          </a:p>
          <a:p>
            <a:pPr lvl="2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dirty="0" smtClean="0"/>
              <a:t>Capabilities come at cost of some complexity in setup</a:t>
            </a:r>
          </a:p>
          <a:p>
            <a:pPr lvl="2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dirty="0" smtClean="0"/>
              <a:t>High performance machine (or even a cluster) may be necessary for best experience</a:t>
            </a:r>
          </a:p>
          <a:p>
            <a:pPr lvl="2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dirty="0"/>
              <a:t>Not all data feeds may be accessible by </a:t>
            </a:r>
            <a:r>
              <a:rPr lang="en-US" dirty="0" smtClean="0"/>
              <a:t>students</a:t>
            </a:r>
          </a:p>
          <a:p>
            <a:pPr lvl="2"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dirty="0" smtClean="0"/>
              <a:t>Awips2 is NOT a plot production engine for research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06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Success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AWIPS2 has been implemented at OU and other schools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edu</a:t>
            </a:r>
            <a:r>
              <a:rPr lang="en-US" dirty="0" smtClean="0"/>
              <a:t> domain opens door to many free data streams</a:t>
            </a:r>
          </a:p>
          <a:p>
            <a:r>
              <a:rPr lang="en-US" dirty="0" smtClean="0"/>
              <a:t>Collaborate with local IT to assist with computing resources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799" y="4953000"/>
            <a:ext cx="3528653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smtClean="0"/>
              <a:t>OU Student Robert MacDonald uses Awips2 in Oklahoma Weather Lab</a:t>
            </a:r>
            <a:endParaRPr lang="en-US" dirty="0"/>
          </a:p>
        </p:txBody>
      </p:sp>
      <p:pic>
        <p:nvPicPr>
          <p:cNvPr id="1027" name="Picture 3" descr="C:\Users\ejacobsen\Desktop\AMS Student Conf Pres\RobertMacDonaldOWLA2Usage2.jp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22785" r="13534"/>
          <a:stretch/>
        </p:blipFill>
        <p:spPr bwMode="auto">
          <a:xfrm>
            <a:off x="5130072" y="1828800"/>
            <a:ext cx="3897814" cy="28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198" y="5673666"/>
            <a:ext cx="8570688" cy="117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5"/>
              </a:rPr>
              <a:t>http://www.unidata.ucar.edu/software/awips2/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581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420</Words>
  <Application>Microsoft Macintosh PowerPoint</Application>
  <PresentationFormat>On-screen Show (4:3)</PresentationFormat>
  <Paragraphs>71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What is AWIPS2</vt:lpstr>
      <vt:lpstr>What is AWIPS2</vt:lpstr>
      <vt:lpstr>What is AWIPS2</vt:lpstr>
      <vt:lpstr>What is AWIPS2</vt:lpstr>
      <vt:lpstr>What is AWIPS2</vt:lpstr>
      <vt:lpstr>Pros/Cons</vt:lpstr>
      <vt:lpstr>Student Success Stories</vt:lpstr>
      <vt:lpstr>Questions?</vt:lpstr>
    </vt:vector>
  </TitlesOfParts>
  <Company>NOAA/WDTB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(from summary)</dc:title>
  <dc:creator>Eric Jacobsen</dc:creator>
  <cp:lastModifiedBy>Stacey Hitchcock</cp:lastModifiedBy>
  <cp:revision>68</cp:revision>
  <dcterms:created xsi:type="dcterms:W3CDTF">2015-12-09T15:36:31Z</dcterms:created>
  <dcterms:modified xsi:type="dcterms:W3CDTF">2016-01-05T22:09:44Z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4543CA37-EB4F-46A9-AE51-6B863FD91CB3</vt:lpwstr>
  </property>
  <property fmtid="{D5CDD505-2E9C-101B-9397-08002B2CF9AE}" pid="3" name="ArticulatePath">
    <vt:lpwstr>Presentation3</vt:lpwstr>
  </property>
</Properties>
</file>