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0"/>
  </p:notesMasterIdLst>
  <p:sldIdLst>
    <p:sldId id="311" r:id="rId2"/>
    <p:sldId id="314" r:id="rId3"/>
    <p:sldId id="315" r:id="rId4"/>
    <p:sldId id="316" r:id="rId5"/>
    <p:sldId id="320" r:id="rId6"/>
    <p:sldId id="318" r:id="rId7"/>
    <p:sldId id="319" r:id="rId8"/>
    <p:sldId id="32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yle talk" id="{56AE6374-0B40-DC4F-AF8B-91C3AF913188}">
          <p14:sldIdLst>
            <p14:sldId id="311"/>
            <p14:sldId id="314"/>
            <p14:sldId id="315"/>
            <p14:sldId id="316"/>
            <p14:sldId id="320"/>
            <p14:sldId id="318"/>
            <p14:sldId id="319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F32"/>
    <a:srgbClr val="FFD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0" autoAdjust="0"/>
    <p:restoredTop sz="86545" autoAdjust="0"/>
  </p:normalViewPr>
  <p:slideViewPr>
    <p:cSldViewPr snapToGrid="0" snapToObjects="1">
      <p:cViewPr varScale="1">
        <p:scale>
          <a:sx n="93" d="100"/>
          <a:sy n="93" d="100"/>
        </p:scale>
        <p:origin x="11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26FAC-1468-8A43-A668-E8B78C622E5B}" type="datetimeFigureOut">
              <a:rPr lang="en-US" smtClean="0"/>
              <a:t>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96D4-723A-FF43-B1A7-FDA38128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r>
              <a:rPr lang="en-US" baseline="0" dirty="0" smtClean="0"/>
              <a:t> background about 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96D4-723A-FF43-B1A7-FDA381286F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6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r>
              <a:rPr lang="en-US" baseline="0" dirty="0" smtClean="0"/>
              <a:t> are big and will only get bigger.  Here are some sample datasets.  A typical NEXRAD2 volume scan is on the order of 1-10 MB.  A complete GFS ½ </a:t>
            </a:r>
            <a:r>
              <a:rPr lang="en-US" baseline="0" dirty="0" err="1" smtClean="0"/>
              <a:t>deg</a:t>
            </a:r>
            <a:r>
              <a:rPr lang="en-US" baseline="0" dirty="0" smtClean="0"/>
              <a:t> run is 7.5 GB in grib2 format.  A downscaled GCM is 12 TB.  CFSR dataset from 1979-2016 is 60 TB and growing.  Entire CMIP5 dataset is 3.3 PB.  Just wait for CMIP6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96D4-723A-FF43-B1A7-FDA381286F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data types most typically</a:t>
            </a:r>
            <a:r>
              <a:rPr lang="en-US" baseline="0" dirty="0" smtClean="0"/>
              <a:t> used in our field.  Text human readable.  Gridded data may use GRIB/GRIB2 (WMO standard).  </a:t>
            </a:r>
            <a:r>
              <a:rPr lang="en-US" baseline="0" dirty="0" err="1" smtClean="0"/>
              <a:t>NetCDF</a:t>
            </a:r>
            <a:r>
              <a:rPr lang="en-US" baseline="0" dirty="0" smtClean="0"/>
              <a:t> can be used for not only gridded but for point and remotely-sensed datasets.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96D4-723A-FF43-B1A7-FDA381286F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8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 tools are the key.  Python is very big now; R used more for statistical</a:t>
            </a:r>
            <a:r>
              <a:rPr lang="en-US" baseline="0" dirty="0" smtClean="0"/>
              <a:t> use.  GEMPAK, NCL, IDV good </a:t>
            </a:r>
            <a:r>
              <a:rPr lang="en-US" baseline="0" dirty="0" err="1" smtClean="0"/>
              <a:t>wx</a:t>
            </a:r>
            <a:r>
              <a:rPr lang="en-US" baseline="0" dirty="0" smtClean="0"/>
              <a:t>-based analysis and display tools, although GEMPAK is long in the tooth. 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visualizations are very effective.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96D4-723A-FF43-B1A7-FDA381286F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50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moved from the old</a:t>
            </a:r>
            <a:r>
              <a:rPr lang="en-US" baseline="0" dirty="0" smtClean="0"/>
              <a:t> days of sharing data via floppies, CDs, DVD,s,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to hosting on ftp and web servers; now we use cloud-based solutions which leverage the </a:t>
            </a:r>
            <a:r>
              <a:rPr lang="en-US" baseline="0" dirty="0" err="1" smtClean="0"/>
              <a:t>OpenDAP</a:t>
            </a:r>
            <a:r>
              <a:rPr lang="en-US" baseline="0" dirty="0" smtClean="0"/>
              <a:t> data access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96D4-723A-FF43-B1A7-FDA381286F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While forecasting positions still exist, they are extremely competitive and typically not great paying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Meanwhile, the flood of data in our field will continue and accelerate.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Being able to “speak Data” will set you apart: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Programming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Analysis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Visualization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 science is “white hot” at present. No doubt it will cool off.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96D4-723A-FF43-B1A7-FDA381286F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While forecasting positions still exist, they are extremely competitive and typically not great paying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Meanwhile, the flood of data in our field will continue and accelerate.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Being able to “speak Data” will set you apart: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Programming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Analysis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Visualization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 science is “white hot” at present. No doubt it will cool off.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96D4-723A-FF43-B1A7-FDA381286F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976556"/>
            <a:ext cx="6172200" cy="685800"/>
          </a:xfrm>
        </p:spPr>
        <p:txBody>
          <a:bodyPr anchor="ctr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Sunday, January 10, 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4823505"/>
            <a:ext cx="628650" cy="100965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2148840" y="4999057"/>
            <a:ext cx="6172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Courier New" panose="02070309020205020404" pitchFamily="49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Click to edit Master subtitle style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Sunday, January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Sunday, January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0317" y="425479"/>
            <a:ext cx="7543800" cy="11420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Sunday, January 10, 2016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Sunday, January 10, 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Sunday, January 10, 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221703" y="1491125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1487950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Sunday, January 10, 2016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Sunday, January 10,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Sunday, January 10,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Sunday, January 10, 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Sunday, January 10, 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317" y="42548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297" y="1682897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Sunday, January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Arial" panose="020B0604020202020204" pitchFamily="34" charset="0"/>
        <a:buChar char="•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anose="05000000000000000000" pitchFamily="2" charset="2"/>
        <a:buChar char="§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Courier New" panose="02070309020205020404" pitchFamily="49" charset="0"/>
        <a:buChar char="o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gif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jpeg"/><Relationship Id="rId9" Type="http://schemas.openxmlformats.org/officeDocument/2006/relationships/image" Target="../media/image20.png"/><Relationship Id="rId10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os.albany.edu/facstaff/ktyle/AMS16/BigDataSupplemental.pdf" TargetMode="External"/><Relationship Id="rId4" Type="http://schemas.openxmlformats.org/officeDocument/2006/relationships/hyperlink" Target="mailto:ktyle@albany.edu" TargetMode="External"/><Relationship Id="rId5" Type="http://schemas.openxmlformats.org/officeDocument/2006/relationships/hyperlink" Target="https://twitter.com/nywxgu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42" y="1530673"/>
            <a:ext cx="8043621" cy="1832459"/>
          </a:xfrm>
        </p:spPr>
        <p:txBody>
          <a:bodyPr/>
          <a:lstStyle/>
          <a:p>
            <a:pPr marL="18288" lvl="0" indent="0" algn="ctr">
              <a:buNone/>
            </a:pPr>
            <a:r>
              <a:rPr lang="en-US" sz="2400" b="1" dirty="0">
                <a:solidFill>
                  <a:schemeClr val="bg1"/>
                </a:solidFill>
              </a:rPr>
              <a:t>Kevin </a:t>
            </a:r>
            <a:r>
              <a:rPr lang="en-US" sz="2400" b="1" dirty="0" smtClean="0">
                <a:solidFill>
                  <a:schemeClr val="bg1"/>
                </a:solidFill>
              </a:rPr>
              <a:t>Tyle</a:t>
            </a:r>
            <a:endParaRPr lang="en-US" sz="2400" dirty="0" smtClean="0">
              <a:solidFill>
                <a:schemeClr val="bg1"/>
              </a:solidFill>
              <a:effectLst/>
              <a:latin typeface="Helvetica"/>
            </a:endParaRPr>
          </a:p>
          <a:p>
            <a:pPr marL="18288" lvl="0" indent="0">
              <a:buNone/>
            </a:pPr>
            <a:r>
              <a:rPr lang="en-US" sz="2000" dirty="0" smtClean="0">
                <a:solidFill>
                  <a:schemeClr val="bg1"/>
                </a:solidFill>
                <a:effectLst/>
                <a:latin typeface="Helvetica"/>
              </a:rPr>
              <a:t>Department </a:t>
            </a:r>
            <a:r>
              <a:rPr lang="en-US" sz="2000" dirty="0">
                <a:solidFill>
                  <a:schemeClr val="bg1"/>
                </a:solidFill>
                <a:effectLst/>
                <a:latin typeface="Helvetica"/>
              </a:rPr>
              <a:t>of Atmospheric Science, </a:t>
            </a:r>
            <a:r>
              <a:rPr lang="en-US" sz="2000" dirty="0">
                <a:solidFill>
                  <a:schemeClr val="bg1"/>
                </a:solidFill>
                <a:latin typeface="Helvetica"/>
              </a:rPr>
              <a:t>University at Albany - SUNY</a:t>
            </a:r>
            <a:endParaRPr lang="en-US" sz="2000" dirty="0">
              <a:solidFill>
                <a:schemeClr val="bg1"/>
              </a:solidFill>
              <a:effectLst/>
              <a:latin typeface="Helvetica"/>
            </a:endParaRP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9047" y="571887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Tools of the Trade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AMS Student Conference 2016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0522" y="6555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66" y="3165463"/>
            <a:ext cx="1848761" cy="227050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0317" y="425479"/>
            <a:ext cx="7543800" cy="85722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Big Data in Atmospheric Science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79" y="3165463"/>
            <a:ext cx="2242007" cy="227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Size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Types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Analysis &amp; Visualization</a:t>
            </a:r>
          </a:p>
          <a:p>
            <a:endParaRPr lang="en-US" baseline="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Sharing</a:t>
            </a:r>
          </a:p>
          <a:p>
            <a:endParaRPr lang="en-US" baseline="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Careers</a:t>
            </a:r>
            <a:endParaRPr lang="en-US" baseline="0" dirty="0" smtClean="0">
              <a:solidFill>
                <a:schemeClr val="bg1"/>
              </a:solidFill>
            </a:endParaRPr>
          </a:p>
          <a:p>
            <a:pPr marL="18288" indent="0">
              <a:buNone/>
            </a:pPr>
            <a:endParaRPr lang="en-US" baseline="0" dirty="0" smtClean="0">
              <a:solidFill>
                <a:srgbClr val="FFD55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17" y="425479"/>
            <a:ext cx="7543800" cy="78283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7" y="1682750"/>
            <a:ext cx="7761011" cy="48065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17" y="425479"/>
            <a:ext cx="7543800" cy="78283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Dataset Size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i="1" dirty="0" smtClean="0">
                <a:solidFill>
                  <a:schemeClr val="bg1"/>
                </a:solidFill>
                <a:effectLst/>
              </a:rPr>
              <a:t>note logarithmic scale!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330599" y="3779501"/>
            <a:ext cx="1038021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Size  (MB)</a:t>
            </a:r>
            <a:endParaRPr lang="en-US" sz="1500" b="1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Point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METAR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RAOB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Gridded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GRIB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NetCDF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HDF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Nonstandad</a:t>
            </a:r>
            <a:r>
              <a:rPr lang="en-US" dirty="0" smtClean="0">
                <a:solidFill>
                  <a:schemeClr val="bg1"/>
                </a:solidFill>
              </a:rPr>
              <a:t> binary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Image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Satellite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Radar </a:t>
            </a:r>
          </a:p>
          <a:p>
            <a:endParaRPr lang="en-US" baseline="0" dirty="0">
              <a:solidFill>
                <a:schemeClr val="bg1"/>
              </a:solidFill>
            </a:endParaRPr>
          </a:p>
          <a:p>
            <a:pPr marL="18288" indent="0">
              <a:buNone/>
            </a:pPr>
            <a:endParaRPr lang="en-US" baseline="0" dirty="0" smtClean="0">
              <a:solidFill>
                <a:srgbClr val="FFD55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17" y="425479"/>
            <a:ext cx="7543800" cy="78283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Types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22" y="1974901"/>
            <a:ext cx="3903795" cy="28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7" y="1707791"/>
            <a:ext cx="3183961" cy="6951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17" y="425479"/>
            <a:ext cx="7543800" cy="78283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Analysis &amp; Visualization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29" y="3388111"/>
            <a:ext cx="2843335" cy="2343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1893"/>
            <a:ext cx="2590800" cy="176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98" y="1657042"/>
            <a:ext cx="1028700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96" y="3284018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41" y="3388111"/>
            <a:ext cx="2224487" cy="23434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14557" y="5737041"/>
            <a:ext cx="179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bg2">
                    <a:lumMod val="75000"/>
                  </a:schemeClr>
                </a:solidFill>
              </a:rPr>
              <a:t>Nullschool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9805" y="5731568"/>
            <a:ext cx="152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2">
                    <a:lumMod val="75000"/>
                  </a:schemeClr>
                </a:solidFill>
              </a:rPr>
              <a:t>Leaflet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1514" y="2360688"/>
            <a:ext cx="116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Formerly </a:t>
            </a:r>
            <a:r>
              <a:rPr lang="en-US" i="1" dirty="0" err="1" smtClean="0">
                <a:solidFill>
                  <a:schemeClr val="bg2">
                    <a:lumMod val="75000"/>
                  </a:schemeClr>
                </a:solidFill>
              </a:rPr>
              <a:t>ipython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 notebook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415118"/>
            <a:ext cx="1739708" cy="19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" indent="0">
              <a:buNone/>
            </a:pPr>
            <a:endParaRPr lang="en-US" baseline="0" dirty="0">
              <a:solidFill>
                <a:schemeClr val="bg1"/>
              </a:solidFill>
            </a:endParaRPr>
          </a:p>
          <a:p>
            <a:pPr marL="18288" indent="0">
              <a:buNone/>
            </a:pPr>
            <a:endParaRPr lang="en-US" baseline="0" dirty="0" smtClean="0">
              <a:solidFill>
                <a:srgbClr val="FFD55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397" y="43217"/>
            <a:ext cx="7543800" cy="78283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Sharing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0" y="5129113"/>
            <a:ext cx="257175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54" y="992568"/>
            <a:ext cx="1391364" cy="2049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07" y="1101512"/>
            <a:ext cx="1735945" cy="1741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01" y="4930921"/>
            <a:ext cx="1365476" cy="1365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80" y="2809176"/>
            <a:ext cx="2416570" cy="1880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09" y="3242642"/>
            <a:ext cx="3633363" cy="1428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79" y="1101512"/>
            <a:ext cx="2510552" cy="19404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436" y="4779333"/>
            <a:ext cx="2573074" cy="18876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640" y="1616539"/>
            <a:ext cx="1630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Way Back 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When: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62" y="3695584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Recent Past: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733" y="5405297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Now: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3" y="1459036"/>
            <a:ext cx="7162207" cy="46320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17" y="425479"/>
            <a:ext cx="7543800" cy="78283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Careers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9174" y="6091081"/>
            <a:ext cx="481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Source: http://www.forbes.com/sites/louiscolumbus/2014/12/29/where-big-data-jobs-will-be-in-2015/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215148" y="1763465"/>
            <a:ext cx="2055041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38040" y="1828801"/>
            <a:ext cx="2407429" cy="360302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56" y="174756"/>
            <a:ext cx="7543800" cy="78283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Supplemental Info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217" y="1666961"/>
            <a:ext cx="6096000" cy="3657599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://www.atmos.albany.edu/facstaff/ktyle/AMS16/BigDataSupplemental.pdf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me at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UAlbany’s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 at the Career Fair today (Sunday, 1/10)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Contact/follow me at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ktyle@albany.edu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https://twitter.com/nywxguy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</TotalTime>
  <Words>448</Words>
  <Application>Microsoft Macintosh PowerPoint</Application>
  <PresentationFormat>On-screen Show (4:3)</PresentationFormat>
  <Paragraphs>71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Helvetica</vt:lpstr>
      <vt:lpstr>Palatino Linotype</vt:lpstr>
      <vt:lpstr>Wingdings</vt:lpstr>
      <vt:lpstr>Elemental</vt:lpstr>
      <vt:lpstr>Big Data in Atmospheric Science</vt:lpstr>
      <vt:lpstr>Outline</vt:lpstr>
      <vt:lpstr>Dataset Size note logarithmic scale!</vt:lpstr>
      <vt:lpstr>Data Types</vt:lpstr>
      <vt:lpstr>Data Analysis &amp; Visualization</vt:lpstr>
      <vt:lpstr>Data Sharing</vt:lpstr>
      <vt:lpstr>Data Careers</vt:lpstr>
      <vt:lpstr>Supplemental Info</vt:lpstr>
    </vt:vector>
  </TitlesOfParts>
  <Company>UAlbany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 the Atmospheric Sciences</dc:title>
  <dc:creator>Kevin Tyle</dc:creator>
  <cp:lastModifiedBy>Aryeh Drager</cp:lastModifiedBy>
  <cp:revision>199</cp:revision>
  <dcterms:created xsi:type="dcterms:W3CDTF">2015-02-21T03:49:00Z</dcterms:created>
  <dcterms:modified xsi:type="dcterms:W3CDTF">2016-01-10T19:31:09Z</dcterms:modified>
</cp:coreProperties>
</file>