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6" autoAdjust="0"/>
  </p:normalViewPr>
  <p:slideViewPr>
    <p:cSldViewPr snapToGrid="0" snapToObjects="1">
      <p:cViewPr varScale="1">
        <p:scale>
          <a:sx n="102" d="100"/>
          <a:sy n="102" d="100"/>
        </p:scale>
        <p:origin x="1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6E344-9E2E-C34B-9E9C-4A5B67F8E68A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7AE9F-C97F-3B42-BD61-BE6F482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IMB 704 Mainframe</a:t>
            </a:r>
          </a:p>
          <a:p>
            <a:r>
              <a:rPr lang="en-US" dirty="0" smtClean="0"/>
              <a:t>Yellowstone Supercomputer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AE9F-C97F-3B42-BD61-BE6F482907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6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7AB9-E813-EB4A-819C-51160B048DC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D381-F977-7B45-9153-5E7D1158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cc.gnu.org/fortr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5995" y="1395413"/>
            <a:ext cx="8177745" cy="1747504"/>
          </a:xfrm>
        </p:spPr>
        <p:txBody>
          <a:bodyPr>
            <a:noAutofit/>
          </a:bodyPr>
          <a:lstStyle/>
          <a:p>
            <a:r>
              <a:rPr lang="en-US" sz="3600" dirty="0" smtClean="0"/>
              <a:t>Beyond the Weather: Tools Of the Trade</a:t>
            </a:r>
            <a:br>
              <a:rPr lang="en-US" sz="3600" dirty="0" smtClean="0"/>
            </a:br>
            <a:r>
              <a:rPr lang="en-US" sz="3600" dirty="0" smtClean="0"/>
              <a:t>Fortran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785704"/>
            <a:ext cx="6400800" cy="14951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Stephen Herbener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Colorado State University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January 10, 2016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 descr="CSU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0" y="5966060"/>
            <a:ext cx="1770779" cy="751064"/>
          </a:xfrm>
          <a:prstGeom prst="rect">
            <a:avLst/>
          </a:prstGeom>
        </p:spPr>
      </p:pic>
      <p:pic>
        <p:nvPicPr>
          <p:cNvPr id="3" name="Picture 2" descr="amsseal-blu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5734276"/>
            <a:ext cx="953576" cy="9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 smtClean="0"/>
              <a:t>What is Fortran?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489"/>
            <a:ext cx="8229600" cy="23649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Fortran = </a:t>
            </a:r>
            <a:r>
              <a:rPr lang="en-US" dirty="0" err="1" smtClean="0"/>
              <a:t>FORmula</a:t>
            </a:r>
            <a:r>
              <a:rPr lang="en-US" dirty="0" smtClean="0"/>
              <a:t> </a:t>
            </a:r>
            <a:r>
              <a:rPr lang="en-US" dirty="0" err="1" smtClean="0"/>
              <a:t>TRANslating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Developed at IBM in the 1950’s</a:t>
            </a:r>
          </a:p>
          <a:p>
            <a:r>
              <a:rPr lang="en-US" dirty="0" smtClean="0"/>
              <a:t>First compiled programming language</a:t>
            </a:r>
          </a:p>
          <a:p>
            <a:r>
              <a:rPr lang="en-US" dirty="0" smtClean="0"/>
              <a:t>Specifically designed for scientific and engineering application</a:t>
            </a:r>
          </a:p>
          <a:p>
            <a:pPr lvl="1"/>
            <a:r>
              <a:rPr lang="en-US" dirty="0">
                <a:sym typeface="Wingdings"/>
              </a:rPr>
              <a:t>H</a:t>
            </a:r>
            <a:r>
              <a:rPr lang="en-US" dirty="0" smtClean="0">
                <a:sym typeface="Wingdings"/>
              </a:rPr>
              <a:t>igh performance numerical operation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320px-IBM_704_mainfr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1" y="3782464"/>
            <a:ext cx="3637394" cy="2387040"/>
          </a:xfrm>
          <a:prstGeom prst="rect">
            <a:avLst/>
          </a:prstGeom>
        </p:spPr>
      </p:pic>
      <p:pic>
        <p:nvPicPr>
          <p:cNvPr id="5" name="Picture 4" descr="super-comput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73" y="3780208"/>
            <a:ext cx="3553312" cy="2389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5386" y="6356987"/>
            <a:ext cx="116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Circa 1955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789" y="6356987"/>
            <a:ext cx="145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years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Compiled vs. Interpreted Computer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004"/>
            <a:ext cx="8229600" cy="5134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Compiling and interpreting are two complementary methods of transforming computer languages (if-then-else) into native code (1’s and 0’s).</a:t>
            </a:r>
          </a:p>
          <a:p>
            <a:pPr lvl="1"/>
            <a:r>
              <a:rPr lang="en-US" dirty="0" smtClean="0"/>
              <a:t>Native code is what actually runs on the computer</a:t>
            </a:r>
          </a:p>
          <a:p>
            <a:pPr lvl="2"/>
            <a:r>
              <a:rPr lang="en-US" dirty="0" smtClean="0"/>
              <a:t>Typically called an “executable”</a:t>
            </a:r>
          </a:p>
          <a:p>
            <a:r>
              <a:rPr lang="en-US" dirty="0" smtClean="0"/>
              <a:t>Fortran is a compiled language </a:t>
            </a:r>
          </a:p>
          <a:p>
            <a:pPr lvl="1"/>
            <a:r>
              <a:rPr lang="en-US" dirty="0" smtClean="0"/>
              <a:t>Advantage: High performance executable</a:t>
            </a:r>
          </a:p>
          <a:p>
            <a:pPr lvl="1"/>
            <a:r>
              <a:rPr lang="en-US" dirty="0" smtClean="0"/>
              <a:t>Disadvantage: Long development time</a:t>
            </a:r>
          </a:p>
          <a:p>
            <a:r>
              <a:rPr lang="en-US" dirty="0" smtClean="0"/>
              <a:t>Python is an interpreted language</a:t>
            </a:r>
          </a:p>
          <a:p>
            <a:pPr lvl="1"/>
            <a:r>
              <a:rPr lang="en-US" dirty="0" smtClean="0"/>
              <a:t>Advantage: </a:t>
            </a:r>
            <a:r>
              <a:rPr lang="en-US" dirty="0"/>
              <a:t>S</a:t>
            </a:r>
            <a:r>
              <a:rPr lang="en-US" dirty="0" smtClean="0"/>
              <a:t>hort development time</a:t>
            </a:r>
          </a:p>
          <a:p>
            <a:pPr lvl="1"/>
            <a:r>
              <a:rPr lang="en-US" dirty="0" smtClean="0"/>
              <a:t>Disadvantage: Lower performance executable</a:t>
            </a:r>
          </a:p>
          <a:p>
            <a:pPr lvl="2"/>
            <a:r>
              <a:rPr lang="en-US" dirty="0" smtClean="0"/>
              <a:t>However, not slow, just not as fast as compiled code</a:t>
            </a:r>
          </a:p>
        </p:txBody>
      </p:sp>
    </p:spTree>
    <p:extLst>
      <p:ext uri="{BB962C8B-B14F-4D97-AF65-F5344CB8AC3E}">
        <p14:creationId xmlns:p14="http://schemas.microsoft.com/office/powerpoint/2010/main" val="14029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Fortran?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Fortran when:</a:t>
            </a:r>
          </a:p>
          <a:p>
            <a:pPr lvl="1"/>
            <a:r>
              <a:rPr lang="en-US" dirty="0" smtClean="0"/>
              <a:t>You are number crunching on a huge amount of data</a:t>
            </a:r>
          </a:p>
          <a:p>
            <a:pPr lvl="2"/>
            <a:r>
              <a:rPr lang="en-US" dirty="0" smtClean="0"/>
              <a:t>The extra performance you can squeeze out by using a compiled language will pay off</a:t>
            </a:r>
          </a:p>
          <a:p>
            <a:pPr lvl="2"/>
            <a:r>
              <a:rPr lang="en-US" dirty="0" smtClean="0"/>
              <a:t>Fortran compilers are especially good at optimizing number crunching programs </a:t>
            </a:r>
          </a:p>
          <a:p>
            <a:pPr lvl="1"/>
            <a:r>
              <a:rPr lang="en-US" dirty="0" smtClean="0"/>
              <a:t>Example applications</a:t>
            </a:r>
          </a:p>
          <a:p>
            <a:pPr lvl="2"/>
            <a:r>
              <a:rPr lang="en-US" dirty="0" smtClean="0"/>
              <a:t>An atmospheric modeling system</a:t>
            </a:r>
          </a:p>
          <a:p>
            <a:pPr lvl="2"/>
            <a:r>
              <a:rPr lang="en-US" dirty="0" smtClean="0"/>
              <a:t>Diagnostic tools that process the output of atmospheric models or observational data from instruments</a:t>
            </a:r>
          </a:p>
        </p:txBody>
      </p:sp>
    </p:spTree>
    <p:extLst>
      <p:ext uri="{BB962C8B-B14F-4D97-AF65-F5344CB8AC3E}">
        <p14:creationId xmlns:p14="http://schemas.microsoft.com/office/powerpoint/2010/main" val="30754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avoid Fortran?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2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Python when:</a:t>
            </a:r>
          </a:p>
          <a:p>
            <a:pPr lvl="1"/>
            <a:r>
              <a:rPr lang="en-US" dirty="0" smtClean="0"/>
              <a:t>You are writing applications that manage data and work tasks</a:t>
            </a:r>
          </a:p>
          <a:p>
            <a:pPr lvl="2"/>
            <a:r>
              <a:rPr lang="en-US" dirty="0" smtClean="0"/>
              <a:t>The extra performance you get from compiled Fortran will not make a difference</a:t>
            </a:r>
          </a:p>
          <a:p>
            <a:pPr lvl="2"/>
            <a:r>
              <a:rPr lang="en-US" dirty="0" smtClean="0"/>
              <a:t>Therefore, opting for the gain in productivity is a much better choice</a:t>
            </a:r>
          </a:p>
          <a:p>
            <a:pPr lvl="1"/>
            <a:r>
              <a:rPr lang="en-US" dirty="0" smtClean="0"/>
              <a:t>Example applications</a:t>
            </a:r>
          </a:p>
          <a:p>
            <a:pPr lvl="2"/>
            <a:r>
              <a:rPr lang="en-US" dirty="0" smtClean="0"/>
              <a:t>Program that walks through model output and compresses files</a:t>
            </a:r>
          </a:p>
          <a:p>
            <a:pPr lvl="2"/>
            <a:r>
              <a:rPr lang="en-US" dirty="0" smtClean="0"/>
              <a:t>Program that archives a subset of your model output for long term storage</a:t>
            </a:r>
          </a:p>
          <a:p>
            <a:pPr lvl="2"/>
            <a:r>
              <a:rPr lang="en-US" dirty="0" smtClean="0"/>
              <a:t>Program that automatically runs a work flow such as:</a:t>
            </a:r>
          </a:p>
          <a:p>
            <a:pPr lvl="3"/>
            <a:r>
              <a:rPr lang="en-US" dirty="0" smtClean="0"/>
              <a:t>Run a simulation</a:t>
            </a:r>
          </a:p>
          <a:p>
            <a:pPr lvl="3"/>
            <a:r>
              <a:rPr lang="en-US" dirty="0" smtClean="0"/>
              <a:t>Extract fields (u, v, w, temp, …)</a:t>
            </a:r>
          </a:p>
          <a:p>
            <a:pPr lvl="3"/>
            <a:r>
              <a:rPr lang="en-US" dirty="0" smtClean="0"/>
              <a:t>Run diagnostics (horizontal wind speed, heat flux, …)</a:t>
            </a:r>
          </a:p>
          <a:p>
            <a:pPr lvl="3"/>
            <a:r>
              <a:rPr lang="en-US" dirty="0" smtClean="0"/>
              <a:t>Create plots</a:t>
            </a:r>
          </a:p>
        </p:txBody>
      </p:sp>
    </p:spTree>
    <p:extLst>
      <p:ext uri="{BB962C8B-B14F-4D97-AF65-F5344CB8AC3E}">
        <p14:creationId xmlns:p14="http://schemas.microsoft.com/office/powerpoint/2010/main" val="40856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319"/>
          </a:xfrm>
        </p:spPr>
        <p:txBody>
          <a:bodyPr/>
          <a:lstStyle/>
          <a:p>
            <a:r>
              <a:rPr lang="en-US" dirty="0" smtClean="0"/>
              <a:t>Getting Started with Fortran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640"/>
            <a:ext cx="8229600" cy="53904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Get a compiler</a:t>
            </a:r>
          </a:p>
          <a:p>
            <a:pPr lvl="1"/>
            <a:r>
              <a:rPr lang="en-US" dirty="0" smtClean="0"/>
              <a:t>Portland Group (PGI)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gf90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www.pgroup.com</a:t>
            </a:r>
            <a:endParaRPr lang="en-US" dirty="0" smtClean="0"/>
          </a:p>
          <a:p>
            <a:pPr lvl="1"/>
            <a:r>
              <a:rPr lang="en-US" dirty="0" smtClean="0"/>
              <a:t>Intel</a:t>
            </a:r>
          </a:p>
          <a:p>
            <a:pPr lvl="2"/>
            <a:r>
              <a:rPr lang="en-US" dirty="0" err="1" smtClean="0"/>
              <a:t>ifort</a:t>
            </a:r>
            <a:endParaRPr lang="en-US" dirty="0" smtClean="0"/>
          </a:p>
          <a:p>
            <a:pPr lvl="2"/>
            <a:r>
              <a:rPr lang="en-US" dirty="0"/>
              <a:t>http://</a:t>
            </a:r>
            <a:r>
              <a:rPr lang="en-US" dirty="0" err="1"/>
              <a:t>www.intel.com</a:t>
            </a:r>
            <a:endParaRPr lang="en-US" dirty="0" smtClean="0"/>
          </a:p>
          <a:p>
            <a:pPr lvl="1"/>
            <a:r>
              <a:rPr lang="en-US" dirty="0" smtClean="0"/>
              <a:t>GNU (free)</a:t>
            </a:r>
          </a:p>
          <a:p>
            <a:pPr lvl="2"/>
            <a:r>
              <a:rPr lang="en-US" dirty="0" err="1" smtClean="0"/>
              <a:t>gfortran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https://gcc.gnu.org/fortran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Start writing code</a:t>
            </a:r>
          </a:p>
          <a:p>
            <a:pPr lvl="1"/>
            <a:r>
              <a:rPr lang="en-US" dirty="0" smtClean="0"/>
              <a:t>Find a local expert</a:t>
            </a:r>
          </a:p>
          <a:p>
            <a:pPr lvl="2"/>
            <a:r>
              <a:rPr lang="en-US" dirty="0" smtClean="0"/>
              <a:t>Check out the computer science department</a:t>
            </a:r>
          </a:p>
          <a:p>
            <a:pPr lvl="1"/>
            <a:r>
              <a:rPr lang="en-US" dirty="0" smtClean="0"/>
              <a:t>“Fortran 90/95 for Scientists and Engineers” by Stephen J. Chapman</a:t>
            </a:r>
          </a:p>
          <a:p>
            <a:pPr lvl="2"/>
            <a:r>
              <a:rPr lang="en-US" dirty="0" smtClean="0"/>
              <a:t>Excellent book for first time Fortran programmers</a:t>
            </a:r>
          </a:p>
          <a:p>
            <a:pPr lvl="2"/>
            <a:r>
              <a:rPr lang="en-US" dirty="0" smtClean="0"/>
              <a:t>A newer edition for Fortran 2003 also exists</a:t>
            </a:r>
            <a:endParaRPr lang="en-US" dirty="0"/>
          </a:p>
          <a:p>
            <a:pPr lvl="1"/>
            <a:r>
              <a:rPr lang="en-US" dirty="0" smtClean="0"/>
              <a:t>Once you get a feel for the Fortran language, the internet is a great resource for quick questions.</a:t>
            </a:r>
          </a:p>
        </p:txBody>
      </p:sp>
    </p:spTree>
    <p:extLst>
      <p:ext uri="{BB962C8B-B14F-4D97-AF65-F5344CB8AC3E}">
        <p14:creationId xmlns:p14="http://schemas.microsoft.com/office/powerpoint/2010/main" val="11320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407</Words>
  <Application>Microsoft Macintosh PowerPoint</Application>
  <PresentationFormat>On-screen Show 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Beyond the Weather: Tools Of the Trade Fortran</vt:lpstr>
      <vt:lpstr>What is Fortran?</vt:lpstr>
      <vt:lpstr>Compiled vs. Interpreted Computer Languages</vt:lpstr>
      <vt:lpstr>When should I use Fortran?</vt:lpstr>
      <vt:lpstr>When should I avoid Fortran?</vt:lpstr>
      <vt:lpstr>Getting Started with Fortran</vt:lpstr>
    </vt:vector>
  </TitlesOfParts>
  <Company>Colorado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Herbener</dc:creator>
  <cp:lastModifiedBy>Aryeh Drager</cp:lastModifiedBy>
  <cp:revision>20</cp:revision>
  <dcterms:created xsi:type="dcterms:W3CDTF">2015-12-08T22:37:14Z</dcterms:created>
  <dcterms:modified xsi:type="dcterms:W3CDTF">2016-01-10T15:28:35Z</dcterms:modified>
</cp:coreProperties>
</file>