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77" r:id="rId3"/>
    <p:sldId id="278" r:id="rId4"/>
    <p:sldId id="275" r:id="rId5"/>
    <p:sldId id="262" r:id="rId6"/>
    <p:sldId id="263" r:id="rId7"/>
    <p:sldId id="264" r:id="rId8"/>
    <p:sldId id="276" r:id="rId9"/>
    <p:sldId id="260" r:id="rId10"/>
    <p:sldId id="265" r:id="rId11"/>
    <p:sldId id="268" r:id="rId12"/>
    <p:sldId id="267" r:id="rId13"/>
    <p:sldId id="266" r:id="rId14"/>
    <p:sldId id="25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090BEA-ABF3-4560-BE77-6948109CB564}" v="7" dt="2023-11-02T20:57:44.1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494" autoAdjust="0"/>
  </p:normalViewPr>
  <p:slideViewPr>
    <p:cSldViewPr snapToGrid="0">
      <p:cViewPr varScale="1">
        <p:scale>
          <a:sx n="52" d="100"/>
          <a:sy n="52" d="100"/>
        </p:scale>
        <p:origin x="1766"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ko, Cameron" userId="68a360d9-75fc-4770-943e-12f29762dd1c" providerId="ADAL" clId="{FF090BEA-ABF3-4560-BE77-6948109CB564}"/>
    <pc:docChg chg="custSel modSld">
      <pc:chgData name="Tomko, Cameron" userId="68a360d9-75fc-4770-943e-12f29762dd1c" providerId="ADAL" clId="{FF090BEA-ABF3-4560-BE77-6948109CB564}" dt="2023-11-02T20:58:41.450" v="28" actId="478"/>
      <pc:docMkLst>
        <pc:docMk/>
      </pc:docMkLst>
      <pc:sldChg chg="delSp mod delAnim">
        <pc:chgData name="Tomko, Cameron" userId="68a360d9-75fc-4770-943e-12f29762dd1c" providerId="ADAL" clId="{FF090BEA-ABF3-4560-BE77-6948109CB564}" dt="2023-11-02T20:56:57.431" v="0" actId="478"/>
        <pc:sldMkLst>
          <pc:docMk/>
          <pc:sldMk cId="2103051618" sldId="256"/>
        </pc:sldMkLst>
        <pc:picChg chg="del">
          <ac:chgData name="Tomko, Cameron" userId="68a360d9-75fc-4770-943e-12f29762dd1c" providerId="ADAL" clId="{FF090BEA-ABF3-4560-BE77-6948109CB564}" dt="2023-11-02T20:56:57.431" v="0" actId="478"/>
          <ac:picMkLst>
            <pc:docMk/>
            <pc:sldMk cId="2103051618" sldId="256"/>
            <ac:picMk id="12" creationId="{E6C66D54-99B9-26AE-E928-12F626732B6C}"/>
          </ac:picMkLst>
        </pc:picChg>
      </pc:sldChg>
      <pc:sldChg chg="delSp mod delAnim">
        <pc:chgData name="Tomko, Cameron" userId="68a360d9-75fc-4770-943e-12f29762dd1c" providerId="ADAL" clId="{FF090BEA-ABF3-4560-BE77-6948109CB564}" dt="2023-11-02T20:58:41.450" v="28" actId="478"/>
        <pc:sldMkLst>
          <pc:docMk/>
          <pc:sldMk cId="2653819974" sldId="258"/>
        </pc:sldMkLst>
        <pc:picChg chg="del">
          <ac:chgData name="Tomko, Cameron" userId="68a360d9-75fc-4770-943e-12f29762dd1c" providerId="ADAL" clId="{FF090BEA-ABF3-4560-BE77-6948109CB564}" dt="2023-11-02T20:58:41.450" v="28" actId="478"/>
          <ac:picMkLst>
            <pc:docMk/>
            <pc:sldMk cId="2653819974" sldId="258"/>
            <ac:picMk id="26" creationId="{5D425CFA-6065-4245-09C3-528B79D2A8A1}"/>
          </ac:picMkLst>
        </pc:picChg>
      </pc:sldChg>
      <pc:sldChg chg="delSp mod delAnim">
        <pc:chgData name="Tomko, Cameron" userId="68a360d9-75fc-4770-943e-12f29762dd1c" providerId="ADAL" clId="{FF090BEA-ABF3-4560-BE77-6948109CB564}" dt="2023-11-02T20:58:26.930" v="23" actId="478"/>
        <pc:sldMkLst>
          <pc:docMk/>
          <pc:sldMk cId="3354527021" sldId="260"/>
        </pc:sldMkLst>
        <pc:picChg chg="del">
          <ac:chgData name="Tomko, Cameron" userId="68a360d9-75fc-4770-943e-12f29762dd1c" providerId="ADAL" clId="{FF090BEA-ABF3-4560-BE77-6948109CB564}" dt="2023-11-02T20:58:26.930" v="23" actId="478"/>
          <ac:picMkLst>
            <pc:docMk/>
            <pc:sldMk cId="3354527021" sldId="260"/>
            <ac:picMk id="22" creationId="{B5B2DC8C-F7AB-DC20-0DCE-CFF94C430620}"/>
          </ac:picMkLst>
        </pc:picChg>
      </pc:sldChg>
      <pc:sldChg chg="delSp mod delAnim">
        <pc:chgData name="Tomko, Cameron" userId="68a360d9-75fc-4770-943e-12f29762dd1c" providerId="ADAL" clId="{FF090BEA-ABF3-4560-BE77-6948109CB564}" dt="2023-11-02T20:57:07.811" v="4" actId="478"/>
        <pc:sldMkLst>
          <pc:docMk/>
          <pc:sldMk cId="3352979518" sldId="262"/>
        </pc:sldMkLst>
        <pc:picChg chg="del">
          <ac:chgData name="Tomko, Cameron" userId="68a360d9-75fc-4770-943e-12f29762dd1c" providerId="ADAL" clId="{FF090BEA-ABF3-4560-BE77-6948109CB564}" dt="2023-11-02T20:57:07.811" v="4" actId="478"/>
          <ac:picMkLst>
            <pc:docMk/>
            <pc:sldMk cId="3352979518" sldId="262"/>
            <ac:picMk id="21" creationId="{525CF239-F40C-FD49-CB1A-1F8B1532516E}"/>
          </ac:picMkLst>
        </pc:picChg>
      </pc:sldChg>
      <pc:sldChg chg="delSp mod delAnim">
        <pc:chgData name="Tomko, Cameron" userId="68a360d9-75fc-4770-943e-12f29762dd1c" providerId="ADAL" clId="{FF090BEA-ABF3-4560-BE77-6948109CB564}" dt="2023-11-02T20:57:11.581" v="5" actId="478"/>
        <pc:sldMkLst>
          <pc:docMk/>
          <pc:sldMk cId="1877122323" sldId="263"/>
        </pc:sldMkLst>
        <pc:picChg chg="del">
          <ac:chgData name="Tomko, Cameron" userId="68a360d9-75fc-4770-943e-12f29762dd1c" providerId="ADAL" clId="{FF090BEA-ABF3-4560-BE77-6948109CB564}" dt="2023-11-02T20:57:11.581" v="5" actId="478"/>
          <ac:picMkLst>
            <pc:docMk/>
            <pc:sldMk cId="1877122323" sldId="263"/>
            <ac:picMk id="7" creationId="{223DF276-9329-07EB-03DD-87A3F8F0541B}"/>
          </ac:picMkLst>
        </pc:picChg>
      </pc:sldChg>
      <pc:sldChg chg="delSp modSp mod modClrScheme delAnim chgLayout">
        <pc:chgData name="Tomko, Cameron" userId="68a360d9-75fc-4770-943e-12f29762dd1c" providerId="ADAL" clId="{FF090BEA-ABF3-4560-BE77-6948109CB564}" dt="2023-11-02T20:57:44.139" v="15" actId="1076"/>
        <pc:sldMkLst>
          <pc:docMk/>
          <pc:sldMk cId="2438256186" sldId="264"/>
        </pc:sldMkLst>
        <pc:spChg chg="mod ord">
          <ac:chgData name="Tomko, Cameron" userId="68a360d9-75fc-4770-943e-12f29762dd1c" providerId="ADAL" clId="{FF090BEA-ABF3-4560-BE77-6948109CB564}" dt="2023-11-02T20:57:27.439" v="9" actId="700"/>
          <ac:spMkLst>
            <pc:docMk/>
            <pc:sldMk cId="2438256186" sldId="264"/>
            <ac:spMk id="2" creationId="{5B1A2C3F-38AE-C7F8-333E-23C2109B9599}"/>
          </ac:spMkLst>
        </pc:spChg>
        <pc:spChg chg="del">
          <ac:chgData name="Tomko, Cameron" userId="68a360d9-75fc-4770-943e-12f29762dd1c" providerId="ADAL" clId="{FF090BEA-ABF3-4560-BE77-6948109CB564}" dt="2023-11-02T20:57:32.361" v="11" actId="478"/>
          <ac:spMkLst>
            <pc:docMk/>
            <pc:sldMk cId="2438256186" sldId="264"/>
            <ac:spMk id="8" creationId="{FA98A3B2-9060-3106-4E30-3D091A630767}"/>
          </ac:spMkLst>
        </pc:spChg>
        <pc:picChg chg="del">
          <ac:chgData name="Tomko, Cameron" userId="68a360d9-75fc-4770-943e-12f29762dd1c" providerId="ADAL" clId="{FF090BEA-ABF3-4560-BE77-6948109CB564}" dt="2023-11-02T20:57:14.239" v="6" actId="478"/>
          <ac:picMkLst>
            <pc:docMk/>
            <pc:sldMk cId="2438256186" sldId="264"/>
            <ac:picMk id="23" creationId="{907C5F40-70D1-E84B-5E24-DD0818821277}"/>
          </ac:picMkLst>
        </pc:picChg>
        <pc:picChg chg="mod">
          <ac:chgData name="Tomko, Cameron" userId="68a360d9-75fc-4770-943e-12f29762dd1c" providerId="ADAL" clId="{FF090BEA-ABF3-4560-BE77-6948109CB564}" dt="2023-11-02T20:57:44.139" v="15" actId="1076"/>
          <ac:picMkLst>
            <pc:docMk/>
            <pc:sldMk cId="2438256186" sldId="264"/>
            <ac:picMk id="2050" creationId="{547DB6E8-D1F1-D106-3E2C-674683785B33}"/>
          </ac:picMkLst>
        </pc:picChg>
      </pc:sldChg>
      <pc:sldChg chg="delSp mod delAnim">
        <pc:chgData name="Tomko, Cameron" userId="68a360d9-75fc-4770-943e-12f29762dd1c" providerId="ADAL" clId="{FF090BEA-ABF3-4560-BE77-6948109CB564}" dt="2023-11-02T20:58:29.690" v="24" actId="478"/>
        <pc:sldMkLst>
          <pc:docMk/>
          <pc:sldMk cId="1012469227" sldId="265"/>
        </pc:sldMkLst>
        <pc:picChg chg="del">
          <ac:chgData name="Tomko, Cameron" userId="68a360d9-75fc-4770-943e-12f29762dd1c" providerId="ADAL" clId="{FF090BEA-ABF3-4560-BE77-6948109CB564}" dt="2023-11-02T20:58:29.690" v="24" actId="478"/>
          <ac:picMkLst>
            <pc:docMk/>
            <pc:sldMk cId="1012469227" sldId="265"/>
            <ac:picMk id="19" creationId="{4F9D2E62-5742-FA89-397D-8D7BB52F56B2}"/>
          </ac:picMkLst>
        </pc:picChg>
      </pc:sldChg>
      <pc:sldChg chg="delSp mod delAnim">
        <pc:chgData name="Tomko, Cameron" userId="68a360d9-75fc-4770-943e-12f29762dd1c" providerId="ADAL" clId="{FF090BEA-ABF3-4560-BE77-6948109CB564}" dt="2023-11-02T20:58:39.660" v="27" actId="478"/>
        <pc:sldMkLst>
          <pc:docMk/>
          <pc:sldMk cId="556216829" sldId="266"/>
        </pc:sldMkLst>
        <pc:picChg chg="del">
          <ac:chgData name="Tomko, Cameron" userId="68a360d9-75fc-4770-943e-12f29762dd1c" providerId="ADAL" clId="{FF090BEA-ABF3-4560-BE77-6948109CB564}" dt="2023-11-02T20:58:39.660" v="27" actId="478"/>
          <ac:picMkLst>
            <pc:docMk/>
            <pc:sldMk cId="556216829" sldId="266"/>
            <ac:picMk id="16" creationId="{47635BD4-2D1D-38A1-F1D0-9177658EA4E4}"/>
          </ac:picMkLst>
        </pc:picChg>
      </pc:sldChg>
      <pc:sldChg chg="delSp mod delAnim">
        <pc:chgData name="Tomko, Cameron" userId="68a360d9-75fc-4770-943e-12f29762dd1c" providerId="ADAL" clId="{FF090BEA-ABF3-4560-BE77-6948109CB564}" dt="2023-11-02T20:58:37.750" v="26" actId="478"/>
        <pc:sldMkLst>
          <pc:docMk/>
          <pc:sldMk cId="282481813" sldId="267"/>
        </pc:sldMkLst>
        <pc:picChg chg="del">
          <ac:chgData name="Tomko, Cameron" userId="68a360d9-75fc-4770-943e-12f29762dd1c" providerId="ADAL" clId="{FF090BEA-ABF3-4560-BE77-6948109CB564}" dt="2023-11-02T20:58:37.750" v="26" actId="478"/>
          <ac:picMkLst>
            <pc:docMk/>
            <pc:sldMk cId="282481813" sldId="267"/>
            <ac:picMk id="11" creationId="{35B33422-5393-8BF8-06A4-7DEDB2741E54}"/>
          </ac:picMkLst>
        </pc:picChg>
      </pc:sldChg>
      <pc:sldChg chg="delSp mod delAnim">
        <pc:chgData name="Tomko, Cameron" userId="68a360d9-75fc-4770-943e-12f29762dd1c" providerId="ADAL" clId="{FF090BEA-ABF3-4560-BE77-6948109CB564}" dt="2023-11-02T20:58:35.030" v="25" actId="478"/>
        <pc:sldMkLst>
          <pc:docMk/>
          <pc:sldMk cId="2458170916" sldId="268"/>
        </pc:sldMkLst>
        <pc:picChg chg="del">
          <ac:chgData name="Tomko, Cameron" userId="68a360d9-75fc-4770-943e-12f29762dd1c" providerId="ADAL" clId="{FF090BEA-ABF3-4560-BE77-6948109CB564}" dt="2023-11-02T20:58:35.030" v="25" actId="478"/>
          <ac:picMkLst>
            <pc:docMk/>
            <pc:sldMk cId="2458170916" sldId="268"/>
            <ac:picMk id="8" creationId="{2768CEB3-12BF-0495-AFBA-201404C7481F}"/>
          </ac:picMkLst>
        </pc:picChg>
      </pc:sldChg>
      <pc:sldChg chg="delSp mod delAnim">
        <pc:chgData name="Tomko, Cameron" userId="68a360d9-75fc-4770-943e-12f29762dd1c" providerId="ADAL" clId="{FF090BEA-ABF3-4560-BE77-6948109CB564}" dt="2023-11-02T20:57:05.364" v="3" actId="478"/>
        <pc:sldMkLst>
          <pc:docMk/>
          <pc:sldMk cId="3888205431" sldId="275"/>
        </pc:sldMkLst>
        <pc:picChg chg="del">
          <ac:chgData name="Tomko, Cameron" userId="68a360d9-75fc-4770-943e-12f29762dd1c" providerId="ADAL" clId="{FF090BEA-ABF3-4560-BE77-6948109CB564}" dt="2023-11-02T20:57:05.364" v="3" actId="478"/>
          <ac:picMkLst>
            <pc:docMk/>
            <pc:sldMk cId="3888205431" sldId="275"/>
            <ac:picMk id="7" creationId="{4ACF16DB-CB10-EF3C-7D36-62CB4D1C7D8C}"/>
          </ac:picMkLst>
        </pc:picChg>
      </pc:sldChg>
      <pc:sldChg chg="delSp modSp mod delAnim">
        <pc:chgData name="Tomko, Cameron" userId="68a360d9-75fc-4770-943e-12f29762dd1c" providerId="ADAL" clId="{FF090BEA-ABF3-4560-BE77-6948109CB564}" dt="2023-11-02T20:58:17.010" v="22" actId="1076"/>
        <pc:sldMkLst>
          <pc:docMk/>
          <pc:sldMk cId="4279613535" sldId="276"/>
        </pc:sldMkLst>
        <pc:spChg chg="mod">
          <ac:chgData name="Tomko, Cameron" userId="68a360d9-75fc-4770-943e-12f29762dd1c" providerId="ADAL" clId="{FF090BEA-ABF3-4560-BE77-6948109CB564}" dt="2023-11-02T20:58:17.010" v="22" actId="1076"/>
          <ac:spMkLst>
            <pc:docMk/>
            <pc:sldMk cId="4279613535" sldId="276"/>
            <ac:spMk id="3" creationId="{7D14CA9F-8950-8FBC-3416-B54426FC8D5C}"/>
          </ac:spMkLst>
        </pc:spChg>
        <pc:picChg chg="del">
          <ac:chgData name="Tomko, Cameron" userId="68a360d9-75fc-4770-943e-12f29762dd1c" providerId="ADAL" clId="{FF090BEA-ABF3-4560-BE77-6948109CB564}" dt="2023-11-02T20:57:17.599" v="7" actId="478"/>
          <ac:picMkLst>
            <pc:docMk/>
            <pc:sldMk cId="4279613535" sldId="276"/>
            <ac:picMk id="53" creationId="{24B2D1B7-E4DB-DD4D-3277-682C4CB7FE66}"/>
          </ac:picMkLst>
        </pc:picChg>
      </pc:sldChg>
      <pc:sldChg chg="delSp mod delAnim">
        <pc:chgData name="Tomko, Cameron" userId="68a360d9-75fc-4770-943e-12f29762dd1c" providerId="ADAL" clId="{FF090BEA-ABF3-4560-BE77-6948109CB564}" dt="2023-11-02T20:56:59.410" v="1" actId="478"/>
        <pc:sldMkLst>
          <pc:docMk/>
          <pc:sldMk cId="1819942407" sldId="277"/>
        </pc:sldMkLst>
        <pc:picChg chg="del">
          <ac:chgData name="Tomko, Cameron" userId="68a360d9-75fc-4770-943e-12f29762dd1c" providerId="ADAL" clId="{FF090BEA-ABF3-4560-BE77-6948109CB564}" dt="2023-11-02T20:56:59.410" v="1" actId="478"/>
          <ac:picMkLst>
            <pc:docMk/>
            <pc:sldMk cId="1819942407" sldId="277"/>
            <ac:picMk id="11" creationId="{80EC8BF6-2C50-DE1D-A924-19A0103F09DB}"/>
          </ac:picMkLst>
        </pc:picChg>
      </pc:sldChg>
      <pc:sldChg chg="delSp mod delAnim">
        <pc:chgData name="Tomko, Cameron" userId="68a360d9-75fc-4770-943e-12f29762dd1c" providerId="ADAL" clId="{FF090BEA-ABF3-4560-BE77-6948109CB564}" dt="2023-11-02T20:57:01.769" v="2" actId="478"/>
        <pc:sldMkLst>
          <pc:docMk/>
          <pc:sldMk cId="2098953834" sldId="278"/>
        </pc:sldMkLst>
        <pc:picChg chg="del">
          <ac:chgData name="Tomko, Cameron" userId="68a360d9-75fc-4770-943e-12f29762dd1c" providerId="ADAL" clId="{FF090BEA-ABF3-4560-BE77-6948109CB564}" dt="2023-11-02T20:57:01.769" v="2" actId="478"/>
          <ac:picMkLst>
            <pc:docMk/>
            <pc:sldMk cId="2098953834" sldId="278"/>
            <ac:picMk id="34" creationId="{680F1A92-AF6F-72B1-4B82-37A993F321F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34A697-9D8B-43DE-A144-F8979DDE6FD6}" type="datetimeFigureOut">
              <a:rPr lang="en-US" smtClean="0"/>
              <a:t>11/2/2023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5AB30C-CC16-4FDF-AFE4-C5283FC81878}" type="slidenum">
              <a:rPr lang="en-US" smtClean="0"/>
              <a:t>‹#›</a:t>
            </a:fld>
            <a:endParaRPr lang="en-US"/>
          </a:p>
        </p:txBody>
      </p:sp>
    </p:spTree>
    <p:extLst>
      <p:ext uri="{BB962C8B-B14F-4D97-AF65-F5344CB8AC3E}">
        <p14:creationId xmlns:p14="http://schemas.microsoft.com/office/powerpoint/2010/main" val="3765074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Grant</a:t>
            </a:r>
          </a:p>
        </p:txBody>
      </p:sp>
      <p:sp>
        <p:nvSpPr>
          <p:cNvPr id="4" name="Slide Number Placeholder 3"/>
          <p:cNvSpPr>
            <a:spLocks noGrp="1"/>
          </p:cNvSpPr>
          <p:nvPr>
            <p:ph type="sldNum" sz="quarter" idx="5"/>
          </p:nvPr>
        </p:nvSpPr>
        <p:spPr/>
        <p:txBody>
          <a:bodyPr/>
          <a:lstStyle/>
          <a:p>
            <a:fld id="{EEDACA50-4087-45BF-A250-2F57EB912398}" type="slidenum">
              <a:rPr lang="en-US" smtClean="0"/>
              <a:t>1</a:t>
            </a:fld>
            <a:endParaRPr lang="en-US"/>
          </a:p>
        </p:txBody>
      </p:sp>
    </p:spTree>
    <p:extLst>
      <p:ext uri="{BB962C8B-B14F-4D97-AF65-F5344CB8AC3E}">
        <p14:creationId xmlns:p14="http://schemas.microsoft.com/office/powerpoint/2010/main" val="627033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Grant</a:t>
            </a:r>
          </a:p>
        </p:txBody>
      </p:sp>
      <p:sp>
        <p:nvSpPr>
          <p:cNvPr id="4" name="Slide Number Placeholder 3"/>
          <p:cNvSpPr>
            <a:spLocks noGrp="1"/>
          </p:cNvSpPr>
          <p:nvPr>
            <p:ph type="sldNum" sz="quarter" idx="5"/>
          </p:nvPr>
        </p:nvSpPr>
        <p:spPr/>
        <p:txBody>
          <a:bodyPr/>
          <a:lstStyle/>
          <a:p>
            <a:fld id="{C45AB30C-CC16-4FDF-AFE4-C5283FC81878}" type="slidenum">
              <a:rPr lang="en-US" smtClean="0"/>
              <a:t>10</a:t>
            </a:fld>
            <a:endParaRPr lang="en-US"/>
          </a:p>
        </p:txBody>
      </p:sp>
    </p:spTree>
    <p:extLst>
      <p:ext uri="{BB962C8B-B14F-4D97-AF65-F5344CB8AC3E}">
        <p14:creationId xmlns:p14="http://schemas.microsoft.com/office/powerpoint/2010/main" val="27541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Grant</a:t>
            </a:r>
          </a:p>
        </p:txBody>
      </p:sp>
      <p:sp>
        <p:nvSpPr>
          <p:cNvPr id="4" name="Slide Number Placeholder 3"/>
          <p:cNvSpPr>
            <a:spLocks noGrp="1"/>
          </p:cNvSpPr>
          <p:nvPr>
            <p:ph type="sldNum" sz="quarter" idx="5"/>
          </p:nvPr>
        </p:nvSpPr>
        <p:spPr/>
        <p:txBody>
          <a:bodyPr/>
          <a:lstStyle/>
          <a:p>
            <a:fld id="{C45AB30C-CC16-4FDF-AFE4-C5283FC81878}" type="slidenum">
              <a:rPr lang="en-US" smtClean="0"/>
              <a:t>11</a:t>
            </a:fld>
            <a:endParaRPr lang="en-US"/>
          </a:p>
        </p:txBody>
      </p:sp>
    </p:spTree>
    <p:extLst>
      <p:ext uri="{BB962C8B-B14F-4D97-AF65-F5344CB8AC3E}">
        <p14:creationId xmlns:p14="http://schemas.microsoft.com/office/powerpoint/2010/main" val="2033079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Cam</a:t>
            </a:r>
          </a:p>
        </p:txBody>
      </p:sp>
      <p:sp>
        <p:nvSpPr>
          <p:cNvPr id="4" name="Slide Number Placeholder 3"/>
          <p:cNvSpPr>
            <a:spLocks noGrp="1"/>
          </p:cNvSpPr>
          <p:nvPr>
            <p:ph type="sldNum" sz="quarter" idx="5"/>
          </p:nvPr>
        </p:nvSpPr>
        <p:spPr/>
        <p:txBody>
          <a:bodyPr/>
          <a:lstStyle/>
          <a:p>
            <a:fld id="{C45AB30C-CC16-4FDF-AFE4-C5283FC81878}" type="slidenum">
              <a:rPr lang="en-US" smtClean="0"/>
              <a:t>12</a:t>
            </a:fld>
            <a:endParaRPr lang="en-US"/>
          </a:p>
        </p:txBody>
      </p:sp>
    </p:spTree>
    <p:extLst>
      <p:ext uri="{BB962C8B-B14F-4D97-AF65-F5344CB8AC3E}">
        <p14:creationId xmlns:p14="http://schemas.microsoft.com/office/powerpoint/2010/main" val="169133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Will</a:t>
            </a:r>
          </a:p>
          <a:p>
            <a:pPr marL="171450" indent="-171450">
              <a:buFontTx/>
              <a:buChar char="-"/>
            </a:pPr>
            <a:r>
              <a:rPr lang="en-US"/>
              <a:t>We looked at the current state of Spotify and learned about their impressive use of BI, and we also looked into different organizations through case studies</a:t>
            </a:r>
          </a:p>
          <a:p>
            <a:pPr marL="171450" indent="-171450">
              <a:buFontTx/>
              <a:buChar char="-"/>
            </a:pPr>
            <a:r>
              <a:rPr lang="en-US"/>
              <a:t>We made direct recommendations for their business intelligence involving improvements to Data Warehousing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t>We delivered several specific analytical tools including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t>(1) dashboard to be used for analyzing the relationship between premium and non premium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t>(2) dashboard that analyzes hit songs to encourage efforts into platform-original content creation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t>(3) Predictive modeling to better understand listener interests</a:t>
            </a:r>
          </a:p>
          <a:p>
            <a:pPr marL="171450" indent="-171450">
              <a:buFontTx/>
              <a:buChar char="-"/>
            </a:pPr>
            <a:endParaRPr lang="en-US"/>
          </a:p>
          <a:p>
            <a:pPr marL="171450" indent="-171450">
              <a:buFontTx/>
              <a:buChar char="-"/>
            </a:pPr>
            <a:endParaRPr lang="en-US"/>
          </a:p>
        </p:txBody>
      </p:sp>
      <p:sp>
        <p:nvSpPr>
          <p:cNvPr id="4" name="Slide Number Placeholder 3"/>
          <p:cNvSpPr>
            <a:spLocks noGrp="1"/>
          </p:cNvSpPr>
          <p:nvPr>
            <p:ph type="sldNum" sz="quarter" idx="5"/>
          </p:nvPr>
        </p:nvSpPr>
        <p:spPr/>
        <p:txBody>
          <a:bodyPr/>
          <a:lstStyle/>
          <a:p>
            <a:fld id="{C45AB30C-CC16-4FDF-AFE4-C5283FC81878}" type="slidenum">
              <a:rPr lang="en-US" smtClean="0"/>
              <a:t>13</a:t>
            </a:fld>
            <a:endParaRPr lang="en-US"/>
          </a:p>
        </p:txBody>
      </p:sp>
    </p:spTree>
    <p:extLst>
      <p:ext uri="{BB962C8B-B14F-4D97-AF65-F5344CB8AC3E}">
        <p14:creationId xmlns:p14="http://schemas.microsoft.com/office/powerpoint/2010/main" val="591374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a:effectLst/>
                <a:latin typeface="Calibri" panose="020F0502020204030204" pitchFamily="34" charset="0"/>
                <a:ea typeface="Calibri" panose="020F0502020204030204" pitchFamily="34" charset="0"/>
                <a:cs typeface="Times New Roman" panose="02020603050405020304" pitchFamily="18" charset="0"/>
              </a:rPr>
              <a:t>Spotify is a music streaming service based in Stockholm, Sweden.</a:t>
            </a:r>
          </a:p>
          <a:p>
            <a:pPr marL="0" marR="0">
              <a:lnSpc>
                <a:spcPct val="107000"/>
              </a:lnSpc>
              <a:spcBef>
                <a:spcPts val="0"/>
              </a:spcBef>
              <a:spcAft>
                <a:spcPts val="800"/>
              </a:spcAft>
            </a:pPr>
            <a:r>
              <a:rPr lang="en-US" sz="1800" kern="100">
                <a:effectLst/>
                <a:latin typeface="Calibri" panose="020F0502020204030204" pitchFamily="34" charset="0"/>
                <a:ea typeface="Calibri" panose="020F0502020204030204" pitchFamily="34" charset="0"/>
                <a:cs typeface="Times New Roman" panose="02020603050405020304" pitchFamily="18" charset="0"/>
              </a:rPr>
              <a:t>They were founded in 2006, with the goal of music for everyone.</a:t>
            </a:r>
          </a:p>
          <a:p>
            <a:pPr marL="0" marR="0">
              <a:lnSpc>
                <a:spcPct val="107000"/>
              </a:lnSpc>
              <a:spcBef>
                <a:spcPts val="0"/>
              </a:spcBef>
              <a:spcAft>
                <a:spcPts val="800"/>
              </a:spcAft>
            </a:pPr>
            <a:r>
              <a:rPr lang="en-US" sz="1800" kern="100">
                <a:effectLst/>
                <a:latin typeface="Calibri" panose="020F0502020204030204" pitchFamily="34" charset="0"/>
                <a:ea typeface="Calibri" panose="020F0502020204030204" pitchFamily="34" charset="0"/>
                <a:cs typeface="Times New Roman" panose="02020603050405020304" pitchFamily="18" charset="0"/>
              </a:rPr>
              <a:t>Their main market is music streaming, but they also have podcasts and audiobooks available.</a:t>
            </a:r>
          </a:p>
          <a:p>
            <a:pPr marL="0" marR="0">
              <a:lnSpc>
                <a:spcPct val="107000"/>
              </a:lnSpc>
              <a:spcBef>
                <a:spcPts val="0"/>
              </a:spcBef>
              <a:spcAft>
                <a:spcPts val="800"/>
              </a:spcAft>
            </a:pPr>
            <a:r>
              <a:rPr lang="en-US" sz="1800" kern="100">
                <a:effectLst/>
                <a:latin typeface="Calibri" panose="020F0502020204030204" pitchFamily="34" charset="0"/>
                <a:ea typeface="Calibri" panose="020F0502020204030204" pitchFamily="34" charset="0"/>
                <a:cs typeface="Times New Roman" panose="02020603050405020304" pitchFamily="18" charset="0"/>
              </a:rPr>
              <a:t>There is both a free and a paid tier for their service, with the paid tier being $5-10 a month, this allows for features like ad free streaming and better audio quality.</a:t>
            </a:r>
          </a:p>
          <a:p>
            <a:pPr marL="0" marR="0">
              <a:lnSpc>
                <a:spcPct val="107000"/>
              </a:lnSpc>
              <a:spcBef>
                <a:spcPts val="0"/>
              </a:spcBef>
              <a:spcAft>
                <a:spcPts val="800"/>
              </a:spcAft>
            </a:pPr>
            <a:r>
              <a:rPr lang="en-US" sz="1800" kern="100">
                <a:effectLst/>
                <a:latin typeface="Calibri" panose="020F0502020204030204" pitchFamily="34" charset="0"/>
                <a:ea typeface="Calibri" panose="020F0502020204030204" pitchFamily="34" charset="0"/>
                <a:cs typeface="Times New Roman" panose="02020603050405020304" pitchFamily="18" charset="0"/>
              </a:rPr>
              <a:t>Currently 43% of their users are in a paid subscription</a:t>
            </a:r>
          </a:p>
        </p:txBody>
      </p:sp>
      <p:sp>
        <p:nvSpPr>
          <p:cNvPr id="4" name="Slide Number Placeholder 3"/>
          <p:cNvSpPr>
            <a:spLocks noGrp="1"/>
          </p:cNvSpPr>
          <p:nvPr>
            <p:ph type="sldNum" sz="quarter" idx="5"/>
          </p:nvPr>
        </p:nvSpPr>
        <p:spPr/>
        <p:txBody>
          <a:bodyPr/>
          <a:lstStyle/>
          <a:p>
            <a:fld id="{C45AB30C-CC16-4FDF-AFE4-C5283FC81878}" type="slidenum">
              <a:rPr lang="en-US" smtClean="0"/>
              <a:t>2</a:t>
            </a:fld>
            <a:endParaRPr lang="en-US"/>
          </a:p>
        </p:txBody>
      </p:sp>
    </p:spTree>
    <p:extLst>
      <p:ext uri="{BB962C8B-B14F-4D97-AF65-F5344CB8AC3E}">
        <p14:creationId xmlns:p14="http://schemas.microsoft.com/office/powerpoint/2010/main" val="939411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research we also investigated the current state of Spotify’s business intelligence. While they don’t publish their internal procedures, we were able to gather an idea of what procedures they might use through data analysist job postings and older published information. </a:t>
            </a:r>
          </a:p>
          <a:p>
            <a:endParaRPr lang="en-US" dirty="0"/>
          </a:p>
          <a:p>
            <a:r>
              <a:rPr lang="en-US" dirty="0"/>
              <a:t>Integrated information systems</a:t>
            </a:r>
          </a:p>
          <a:p>
            <a:endParaRPr lang="en-US" dirty="0"/>
          </a:p>
          <a:p>
            <a:r>
              <a:rPr lang="en-US" dirty="0"/>
              <a:t>Spotify uses BI in it’s commercial services to recommend music</a:t>
            </a:r>
          </a:p>
          <a:p>
            <a:r>
              <a:rPr lang="en-US" dirty="0"/>
              <a:t>This increases customer satisfaction and increases music streams and premium memberships</a:t>
            </a:r>
          </a:p>
          <a:p>
            <a:r>
              <a:rPr lang="en-US" dirty="0"/>
              <a:t>This is a fully automated process with no user interaction required</a:t>
            </a:r>
          </a:p>
          <a:p>
            <a:r>
              <a:rPr lang="en-US" dirty="0"/>
              <a:t>Spotify contains multiple business intelligence teams with different purposes, both external and internal</a:t>
            </a:r>
          </a:p>
        </p:txBody>
      </p:sp>
      <p:sp>
        <p:nvSpPr>
          <p:cNvPr id="4" name="Slide Number Placeholder 3"/>
          <p:cNvSpPr>
            <a:spLocks noGrp="1"/>
          </p:cNvSpPr>
          <p:nvPr>
            <p:ph type="sldNum" sz="quarter" idx="5"/>
          </p:nvPr>
        </p:nvSpPr>
        <p:spPr/>
        <p:txBody>
          <a:bodyPr/>
          <a:lstStyle/>
          <a:p>
            <a:fld id="{EEDACA50-4087-45BF-A250-2F57EB912398}" type="slidenum">
              <a:rPr lang="en-US" smtClean="0"/>
              <a:t>3</a:t>
            </a:fld>
            <a:endParaRPr lang="en-US"/>
          </a:p>
        </p:txBody>
      </p:sp>
    </p:spTree>
    <p:extLst>
      <p:ext uri="{BB962C8B-B14F-4D97-AF65-F5344CB8AC3E}">
        <p14:creationId xmlns:p14="http://schemas.microsoft.com/office/powerpoint/2010/main" val="58273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Cam</a:t>
            </a:r>
          </a:p>
        </p:txBody>
      </p:sp>
      <p:sp>
        <p:nvSpPr>
          <p:cNvPr id="4" name="Slide Number Placeholder 3"/>
          <p:cNvSpPr>
            <a:spLocks noGrp="1"/>
          </p:cNvSpPr>
          <p:nvPr>
            <p:ph type="sldNum" sz="quarter" idx="5"/>
          </p:nvPr>
        </p:nvSpPr>
        <p:spPr/>
        <p:txBody>
          <a:bodyPr/>
          <a:lstStyle/>
          <a:p>
            <a:fld id="{C45AB30C-CC16-4FDF-AFE4-C5283FC81878}" type="slidenum">
              <a:rPr lang="en-US" smtClean="0"/>
              <a:t>4</a:t>
            </a:fld>
            <a:endParaRPr lang="en-US"/>
          </a:p>
        </p:txBody>
      </p:sp>
    </p:spTree>
    <p:extLst>
      <p:ext uri="{BB962C8B-B14F-4D97-AF65-F5344CB8AC3E}">
        <p14:creationId xmlns:p14="http://schemas.microsoft.com/office/powerpoint/2010/main" val="4269982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Connor</a:t>
            </a:r>
            <a:endParaRPr lang="en-US"/>
          </a:p>
        </p:txBody>
      </p:sp>
      <p:sp>
        <p:nvSpPr>
          <p:cNvPr id="4" name="Slide Number Placeholder 3"/>
          <p:cNvSpPr>
            <a:spLocks noGrp="1"/>
          </p:cNvSpPr>
          <p:nvPr>
            <p:ph type="sldNum" sz="quarter" idx="5"/>
          </p:nvPr>
        </p:nvSpPr>
        <p:spPr/>
        <p:txBody>
          <a:bodyPr/>
          <a:lstStyle/>
          <a:p>
            <a:fld id="{C45AB30C-CC16-4FDF-AFE4-C5283FC81878}" type="slidenum">
              <a:rPr lang="en-US" smtClean="0"/>
              <a:t>5</a:t>
            </a:fld>
            <a:endParaRPr lang="en-US"/>
          </a:p>
        </p:txBody>
      </p:sp>
    </p:spTree>
    <p:extLst>
      <p:ext uri="{BB962C8B-B14F-4D97-AF65-F5344CB8AC3E}">
        <p14:creationId xmlns:p14="http://schemas.microsoft.com/office/powerpoint/2010/main" val="152058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Cam</a:t>
            </a:r>
          </a:p>
          <a:p>
            <a:endParaRPr lang="en-US" dirty="0"/>
          </a:p>
          <a:p>
            <a:r>
              <a:rPr lang="en-US" dirty="0"/>
              <a:t>The first dashboard the team created was Understanding Music Preferences of Spotify Users. The dashboard was created to answer the question of ‘How does spotify’s premium account subscription affect the user experience. To understanding user experience, the team defined it as average number of songs in a session, the distribution of sessions throughout the day, and the skipping tendencies of users, targeting at what point in a song and in what context the song is in, meaning a user playlist or a Spotify recommendation, does a user skip a song.</a:t>
            </a:r>
          </a:p>
          <a:p>
            <a:endParaRPr lang="en-US" dirty="0"/>
          </a:p>
          <a:p>
            <a:r>
              <a:rPr lang="en-US" dirty="0"/>
              <a:t>The first metric used on this dashboard is a pie chart which looks at the number of premium vs free account users. Moving to the right, an average number of song per session is presented. The stack bar chart in the middle presents Spotify with an understanding of the time of the day with the highest volume of users. Lastly, the bottom two stacked bar charts provide Spotify with insight about why users are skipping songs and in what context.</a:t>
            </a:r>
          </a:p>
          <a:p>
            <a:endParaRPr lang="en-US" dirty="0"/>
          </a:p>
          <a:p>
            <a:r>
              <a:rPr lang="en-US" dirty="0"/>
              <a:t>The interactive filters on this dashboard allow for toggling between premium and non premium user data, selecting different song context, and looking at the data of song that were skipped or not.</a:t>
            </a:r>
          </a:p>
          <a:p>
            <a:endParaRPr lang="en-US" dirty="0"/>
          </a:p>
          <a:p>
            <a:r>
              <a:rPr lang="en-US" dirty="0"/>
              <a:t>With these metrics and filters, our team has a few takeaways for </a:t>
            </a:r>
            <a:r>
              <a:rPr lang="en-US" dirty="0" err="1"/>
              <a:t>spotify</a:t>
            </a:r>
            <a:endParaRPr lang="en-US" dirty="0"/>
          </a:p>
        </p:txBody>
      </p:sp>
      <p:sp>
        <p:nvSpPr>
          <p:cNvPr id="4" name="Slide Number Placeholder 3"/>
          <p:cNvSpPr>
            <a:spLocks noGrp="1"/>
          </p:cNvSpPr>
          <p:nvPr>
            <p:ph type="sldNum" sz="quarter" idx="5"/>
          </p:nvPr>
        </p:nvSpPr>
        <p:spPr/>
        <p:txBody>
          <a:bodyPr/>
          <a:lstStyle/>
          <a:p>
            <a:fld id="{C45AB30C-CC16-4FDF-AFE4-C5283FC81878}" type="slidenum">
              <a:rPr lang="en-US" smtClean="0"/>
              <a:t>6</a:t>
            </a:fld>
            <a:endParaRPr lang="en-US"/>
          </a:p>
        </p:txBody>
      </p:sp>
    </p:spTree>
    <p:extLst>
      <p:ext uri="{BB962C8B-B14F-4D97-AF65-F5344CB8AC3E}">
        <p14:creationId xmlns:p14="http://schemas.microsoft.com/office/powerpoint/2010/main" val="722486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Prototype 2:</a:t>
            </a:r>
          </a:p>
          <a:p>
            <a:endParaRPr lang="en-US" dirty="0"/>
          </a:p>
          <a:p>
            <a:r>
              <a:rPr lang="en-US" dirty="0"/>
              <a:t>- This is a dashboard I made with a dataset of some of the top 2000 songs ever on Spotify with their popularity scores. </a:t>
            </a:r>
          </a:p>
          <a:p>
            <a:r>
              <a:rPr lang="en-US" dirty="0"/>
              <a:t>- The dashboard focuses mostly on the three genres you see on the right</a:t>
            </a:r>
          </a:p>
          <a:p>
            <a:r>
              <a:rPr lang="en-US" dirty="0"/>
              <a:t>- The major metrics are</a:t>
            </a:r>
          </a:p>
        </p:txBody>
      </p:sp>
      <p:sp>
        <p:nvSpPr>
          <p:cNvPr id="4" name="Slide Number Placeholder 3"/>
          <p:cNvSpPr>
            <a:spLocks noGrp="1"/>
          </p:cNvSpPr>
          <p:nvPr>
            <p:ph type="sldNum" sz="quarter" idx="5"/>
          </p:nvPr>
        </p:nvSpPr>
        <p:spPr/>
        <p:txBody>
          <a:bodyPr/>
          <a:lstStyle/>
          <a:p>
            <a:fld id="{C45AB30C-CC16-4FDF-AFE4-C5283FC81878}" type="slidenum">
              <a:rPr lang="en-US" smtClean="0"/>
              <a:t>7</a:t>
            </a:fld>
            <a:endParaRPr lang="en-US"/>
          </a:p>
        </p:txBody>
      </p:sp>
    </p:spTree>
    <p:extLst>
      <p:ext uri="{BB962C8B-B14F-4D97-AF65-F5344CB8AC3E}">
        <p14:creationId xmlns:p14="http://schemas.microsoft.com/office/powerpoint/2010/main" val="1814224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Will</a:t>
            </a:r>
          </a:p>
          <a:p>
            <a:pPr marL="171450" indent="-171450">
              <a:buFontTx/>
              <a:buChar char="-"/>
            </a:pPr>
            <a:r>
              <a:rPr lang="en-US" dirty="0"/>
              <a:t>Question to answer: Can </a:t>
            </a:r>
            <a:r>
              <a:rPr lang="en-US" dirty="0" err="1"/>
              <a:t>spotify</a:t>
            </a:r>
            <a:r>
              <a:rPr lang="en-US" dirty="0"/>
              <a:t> use this information to make successful platform specific content</a:t>
            </a:r>
          </a:p>
          <a:p>
            <a:pPr marL="171450" indent="-171450">
              <a:buFontTx/>
              <a:buChar char="-"/>
            </a:pPr>
            <a:r>
              <a:rPr lang="en-US" dirty="0"/>
              <a:t>This is a different view of the dashboard with the filter applied to pop songs</a:t>
            </a:r>
          </a:p>
          <a:p>
            <a:pPr marL="171450" indent="-171450">
              <a:buFontTx/>
              <a:buChar char="-"/>
            </a:pPr>
            <a:r>
              <a:rPr lang="en-US" dirty="0"/>
              <a:t>Song duration -&gt; the idea time was between 3:40 and 4:20</a:t>
            </a:r>
          </a:p>
          <a:p>
            <a:pPr marL="171450" indent="-171450">
              <a:buFontTx/>
              <a:buChar char="-"/>
            </a:pPr>
            <a:r>
              <a:rPr lang="en-US" dirty="0"/>
              <a:t>The best genre is pop. A lot of songs landed in top 2000 and trending upwards</a:t>
            </a:r>
          </a:p>
          <a:p>
            <a:pPr marL="171450" indent="-171450">
              <a:buFontTx/>
              <a:buChar char="-"/>
            </a:pPr>
            <a:r>
              <a:rPr lang="en-US" dirty="0"/>
              <a:t>Music attributes were interesting to visualize, but optimal combinations of these values would require ML or DL</a:t>
            </a:r>
          </a:p>
        </p:txBody>
      </p:sp>
      <p:sp>
        <p:nvSpPr>
          <p:cNvPr id="4" name="Slide Number Placeholder 3"/>
          <p:cNvSpPr>
            <a:spLocks noGrp="1"/>
          </p:cNvSpPr>
          <p:nvPr>
            <p:ph type="sldNum" sz="quarter" idx="5"/>
          </p:nvPr>
        </p:nvSpPr>
        <p:spPr/>
        <p:txBody>
          <a:bodyPr/>
          <a:lstStyle/>
          <a:p>
            <a:fld id="{C45AB30C-CC16-4FDF-AFE4-C5283FC81878}" type="slidenum">
              <a:rPr lang="en-US" smtClean="0"/>
              <a:t>8</a:t>
            </a:fld>
            <a:endParaRPr lang="en-US"/>
          </a:p>
        </p:txBody>
      </p:sp>
    </p:spTree>
    <p:extLst>
      <p:ext uri="{BB962C8B-B14F-4D97-AF65-F5344CB8AC3E}">
        <p14:creationId xmlns:p14="http://schemas.microsoft.com/office/powerpoint/2010/main" val="3089582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Grant</a:t>
            </a:r>
          </a:p>
        </p:txBody>
      </p:sp>
      <p:sp>
        <p:nvSpPr>
          <p:cNvPr id="4" name="Slide Number Placeholder 3"/>
          <p:cNvSpPr>
            <a:spLocks noGrp="1"/>
          </p:cNvSpPr>
          <p:nvPr>
            <p:ph type="sldNum" sz="quarter" idx="5"/>
          </p:nvPr>
        </p:nvSpPr>
        <p:spPr/>
        <p:txBody>
          <a:bodyPr/>
          <a:lstStyle/>
          <a:p>
            <a:fld id="{C45AB30C-CC16-4FDF-AFE4-C5283FC81878}" type="slidenum">
              <a:rPr lang="en-US" smtClean="0"/>
              <a:t>9</a:t>
            </a:fld>
            <a:endParaRPr lang="en-US"/>
          </a:p>
        </p:txBody>
      </p:sp>
    </p:spTree>
    <p:extLst>
      <p:ext uri="{BB962C8B-B14F-4D97-AF65-F5344CB8AC3E}">
        <p14:creationId xmlns:p14="http://schemas.microsoft.com/office/powerpoint/2010/main" val="2938136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3" name="Rectangle 13"/>
          <p:cNvSpPr>
            <a:spLocks noGrp="1"/>
          </p:cNvSpPr>
          <p:nvPr>
            <p:ph type="title"/>
          </p:nvPr>
        </p:nvSpPr>
        <p:spPr/>
        <p:txBody>
          <a:bodyPr anchor="b" anchorCtr="0"/>
          <a:lstStyle/>
          <a:p>
            <a:r>
              <a:rPr lang="en-US" noProof="1"/>
              <a:t>Click to edit Master title style</a:t>
            </a:r>
            <a:endParaRPr lang="en-US"/>
          </a:p>
        </p:txBody>
      </p:sp>
      <p:sp>
        <p:nvSpPr>
          <p:cNvPr id="14" name="Rectangle 6"/>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US"/>
          </a:p>
        </p:txBody>
      </p:sp>
      <p:sp>
        <p:nvSpPr>
          <p:cNvPr id="27" name="Rectangle 19"/>
          <p:cNvSpPr>
            <a:spLocks noGrp="1"/>
          </p:cNvSpPr>
          <p:nvPr>
            <p:ph type="ftr" sz="quarter" idx="11"/>
          </p:nvPr>
        </p:nvSpPr>
        <p:spPr/>
        <p:txBody>
          <a:bodyPr/>
          <a:lstStyle/>
          <a:p>
            <a:endParaRPr lang="en-US"/>
          </a:p>
        </p:txBody>
      </p:sp>
      <p:sp>
        <p:nvSpPr>
          <p:cNvPr id="24" name="Rectangle 26"/>
          <p:cNvSpPr>
            <a:spLocks noGrp="1"/>
          </p:cNvSpPr>
          <p:nvPr>
            <p:ph type="sldNum" sz="quarter" idx="12"/>
          </p:nvPr>
        </p:nvSpPr>
        <p:spPr/>
        <p:txBody>
          <a:bodyPr/>
          <a:lstStyle/>
          <a:p>
            <a:fld id="{A1A5B66C-87F0-468C-9966-E1250F0CCBC4}" type="slidenum">
              <a:rPr lang="en-US" smtClean="0"/>
              <a:t>‹#›</a:t>
            </a:fld>
            <a:endParaRPr lang="en-US"/>
          </a:p>
        </p:txBody>
      </p:sp>
    </p:spTree>
    <p:extLst>
      <p:ext uri="{BB962C8B-B14F-4D97-AF65-F5344CB8AC3E}">
        <p14:creationId xmlns:p14="http://schemas.microsoft.com/office/powerpoint/2010/main" val="1121860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2">
    <p:bg>
      <p:bgPr>
        <a:solidFill>
          <a:srgbClr val="AB192D"/>
        </a:solidFill>
        <a:effectLst/>
      </p:bgPr>
    </p:bg>
    <p:spTree>
      <p:nvGrpSpPr>
        <p:cNvPr id="1" name=""/>
        <p:cNvGrpSpPr/>
        <p:nvPr/>
      </p:nvGrpSpPr>
      <p:grpSpPr>
        <a:xfrm>
          <a:off x="0" y="0"/>
          <a:ext cx="0" cy="0"/>
          <a:chOff x="0" y="0"/>
          <a:chExt cx="0" cy="0"/>
        </a:xfrm>
      </p:grpSpPr>
      <p:pic>
        <p:nvPicPr>
          <p:cNvPr id="9"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 y="990601"/>
            <a:ext cx="3383438" cy="11053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1182" y="2693986"/>
            <a:ext cx="4260818" cy="4172236"/>
          </a:xfrm>
          <a:prstGeom prst="rect">
            <a:avLst/>
          </a:prstGeom>
        </p:spPr>
      </p:pic>
      <p:sp>
        <p:nvSpPr>
          <p:cNvPr id="7" name="Title 1"/>
          <p:cNvSpPr>
            <a:spLocks noGrp="1"/>
          </p:cNvSpPr>
          <p:nvPr>
            <p:ph type="ctrTitle" hasCustomPrompt="1"/>
          </p:nvPr>
        </p:nvSpPr>
        <p:spPr>
          <a:xfrm>
            <a:off x="609600" y="2537925"/>
            <a:ext cx="9144000" cy="1524001"/>
          </a:xfrm>
        </p:spPr>
        <p:txBody>
          <a:bodyPr>
            <a:noAutofit/>
          </a:bodyPr>
          <a:lstStyle>
            <a:lvl1pPr>
              <a:defRPr sz="4000" b="1">
                <a:solidFill>
                  <a:schemeClr val="bg1"/>
                </a:solidFill>
              </a:defRPr>
            </a:lvl1pPr>
          </a:lstStyle>
          <a:p>
            <a:r>
              <a:rPr lang="en-US"/>
              <a:t>Click to edit</a:t>
            </a:r>
            <a:br>
              <a:rPr lang="en-US"/>
            </a:br>
            <a:r>
              <a:rPr lang="en-US"/>
              <a:t>Master title style</a:t>
            </a:r>
          </a:p>
        </p:txBody>
      </p:sp>
      <p:sp>
        <p:nvSpPr>
          <p:cNvPr id="10" name="Subtitle 2"/>
          <p:cNvSpPr>
            <a:spLocks noGrp="1"/>
          </p:cNvSpPr>
          <p:nvPr>
            <p:ph type="subTitle" idx="1"/>
          </p:nvPr>
        </p:nvSpPr>
        <p:spPr>
          <a:xfrm>
            <a:off x="609600" y="4293573"/>
            <a:ext cx="9144000" cy="990600"/>
          </a:xfrm>
        </p:spPr>
        <p:txBody>
          <a:bodyPr anchor="t" anchorCtr="0">
            <a:normAutofit/>
          </a:bodyPr>
          <a:lstStyle>
            <a:lvl1pPr marL="0" indent="0" algn="l">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480544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12192000" cy="1143000"/>
          </a:xfrm>
          <a:prstGeom prst="rect">
            <a:avLst/>
          </a:prstGeom>
          <a:solidFill>
            <a:schemeClr val="bg2"/>
          </a:solidFill>
          <a:ln>
            <a:noFill/>
          </a:ln>
          <a:effectLst>
            <a:innerShdw blurRad="215900" dist="76200" dir="5400000">
              <a:prstClr val="black">
                <a:alpha val="1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25475" y="1447800"/>
            <a:ext cx="9144000" cy="1676400"/>
          </a:xfrm>
        </p:spPr>
        <p:txBody>
          <a:bodyPr anchor="b" anchorCtr="0"/>
          <a:lstStyle>
            <a:lvl1pPr algn="l">
              <a:defRPr lang="en-US" sz="4000" b="1" kern="1200" dirty="0">
                <a:solidFill>
                  <a:schemeClr val="tx1">
                    <a:lumMod val="85000"/>
                    <a:lumOff val="15000"/>
                  </a:schemeClr>
                </a:solidFill>
                <a:latin typeface="Verdana" pitchFamily="34" charset="0"/>
                <a:ea typeface="Verdana" pitchFamily="34" charset="0"/>
                <a:cs typeface="Verdana" pitchFamily="34" charset="0"/>
              </a:defRPr>
            </a:lvl1pPr>
          </a:lstStyle>
          <a:p>
            <a:r>
              <a:rPr lang="en-US"/>
              <a:t>Click to edit Master title style</a:t>
            </a:r>
          </a:p>
        </p:txBody>
      </p:sp>
      <p:sp>
        <p:nvSpPr>
          <p:cNvPr id="3" name="Text Placeholder 2"/>
          <p:cNvSpPr>
            <a:spLocks noGrp="1"/>
          </p:cNvSpPr>
          <p:nvPr>
            <p:ph type="body" idx="1"/>
          </p:nvPr>
        </p:nvSpPr>
        <p:spPr>
          <a:xfrm>
            <a:off x="625475" y="3124200"/>
            <a:ext cx="9144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A1A5B66C-87F0-468C-9966-E1250F0CCBC4}" type="slidenum">
              <a:rPr lang="en-US" smtClean="0"/>
              <a:t>‹#›</a:t>
            </a:fld>
            <a:endParaRPr lang="en-US"/>
          </a:p>
        </p:txBody>
      </p:sp>
      <p:sp>
        <p:nvSpPr>
          <p:cNvPr id="9" name="Footer Placeholder 2"/>
          <p:cNvSpPr>
            <a:spLocks noGrp="1"/>
          </p:cNvSpPr>
          <p:nvPr>
            <p:ph type="ftr" sz="quarter" idx="3"/>
          </p:nvPr>
        </p:nvSpPr>
        <p:spPr>
          <a:xfrm>
            <a:off x="625475" y="6400800"/>
            <a:ext cx="6807200" cy="304800"/>
          </a:xfrm>
          <a:prstGeom prst="rect">
            <a:avLst/>
          </a:prstGeom>
        </p:spPr>
        <p:txBody>
          <a:bodyPr/>
          <a:lstStyle>
            <a:lvl1pPr>
              <a:defRPr sz="1600" b="0">
                <a:solidFill>
                  <a:schemeClr val="tx2"/>
                </a:solidFill>
              </a:defRPr>
            </a:lvl1pPr>
          </a:lstStyle>
          <a:p>
            <a:endParaRPr lang="en-US"/>
          </a:p>
        </p:txBody>
      </p:sp>
      <p:pic>
        <p:nvPicPr>
          <p:cNvPr id="8" name="Picture 7" descr="greyWatermark-20.png"/>
          <p:cNvPicPr>
            <a:picLocks noChangeAspect="1"/>
          </p:cNvPicPr>
          <p:nvPr/>
        </p:nvPicPr>
        <p:blipFill>
          <a:blip r:embed="rId2" cstate="print"/>
          <a:stretch>
            <a:fillRect/>
          </a:stretch>
        </p:blipFill>
        <p:spPr>
          <a:xfrm>
            <a:off x="7949092" y="2703302"/>
            <a:ext cx="4242908" cy="4154698"/>
          </a:xfrm>
          <a:prstGeom prst="rect">
            <a:avLst/>
          </a:prstGeom>
        </p:spPr>
      </p:pic>
    </p:spTree>
    <p:extLst>
      <p:ext uri="{BB962C8B-B14F-4D97-AF65-F5344CB8AC3E}">
        <p14:creationId xmlns:p14="http://schemas.microsoft.com/office/powerpoint/2010/main" val="397825663"/>
      </p:ext>
    </p:extLst>
  </p:cSld>
  <p:clrMapOvr>
    <a:masterClrMapping/>
  </p:clrMapOvr>
  <p:extLst>
    <p:ext uri="{DCECCB84-F9BA-43D5-87BE-67443E8EF086}">
      <p15:sldGuideLst xmlns:p15="http://schemas.microsoft.com/office/powerpoint/2012/main">
        <p15:guide id="1" pos="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16000" y="1676400"/>
            <a:ext cx="4876800" cy="4495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4876800" cy="4495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A1A5B66C-87F0-468C-9966-E1250F0CCBC4}" type="slidenum">
              <a:rPr lang="en-US" smtClean="0"/>
              <a:t>‹#›</a:t>
            </a:fld>
            <a:endParaRPr lang="en-US"/>
          </a:p>
        </p:txBody>
      </p:sp>
      <p:sp>
        <p:nvSpPr>
          <p:cNvPr id="6" name="Rectangle 19"/>
          <p:cNvSpPr>
            <a:spLocks noGrp="1"/>
          </p:cNvSpPr>
          <p:nvPr>
            <p:ph type="ftr" sz="quarter" idx="11"/>
          </p:nvPr>
        </p:nvSpPr>
        <p:spPr>
          <a:xfrm>
            <a:off x="609600" y="6400800"/>
            <a:ext cx="6807200" cy="304800"/>
          </a:xfrm>
        </p:spPr>
        <p:txBody>
          <a:bodyPr/>
          <a:lstStyle/>
          <a:p>
            <a:endParaRPr lang="en-US"/>
          </a:p>
        </p:txBody>
      </p:sp>
    </p:spTree>
    <p:extLst>
      <p:ext uri="{BB962C8B-B14F-4D97-AF65-F5344CB8AC3E}">
        <p14:creationId xmlns:p14="http://schemas.microsoft.com/office/powerpoint/2010/main" val="3133112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16000" y="1496736"/>
            <a:ext cx="4876800" cy="639762"/>
          </a:xfrm>
        </p:spPr>
        <p:txBody>
          <a:bodyPr anchor="b">
            <a:noAutofit/>
          </a:bodyPr>
          <a:lstStyle>
            <a:lvl1pPr marL="0" indent="0">
              <a:buNone/>
              <a:defRPr sz="20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16000" y="2216400"/>
            <a:ext cx="4876800" cy="3955800"/>
          </a:xfrm>
        </p:spPr>
        <p:txBody>
          <a:bodyPr anchor="t" anchorCtr="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7600" y="1496736"/>
            <a:ext cx="4876800" cy="639762"/>
          </a:xfrm>
        </p:spPr>
        <p:txBody>
          <a:bodyPr anchor="b">
            <a:noAutofit/>
          </a:bodyPr>
          <a:lstStyle>
            <a:lvl1pPr marL="0" indent="0">
              <a:buNone/>
              <a:defRPr sz="20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7600" y="2216400"/>
            <a:ext cx="4876800" cy="3955800"/>
          </a:xfrm>
        </p:spPr>
        <p:txBody>
          <a:bodyPr anchor="t" anchorCtr="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A1A5B66C-87F0-468C-9966-E1250F0CCBC4}" type="slidenum">
              <a:rPr lang="en-US" smtClean="0"/>
              <a:t>‹#›</a:t>
            </a:fld>
            <a:endParaRPr lang="en-US"/>
          </a:p>
        </p:txBody>
      </p:sp>
      <p:sp>
        <p:nvSpPr>
          <p:cNvPr id="8" name="Rectangle 19"/>
          <p:cNvSpPr>
            <a:spLocks noGrp="1"/>
          </p:cNvSpPr>
          <p:nvPr>
            <p:ph type="ftr" sz="quarter" idx="11"/>
          </p:nvPr>
        </p:nvSpPr>
        <p:spPr>
          <a:xfrm>
            <a:off x="609600" y="6400800"/>
            <a:ext cx="6807200" cy="304800"/>
          </a:xfrm>
        </p:spPr>
        <p:txBody>
          <a:bodyPr/>
          <a:lstStyle/>
          <a:p>
            <a:endParaRPr lang="en-US"/>
          </a:p>
        </p:txBody>
      </p:sp>
    </p:spTree>
    <p:extLst>
      <p:ext uri="{BB962C8B-B14F-4D97-AF65-F5344CB8AC3E}">
        <p14:creationId xmlns:p14="http://schemas.microsoft.com/office/powerpoint/2010/main" val="3650745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A1A5B66C-87F0-468C-9966-E1250F0CCBC4}" type="slidenum">
              <a:rPr lang="en-US" smtClean="0"/>
              <a:t>‹#›</a:t>
            </a:fld>
            <a:endParaRPr lang="en-US"/>
          </a:p>
        </p:txBody>
      </p:sp>
      <p:sp>
        <p:nvSpPr>
          <p:cNvPr id="4" name="Rectangle 19"/>
          <p:cNvSpPr>
            <a:spLocks noGrp="1"/>
          </p:cNvSpPr>
          <p:nvPr>
            <p:ph type="ftr" sz="quarter" idx="11"/>
          </p:nvPr>
        </p:nvSpPr>
        <p:spPr>
          <a:xfrm>
            <a:off x="609600" y="6400800"/>
            <a:ext cx="6807200" cy="304800"/>
          </a:xfrm>
        </p:spPr>
        <p:txBody>
          <a:bodyPr/>
          <a:lstStyle/>
          <a:p>
            <a:endParaRPr lang="en-US"/>
          </a:p>
        </p:txBody>
      </p:sp>
    </p:spTree>
    <p:extLst>
      <p:ext uri="{BB962C8B-B14F-4D97-AF65-F5344CB8AC3E}">
        <p14:creationId xmlns:p14="http://schemas.microsoft.com/office/powerpoint/2010/main" val="1907615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 y="6391657"/>
            <a:ext cx="612396" cy="365125"/>
          </a:xfrm>
        </p:spPr>
        <p:txBody>
          <a:bodyPr/>
          <a:lstStyle/>
          <a:p>
            <a:fld id="{A1A5B66C-87F0-468C-9966-E1250F0CCBC4}" type="slidenum">
              <a:rPr lang="en-US" smtClean="0"/>
              <a:t>‹#›</a:t>
            </a:fld>
            <a:endParaRPr lang="en-US"/>
          </a:p>
        </p:txBody>
      </p:sp>
      <p:sp>
        <p:nvSpPr>
          <p:cNvPr id="3" name="Rectangle 19"/>
          <p:cNvSpPr>
            <a:spLocks noGrp="1"/>
          </p:cNvSpPr>
          <p:nvPr>
            <p:ph type="ftr" sz="quarter" idx="11"/>
          </p:nvPr>
        </p:nvSpPr>
        <p:spPr>
          <a:xfrm>
            <a:off x="609600" y="6400800"/>
            <a:ext cx="6807200" cy="304800"/>
          </a:xfrm>
        </p:spPr>
        <p:txBody>
          <a:bodyPr/>
          <a:lstStyle/>
          <a:p>
            <a:endParaRPr lang="en-US"/>
          </a:p>
        </p:txBody>
      </p:sp>
    </p:spTree>
    <p:extLst>
      <p:ext uri="{BB962C8B-B14F-4D97-AF65-F5344CB8AC3E}">
        <p14:creationId xmlns:p14="http://schemas.microsoft.com/office/powerpoint/2010/main" val="3402035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1074400" cy="1066800"/>
          </a:xfrm>
        </p:spPr>
        <p:txBody>
          <a:bodyPr anchor="b">
            <a:normAutofit/>
          </a:bodyPr>
          <a:lstStyle>
            <a:lvl1pPr algn="l">
              <a:defRPr sz="3200" b="1"/>
            </a:lvl1pPr>
          </a:lstStyle>
          <a:p>
            <a:r>
              <a:rPr lang="en-US"/>
              <a:t>Click to edit Master title style</a:t>
            </a:r>
          </a:p>
        </p:txBody>
      </p:sp>
      <p:sp>
        <p:nvSpPr>
          <p:cNvPr id="3" name="Content Placeholder 2"/>
          <p:cNvSpPr>
            <a:spLocks noGrp="1"/>
          </p:cNvSpPr>
          <p:nvPr>
            <p:ph idx="1"/>
          </p:nvPr>
        </p:nvSpPr>
        <p:spPr>
          <a:xfrm>
            <a:off x="4523709" y="1524001"/>
            <a:ext cx="7058691" cy="46481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91890" y="1524000"/>
            <a:ext cx="3564876" cy="4648200"/>
          </a:xfrm>
        </p:spPr>
        <p:txBody>
          <a:bodyPr>
            <a:normAutofit/>
          </a:bodyPr>
          <a:lstStyle>
            <a:lvl1pPr marL="0" indent="0">
              <a:buNone/>
              <a:defRPr sz="20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A1A5B66C-87F0-468C-9966-E1250F0CCBC4}" type="slidenum">
              <a:rPr lang="en-US" smtClean="0"/>
              <a:t>‹#›</a:t>
            </a:fld>
            <a:endParaRPr lang="en-US"/>
          </a:p>
        </p:txBody>
      </p:sp>
      <p:cxnSp>
        <p:nvCxnSpPr>
          <p:cNvPr id="10" name="Straight Connector 9"/>
          <p:cNvCxnSpPr/>
          <p:nvPr/>
        </p:nvCxnSpPr>
        <p:spPr>
          <a:xfrm rot="5400000">
            <a:off x="2447147" y="3581135"/>
            <a:ext cx="3810000" cy="2117"/>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19"/>
          <p:cNvSpPr>
            <a:spLocks noGrp="1"/>
          </p:cNvSpPr>
          <p:nvPr>
            <p:ph type="ftr" sz="quarter" idx="11"/>
          </p:nvPr>
        </p:nvSpPr>
        <p:spPr>
          <a:xfrm>
            <a:off x="609600" y="6400800"/>
            <a:ext cx="6807200" cy="304800"/>
          </a:xfrm>
        </p:spPr>
        <p:txBody>
          <a:bodyPr/>
          <a:lstStyle/>
          <a:p>
            <a:endParaRPr lang="en-US"/>
          </a:p>
        </p:txBody>
      </p:sp>
    </p:spTree>
    <p:extLst>
      <p:ext uri="{BB962C8B-B14F-4D97-AF65-F5344CB8AC3E}">
        <p14:creationId xmlns:p14="http://schemas.microsoft.com/office/powerpoint/2010/main" val="385815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hoto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A1A5B66C-87F0-468C-9966-E1250F0CCBC4}"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6" name="Picture Placeholder 5"/>
          <p:cNvSpPr>
            <a:spLocks noGrp="1"/>
          </p:cNvSpPr>
          <p:nvPr>
            <p:ph type="pic" sz="quarter" idx="12"/>
          </p:nvPr>
        </p:nvSpPr>
        <p:spPr>
          <a:xfrm>
            <a:off x="609600" y="1524000"/>
            <a:ext cx="7823200" cy="4648200"/>
          </a:xfrm>
        </p:spPr>
        <p:txBody>
          <a:bodyPr/>
          <a:lstStyle/>
          <a:p>
            <a:r>
              <a:rPr lang="en-US"/>
              <a:t>Click icon to add picture</a:t>
            </a:r>
          </a:p>
        </p:txBody>
      </p:sp>
      <p:sp>
        <p:nvSpPr>
          <p:cNvPr id="8" name="Text Placeholder 7"/>
          <p:cNvSpPr>
            <a:spLocks noGrp="1"/>
          </p:cNvSpPr>
          <p:nvPr>
            <p:ph type="body" sz="quarter" idx="13"/>
          </p:nvPr>
        </p:nvSpPr>
        <p:spPr>
          <a:xfrm>
            <a:off x="8737600" y="1524000"/>
            <a:ext cx="2844800" cy="4648200"/>
          </a:xfrm>
        </p:spPr>
        <p:txBody>
          <a:bodyPr>
            <a:normAutofit/>
          </a:bodyPr>
          <a:lstStyle>
            <a:lvl1pPr marL="0" indent="0">
              <a:buFontTx/>
              <a:buNone/>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8112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BlankRed">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6131" y="1066834"/>
            <a:ext cx="4459738" cy="4428034"/>
          </a:xfrm>
          <a:prstGeom prst="rect">
            <a:avLst/>
          </a:prstGeom>
        </p:spPr>
      </p:pic>
    </p:spTree>
    <p:extLst>
      <p:ext uri="{BB962C8B-B14F-4D97-AF65-F5344CB8AC3E}">
        <p14:creationId xmlns:p14="http://schemas.microsoft.com/office/powerpoint/2010/main" val="2079178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greyWatermark-20.png"/>
          <p:cNvPicPr>
            <a:picLocks noChangeAspect="1"/>
          </p:cNvPicPr>
          <p:nvPr/>
        </p:nvPicPr>
        <p:blipFill>
          <a:blip r:embed="rId2" cstate="print"/>
          <a:stretch>
            <a:fillRect/>
          </a:stretch>
        </p:blipFill>
        <p:spPr>
          <a:xfrm>
            <a:off x="7949092" y="2703302"/>
            <a:ext cx="4242908" cy="4154698"/>
          </a:xfrm>
          <a:prstGeom prst="rect">
            <a:avLst/>
          </a:prstGeom>
        </p:spPr>
      </p:pic>
      <p:sp>
        <p:nvSpPr>
          <p:cNvPr id="2" name="Title 1"/>
          <p:cNvSpPr>
            <a:spLocks noGrp="1"/>
          </p:cNvSpPr>
          <p:nvPr>
            <p:ph type="ctrTitle" hasCustomPrompt="1"/>
          </p:nvPr>
        </p:nvSpPr>
        <p:spPr>
          <a:xfrm>
            <a:off x="609600" y="2537925"/>
            <a:ext cx="9144000" cy="1524001"/>
          </a:xfrm>
        </p:spPr>
        <p:txBody>
          <a:bodyPr>
            <a:noAutofit/>
          </a:bodyPr>
          <a:lstStyle>
            <a:lvl1pPr>
              <a:defRPr sz="4000" b="1"/>
            </a:lvl1pPr>
          </a:lstStyle>
          <a:p>
            <a:r>
              <a:rPr lang="en-US"/>
              <a:t>Click to edit</a:t>
            </a:r>
            <a:br>
              <a:rPr lang="en-US"/>
            </a:br>
            <a:r>
              <a:rPr lang="en-US"/>
              <a:t>Master title style</a:t>
            </a:r>
          </a:p>
        </p:txBody>
      </p:sp>
      <p:sp>
        <p:nvSpPr>
          <p:cNvPr id="3" name="Subtitle 2"/>
          <p:cNvSpPr>
            <a:spLocks noGrp="1"/>
          </p:cNvSpPr>
          <p:nvPr>
            <p:ph type="subTitle" idx="1"/>
          </p:nvPr>
        </p:nvSpPr>
        <p:spPr>
          <a:xfrm>
            <a:off x="609600" y="4293573"/>
            <a:ext cx="9144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1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200" y="990601"/>
            <a:ext cx="3383438" cy="10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6759980"/>
      </p:ext>
    </p:extLst>
  </p:cSld>
  <p:clrMapOvr>
    <a:masterClrMapping/>
  </p:clrMapOvr>
  <p:extLst>
    <p:ext uri="{DCECCB84-F9BA-43D5-87BE-67443E8EF086}">
      <p15:sldGuideLst xmlns:p15="http://schemas.microsoft.com/office/powerpoint/2012/main">
        <p15:guide id="1" pos="45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51367"/>
            <a:ext cx="10972800" cy="800100"/>
          </a:xfrm>
          <a:prstGeom prst="rect">
            <a:avLst/>
          </a:prstGeom>
        </p:spPr>
        <p:txBody>
          <a:bodyPr vert="horz" lIns="91440" tIns="45720" rIns="91440" bIns="45720" rtlCol="0" anchor="b" anchorCtr="0">
            <a:noAutofit/>
          </a:bodyPr>
          <a:lstStyle/>
          <a:p>
            <a:r>
              <a:rPr lang="en-US"/>
              <a:t>Click to edit Master title style</a:t>
            </a:r>
          </a:p>
        </p:txBody>
      </p:sp>
      <p:sp>
        <p:nvSpPr>
          <p:cNvPr id="3" name="Text Placeholder 2"/>
          <p:cNvSpPr>
            <a:spLocks noGrp="1"/>
          </p:cNvSpPr>
          <p:nvPr>
            <p:ph type="body" idx="1"/>
          </p:nvPr>
        </p:nvSpPr>
        <p:spPr>
          <a:xfrm>
            <a:off x="609600" y="1524000"/>
            <a:ext cx="10972800" cy="4648200"/>
          </a:xfrm>
          <a:prstGeom prst="rect">
            <a:avLst/>
          </a:prstGeom>
        </p:spPr>
        <p:txBody>
          <a:bodyPr vert="horz" lIns="91440" tIns="45720" rIns="91440" bIns="4572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 y="6387664"/>
            <a:ext cx="609600" cy="394136"/>
          </a:xfrm>
          <a:prstGeom prst="rect">
            <a:avLst/>
          </a:prstGeom>
        </p:spPr>
        <p:txBody>
          <a:bodyPr vert="horz" lIns="91440" tIns="45720" rIns="91440" bIns="45720" rtlCol="0" anchor="ctr"/>
          <a:lstStyle>
            <a:lvl1pPr algn="l">
              <a:defRPr sz="1200">
                <a:solidFill>
                  <a:schemeClr val="tx1">
                    <a:lumMod val="85000"/>
                    <a:lumOff val="15000"/>
                  </a:schemeClr>
                </a:solidFill>
                <a:latin typeface="+mj-lt"/>
              </a:defRPr>
            </a:lvl1pPr>
          </a:lstStyle>
          <a:p>
            <a:fld id="{A1A5B66C-87F0-468C-9966-E1250F0CCBC4}" type="slidenum">
              <a:rPr lang="en-US" smtClean="0"/>
              <a:t>‹#›</a:t>
            </a:fld>
            <a:endParaRPr lang="en-US"/>
          </a:p>
        </p:txBody>
      </p:sp>
      <p:sp>
        <p:nvSpPr>
          <p:cNvPr id="9" name="Rectangle 8"/>
          <p:cNvSpPr/>
          <p:nvPr/>
        </p:nvSpPr>
        <p:spPr>
          <a:xfrm>
            <a:off x="609600" y="1234967"/>
            <a:ext cx="11582400" cy="457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Box 9"/>
          <p:cNvSpPr txBox="1"/>
          <p:nvPr/>
        </p:nvSpPr>
        <p:spPr>
          <a:xfrm>
            <a:off x="7315200" y="6400800"/>
            <a:ext cx="4470400" cy="369332"/>
          </a:xfrm>
          <a:prstGeom prst="rect">
            <a:avLst/>
          </a:prstGeom>
          <a:noFill/>
          <a:ln>
            <a:noFill/>
          </a:ln>
        </p:spPr>
        <p:txBody>
          <a:bodyPr wrap="square" rtlCol="0">
            <a:spAutoFit/>
          </a:bodyPr>
          <a:lstStyle/>
          <a:p>
            <a:pPr algn="r"/>
            <a:r>
              <a:rPr lang="en-US" sz="1800">
                <a:solidFill>
                  <a:schemeClr val="bg2"/>
                </a:solidFill>
                <a:latin typeface="Times New Roman" pitchFamily="18" charset="0"/>
                <a:cs typeface="Times New Roman" pitchFamily="18" charset="0"/>
              </a:rPr>
              <a:t>Worcester Polytechnic Institute</a:t>
            </a:r>
          </a:p>
        </p:txBody>
      </p:sp>
      <p:sp>
        <p:nvSpPr>
          <p:cNvPr id="13" name="Footer Placeholder 2"/>
          <p:cNvSpPr>
            <a:spLocks noGrp="1"/>
          </p:cNvSpPr>
          <p:nvPr>
            <p:ph type="ftr" sz="quarter" idx="3"/>
          </p:nvPr>
        </p:nvSpPr>
        <p:spPr>
          <a:xfrm>
            <a:off x="609600" y="6400800"/>
            <a:ext cx="6807200" cy="304800"/>
          </a:xfrm>
          <a:prstGeom prst="rect">
            <a:avLst/>
          </a:prstGeom>
        </p:spPr>
        <p:txBody>
          <a:bodyPr/>
          <a:lstStyle>
            <a:lvl1pPr>
              <a:defRPr sz="1600" b="0">
                <a:solidFill>
                  <a:schemeClr val="tx2"/>
                </a:solidFill>
              </a:defRPr>
            </a:lvl1pPr>
          </a:lstStyle>
          <a:p>
            <a:endParaRPr lang="en-US"/>
          </a:p>
        </p:txBody>
      </p:sp>
    </p:spTree>
    <p:extLst>
      <p:ext uri="{BB962C8B-B14F-4D97-AF65-F5344CB8AC3E}">
        <p14:creationId xmlns:p14="http://schemas.microsoft.com/office/powerpoint/2010/main" val="352224836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72" r:id="rId3"/>
    <p:sldLayoutId id="2147483667" r:id="rId4"/>
    <p:sldLayoutId id="2147483668" r:id="rId5"/>
    <p:sldLayoutId id="2147483669" r:id="rId6"/>
    <p:sldLayoutId id="2147483670" r:id="rId7"/>
    <p:sldLayoutId id="2147483671" r:id="rId8"/>
    <p:sldLayoutId id="2147483661" r:id="rId9"/>
    <p:sldLayoutId id="2147483662" r:id="rId10"/>
    <p:sldLayoutId id="2147483663" r:id="rId11"/>
  </p:sldLayoutIdLst>
  <p:txStyles>
    <p:titleStyle>
      <a:lvl1pPr algn="l" defTabSz="914400" rtl="0" eaLnBrk="1" latinLnBrk="0" hangingPunct="1">
        <a:spcBef>
          <a:spcPct val="0"/>
        </a:spcBef>
        <a:buNone/>
        <a:defRPr sz="3200" b="1" kern="1200">
          <a:solidFill>
            <a:schemeClr val="tx1">
              <a:lumMod val="85000"/>
              <a:lumOff val="15000"/>
            </a:schemeClr>
          </a:solidFill>
          <a:latin typeface="Verdana" pitchFamily="34" charset="0"/>
          <a:ea typeface="Verdana" pitchFamily="34" charset="0"/>
          <a:cs typeface="Verdana"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lnSpc>
          <a:spcPct val="95000"/>
        </a:lnSpc>
        <a:spcBef>
          <a:spcPts val="1200"/>
        </a:spcBef>
        <a:buClr>
          <a:schemeClr val="bg2"/>
        </a:buClr>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594360" indent="-274320" algn="l" defTabSz="914400" rtl="0" eaLnBrk="1" latinLnBrk="0" hangingPunct="1">
        <a:lnSpc>
          <a:spcPct val="95000"/>
        </a:lnSpc>
        <a:spcBef>
          <a:spcPts val="600"/>
        </a:spcBef>
        <a:buClr>
          <a:schemeClr val="bg2"/>
        </a:buClr>
        <a:buFont typeface="Verdana" pitchFamily="34" charset="0"/>
        <a:buChar char="─"/>
        <a:defRPr sz="2000" kern="1200">
          <a:solidFill>
            <a:schemeClr val="tx1"/>
          </a:solidFill>
          <a:latin typeface="Verdana" pitchFamily="34" charset="0"/>
          <a:ea typeface="Verdana" pitchFamily="34" charset="0"/>
          <a:cs typeface="Verdana" pitchFamily="34" charset="0"/>
        </a:defRPr>
      </a:lvl2pPr>
      <a:lvl3pPr marL="868680" indent="-228600" algn="l" defTabSz="914400" rtl="0" eaLnBrk="1" latinLnBrk="0" hangingPunct="1">
        <a:lnSpc>
          <a:spcPct val="95000"/>
        </a:lnSpc>
        <a:spcBef>
          <a:spcPts val="600"/>
        </a:spcBef>
        <a:buClr>
          <a:schemeClr val="bg2"/>
        </a:buClr>
        <a:buFont typeface="Wingdings" pitchFamily="2" charset="2"/>
        <a:buChar char="§"/>
        <a:defRPr sz="1800" kern="1200">
          <a:solidFill>
            <a:schemeClr val="tx1"/>
          </a:solidFill>
          <a:latin typeface="Verdana" pitchFamily="34" charset="0"/>
          <a:ea typeface="Verdana" pitchFamily="34" charset="0"/>
          <a:cs typeface="Verdana" pitchFamily="34" charset="0"/>
        </a:defRPr>
      </a:lvl3pPr>
      <a:lvl4pPr marL="1143000" indent="-228600" algn="l" defTabSz="914400" rtl="0" eaLnBrk="1" latinLnBrk="0" hangingPunct="1">
        <a:lnSpc>
          <a:spcPct val="95000"/>
        </a:lnSpc>
        <a:spcBef>
          <a:spcPts val="600"/>
        </a:spcBef>
        <a:buClr>
          <a:schemeClr val="bg2"/>
        </a:buClr>
        <a:buFont typeface="Courier New" pitchFamily="49" charset="0"/>
        <a:buChar char="o"/>
        <a:defRPr sz="1600" kern="1200">
          <a:solidFill>
            <a:schemeClr val="tx1"/>
          </a:solidFill>
          <a:latin typeface="Verdana" pitchFamily="34" charset="0"/>
          <a:ea typeface="Verdana" pitchFamily="34" charset="0"/>
          <a:cs typeface="Verdana" pitchFamily="34" charset="0"/>
        </a:defRPr>
      </a:lvl4pPr>
      <a:lvl5pPr marL="1371600" indent="-228600" algn="l" defTabSz="914400" rtl="0" eaLnBrk="1" latinLnBrk="0" hangingPunct="1">
        <a:lnSpc>
          <a:spcPct val="95000"/>
        </a:lnSpc>
        <a:spcBef>
          <a:spcPts val="600"/>
        </a:spcBef>
        <a:buClr>
          <a:schemeClr val="bg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7A10D-5511-321F-0A90-C8E2E820CF2D}"/>
              </a:ext>
            </a:extLst>
          </p:cNvPr>
          <p:cNvSpPr>
            <a:spLocks noGrp="1"/>
          </p:cNvSpPr>
          <p:nvPr>
            <p:ph type="ctrTitle"/>
          </p:nvPr>
        </p:nvSpPr>
        <p:spPr/>
        <p:txBody>
          <a:bodyPr/>
          <a:lstStyle/>
          <a:p>
            <a:r>
              <a:rPr lang="en-US"/>
              <a:t>Spotify – Team 9</a:t>
            </a:r>
          </a:p>
        </p:txBody>
      </p:sp>
      <p:sp>
        <p:nvSpPr>
          <p:cNvPr id="3" name="Subtitle 2">
            <a:extLst>
              <a:ext uri="{FF2B5EF4-FFF2-40B4-BE49-F238E27FC236}">
                <a16:creationId xmlns:a16="http://schemas.microsoft.com/office/drawing/2014/main" id="{11F949CA-1253-12E5-8880-B4DDFDC62BE1}"/>
              </a:ext>
            </a:extLst>
          </p:cNvPr>
          <p:cNvSpPr>
            <a:spLocks noGrp="1"/>
          </p:cNvSpPr>
          <p:nvPr>
            <p:ph type="subTitle" idx="1"/>
          </p:nvPr>
        </p:nvSpPr>
        <p:spPr>
          <a:xfrm>
            <a:off x="609599" y="4293573"/>
            <a:ext cx="5948517" cy="990600"/>
          </a:xfrm>
        </p:spPr>
        <p:txBody>
          <a:bodyPr/>
          <a:lstStyle/>
          <a:p>
            <a:r>
              <a:rPr lang="en-US"/>
              <a:t>William Burke, Grant Perkins, Cameron Tomko, Connor West</a:t>
            </a:r>
          </a:p>
          <a:p>
            <a:endParaRPr lang="en-US"/>
          </a:p>
        </p:txBody>
      </p:sp>
    </p:spTree>
    <p:extLst>
      <p:ext uri="{BB962C8B-B14F-4D97-AF65-F5344CB8AC3E}">
        <p14:creationId xmlns:p14="http://schemas.microsoft.com/office/powerpoint/2010/main" val="2103051618"/>
      </p:ext>
    </p:extLst>
  </p:cSld>
  <p:clrMapOvr>
    <a:masterClrMapping/>
  </p:clrMapOvr>
  <mc:AlternateContent xmlns:mc="http://schemas.openxmlformats.org/markup-compatibility/2006" xmlns:p14="http://schemas.microsoft.com/office/powerpoint/2010/main">
    <mc:Choice Requires="p14">
      <p:transition spd="slow" p14:dur="2000" advTm="11481"/>
    </mc:Choice>
    <mc:Fallback xmlns="">
      <p:transition spd="slow" advTm="1148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F17FBA-F8F2-1CA0-2E50-AB406DBB1DC3}"/>
              </a:ext>
            </a:extLst>
          </p:cNvPr>
          <p:cNvSpPr>
            <a:spLocks noGrp="1"/>
          </p:cNvSpPr>
          <p:nvPr>
            <p:ph type="title"/>
          </p:nvPr>
        </p:nvSpPr>
        <p:spPr/>
        <p:txBody>
          <a:bodyPr/>
          <a:lstStyle/>
          <a:p>
            <a:r>
              <a:rPr lang="en-US"/>
              <a:t>Implementation: Managerial</a:t>
            </a:r>
          </a:p>
        </p:txBody>
      </p:sp>
      <p:sp>
        <p:nvSpPr>
          <p:cNvPr id="5" name="Content Placeholder 4">
            <a:extLst>
              <a:ext uri="{FF2B5EF4-FFF2-40B4-BE49-F238E27FC236}">
                <a16:creationId xmlns:a16="http://schemas.microsoft.com/office/drawing/2014/main" id="{7A4C801C-2E1A-177F-8847-28A1221BB77F}"/>
              </a:ext>
            </a:extLst>
          </p:cNvPr>
          <p:cNvSpPr>
            <a:spLocks noGrp="1"/>
          </p:cNvSpPr>
          <p:nvPr>
            <p:ph idx="1"/>
          </p:nvPr>
        </p:nvSpPr>
        <p:spPr/>
        <p:txBody>
          <a:bodyPr>
            <a:normAutofit/>
          </a:bodyPr>
          <a:lstStyle/>
          <a:p>
            <a:r>
              <a:rPr lang="en-US">
                <a:latin typeface="Verdana"/>
                <a:ea typeface="Verdana"/>
              </a:rPr>
              <a:t>Kotter's Eight Step Process</a:t>
            </a:r>
            <a:endParaRPr lang="en-US"/>
          </a:p>
          <a:p>
            <a:pPr lvl="1"/>
            <a:r>
              <a:rPr lang="en-US">
                <a:latin typeface="Verdana"/>
                <a:ea typeface="Verdana"/>
              </a:rPr>
              <a:t>Prepare</a:t>
            </a:r>
            <a:endParaRPr lang="en-US"/>
          </a:p>
          <a:p>
            <a:pPr lvl="2"/>
            <a:r>
              <a:rPr lang="en-US">
                <a:latin typeface="Verdana"/>
                <a:ea typeface="Verdana"/>
              </a:rPr>
              <a:t>Spotify could lose customers!</a:t>
            </a:r>
          </a:p>
          <a:p>
            <a:pPr lvl="2"/>
            <a:r>
              <a:rPr lang="en-US">
                <a:latin typeface="Verdana"/>
                <a:ea typeface="Verdana"/>
              </a:rPr>
              <a:t>Set up leadership</a:t>
            </a:r>
          </a:p>
          <a:p>
            <a:pPr lvl="2"/>
            <a:r>
              <a:rPr lang="en-US">
                <a:latin typeface="Verdana"/>
                <a:ea typeface="Verdana"/>
              </a:rPr>
              <a:t>Create a plan/"vision"</a:t>
            </a:r>
          </a:p>
          <a:p>
            <a:pPr lvl="1"/>
            <a:r>
              <a:rPr lang="en-US">
                <a:latin typeface="Verdana"/>
                <a:ea typeface="Verdana"/>
              </a:rPr>
              <a:t>Implement</a:t>
            </a:r>
            <a:endParaRPr lang="en-US"/>
          </a:p>
          <a:p>
            <a:pPr lvl="2"/>
            <a:r>
              <a:rPr lang="en-US">
                <a:latin typeface="Verdana"/>
                <a:ea typeface="Verdana"/>
              </a:rPr>
              <a:t>Communicate to employees</a:t>
            </a:r>
          </a:p>
          <a:p>
            <a:pPr lvl="2"/>
            <a:r>
              <a:rPr lang="en-US">
                <a:latin typeface="Verdana"/>
                <a:ea typeface="Verdana"/>
              </a:rPr>
              <a:t>Remove obstacles</a:t>
            </a:r>
          </a:p>
          <a:p>
            <a:pPr lvl="2"/>
            <a:r>
              <a:rPr lang="en-US">
                <a:latin typeface="Verdana"/>
                <a:ea typeface="Verdana"/>
              </a:rPr>
              <a:t>Short-term goals</a:t>
            </a:r>
          </a:p>
          <a:p>
            <a:pPr lvl="1"/>
            <a:r>
              <a:rPr lang="en-US">
                <a:latin typeface="Verdana"/>
                <a:ea typeface="Verdana"/>
              </a:rPr>
              <a:t>Manage</a:t>
            </a:r>
            <a:endParaRPr lang="en-US"/>
          </a:p>
          <a:p>
            <a:pPr lvl="2"/>
            <a:r>
              <a:rPr lang="en-US">
                <a:latin typeface="Verdana"/>
                <a:ea typeface="Verdana"/>
              </a:rPr>
              <a:t>Continuously improve</a:t>
            </a:r>
            <a:endParaRPr lang="en-US"/>
          </a:p>
          <a:p>
            <a:pPr lvl="2"/>
            <a:r>
              <a:rPr lang="en-US">
                <a:latin typeface="Verdana"/>
                <a:ea typeface="Verdana"/>
              </a:rPr>
              <a:t>Institutionalize new approaches</a:t>
            </a:r>
          </a:p>
          <a:p>
            <a:pPr marL="0" indent="0">
              <a:buNone/>
            </a:pPr>
            <a:r>
              <a:rPr lang="en-US" sz="1400"/>
              <a:t>https://www.kotterinc.com/methodology/8-steps/</a:t>
            </a:r>
          </a:p>
          <a:p>
            <a:pPr lvl="1"/>
            <a:endParaRPr lang="en-US"/>
          </a:p>
        </p:txBody>
      </p:sp>
      <p:pic>
        <p:nvPicPr>
          <p:cNvPr id="7" name="Picture 6">
            <a:extLst>
              <a:ext uri="{FF2B5EF4-FFF2-40B4-BE49-F238E27FC236}">
                <a16:creationId xmlns:a16="http://schemas.microsoft.com/office/drawing/2014/main" id="{0A39BBE5-048A-2152-0962-77B4820BA7B5}"/>
              </a:ext>
            </a:extLst>
          </p:cNvPr>
          <p:cNvPicPr>
            <a:picLocks noChangeAspect="1"/>
          </p:cNvPicPr>
          <p:nvPr/>
        </p:nvPicPr>
        <p:blipFill>
          <a:blip r:embed="rId3"/>
          <a:stretch>
            <a:fillRect/>
          </a:stretch>
        </p:blipFill>
        <p:spPr>
          <a:xfrm>
            <a:off x="6668983" y="1588661"/>
            <a:ext cx="4158343" cy="4158343"/>
          </a:xfrm>
          <a:prstGeom prst="rect">
            <a:avLst/>
          </a:prstGeom>
        </p:spPr>
      </p:pic>
    </p:spTree>
    <p:extLst>
      <p:ext uri="{BB962C8B-B14F-4D97-AF65-F5344CB8AC3E}">
        <p14:creationId xmlns:p14="http://schemas.microsoft.com/office/powerpoint/2010/main" val="1012469227"/>
      </p:ext>
    </p:extLst>
  </p:cSld>
  <p:clrMapOvr>
    <a:masterClrMapping/>
  </p:clrMapOvr>
  <mc:AlternateContent xmlns:mc="http://schemas.openxmlformats.org/markup-compatibility/2006" xmlns:p14="http://schemas.microsoft.com/office/powerpoint/2010/main">
    <mc:Choice Requires="p14">
      <p:transition spd="slow" p14:dur="2000" advTm="117013"/>
    </mc:Choice>
    <mc:Fallback xmlns="">
      <p:transition spd="slow" advTm="11701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F17FBA-F8F2-1CA0-2E50-AB406DBB1DC3}"/>
              </a:ext>
            </a:extLst>
          </p:cNvPr>
          <p:cNvSpPr>
            <a:spLocks noGrp="1"/>
          </p:cNvSpPr>
          <p:nvPr>
            <p:ph type="title"/>
          </p:nvPr>
        </p:nvSpPr>
        <p:spPr/>
        <p:txBody>
          <a:bodyPr/>
          <a:lstStyle/>
          <a:p>
            <a:r>
              <a:rPr lang="en-US">
                <a:latin typeface="Verdana"/>
                <a:ea typeface="Verdana"/>
              </a:rPr>
              <a:t>Implementation: Technical</a:t>
            </a:r>
            <a:endParaRPr lang="en-US"/>
          </a:p>
        </p:txBody>
      </p:sp>
      <p:sp>
        <p:nvSpPr>
          <p:cNvPr id="5" name="Content Placeholder 4">
            <a:extLst>
              <a:ext uri="{FF2B5EF4-FFF2-40B4-BE49-F238E27FC236}">
                <a16:creationId xmlns:a16="http://schemas.microsoft.com/office/drawing/2014/main" id="{7A4C801C-2E1A-177F-8847-28A1221BB77F}"/>
              </a:ext>
            </a:extLst>
          </p:cNvPr>
          <p:cNvSpPr>
            <a:spLocks noGrp="1"/>
          </p:cNvSpPr>
          <p:nvPr>
            <p:ph idx="1"/>
          </p:nvPr>
        </p:nvSpPr>
        <p:spPr>
          <a:xfrm>
            <a:off x="876970" y="2040497"/>
            <a:ext cx="3616036" cy="2777005"/>
          </a:xfrm>
        </p:spPr>
        <p:txBody>
          <a:bodyPr>
            <a:normAutofit/>
          </a:bodyPr>
          <a:lstStyle/>
          <a:p>
            <a:pPr>
              <a:lnSpc>
                <a:spcPct val="150000"/>
              </a:lnSpc>
            </a:pPr>
            <a:r>
              <a:rPr lang="en-US"/>
              <a:t>Data Quality Issues</a:t>
            </a:r>
          </a:p>
          <a:p>
            <a:pPr lvl="1">
              <a:lnSpc>
                <a:spcPct val="150000"/>
              </a:lnSpc>
            </a:pPr>
            <a:r>
              <a:rPr lang="en-US"/>
              <a:t>Very few at Spotify</a:t>
            </a:r>
          </a:p>
          <a:p>
            <a:pPr lvl="1">
              <a:lnSpc>
                <a:spcPct val="150000"/>
              </a:lnSpc>
            </a:pPr>
            <a:r>
              <a:rPr lang="en-US"/>
              <a:t>Duplicate tracks</a:t>
            </a:r>
          </a:p>
          <a:p>
            <a:pPr lvl="1">
              <a:lnSpc>
                <a:spcPct val="150000"/>
              </a:lnSpc>
            </a:pPr>
            <a:r>
              <a:rPr lang="en-US"/>
              <a:t>Fake accounts</a:t>
            </a:r>
          </a:p>
          <a:p>
            <a:pPr lvl="1">
              <a:lnSpc>
                <a:spcPct val="150000"/>
              </a:lnSpc>
            </a:pPr>
            <a:r>
              <a:rPr lang="en-US"/>
              <a:t>Podcast or song</a:t>
            </a:r>
          </a:p>
        </p:txBody>
      </p:sp>
      <p:pic>
        <p:nvPicPr>
          <p:cNvPr id="2" name="Picture 1">
            <a:extLst>
              <a:ext uri="{FF2B5EF4-FFF2-40B4-BE49-F238E27FC236}">
                <a16:creationId xmlns:a16="http://schemas.microsoft.com/office/drawing/2014/main" id="{B9432C79-D6E5-F894-7A8A-3C340B0C2ACF}"/>
              </a:ext>
            </a:extLst>
          </p:cNvPr>
          <p:cNvPicPr>
            <a:picLocks noChangeAspect="1"/>
          </p:cNvPicPr>
          <p:nvPr/>
        </p:nvPicPr>
        <p:blipFill>
          <a:blip r:embed="rId3"/>
          <a:stretch>
            <a:fillRect/>
          </a:stretch>
        </p:blipFill>
        <p:spPr>
          <a:xfrm>
            <a:off x="5521706" y="1524000"/>
            <a:ext cx="5559298" cy="4081030"/>
          </a:xfrm>
          <a:prstGeom prst="rect">
            <a:avLst/>
          </a:prstGeom>
        </p:spPr>
      </p:pic>
    </p:spTree>
    <p:extLst>
      <p:ext uri="{BB962C8B-B14F-4D97-AF65-F5344CB8AC3E}">
        <p14:creationId xmlns:p14="http://schemas.microsoft.com/office/powerpoint/2010/main" val="2458170916"/>
      </p:ext>
    </p:extLst>
  </p:cSld>
  <p:clrMapOvr>
    <a:masterClrMapping/>
  </p:clrMapOvr>
  <mc:AlternateContent xmlns:mc="http://schemas.openxmlformats.org/markup-compatibility/2006" xmlns:p14="http://schemas.microsoft.com/office/powerpoint/2010/main">
    <mc:Choice Requires="p14">
      <p:transition spd="slow" p14:dur="2000" advTm="115644"/>
    </mc:Choice>
    <mc:Fallback xmlns="">
      <p:transition spd="slow" advTm="11564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19758-20D5-2954-6193-5100464B8E64}"/>
              </a:ext>
            </a:extLst>
          </p:cNvPr>
          <p:cNvSpPr>
            <a:spLocks noGrp="1"/>
          </p:cNvSpPr>
          <p:nvPr>
            <p:ph type="title"/>
          </p:nvPr>
        </p:nvSpPr>
        <p:spPr/>
        <p:txBody>
          <a:bodyPr/>
          <a:lstStyle/>
          <a:p>
            <a:r>
              <a:rPr lang="en-US"/>
              <a:t>Implementation: Ethical</a:t>
            </a:r>
          </a:p>
        </p:txBody>
      </p:sp>
      <p:sp>
        <p:nvSpPr>
          <p:cNvPr id="3" name="Content Placeholder 2">
            <a:extLst>
              <a:ext uri="{FF2B5EF4-FFF2-40B4-BE49-F238E27FC236}">
                <a16:creationId xmlns:a16="http://schemas.microsoft.com/office/drawing/2014/main" id="{F1DF8EEB-7708-00CD-4424-89BFF9B5E440}"/>
              </a:ext>
            </a:extLst>
          </p:cNvPr>
          <p:cNvSpPr>
            <a:spLocks noGrp="1"/>
          </p:cNvSpPr>
          <p:nvPr>
            <p:ph idx="1"/>
          </p:nvPr>
        </p:nvSpPr>
        <p:spPr>
          <a:xfrm>
            <a:off x="609600" y="1524000"/>
            <a:ext cx="6012873" cy="4648200"/>
          </a:xfrm>
        </p:spPr>
        <p:txBody>
          <a:bodyPr>
            <a:normAutofit fontScale="92500" lnSpcReduction="10000"/>
          </a:bodyPr>
          <a:lstStyle/>
          <a:p>
            <a:pPr>
              <a:lnSpc>
                <a:spcPct val="150000"/>
              </a:lnSpc>
            </a:pPr>
            <a:r>
              <a:rPr lang="en-US" sz="2200" dirty="0"/>
              <a:t>Data Security and Data Privacy Concerns</a:t>
            </a:r>
          </a:p>
          <a:p>
            <a:pPr lvl="1">
              <a:lnSpc>
                <a:spcPct val="150000"/>
              </a:lnSpc>
            </a:pPr>
            <a:r>
              <a:rPr lang="en-US" sz="2200" dirty="0"/>
              <a:t>Targeted advertising</a:t>
            </a:r>
          </a:p>
          <a:p>
            <a:pPr lvl="1">
              <a:lnSpc>
                <a:spcPct val="150000"/>
              </a:lnSpc>
            </a:pPr>
            <a:r>
              <a:rPr lang="en-US" sz="2200" dirty="0"/>
              <a:t>Data sold to third-party companies</a:t>
            </a:r>
          </a:p>
          <a:p>
            <a:pPr lvl="1">
              <a:lnSpc>
                <a:spcPct val="150000"/>
              </a:lnSpc>
            </a:pPr>
            <a:r>
              <a:rPr lang="en-US" sz="2200" dirty="0"/>
              <a:t>Misuse of customer data</a:t>
            </a:r>
          </a:p>
          <a:p>
            <a:pPr>
              <a:lnSpc>
                <a:spcPct val="150000"/>
              </a:lnSpc>
            </a:pPr>
            <a:r>
              <a:rPr lang="en-US" sz="2200" dirty="0"/>
              <a:t>Solution:</a:t>
            </a:r>
          </a:p>
          <a:p>
            <a:pPr lvl="1">
              <a:lnSpc>
                <a:spcPct val="150000"/>
              </a:lnSpc>
            </a:pPr>
            <a:r>
              <a:rPr lang="en-US" sz="2200" dirty="0"/>
              <a:t>Transparent about data practices through terms of service</a:t>
            </a:r>
          </a:p>
          <a:p>
            <a:pPr lvl="1">
              <a:lnSpc>
                <a:spcPct val="150000"/>
              </a:lnSpc>
            </a:pPr>
            <a:r>
              <a:rPr lang="en-US" sz="2200" dirty="0"/>
              <a:t>Store data securely and anonymously</a:t>
            </a:r>
          </a:p>
          <a:p>
            <a:pPr lvl="1">
              <a:lnSpc>
                <a:spcPct val="150000"/>
              </a:lnSpc>
            </a:pPr>
            <a:r>
              <a:rPr lang="en-US" sz="2200" dirty="0"/>
              <a:t>Create information security team</a:t>
            </a:r>
          </a:p>
          <a:p>
            <a:pPr lvl="1"/>
            <a:endParaRPr lang="en-US" dirty="0"/>
          </a:p>
        </p:txBody>
      </p:sp>
      <p:pic>
        <p:nvPicPr>
          <p:cNvPr id="2050" name="Picture 2" descr="What Is Data Security? - DATAVERSITY">
            <a:extLst>
              <a:ext uri="{FF2B5EF4-FFF2-40B4-BE49-F238E27FC236}">
                <a16:creationId xmlns:a16="http://schemas.microsoft.com/office/drawing/2014/main" id="{C66DBBB1-DD61-E6EC-9729-77E2132597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5903" y="2341418"/>
            <a:ext cx="4035755" cy="301336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81813"/>
      </p:ext>
    </p:extLst>
  </p:cSld>
  <p:clrMapOvr>
    <a:masterClrMapping/>
  </p:clrMapOvr>
  <mc:AlternateContent xmlns:mc="http://schemas.openxmlformats.org/markup-compatibility/2006" xmlns:p14="http://schemas.microsoft.com/office/powerpoint/2010/main">
    <mc:Choice Requires="p14">
      <p:transition spd="slow" p14:dur="2000" advTm="33967"/>
    </mc:Choice>
    <mc:Fallback xmlns="">
      <p:transition spd="slow" advTm="3396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AAE66-41FE-1198-09B8-CEEAAD0FBD5B}"/>
              </a:ext>
            </a:extLst>
          </p:cNvPr>
          <p:cNvSpPr>
            <a:spLocks noGrp="1"/>
          </p:cNvSpPr>
          <p:nvPr>
            <p:ph type="title"/>
          </p:nvPr>
        </p:nvSpPr>
        <p:spPr/>
        <p:txBody>
          <a:bodyPr/>
          <a:lstStyle/>
          <a:p>
            <a:r>
              <a:rPr lang="en-US"/>
              <a:t>Conclusions</a:t>
            </a:r>
          </a:p>
        </p:txBody>
      </p:sp>
      <p:sp>
        <p:nvSpPr>
          <p:cNvPr id="3" name="Content Placeholder 2">
            <a:extLst>
              <a:ext uri="{FF2B5EF4-FFF2-40B4-BE49-F238E27FC236}">
                <a16:creationId xmlns:a16="http://schemas.microsoft.com/office/drawing/2014/main" id="{126622BF-CB6B-9E12-AAFE-037341E3519A}"/>
              </a:ext>
            </a:extLst>
          </p:cNvPr>
          <p:cNvSpPr>
            <a:spLocks noGrp="1"/>
          </p:cNvSpPr>
          <p:nvPr>
            <p:ph idx="1"/>
          </p:nvPr>
        </p:nvSpPr>
        <p:spPr>
          <a:xfrm>
            <a:off x="301487" y="2273967"/>
            <a:ext cx="6049508" cy="2769704"/>
          </a:xfrm>
        </p:spPr>
        <p:txBody>
          <a:bodyPr/>
          <a:lstStyle/>
          <a:p>
            <a:r>
              <a:rPr lang="en-US" dirty="0"/>
              <a:t>Spotify’s Current State</a:t>
            </a:r>
          </a:p>
          <a:p>
            <a:endParaRPr lang="en-US" dirty="0"/>
          </a:p>
          <a:p>
            <a:r>
              <a:rPr lang="en-US" dirty="0"/>
              <a:t>BI Approach &amp; Data Warehousing</a:t>
            </a:r>
          </a:p>
          <a:p>
            <a:endParaRPr lang="en-US" dirty="0"/>
          </a:p>
          <a:p>
            <a:r>
              <a:rPr lang="en-US" dirty="0"/>
              <a:t>Analytical Takeaways</a:t>
            </a:r>
          </a:p>
        </p:txBody>
      </p:sp>
      <p:pic>
        <p:nvPicPr>
          <p:cNvPr id="1026" name="Picture 2" descr="Logo and Brand Assets — Spotify">
            <a:extLst>
              <a:ext uri="{FF2B5EF4-FFF2-40B4-BE49-F238E27FC236}">
                <a16:creationId xmlns:a16="http://schemas.microsoft.com/office/drawing/2014/main" id="{1E7C4573-1133-F296-8D32-233596CE5A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592526"/>
            <a:ext cx="6098644" cy="1830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216829"/>
      </p:ext>
    </p:extLst>
  </p:cSld>
  <p:clrMapOvr>
    <a:masterClrMapping/>
  </p:clrMapOvr>
  <mc:AlternateContent xmlns:mc="http://schemas.openxmlformats.org/markup-compatibility/2006" xmlns:p14="http://schemas.microsoft.com/office/powerpoint/2010/main">
    <mc:Choice Requires="p14">
      <p:transition spd="slow" p14:dur="2000" advTm="45135"/>
    </mc:Choice>
    <mc:Fallback xmlns="">
      <p:transition spd="slow" advTm="4513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CA2DED-AD7E-19DF-04A6-006167D04BCC}"/>
              </a:ext>
            </a:extLst>
          </p:cNvPr>
          <p:cNvSpPr>
            <a:spLocks noGrp="1"/>
          </p:cNvSpPr>
          <p:nvPr>
            <p:ph type="ctrTitle"/>
          </p:nvPr>
        </p:nvSpPr>
        <p:spPr>
          <a:xfrm>
            <a:off x="1524000" y="2564427"/>
            <a:ext cx="9144000" cy="1524001"/>
          </a:xfrm>
        </p:spPr>
        <p:txBody>
          <a:bodyPr/>
          <a:lstStyle/>
          <a:p>
            <a:pPr algn="ctr"/>
            <a:r>
              <a:rPr lang="en-US"/>
              <a:t>Thank you for attention!	</a:t>
            </a:r>
          </a:p>
        </p:txBody>
      </p:sp>
      <p:sp>
        <p:nvSpPr>
          <p:cNvPr id="5" name="Subtitle 4">
            <a:extLst>
              <a:ext uri="{FF2B5EF4-FFF2-40B4-BE49-F238E27FC236}">
                <a16:creationId xmlns:a16="http://schemas.microsoft.com/office/drawing/2014/main" id="{353CC8AF-FA7C-5135-527C-8FF2E4483164}"/>
              </a:ext>
            </a:extLst>
          </p:cNvPr>
          <p:cNvSpPr>
            <a:spLocks noGrp="1"/>
          </p:cNvSpPr>
          <p:nvPr>
            <p:ph type="subTitle" idx="1"/>
          </p:nvPr>
        </p:nvSpPr>
        <p:spPr>
          <a:xfrm>
            <a:off x="609600" y="4293573"/>
            <a:ext cx="9995452" cy="990600"/>
          </a:xfrm>
        </p:spPr>
        <p:txBody>
          <a:bodyPr/>
          <a:lstStyle/>
          <a:p>
            <a:endParaRPr lang="en-US"/>
          </a:p>
        </p:txBody>
      </p:sp>
    </p:spTree>
    <p:extLst>
      <p:ext uri="{BB962C8B-B14F-4D97-AF65-F5344CB8AC3E}">
        <p14:creationId xmlns:p14="http://schemas.microsoft.com/office/powerpoint/2010/main" val="2653819974"/>
      </p:ext>
    </p:extLst>
  </p:cSld>
  <p:clrMapOvr>
    <a:masterClrMapping/>
  </p:clrMapOvr>
  <mc:AlternateContent xmlns:mc="http://schemas.openxmlformats.org/markup-compatibility/2006" xmlns:p14="http://schemas.microsoft.com/office/powerpoint/2010/main">
    <mc:Choice Requires="p14">
      <p:transition spd="slow" p14:dur="2000" advTm="6336"/>
    </mc:Choice>
    <mc:Fallback xmlns="">
      <p:transition spd="slow" advTm="633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D899B-0CDD-ABAA-4002-24161A9594AB}"/>
              </a:ext>
            </a:extLst>
          </p:cNvPr>
          <p:cNvSpPr>
            <a:spLocks noGrp="1"/>
          </p:cNvSpPr>
          <p:nvPr>
            <p:ph type="title"/>
          </p:nvPr>
        </p:nvSpPr>
        <p:spPr/>
        <p:txBody>
          <a:bodyPr/>
          <a:lstStyle/>
          <a:p>
            <a:r>
              <a:rPr lang="en-US">
                <a:latin typeface="Verdana"/>
                <a:ea typeface="Verdana"/>
              </a:rPr>
              <a:t>Background on Spotify</a:t>
            </a:r>
            <a:endParaRPr lang="en-US"/>
          </a:p>
        </p:txBody>
      </p:sp>
      <p:pic>
        <p:nvPicPr>
          <p:cNvPr id="4" name="Picture 4" descr="Logo, company name&#10;&#10;Description automatically generated">
            <a:extLst>
              <a:ext uri="{FF2B5EF4-FFF2-40B4-BE49-F238E27FC236}">
                <a16:creationId xmlns:a16="http://schemas.microsoft.com/office/drawing/2014/main" id="{B30D7962-CF53-D9AF-116A-E9859329A458}"/>
              </a:ext>
            </a:extLst>
          </p:cNvPr>
          <p:cNvPicPr>
            <a:picLocks noGrp="1" noChangeAspect="1"/>
          </p:cNvPicPr>
          <p:nvPr>
            <p:ph idx="1"/>
          </p:nvPr>
        </p:nvPicPr>
        <p:blipFill>
          <a:blip r:embed="rId3"/>
          <a:stretch>
            <a:fillRect/>
          </a:stretch>
        </p:blipFill>
        <p:spPr>
          <a:xfrm>
            <a:off x="2246949" y="1688176"/>
            <a:ext cx="3462018" cy="1037642"/>
          </a:xfrm>
        </p:spPr>
      </p:pic>
      <p:sp>
        <p:nvSpPr>
          <p:cNvPr id="5" name="TextBox 4">
            <a:extLst>
              <a:ext uri="{FF2B5EF4-FFF2-40B4-BE49-F238E27FC236}">
                <a16:creationId xmlns:a16="http://schemas.microsoft.com/office/drawing/2014/main" id="{04E1FBC8-FDD0-09E1-FD08-575E97571F26}"/>
              </a:ext>
            </a:extLst>
          </p:cNvPr>
          <p:cNvSpPr txBox="1"/>
          <p:nvPr/>
        </p:nvSpPr>
        <p:spPr>
          <a:xfrm>
            <a:off x="6096000" y="1980576"/>
            <a:ext cx="337790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i="1">
                <a:ea typeface="Verdana"/>
              </a:rPr>
              <a:t>"Music for Everyone"</a:t>
            </a:r>
          </a:p>
        </p:txBody>
      </p:sp>
      <p:sp>
        <p:nvSpPr>
          <p:cNvPr id="3" name="TextBox 2">
            <a:extLst>
              <a:ext uri="{FF2B5EF4-FFF2-40B4-BE49-F238E27FC236}">
                <a16:creationId xmlns:a16="http://schemas.microsoft.com/office/drawing/2014/main" id="{6366A0F8-E178-3DBB-49E8-07C9C802872C}"/>
              </a:ext>
            </a:extLst>
          </p:cNvPr>
          <p:cNvSpPr txBox="1"/>
          <p:nvPr/>
        </p:nvSpPr>
        <p:spPr>
          <a:xfrm>
            <a:off x="2626436" y="2784538"/>
            <a:ext cx="6939128" cy="26952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n-US" sz="2800" b="1" u="sng" dirty="0">
                <a:ea typeface="Verdana"/>
              </a:rPr>
              <a:t>More info:</a:t>
            </a:r>
            <a:endParaRPr lang="en-US" sz="2000" dirty="0"/>
          </a:p>
          <a:p>
            <a:pPr marL="342900" indent="-342900">
              <a:lnSpc>
                <a:spcPct val="150000"/>
              </a:lnSpc>
              <a:buFont typeface="Arial"/>
              <a:buChar char="•"/>
            </a:pPr>
            <a:r>
              <a:rPr lang="en-US" sz="2400" dirty="0">
                <a:ea typeface="Verdana"/>
              </a:rPr>
              <a:t>Music streaming industry</a:t>
            </a:r>
          </a:p>
          <a:p>
            <a:pPr marL="574675" lvl="1" indent="-117475">
              <a:lnSpc>
                <a:spcPct val="150000"/>
              </a:lnSpc>
              <a:buFont typeface="Arial"/>
              <a:buChar char="•"/>
            </a:pPr>
            <a:r>
              <a:rPr lang="en-US" sz="1600" dirty="0">
                <a:ea typeface="Verdana"/>
              </a:rPr>
              <a:t>Apple Music, Amazon Music, YouTube Music, TenCent</a:t>
            </a:r>
          </a:p>
          <a:p>
            <a:pPr marL="342900" indent="-342900">
              <a:lnSpc>
                <a:spcPct val="150000"/>
              </a:lnSpc>
              <a:buFont typeface="Arial"/>
              <a:buChar char="•"/>
            </a:pPr>
            <a:r>
              <a:rPr lang="en-US" sz="2400" b="1" dirty="0">
                <a:ea typeface="Verdana"/>
              </a:rPr>
              <a:t>Music, </a:t>
            </a:r>
            <a:r>
              <a:rPr lang="en-US" sz="2400" dirty="0">
                <a:ea typeface="Verdana"/>
              </a:rPr>
              <a:t>podcasts, audiobooks</a:t>
            </a:r>
          </a:p>
          <a:p>
            <a:pPr marL="342900" indent="-342900">
              <a:lnSpc>
                <a:spcPct val="150000"/>
              </a:lnSpc>
              <a:buFont typeface="Arial"/>
              <a:buChar char="•"/>
            </a:pPr>
            <a:r>
              <a:rPr lang="en-US" sz="2400" dirty="0">
                <a:ea typeface="Verdana"/>
              </a:rPr>
              <a:t>Free and premium services</a:t>
            </a:r>
          </a:p>
        </p:txBody>
      </p:sp>
      <p:sp>
        <p:nvSpPr>
          <p:cNvPr id="7" name="TextBox 6">
            <a:extLst>
              <a:ext uri="{FF2B5EF4-FFF2-40B4-BE49-F238E27FC236}">
                <a16:creationId xmlns:a16="http://schemas.microsoft.com/office/drawing/2014/main" id="{4BA38315-9B7A-0BC0-1D52-1B4CC4C3982D}"/>
              </a:ext>
            </a:extLst>
          </p:cNvPr>
          <p:cNvSpPr txBox="1"/>
          <p:nvPr/>
        </p:nvSpPr>
        <p:spPr>
          <a:xfrm>
            <a:off x="2626437" y="5541760"/>
            <a:ext cx="693912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00B050"/>
                </a:solidFill>
                <a:ea typeface="Verdana"/>
              </a:rPr>
              <a:t>43%</a:t>
            </a:r>
            <a:r>
              <a:rPr lang="en-US" dirty="0">
                <a:ea typeface="Verdana"/>
              </a:rPr>
              <a:t> of users are premium users (195 million)*</a:t>
            </a:r>
          </a:p>
        </p:txBody>
      </p:sp>
      <p:sp>
        <p:nvSpPr>
          <p:cNvPr id="8" name="TextBox 7">
            <a:extLst>
              <a:ext uri="{FF2B5EF4-FFF2-40B4-BE49-F238E27FC236}">
                <a16:creationId xmlns:a16="http://schemas.microsoft.com/office/drawing/2014/main" id="{2F28E519-F479-AD00-6ECE-D231CF07D8BE}"/>
              </a:ext>
            </a:extLst>
          </p:cNvPr>
          <p:cNvSpPr txBox="1"/>
          <p:nvPr/>
        </p:nvSpPr>
        <p:spPr>
          <a:xfrm>
            <a:off x="-37171" y="6625683"/>
            <a:ext cx="3530134" cy="230832"/>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sz="900">
                <a:ea typeface="Verdana"/>
              </a:rPr>
              <a:t>Source: </a:t>
            </a:r>
            <a:r>
              <a:rPr lang="en-US" sz="900">
                <a:ea typeface="+mn-lt"/>
                <a:cs typeface="+mn-lt"/>
              </a:rPr>
              <a:t>https://techjury.net/blog/spotify-statistics/#gref</a:t>
            </a:r>
          </a:p>
        </p:txBody>
      </p:sp>
    </p:spTree>
    <p:extLst>
      <p:ext uri="{BB962C8B-B14F-4D97-AF65-F5344CB8AC3E}">
        <p14:creationId xmlns:p14="http://schemas.microsoft.com/office/powerpoint/2010/main" val="1819942407"/>
      </p:ext>
    </p:extLst>
  </p:cSld>
  <p:clrMapOvr>
    <a:masterClrMapping/>
  </p:clrMapOvr>
  <mc:AlternateContent xmlns:mc="http://schemas.openxmlformats.org/markup-compatibility/2006" xmlns:p14="http://schemas.microsoft.com/office/powerpoint/2010/main">
    <mc:Choice Requires="p14">
      <p:transition spd="slow" p14:dur="2000" advTm="37479"/>
    </mc:Choice>
    <mc:Fallback xmlns="">
      <p:transition spd="slow" advTm="3747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FBEA0-DE4F-64C4-488F-3CF2E02D6F15}"/>
              </a:ext>
            </a:extLst>
          </p:cNvPr>
          <p:cNvSpPr>
            <a:spLocks noGrp="1"/>
          </p:cNvSpPr>
          <p:nvPr>
            <p:ph type="title"/>
          </p:nvPr>
        </p:nvSpPr>
        <p:spPr/>
        <p:txBody>
          <a:bodyPr/>
          <a:lstStyle/>
          <a:p>
            <a:r>
              <a:rPr lang="en-US">
                <a:latin typeface="Verdana"/>
                <a:ea typeface="Verdana"/>
              </a:rPr>
              <a:t>Current Status</a:t>
            </a:r>
            <a:endParaRPr lang="en-US"/>
          </a:p>
        </p:txBody>
      </p:sp>
      <p:sp>
        <p:nvSpPr>
          <p:cNvPr id="3" name="Content Placeholder 2">
            <a:extLst>
              <a:ext uri="{FF2B5EF4-FFF2-40B4-BE49-F238E27FC236}">
                <a16:creationId xmlns:a16="http://schemas.microsoft.com/office/drawing/2014/main" id="{041F5F23-1E28-8EA8-342C-7954EFA0DF8B}"/>
              </a:ext>
            </a:extLst>
          </p:cNvPr>
          <p:cNvSpPr>
            <a:spLocks noGrp="1"/>
          </p:cNvSpPr>
          <p:nvPr>
            <p:ph idx="1"/>
          </p:nvPr>
        </p:nvSpPr>
        <p:spPr>
          <a:xfrm>
            <a:off x="609600" y="1524000"/>
            <a:ext cx="7536997" cy="4648200"/>
          </a:xfrm>
        </p:spPr>
        <p:txBody>
          <a:bodyPr/>
          <a:lstStyle/>
          <a:p>
            <a:pPr marL="0" indent="0">
              <a:buNone/>
            </a:pPr>
            <a:r>
              <a:rPr lang="en-US" sz="1800">
                <a:latin typeface="Verdana"/>
                <a:ea typeface="Verdana"/>
              </a:rPr>
              <a:t>These findings are based off job postings and other externally available data:</a:t>
            </a:r>
          </a:p>
          <a:p>
            <a:r>
              <a:rPr lang="en-US" sz="1800">
                <a:latin typeface="Verdana"/>
                <a:ea typeface="Verdana"/>
              </a:rPr>
              <a:t>Spotify does not use Excel for their business intelligence</a:t>
            </a:r>
          </a:p>
          <a:p>
            <a:r>
              <a:rPr lang="en-US" sz="1800">
                <a:latin typeface="Verdana"/>
                <a:ea typeface="Verdana"/>
              </a:rPr>
              <a:t>Spotify uses data warehouses and databases</a:t>
            </a:r>
            <a:endParaRPr lang="en-US" sz="1800"/>
          </a:p>
          <a:p>
            <a:r>
              <a:rPr lang="en-US" sz="1800">
                <a:latin typeface="Verdana"/>
                <a:ea typeface="Verdana"/>
              </a:rPr>
              <a:t>Spotify uses IIS like Luigi, Hadoop, and Pig for data integration</a:t>
            </a:r>
          </a:p>
          <a:p>
            <a:r>
              <a:rPr lang="en-US" sz="1800">
                <a:latin typeface="Verdana"/>
                <a:ea typeface="Verdana"/>
              </a:rPr>
              <a:t>Spotify has an extensive business intelligence department</a:t>
            </a:r>
          </a:p>
          <a:p>
            <a:r>
              <a:rPr lang="en-US" sz="1800">
                <a:latin typeface="Verdana"/>
                <a:ea typeface="Verdana"/>
              </a:rPr>
              <a:t>Spotify mainly uses Luigi to construct data pipelines, Luigi is an opensource framework for complex data pipelines including different script types and visualizations</a:t>
            </a:r>
          </a:p>
          <a:p>
            <a:r>
              <a:rPr lang="en-US" sz="1800">
                <a:latin typeface="Verdana"/>
                <a:ea typeface="Verdana"/>
              </a:rPr>
              <a:t>Spotify is a stage 5 BI driven company</a:t>
            </a:r>
          </a:p>
          <a:p>
            <a:endParaRPr lang="en-US" sz="1800">
              <a:latin typeface="Verdana"/>
              <a:ea typeface="Verdana"/>
            </a:endParaRPr>
          </a:p>
        </p:txBody>
      </p:sp>
      <p:pic>
        <p:nvPicPr>
          <p:cNvPr id="5" name="Picture 5" descr="Logo, icon&#10;&#10;Description automatically generated">
            <a:extLst>
              <a:ext uri="{FF2B5EF4-FFF2-40B4-BE49-F238E27FC236}">
                <a16:creationId xmlns:a16="http://schemas.microsoft.com/office/drawing/2014/main" id="{688085A1-5205-433D-1FBE-98FA23EAEAB1}"/>
              </a:ext>
            </a:extLst>
          </p:cNvPr>
          <p:cNvPicPr>
            <a:picLocks noChangeAspect="1"/>
          </p:cNvPicPr>
          <p:nvPr/>
        </p:nvPicPr>
        <p:blipFill>
          <a:blip r:embed="rId3"/>
          <a:stretch>
            <a:fillRect/>
          </a:stretch>
        </p:blipFill>
        <p:spPr>
          <a:xfrm>
            <a:off x="8690882" y="2057400"/>
            <a:ext cx="2743200" cy="2743200"/>
          </a:xfrm>
          <a:prstGeom prst="rect">
            <a:avLst/>
          </a:prstGeom>
        </p:spPr>
      </p:pic>
    </p:spTree>
    <p:extLst>
      <p:ext uri="{BB962C8B-B14F-4D97-AF65-F5344CB8AC3E}">
        <p14:creationId xmlns:p14="http://schemas.microsoft.com/office/powerpoint/2010/main" val="2098953834"/>
      </p:ext>
    </p:extLst>
  </p:cSld>
  <p:clrMapOvr>
    <a:masterClrMapping/>
  </p:clrMapOvr>
  <mc:AlternateContent xmlns:mc="http://schemas.openxmlformats.org/markup-compatibility/2006" xmlns:p14="http://schemas.microsoft.com/office/powerpoint/2010/main">
    <mc:Choice Requires="p14">
      <p:transition spd="slow" p14:dur="2000" advTm="135180"/>
    </mc:Choice>
    <mc:Fallback xmlns="">
      <p:transition spd="slow" advTm="13518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61834-3824-46F0-3492-43F94AF1BDD8}"/>
              </a:ext>
            </a:extLst>
          </p:cNvPr>
          <p:cNvSpPr>
            <a:spLocks noGrp="1"/>
          </p:cNvSpPr>
          <p:nvPr>
            <p:ph type="title"/>
          </p:nvPr>
        </p:nvSpPr>
        <p:spPr/>
        <p:txBody>
          <a:bodyPr/>
          <a:lstStyle/>
          <a:p>
            <a:r>
              <a:rPr lang="en-US"/>
              <a:t>Summary of Case Studies</a:t>
            </a:r>
          </a:p>
        </p:txBody>
      </p:sp>
      <p:sp>
        <p:nvSpPr>
          <p:cNvPr id="3" name="Text Placeholder 2">
            <a:extLst>
              <a:ext uri="{FF2B5EF4-FFF2-40B4-BE49-F238E27FC236}">
                <a16:creationId xmlns:a16="http://schemas.microsoft.com/office/drawing/2014/main" id="{E23FF26D-AD6A-DC39-F6C2-69C1ABD3F0CA}"/>
              </a:ext>
            </a:extLst>
          </p:cNvPr>
          <p:cNvSpPr>
            <a:spLocks noGrp="1"/>
          </p:cNvSpPr>
          <p:nvPr>
            <p:ph type="body" idx="1"/>
          </p:nvPr>
        </p:nvSpPr>
        <p:spPr>
          <a:xfrm>
            <a:off x="609600" y="1370360"/>
            <a:ext cx="5273964" cy="639762"/>
          </a:xfrm>
        </p:spPr>
        <p:txBody>
          <a:bodyPr/>
          <a:lstStyle/>
          <a:p>
            <a:r>
              <a:rPr lang="en-US">
                <a:solidFill>
                  <a:schemeClr val="tx1"/>
                </a:solidFill>
              </a:rPr>
              <a:t>Amazon’s Recommendation Engine</a:t>
            </a:r>
          </a:p>
        </p:txBody>
      </p:sp>
      <p:sp>
        <p:nvSpPr>
          <p:cNvPr id="4" name="Content Placeholder 3">
            <a:extLst>
              <a:ext uri="{FF2B5EF4-FFF2-40B4-BE49-F238E27FC236}">
                <a16:creationId xmlns:a16="http://schemas.microsoft.com/office/drawing/2014/main" id="{194AB421-AF1B-507D-B92B-758CEC6E958A}"/>
              </a:ext>
            </a:extLst>
          </p:cNvPr>
          <p:cNvSpPr>
            <a:spLocks noGrp="1"/>
          </p:cNvSpPr>
          <p:nvPr>
            <p:ph sz="half" idx="2"/>
          </p:nvPr>
        </p:nvSpPr>
        <p:spPr>
          <a:xfrm>
            <a:off x="3269673" y="2229015"/>
            <a:ext cx="2918691" cy="3955800"/>
          </a:xfrm>
        </p:spPr>
        <p:txBody>
          <a:bodyPr>
            <a:normAutofit/>
          </a:bodyPr>
          <a:lstStyle/>
          <a:p>
            <a:r>
              <a:rPr lang="en-US" sz="1600">
                <a:latin typeface="+mn-lt"/>
              </a:rPr>
              <a:t>Services are Amazon Pay, Amazon Web Services, Amazon Pantry, and Amazon Online Shopping</a:t>
            </a:r>
          </a:p>
          <a:p>
            <a:r>
              <a:rPr lang="en-US" sz="1600">
                <a:latin typeface="+mn-lt"/>
              </a:rPr>
              <a:t>Leverages data using BI to prioritize customer needs</a:t>
            </a:r>
          </a:p>
          <a:p>
            <a:r>
              <a:rPr lang="en-US" sz="1600">
                <a:latin typeface="+mn-lt"/>
              </a:rPr>
              <a:t>Uses a collaborative filtering engine for a personalized recommendation system</a:t>
            </a:r>
          </a:p>
          <a:p>
            <a:endParaRPr lang="en-US" sz="1600"/>
          </a:p>
        </p:txBody>
      </p:sp>
      <p:sp>
        <p:nvSpPr>
          <p:cNvPr id="5" name="Text Placeholder 4">
            <a:extLst>
              <a:ext uri="{FF2B5EF4-FFF2-40B4-BE49-F238E27FC236}">
                <a16:creationId xmlns:a16="http://schemas.microsoft.com/office/drawing/2014/main" id="{08A3F078-A3D6-67B2-4E39-FC778A822AFE}"/>
              </a:ext>
            </a:extLst>
          </p:cNvPr>
          <p:cNvSpPr>
            <a:spLocks noGrp="1"/>
          </p:cNvSpPr>
          <p:nvPr>
            <p:ph type="body" sz="quarter" idx="3"/>
          </p:nvPr>
        </p:nvSpPr>
        <p:spPr>
          <a:xfrm>
            <a:off x="6188364" y="1370360"/>
            <a:ext cx="4876800" cy="639762"/>
          </a:xfrm>
        </p:spPr>
        <p:txBody>
          <a:bodyPr/>
          <a:lstStyle/>
          <a:p>
            <a:r>
              <a:rPr lang="en-US">
                <a:solidFill>
                  <a:schemeClr val="tx1"/>
                </a:solidFill>
              </a:rPr>
              <a:t>Netflix’s </a:t>
            </a:r>
            <a:r>
              <a:rPr lang="en-US" i="1">
                <a:solidFill>
                  <a:schemeClr val="tx1"/>
                </a:solidFill>
              </a:rPr>
              <a:t>House of Cards</a:t>
            </a:r>
          </a:p>
        </p:txBody>
      </p:sp>
      <p:sp>
        <p:nvSpPr>
          <p:cNvPr id="6" name="Content Placeholder 5">
            <a:extLst>
              <a:ext uri="{FF2B5EF4-FFF2-40B4-BE49-F238E27FC236}">
                <a16:creationId xmlns:a16="http://schemas.microsoft.com/office/drawing/2014/main" id="{CB866BB0-9F63-78F7-6C3F-FE616A31B8DC}"/>
              </a:ext>
            </a:extLst>
          </p:cNvPr>
          <p:cNvSpPr>
            <a:spLocks noGrp="1"/>
          </p:cNvSpPr>
          <p:nvPr>
            <p:ph sz="quarter" idx="4"/>
          </p:nvPr>
        </p:nvSpPr>
        <p:spPr>
          <a:xfrm>
            <a:off x="9013873" y="2229015"/>
            <a:ext cx="2766291" cy="3955800"/>
          </a:xfrm>
        </p:spPr>
        <p:txBody>
          <a:bodyPr>
            <a:normAutofit/>
          </a:bodyPr>
          <a:lstStyle/>
          <a:p>
            <a:r>
              <a:rPr lang="en-US" sz="1600">
                <a:latin typeface="+mn-lt"/>
              </a:rPr>
              <a:t>Netflix Original Series</a:t>
            </a:r>
          </a:p>
          <a:p>
            <a:r>
              <a:rPr lang="en-US" sz="1600">
                <a:latin typeface="+mn-lt"/>
              </a:rPr>
              <a:t>Used media data to create show</a:t>
            </a:r>
          </a:p>
          <a:p>
            <a:r>
              <a:rPr lang="en-US" sz="1600">
                <a:latin typeface="+mn-lt"/>
              </a:rPr>
              <a:t>Implemented BI in decision making when drafting plans</a:t>
            </a:r>
          </a:p>
          <a:p>
            <a:r>
              <a:rPr lang="en-US" sz="1600">
                <a:latin typeface="+mn-lt"/>
              </a:rPr>
              <a:t>Showcases how BI can be used to understand what is popular among different audiences</a:t>
            </a:r>
          </a:p>
        </p:txBody>
      </p:sp>
      <p:pic>
        <p:nvPicPr>
          <p:cNvPr id="11" name="Picture 2" descr="House of Cards (TV Series 2013–2018) - IMDb">
            <a:extLst>
              <a:ext uri="{FF2B5EF4-FFF2-40B4-BE49-F238E27FC236}">
                <a16:creationId xmlns:a16="http://schemas.microsoft.com/office/drawing/2014/main" id="{EB189D67-5AF9-FEB2-EEBA-D6F78C1367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3800" y="2229015"/>
            <a:ext cx="2494637" cy="347751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0C05D04-522F-495F-4706-FFFAF09E33E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5469" r="3223" b="1213"/>
          <a:stretch/>
        </p:blipFill>
        <p:spPr bwMode="auto">
          <a:xfrm>
            <a:off x="609600" y="2229015"/>
            <a:ext cx="2494637" cy="347751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8205431"/>
      </p:ext>
    </p:extLst>
  </p:cSld>
  <p:clrMapOvr>
    <a:masterClrMapping/>
  </p:clrMapOvr>
  <mc:AlternateContent xmlns:mc="http://schemas.openxmlformats.org/markup-compatibility/2006" xmlns:p14="http://schemas.microsoft.com/office/powerpoint/2010/main">
    <mc:Choice Requires="p14">
      <p:transition spd="slow" p14:dur="2000" advTm="87344"/>
    </mc:Choice>
    <mc:Fallback xmlns="">
      <p:transition spd="slow" advTm="8734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0AAC0-EE31-9435-5273-8C546075D2D4}"/>
              </a:ext>
            </a:extLst>
          </p:cNvPr>
          <p:cNvSpPr>
            <a:spLocks noGrp="1"/>
          </p:cNvSpPr>
          <p:nvPr>
            <p:ph type="title"/>
          </p:nvPr>
        </p:nvSpPr>
        <p:spPr/>
        <p:txBody>
          <a:bodyPr/>
          <a:lstStyle/>
          <a:p>
            <a:r>
              <a:rPr lang="en-US"/>
              <a:t>Proposed BI Solution</a:t>
            </a:r>
          </a:p>
        </p:txBody>
      </p:sp>
      <p:sp>
        <p:nvSpPr>
          <p:cNvPr id="3" name="Content Placeholder 2">
            <a:extLst>
              <a:ext uri="{FF2B5EF4-FFF2-40B4-BE49-F238E27FC236}">
                <a16:creationId xmlns:a16="http://schemas.microsoft.com/office/drawing/2014/main" id="{CEA0B37B-7F2D-9B9B-00C9-B8E65DE70345}"/>
              </a:ext>
            </a:extLst>
          </p:cNvPr>
          <p:cNvSpPr>
            <a:spLocks noGrp="1"/>
          </p:cNvSpPr>
          <p:nvPr>
            <p:ph idx="1"/>
          </p:nvPr>
        </p:nvSpPr>
        <p:spPr>
          <a:xfrm>
            <a:off x="609600" y="1524000"/>
            <a:ext cx="6795408" cy="4648200"/>
          </a:xfrm>
        </p:spPr>
        <p:txBody>
          <a:bodyPr/>
          <a:lstStyle/>
          <a:p>
            <a:r>
              <a:rPr lang="en-US" sz="2000">
                <a:latin typeface="Verdana"/>
                <a:ea typeface="Verdana"/>
              </a:rPr>
              <a:t>Our business intelligence solution is built around user session tracking</a:t>
            </a:r>
          </a:p>
          <a:p>
            <a:r>
              <a:rPr lang="en-US" sz="2000">
                <a:latin typeface="Verdana"/>
                <a:ea typeface="Verdana"/>
              </a:rPr>
              <a:t>We created both a tactical and a strategic dashboard</a:t>
            </a:r>
            <a:endParaRPr lang="en-US" sz="2000"/>
          </a:p>
          <a:p>
            <a:r>
              <a:rPr lang="en-US" sz="2000">
                <a:latin typeface="Verdana"/>
                <a:ea typeface="Verdana"/>
              </a:rPr>
              <a:t>These dashboards allow managers to monitor how Spotify is running, and where they need to improve and adapt</a:t>
            </a:r>
            <a:endParaRPr lang="en-US" sz="2000"/>
          </a:p>
          <a:p>
            <a:r>
              <a:rPr lang="en-US" sz="2000">
                <a:latin typeface="Verdana"/>
                <a:ea typeface="Verdana"/>
              </a:rPr>
              <a:t>We also performed a data analysis focused on when and why users skip recommended tracks</a:t>
            </a:r>
          </a:p>
          <a:p>
            <a:r>
              <a:rPr lang="en-US" sz="2000">
                <a:latin typeface="Verdana"/>
                <a:ea typeface="Verdana"/>
              </a:rPr>
              <a:t>We belive that our BI soultions will help Spotify make better decisions in the future</a:t>
            </a:r>
            <a:endParaRPr lang="en-US" sz="2000"/>
          </a:p>
        </p:txBody>
      </p:sp>
      <p:pic>
        <p:nvPicPr>
          <p:cNvPr id="5" name="Picture 5" descr="Diagram&#10;&#10;Description automatically generated">
            <a:extLst>
              <a:ext uri="{FF2B5EF4-FFF2-40B4-BE49-F238E27FC236}">
                <a16:creationId xmlns:a16="http://schemas.microsoft.com/office/drawing/2014/main" id="{F1A66688-6EFF-65CC-7B45-4F831D2A8996}"/>
              </a:ext>
            </a:extLst>
          </p:cNvPr>
          <p:cNvPicPr>
            <a:picLocks noChangeAspect="1"/>
          </p:cNvPicPr>
          <p:nvPr/>
        </p:nvPicPr>
        <p:blipFill rotWithShape="1">
          <a:blip r:embed="rId3"/>
          <a:srcRect r="-153" b="425"/>
          <a:stretch/>
        </p:blipFill>
        <p:spPr>
          <a:xfrm>
            <a:off x="7398203" y="2160333"/>
            <a:ext cx="4457705" cy="3190481"/>
          </a:xfrm>
          <a:prstGeom prst="rect">
            <a:avLst/>
          </a:prstGeom>
        </p:spPr>
      </p:pic>
      <p:sp>
        <p:nvSpPr>
          <p:cNvPr id="6" name="TextBox 5">
            <a:extLst>
              <a:ext uri="{FF2B5EF4-FFF2-40B4-BE49-F238E27FC236}">
                <a16:creationId xmlns:a16="http://schemas.microsoft.com/office/drawing/2014/main" id="{C9CD79CE-DD14-C3F6-29B3-1C8330E218CB}"/>
              </a:ext>
            </a:extLst>
          </p:cNvPr>
          <p:cNvSpPr txBox="1"/>
          <p:nvPr/>
        </p:nvSpPr>
        <p:spPr>
          <a:xfrm>
            <a:off x="8756196" y="5429250"/>
            <a:ext cx="2270173" cy="276999"/>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sz="1200" i="1">
                <a:ea typeface="Verdana"/>
              </a:rPr>
              <a:t>User Session Star Diagram</a:t>
            </a:r>
          </a:p>
        </p:txBody>
      </p:sp>
    </p:spTree>
    <p:extLst>
      <p:ext uri="{BB962C8B-B14F-4D97-AF65-F5344CB8AC3E}">
        <p14:creationId xmlns:p14="http://schemas.microsoft.com/office/powerpoint/2010/main" val="3352979518"/>
      </p:ext>
    </p:extLst>
  </p:cSld>
  <p:clrMapOvr>
    <a:masterClrMapping/>
  </p:clrMapOvr>
  <mc:AlternateContent xmlns:mc="http://schemas.openxmlformats.org/markup-compatibility/2006" xmlns:p14="http://schemas.microsoft.com/office/powerpoint/2010/main">
    <mc:Choice Requires="p14">
      <p:transition spd="slow" p14:dur="2000" advTm="42132"/>
    </mc:Choice>
    <mc:Fallback xmlns="">
      <p:transition spd="slow" advTm="4213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9A4B7-CFC3-E93B-C8C5-ADD7E9F33EC0}"/>
              </a:ext>
            </a:extLst>
          </p:cNvPr>
          <p:cNvSpPr>
            <a:spLocks noGrp="1"/>
          </p:cNvSpPr>
          <p:nvPr>
            <p:ph type="title"/>
          </p:nvPr>
        </p:nvSpPr>
        <p:spPr/>
        <p:txBody>
          <a:bodyPr/>
          <a:lstStyle/>
          <a:p>
            <a:r>
              <a:rPr lang="en-US" sz="2700"/>
              <a:t>Prototype 1: Understanding Music Preferences of Users</a:t>
            </a:r>
          </a:p>
        </p:txBody>
      </p:sp>
      <p:sp>
        <p:nvSpPr>
          <p:cNvPr id="3" name="Content Placeholder 2">
            <a:extLst>
              <a:ext uri="{FF2B5EF4-FFF2-40B4-BE49-F238E27FC236}">
                <a16:creationId xmlns:a16="http://schemas.microsoft.com/office/drawing/2014/main" id="{F587BE23-3C92-4081-FE69-93D2A0AD2CA4}"/>
              </a:ext>
            </a:extLst>
          </p:cNvPr>
          <p:cNvSpPr>
            <a:spLocks noGrp="1"/>
          </p:cNvSpPr>
          <p:nvPr>
            <p:ph idx="1"/>
          </p:nvPr>
        </p:nvSpPr>
        <p:spPr>
          <a:xfrm>
            <a:off x="7554686" y="1649183"/>
            <a:ext cx="4027714" cy="4844144"/>
          </a:xfrm>
        </p:spPr>
        <p:txBody>
          <a:bodyPr/>
          <a:lstStyle/>
          <a:p>
            <a:pPr marL="0" indent="0" algn="ctr">
              <a:buNone/>
            </a:pPr>
            <a:r>
              <a:rPr lang="en-US" b="1" dirty="0"/>
              <a:t>Possible Takeaways</a:t>
            </a:r>
          </a:p>
          <a:p>
            <a:r>
              <a:rPr lang="en-US" sz="2200" dirty="0"/>
              <a:t>Understanding into the difference in tendencies of premium versus non premium users</a:t>
            </a:r>
          </a:p>
          <a:p>
            <a:r>
              <a:rPr lang="en-US" sz="2200" dirty="0"/>
              <a:t>Determining skipping points in songs and understanding the context of the song in the session</a:t>
            </a:r>
          </a:p>
          <a:p>
            <a:r>
              <a:rPr lang="en-US" sz="2200" dirty="0"/>
              <a:t>Enticing non premium users to upgrade</a:t>
            </a:r>
          </a:p>
        </p:txBody>
      </p:sp>
      <p:pic>
        <p:nvPicPr>
          <p:cNvPr id="5" name="Picture 4">
            <a:extLst>
              <a:ext uri="{FF2B5EF4-FFF2-40B4-BE49-F238E27FC236}">
                <a16:creationId xmlns:a16="http://schemas.microsoft.com/office/drawing/2014/main" id="{3D0D0911-E48A-F5DC-5B14-5452EE228F3A}"/>
              </a:ext>
            </a:extLst>
          </p:cNvPr>
          <p:cNvPicPr>
            <a:picLocks noChangeAspect="1"/>
          </p:cNvPicPr>
          <p:nvPr/>
        </p:nvPicPr>
        <p:blipFill>
          <a:blip r:embed="rId3"/>
          <a:stretch>
            <a:fillRect/>
          </a:stretch>
        </p:blipFill>
        <p:spPr>
          <a:xfrm>
            <a:off x="609600" y="1447799"/>
            <a:ext cx="6637986" cy="5246913"/>
          </a:xfrm>
          <a:prstGeom prst="rect">
            <a:avLst/>
          </a:prstGeom>
          <a:ln>
            <a:solidFill>
              <a:schemeClr val="tx1"/>
            </a:solidFill>
          </a:ln>
        </p:spPr>
      </p:pic>
    </p:spTree>
    <p:extLst>
      <p:ext uri="{BB962C8B-B14F-4D97-AF65-F5344CB8AC3E}">
        <p14:creationId xmlns:p14="http://schemas.microsoft.com/office/powerpoint/2010/main" val="1877122323"/>
      </p:ext>
    </p:extLst>
  </p:cSld>
  <p:clrMapOvr>
    <a:masterClrMapping/>
  </p:clrMapOvr>
  <mc:AlternateContent xmlns:mc="http://schemas.openxmlformats.org/markup-compatibility/2006" xmlns:p14="http://schemas.microsoft.com/office/powerpoint/2010/main">
    <mc:Choice Requires="p14">
      <p:transition spd="slow" p14:dur="2000" advTm="93635"/>
    </mc:Choice>
    <mc:Fallback xmlns="">
      <p:transition spd="slow" advTm="9363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A2C3F-38AE-C7F8-333E-23C2109B9599}"/>
              </a:ext>
            </a:extLst>
          </p:cNvPr>
          <p:cNvSpPr>
            <a:spLocks noGrp="1"/>
          </p:cNvSpPr>
          <p:nvPr>
            <p:ph type="title"/>
          </p:nvPr>
        </p:nvSpPr>
        <p:spPr/>
        <p:txBody>
          <a:bodyPr/>
          <a:lstStyle/>
          <a:p>
            <a:r>
              <a:rPr lang="en-US"/>
              <a:t>Prototype 2</a:t>
            </a:r>
          </a:p>
        </p:txBody>
      </p:sp>
      <p:pic>
        <p:nvPicPr>
          <p:cNvPr id="2050" name="Picture 2">
            <a:extLst>
              <a:ext uri="{FF2B5EF4-FFF2-40B4-BE49-F238E27FC236}">
                <a16:creationId xmlns:a16="http://schemas.microsoft.com/office/drawing/2014/main" id="{547DB6E8-D1F1-D106-3E2C-674683785B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2850" y="1395741"/>
            <a:ext cx="8906300" cy="49634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256186"/>
      </p:ext>
    </p:extLst>
  </p:cSld>
  <p:clrMapOvr>
    <a:masterClrMapping/>
  </p:clrMapOvr>
  <mc:AlternateContent xmlns:mc="http://schemas.openxmlformats.org/markup-compatibility/2006" xmlns:p14="http://schemas.microsoft.com/office/powerpoint/2010/main">
    <mc:Choice Requires="p14">
      <p:transition spd="slow" p14:dur="2000" advTm="49574"/>
    </mc:Choice>
    <mc:Fallback xmlns="">
      <p:transition spd="slow" advTm="4957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A2C3F-38AE-C7F8-333E-23C2109B9599}"/>
              </a:ext>
            </a:extLst>
          </p:cNvPr>
          <p:cNvSpPr>
            <a:spLocks noGrp="1"/>
          </p:cNvSpPr>
          <p:nvPr>
            <p:ph type="title"/>
          </p:nvPr>
        </p:nvSpPr>
        <p:spPr/>
        <p:txBody>
          <a:bodyPr/>
          <a:lstStyle/>
          <a:p>
            <a:r>
              <a:rPr lang="en-US"/>
              <a:t>Prototype 2 (cont.)</a:t>
            </a:r>
          </a:p>
        </p:txBody>
      </p:sp>
      <p:sp>
        <p:nvSpPr>
          <p:cNvPr id="3" name="Content Placeholder 2">
            <a:extLst>
              <a:ext uri="{FF2B5EF4-FFF2-40B4-BE49-F238E27FC236}">
                <a16:creationId xmlns:a16="http://schemas.microsoft.com/office/drawing/2014/main" id="{7D14CA9F-8950-8FBC-3416-B54426FC8D5C}"/>
              </a:ext>
            </a:extLst>
          </p:cNvPr>
          <p:cNvSpPr>
            <a:spLocks noGrp="1"/>
          </p:cNvSpPr>
          <p:nvPr>
            <p:ph idx="1"/>
          </p:nvPr>
        </p:nvSpPr>
        <p:spPr>
          <a:xfrm>
            <a:off x="8406045" y="1552211"/>
            <a:ext cx="3714478" cy="4026568"/>
          </a:xfrm>
        </p:spPr>
        <p:txBody>
          <a:bodyPr/>
          <a:lstStyle/>
          <a:p>
            <a:pPr marL="0" indent="0" algn="ctr">
              <a:buNone/>
            </a:pPr>
            <a:r>
              <a:rPr lang="en-US" b="1" u="sng" dirty="0"/>
              <a:t>Possible Takeaways</a:t>
            </a:r>
          </a:p>
          <a:p>
            <a:pPr marL="0" indent="0" algn="ctr">
              <a:buNone/>
            </a:pPr>
            <a:r>
              <a:rPr lang="en-US" sz="2200" dirty="0"/>
              <a:t>Song duration?</a:t>
            </a:r>
          </a:p>
          <a:p>
            <a:pPr marL="0" indent="0" algn="ctr">
              <a:buNone/>
            </a:pPr>
            <a:endParaRPr lang="en-US" sz="2200" dirty="0"/>
          </a:p>
          <a:p>
            <a:pPr marL="0" indent="0" algn="ctr">
              <a:buNone/>
            </a:pPr>
            <a:r>
              <a:rPr lang="en-US" sz="2200" dirty="0"/>
              <a:t>Successful genres?</a:t>
            </a:r>
          </a:p>
          <a:p>
            <a:pPr marL="0" indent="0" algn="ctr">
              <a:buNone/>
            </a:pPr>
            <a:endParaRPr lang="en-US" sz="2200" dirty="0"/>
          </a:p>
          <a:p>
            <a:pPr marL="0" indent="0" algn="ctr">
              <a:buNone/>
            </a:pPr>
            <a:r>
              <a:rPr lang="en-US" sz="2200" dirty="0"/>
              <a:t>Can valuable info be obtained from music attributes?</a:t>
            </a:r>
          </a:p>
        </p:txBody>
      </p:sp>
      <p:pic>
        <p:nvPicPr>
          <p:cNvPr id="1026" name="Picture 2">
            <a:extLst>
              <a:ext uri="{FF2B5EF4-FFF2-40B4-BE49-F238E27FC236}">
                <a16:creationId xmlns:a16="http://schemas.microsoft.com/office/drawing/2014/main" id="{42CCE27F-52FE-18A2-CFDF-A5AC0EA022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050" y="1419475"/>
            <a:ext cx="8109995" cy="456423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613535"/>
      </p:ext>
    </p:extLst>
  </p:cSld>
  <p:clrMapOvr>
    <a:masterClrMapping/>
  </p:clrMapOvr>
  <mc:AlternateContent xmlns:mc="http://schemas.openxmlformats.org/markup-compatibility/2006" xmlns:p14="http://schemas.microsoft.com/office/powerpoint/2010/main">
    <mc:Choice Requires="p14">
      <p:transition spd="slow" p14:dur="2000" advTm="81085"/>
    </mc:Choice>
    <mc:Fallback xmlns="">
      <p:transition spd="slow" advTm="8108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C57B95-BC9A-2A9C-1007-5E7ADFEBD2C0}"/>
              </a:ext>
            </a:extLst>
          </p:cNvPr>
          <p:cNvSpPr>
            <a:spLocks noGrp="1"/>
          </p:cNvSpPr>
          <p:nvPr>
            <p:ph type="title"/>
          </p:nvPr>
        </p:nvSpPr>
        <p:spPr/>
        <p:txBody>
          <a:bodyPr/>
          <a:lstStyle/>
          <a:p>
            <a:r>
              <a:rPr lang="en-US"/>
              <a:t>Prototype 3: Data Analysis</a:t>
            </a:r>
          </a:p>
        </p:txBody>
      </p:sp>
      <p:pic>
        <p:nvPicPr>
          <p:cNvPr id="2" name="Picture 2" descr="Chart, bar chart&#10;&#10;Description automatically generated">
            <a:extLst>
              <a:ext uri="{FF2B5EF4-FFF2-40B4-BE49-F238E27FC236}">
                <a16:creationId xmlns:a16="http://schemas.microsoft.com/office/drawing/2014/main" id="{B58C4E16-F9A7-7069-DD00-49D4702F5B7B}"/>
              </a:ext>
            </a:extLst>
          </p:cNvPr>
          <p:cNvPicPr>
            <a:picLocks noGrp="1" noChangeAspect="1"/>
          </p:cNvPicPr>
          <p:nvPr>
            <p:ph idx="1"/>
          </p:nvPr>
        </p:nvPicPr>
        <p:blipFill>
          <a:blip r:embed="rId3"/>
          <a:stretch>
            <a:fillRect/>
          </a:stretch>
        </p:blipFill>
        <p:spPr>
          <a:xfrm>
            <a:off x="6093959" y="1527401"/>
            <a:ext cx="5925910" cy="4412796"/>
          </a:xfrm>
        </p:spPr>
      </p:pic>
      <p:sp>
        <p:nvSpPr>
          <p:cNvPr id="3" name="TextBox 2">
            <a:extLst>
              <a:ext uri="{FF2B5EF4-FFF2-40B4-BE49-F238E27FC236}">
                <a16:creationId xmlns:a16="http://schemas.microsoft.com/office/drawing/2014/main" id="{BE3E4DCF-B029-5126-B8DF-6EFCEBFD0B72}"/>
              </a:ext>
            </a:extLst>
          </p:cNvPr>
          <p:cNvSpPr txBox="1"/>
          <p:nvPr/>
        </p:nvSpPr>
        <p:spPr>
          <a:xfrm>
            <a:off x="609599" y="1611085"/>
            <a:ext cx="5437092" cy="40164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700" dirty="0">
                <a:ea typeface="Verdana"/>
              </a:rPr>
              <a:t>Complex data analysis can be used to answer more difficult questions</a:t>
            </a:r>
          </a:p>
          <a:p>
            <a:pPr marL="742950" lvl="1" indent="-285750">
              <a:buFont typeface="Arial"/>
              <a:buChar char="•"/>
            </a:pPr>
            <a:r>
              <a:rPr lang="en-US" sz="1700" dirty="0">
                <a:ea typeface="Verdana"/>
              </a:rPr>
              <a:t>Example: why are users skipping songs?</a:t>
            </a:r>
          </a:p>
          <a:p>
            <a:pPr marL="285750" indent="-285750">
              <a:buFont typeface="Arial"/>
              <a:buChar char="•"/>
            </a:pPr>
            <a:r>
              <a:rPr lang="en-US" sz="1700" dirty="0">
                <a:ea typeface="Verdana"/>
              </a:rPr>
              <a:t>Method:</a:t>
            </a:r>
          </a:p>
          <a:p>
            <a:pPr marL="742950" lvl="1" indent="-285750">
              <a:buFont typeface="Arial"/>
              <a:buChar char="•"/>
            </a:pPr>
            <a:r>
              <a:rPr lang="en-US" sz="1700" dirty="0">
                <a:ea typeface="Verdana"/>
              </a:rPr>
              <a:t>Predictive analytics</a:t>
            </a:r>
          </a:p>
          <a:p>
            <a:pPr marL="742950" lvl="1" indent="-285750">
              <a:buFont typeface="Arial"/>
              <a:buChar char="•"/>
            </a:pPr>
            <a:r>
              <a:rPr lang="en-US" sz="1700" dirty="0">
                <a:ea typeface="Verdana"/>
              </a:rPr>
              <a:t>Collect track data from data warehouse</a:t>
            </a:r>
          </a:p>
          <a:p>
            <a:pPr marL="742950" lvl="1" indent="-285750">
              <a:buFont typeface="Arial"/>
              <a:buChar char="•"/>
            </a:pPr>
            <a:r>
              <a:rPr lang="en-US" sz="1700" dirty="0">
                <a:ea typeface="Verdana"/>
              </a:rPr>
              <a:t>Train a machine learning classifier on song qualities to predict if the average user skips the track</a:t>
            </a:r>
          </a:p>
          <a:p>
            <a:pPr marL="285750" indent="-285750">
              <a:buFont typeface="Arial"/>
              <a:buChar char="•"/>
            </a:pPr>
            <a:r>
              <a:rPr lang="en-US" sz="1700" dirty="0">
                <a:ea typeface="Verdana"/>
              </a:rPr>
              <a:t>Results:</a:t>
            </a:r>
          </a:p>
          <a:p>
            <a:pPr marL="742950" lvl="1" indent="-285750">
              <a:buFont typeface="Arial"/>
              <a:buChar char="•"/>
            </a:pPr>
            <a:r>
              <a:rPr lang="en-US" sz="1700" dirty="0">
                <a:ea typeface="Verdana"/>
              </a:rPr>
              <a:t>63% accuracy</a:t>
            </a:r>
          </a:p>
          <a:p>
            <a:pPr marL="742950" lvl="1" indent="-285750">
              <a:buFont typeface="Arial"/>
              <a:buChar char="•"/>
            </a:pPr>
            <a:r>
              <a:rPr lang="en-US" sz="1700" dirty="0">
                <a:ea typeface="Verdana"/>
              </a:rPr>
              <a:t>Average US popularity matters</a:t>
            </a:r>
          </a:p>
          <a:p>
            <a:pPr marL="742950" lvl="1" indent="-285750">
              <a:buFont typeface="Arial"/>
              <a:buChar char="•"/>
            </a:pPr>
            <a:r>
              <a:rPr lang="en-US" sz="1700" dirty="0">
                <a:ea typeface="Verdana"/>
              </a:rPr>
              <a:t>Time signature does not matter</a:t>
            </a:r>
          </a:p>
          <a:p>
            <a:pPr marL="285750" indent="-285750">
              <a:buFont typeface="Arial"/>
              <a:buChar char="•"/>
            </a:pPr>
            <a:r>
              <a:rPr lang="en-US" sz="1700" dirty="0">
                <a:ea typeface="Verdana"/>
              </a:rPr>
              <a:t>This approach can be used in a variety of cases, such as predicting employee retention</a:t>
            </a:r>
          </a:p>
        </p:txBody>
      </p:sp>
    </p:spTree>
    <p:extLst>
      <p:ext uri="{BB962C8B-B14F-4D97-AF65-F5344CB8AC3E}">
        <p14:creationId xmlns:p14="http://schemas.microsoft.com/office/powerpoint/2010/main" val="3354527021"/>
      </p:ext>
    </p:extLst>
  </p:cSld>
  <p:clrMapOvr>
    <a:masterClrMapping/>
  </p:clrMapOvr>
  <mc:AlternateContent xmlns:mc="http://schemas.openxmlformats.org/markup-compatibility/2006" xmlns:p14="http://schemas.microsoft.com/office/powerpoint/2010/main">
    <mc:Choice Requires="p14">
      <p:transition spd="slow" p14:dur="2000" advTm="156201"/>
    </mc:Choice>
    <mc:Fallback xmlns="">
      <p:transition spd="slow" advTm="156201"/>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PI-White">
  <a:themeElements>
    <a:clrScheme name="Custom 56">
      <a:dk1>
        <a:sysClr val="windowText" lastClr="000000"/>
      </a:dk1>
      <a:lt1>
        <a:sysClr val="window" lastClr="FFFFFF"/>
      </a:lt1>
      <a:dk2>
        <a:srgbClr val="6D6D6D"/>
      </a:dk2>
      <a:lt2>
        <a:srgbClr val="AB192D"/>
      </a:lt2>
      <a:accent1>
        <a:srgbClr val="AB192D"/>
      </a:accent1>
      <a:accent2>
        <a:srgbClr val="B2B7BB"/>
      </a:accent2>
      <a:accent3>
        <a:srgbClr val="2C6A8C"/>
      </a:accent3>
      <a:accent4>
        <a:srgbClr val="B7A079"/>
      </a:accent4>
      <a:accent5>
        <a:srgbClr val="46A0DC"/>
      </a:accent5>
      <a:accent6>
        <a:srgbClr val="6D6D6D"/>
      </a:accent6>
      <a:hlink>
        <a:srgbClr val="46A0DC"/>
      </a:hlink>
      <a:folHlink>
        <a:srgbClr val="808DA9"/>
      </a:folHlink>
    </a:clrScheme>
    <a:fontScheme name="Verdana">
      <a:majorFont>
        <a:latin typeface="Verdana"/>
        <a:ea typeface=""/>
        <a:cs typeface=""/>
      </a:majorFont>
      <a:minorFont>
        <a:latin typeface="Verdana"/>
        <a:ea typeface=""/>
        <a:cs typeface=""/>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spDef>
      <a:spPr bwMode="auto">
        <a:solidFill>
          <a:schemeClr val="accent2"/>
        </a:solidFill>
        <a:ln w="12700" cap="sq" algn="ctr">
          <a:solidFill>
            <a:schemeClr val="tx2"/>
          </a:solidFill>
          <a:miter lim="800000"/>
          <a:headEnd/>
          <a:tailEnd/>
        </a:ln>
        <a:effectLst/>
      </a:spPr>
      <a:bodyPr wrap="none" anchor="ctr"/>
      <a:lstStyle>
        <a:defPPr algn="ctr">
          <a:defRPr sz="1600" dirty="0" smtClean="0">
            <a:solidFill>
              <a:schemeClr val="bg1"/>
            </a:solidFill>
            <a:latin typeface="+mn-lt"/>
          </a:defRPr>
        </a:defPPr>
      </a:lstStyle>
    </a:spDef>
    <a:txDef>
      <a:spPr>
        <a:noFill/>
      </a:spPr>
      <a:bodyPr wrap="none" rtlCol="0">
        <a:noAutofit/>
      </a:bodyPr>
      <a:lstStyle>
        <a:defPPr algn="ctr">
          <a:defRPr sz="1600"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1226</Words>
  <Application>Microsoft Office PowerPoint</Application>
  <PresentationFormat>Widescreen</PresentationFormat>
  <Paragraphs>157</Paragraphs>
  <Slides>14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Courier New</vt:lpstr>
      <vt:lpstr>Times New Roman</vt:lpstr>
      <vt:lpstr>Verdana</vt:lpstr>
      <vt:lpstr>Wingdings</vt:lpstr>
      <vt:lpstr>WPI-White</vt:lpstr>
      <vt:lpstr>Spotify – Team 9</vt:lpstr>
      <vt:lpstr>Background on Spotify</vt:lpstr>
      <vt:lpstr>Current Status</vt:lpstr>
      <vt:lpstr>Summary of Case Studies</vt:lpstr>
      <vt:lpstr>Proposed BI Solution</vt:lpstr>
      <vt:lpstr>Prototype 1: Understanding Music Preferences of Users</vt:lpstr>
      <vt:lpstr>Prototype 2</vt:lpstr>
      <vt:lpstr>Prototype 2 (cont.)</vt:lpstr>
      <vt:lpstr>Prototype 3: Data Analysis</vt:lpstr>
      <vt:lpstr>Implementation: Managerial</vt:lpstr>
      <vt:lpstr>Implementation: Technical</vt:lpstr>
      <vt:lpstr>Implementation: Ethical</vt:lpstr>
      <vt:lpstr>Conclusions</vt:lpstr>
      <vt:lpstr>Thank you for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 Team 9</dc:title>
  <dc:creator>Tomko, Cameron</dc:creator>
  <cp:lastModifiedBy>Tomko, Cameron</cp:lastModifiedBy>
  <cp:revision>2</cp:revision>
  <dcterms:created xsi:type="dcterms:W3CDTF">2023-04-25T05:28:14Z</dcterms:created>
  <dcterms:modified xsi:type="dcterms:W3CDTF">2023-11-02T20:58:44Z</dcterms:modified>
</cp:coreProperties>
</file>