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82" r:id="rId3"/>
    <p:sldId id="286" r:id="rId4"/>
    <p:sldId id="290" r:id="rId5"/>
    <p:sldId id="287" r:id="rId6"/>
    <p:sldId id="294" r:id="rId7"/>
    <p:sldId id="297" r:id="rId8"/>
    <p:sldId id="298" r:id="rId9"/>
    <p:sldId id="299" r:id="rId10"/>
    <p:sldId id="300" r:id="rId11"/>
    <p:sldId id="301" r:id="rId12"/>
    <p:sldId id="302" r:id="rId13"/>
    <p:sldId id="304" r:id="rId14"/>
    <p:sldId id="303" r:id="rId15"/>
    <p:sldId id="305" r:id="rId16"/>
    <p:sldId id="306" r:id="rId17"/>
    <p:sldId id="288" r:id="rId18"/>
    <p:sldId id="307" r:id="rId19"/>
    <p:sldId id="308" r:id="rId20"/>
    <p:sldId id="309" r:id="rId21"/>
    <p:sldId id="313" r:id="rId22"/>
    <p:sldId id="314" r:id="rId23"/>
    <p:sldId id="315" r:id="rId24"/>
    <p:sldId id="316" r:id="rId25"/>
    <p:sldId id="317" r:id="rId26"/>
    <p:sldId id="326" r:id="rId27"/>
    <p:sldId id="319" r:id="rId28"/>
    <p:sldId id="325" r:id="rId29"/>
    <p:sldId id="327" r:id="rId30"/>
    <p:sldId id="328" r:id="rId31"/>
    <p:sldId id="329" r:id="rId32"/>
    <p:sldId id="330" r:id="rId33"/>
    <p:sldId id="331" r:id="rId34"/>
    <p:sldId id="332" r:id="rId35"/>
    <p:sldId id="333" r:id="rId36"/>
    <p:sldId id="334" r:id="rId37"/>
    <p:sldId id="335" r:id="rId38"/>
    <p:sldId id="324" r:id="rId39"/>
    <p:sldId id="336" r:id="rId40"/>
    <p:sldId id="322" r:id="rId41"/>
    <p:sldId id="337" r:id="rId42"/>
    <p:sldId id="323" r:id="rId43"/>
    <p:sldId id="338" r:id="rId44"/>
    <p:sldId id="289" r:id="rId45"/>
    <p:sldId id="339" r:id="rId46"/>
    <p:sldId id="340" r:id="rId47"/>
    <p:sldId id="341" r:id="rId48"/>
    <p:sldId id="342" r:id="rId49"/>
    <p:sldId id="343" r:id="rId50"/>
    <p:sldId id="344" r:id="rId51"/>
    <p:sldId id="270" r:id="rId5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14" d="100"/>
          <a:sy n="114"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9E9E6-F37A-4F42-8BED-0C443F0182CF}" type="datetimeFigureOut">
              <a:rPr lang="zh-TW" altLang="en-US" smtClean="0"/>
              <a:t>2023/3/14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C2E80-A021-4D4A-92F5-A1315ADF3C36}" type="slidenum">
              <a:rPr lang="zh-TW" altLang="en-US" smtClean="0"/>
              <a:t>‹#›</a:t>
            </a:fld>
            <a:endParaRPr lang="zh-TW" altLang="en-US"/>
          </a:p>
        </p:txBody>
      </p:sp>
    </p:spTree>
    <p:extLst>
      <p:ext uri="{BB962C8B-B14F-4D97-AF65-F5344CB8AC3E}">
        <p14:creationId xmlns:p14="http://schemas.microsoft.com/office/powerpoint/2010/main" val="25958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以下是我們的目錄，從前言、動機，一直到結論與建議，中間則會以各層級醫療資源搭配案例和分布圖來依序向大家介紹</a:t>
            </a:r>
          </a:p>
        </p:txBody>
      </p:sp>
      <p:sp>
        <p:nvSpPr>
          <p:cNvPr id="4" name="投影片編號版面配置區 3"/>
          <p:cNvSpPr>
            <a:spLocks noGrp="1"/>
          </p:cNvSpPr>
          <p:nvPr>
            <p:ph type="sldNum" sz="quarter" idx="5"/>
          </p:nvPr>
        </p:nvSpPr>
        <p:spPr/>
        <p:txBody>
          <a:bodyPr/>
          <a:lstStyle/>
          <a:p>
            <a:fld id="{BCD602C8-E6A6-4EC4-A319-C56CACF222EF}" type="slidenum">
              <a:rPr lang="zh-TW" altLang="en-US" smtClean="0"/>
              <a:t>2</a:t>
            </a:fld>
            <a:endParaRPr lang="zh-TW" altLang="en-US"/>
          </a:p>
        </p:txBody>
      </p:sp>
    </p:spTree>
    <p:extLst>
      <p:ext uri="{BB962C8B-B14F-4D97-AF65-F5344CB8AC3E}">
        <p14:creationId xmlns:p14="http://schemas.microsoft.com/office/powerpoint/2010/main" val="2086546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22653C-7F98-42DC-A787-D6AF5DA6470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D02CE39-7136-4ABF-833A-ECF596570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73012E-EB3F-41CE-BDB2-880AD65C8259}"/>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49154400-F088-44C3-92AA-DB788508B50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6A0DC8-0C07-43FE-858A-A8C975E54064}"/>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82784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818841-1D95-4720-9E28-2AF1259DB87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FFAA450-4883-4F08-A7F2-AA26DC214D2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FDB2C2-C997-4BC6-88BD-368D91CC1C84}"/>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5826C32B-F4A1-430D-9BEA-D46B822D08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F98AA9-7506-4DD8-A9FF-1BCC0C38F51C}"/>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52470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92C07B6-6C52-450B-A923-9AB0B443FC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5A49B32-CE67-429C-83D5-6EC7082AE80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DC5A82-9308-435E-ACA3-D84781D97B3D}"/>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FCCC9951-D3B5-4B72-835D-4E570731B6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CD8F6E-ADAE-4FDE-9F8E-781124AE7D5F}"/>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09135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879DF5-A38E-4E71-90D8-7F3F7D365A6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9B96D86-EA1B-40DF-A3D9-11198F26CC7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01CFE34-CE6F-4F38-A937-52A4651B4E3A}"/>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4C7A89B2-D075-405A-A849-2655C080419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8C1F58-C598-4329-9CF3-B965458333AC}"/>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164397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994FB9-7A72-4671-A113-A8F81565357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69D2A1F-E03A-4F1E-B298-797ACF15F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32F99C1-CAF1-426C-9377-87A28EB0B217}"/>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3081A518-4654-4A7E-95B7-854841F2C5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6F289F9-830C-4DF6-B8C3-95F1935B49DC}"/>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239393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292B8B-5DD4-49A2-A15A-201D5973709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5397F5D-CF24-431E-A03E-A3299B55971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AB0DBAD-BE3D-4A7B-ABB3-57D7D5543D6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05ED81C-FA71-4FDF-BA45-C7065C8389DD}"/>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6" name="頁尾版面配置區 5">
            <a:extLst>
              <a:ext uri="{FF2B5EF4-FFF2-40B4-BE49-F238E27FC236}">
                <a16:creationId xmlns:a16="http://schemas.microsoft.com/office/drawing/2014/main" id="{0741D80B-5656-4CB3-9A65-4DEBFB9602E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583C044-A5BE-4A7B-8399-C26985100AFC}"/>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16705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63BD60-B3A2-4C01-8A45-3188FA48672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6F05CCF-F8B1-47AF-902D-A1A25C5A7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D282AC6-1305-4B07-8732-0DFD7E556FE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76222E0-CFA8-48EA-B55A-C07BAB88D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2B5C7A4-D36F-4246-9431-9D22360BFC6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A883035-EE92-4D2A-836C-BB10631619E1}"/>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8" name="頁尾版面配置區 7">
            <a:extLst>
              <a:ext uri="{FF2B5EF4-FFF2-40B4-BE49-F238E27FC236}">
                <a16:creationId xmlns:a16="http://schemas.microsoft.com/office/drawing/2014/main" id="{B28742DE-10C8-479A-AF2F-236F068CF25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B2E988-5F12-4E4F-B460-82ED00000AE4}"/>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92762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68E976-DF60-457E-B8B9-E55586EA1E2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AD13293-67D4-428E-8CEA-4B52ECE75455}"/>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4" name="頁尾版面配置區 3">
            <a:extLst>
              <a:ext uri="{FF2B5EF4-FFF2-40B4-BE49-F238E27FC236}">
                <a16:creationId xmlns:a16="http://schemas.microsoft.com/office/drawing/2014/main" id="{690B5308-7BDE-432D-93A2-0237C147F77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B640583-6C9F-483D-8830-9DD5BAA53D5E}"/>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273485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ECE8316-39C0-46B7-875E-75D72C677FF9}"/>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3" name="頁尾版面配置區 2">
            <a:extLst>
              <a:ext uri="{FF2B5EF4-FFF2-40B4-BE49-F238E27FC236}">
                <a16:creationId xmlns:a16="http://schemas.microsoft.com/office/drawing/2014/main" id="{E2637B32-C77D-40D0-AC61-D8EA4740E9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17BF2A7-1C86-43B5-94ED-363B445232C4}"/>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157479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786D89-F170-418F-8F18-6D736A460F0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220271-937C-4576-8FB9-B1E344475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E09AA75-0210-4046-B987-0554547A1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4A6511-6662-4495-B259-5B4987789B7F}"/>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6" name="頁尾版面配置區 5">
            <a:extLst>
              <a:ext uri="{FF2B5EF4-FFF2-40B4-BE49-F238E27FC236}">
                <a16:creationId xmlns:a16="http://schemas.microsoft.com/office/drawing/2014/main" id="{C166A942-958A-452A-A6E0-3477E793BB0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A2F9736-6387-44DF-A050-11F9083B396B}"/>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168308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8DA811-10C6-482B-9B3E-E81D5C775E3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1419EAB-9B3A-47F2-B4ED-A28D25C6D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D65915E-DBC4-4571-AA72-B323CF0FA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2676054-BC50-49B2-8EC1-7FC04AB4F90B}"/>
              </a:ext>
            </a:extLst>
          </p:cNvPr>
          <p:cNvSpPr>
            <a:spLocks noGrp="1"/>
          </p:cNvSpPr>
          <p:nvPr>
            <p:ph type="dt" sz="half" idx="10"/>
          </p:nvPr>
        </p:nvSpPr>
        <p:spPr/>
        <p:txBody>
          <a:bodyPr/>
          <a:lstStyle/>
          <a:p>
            <a:fld id="{9C3D9423-8159-4A17-A862-13C120C12D00}" type="datetimeFigureOut">
              <a:rPr lang="zh-TW" altLang="en-US" smtClean="0"/>
              <a:t>2023/3/14</a:t>
            </a:fld>
            <a:endParaRPr lang="zh-TW" altLang="en-US"/>
          </a:p>
        </p:txBody>
      </p:sp>
      <p:sp>
        <p:nvSpPr>
          <p:cNvPr id="6" name="頁尾版面配置區 5">
            <a:extLst>
              <a:ext uri="{FF2B5EF4-FFF2-40B4-BE49-F238E27FC236}">
                <a16:creationId xmlns:a16="http://schemas.microsoft.com/office/drawing/2014/main" id="{A0AB9A0F-CF87-4410-83A6-E911E4F389C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55F4DA1-15B7-4448-B511-6F5886CEDAC9}"/>
              </a:ext>
            </a:extLst>
          </p:cNvPr>
          <p:cNvSpPr>
            <a:spLocks noGrp="1"/>
          </p:cNvSpPr>
          <p:nvPr>
            <p:ph type="sldNum" sz="quarter" idx="12"/>
          </p:nvPr>
        </p:nvSpPr>
        <p:spPr/>
        <p:txBody>
          <a:body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301866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2D3938D-1E68-48AB-BCCF-D11F6CCBC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4D3B70F-9745-4D04-95A1-9372B805D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66BAE40-C954-4F36-8C44-17B95E004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D9423-8159-4A17-A862-13C120C12D00}" type="datetimeFigureOut">
              <a:rPr lang="zh-TW" altLang="en-US" smtClean="0"/>
              <a:t>2023/3/14</a:t>
            </a:fld>
            <a:endParaRPr lang="zh-TW" altLang="en-US"/>
          </a:p>
        </p:txBody>
      </p:sp>
      <p:sp>
        <p:nvSpPr>
          <p:cNvPr id="5" name="頁尾版面配置區 4">
            <a:extLst>
              <a:ext uri="{FF2B5EF4-FFF2-40B4-BE49-F238E27FC236}">
                <a16:creationId xmlns:a16="http://schemas.microsoft.com/office/drawing/2014/main" id="{375F7A64-C088-4912-A170-5D7F5F474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EE2D4F7-0B92-4E93-A895-2E70201C8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0557B-C8D5-4500-8A74-1C5DE1BE8BE9}" type="slidenum">
              <a:rPr lang="zh-TW" altLang="en-US" smtClean="0"/>
              <a:t>‹#›</a:t>
            </a:fld>
            <a:endParaRPr lang="zh-TW" altLang="en-US"/>
          </a:p>
        </p:txBody>
      </p:sp>
    </p:spTree>
    <p:extLst>
      <p:ext uri="{BB962C8B-B14F-4D97-AF65-F5344CB8AC3E}">
        <p14:creationId xmlns:p14="http://schemas.microsoft.com/office/powerpoint/2010/main" val="250992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0.jp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cwpeng-course"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zh.wikipedia.org/zh-tw/%E6%AD%A3%E5%88%99%E8%A1%A8%E8%BE%BE%E5%BC%8F"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1A45C33-9FE6-312F-4488-B0C0B79E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 name="群組 3">
            <a:extLst>
              <a:ext uri="{FF2B5EF4-FFF2-40B4-BE49-F238E27FC236}">
                <a16:creationId xmlns:a16="http://schemas.microsoft.com/office/drawing/2014/main" id="{D2EBA289-DC17-4A01-9B93-43EBEC30F297}"/>
              </a:ext>
            </a:extLst>
          </p:cNvPr>
          <p:cNvGrpSpPr/>
          <p:nvPr/>
        </p:nvGrpSpPr>
        <p:grpSpPr>
          <a:xfrm>
            <a:off x="2296521" y="2288319"/>
            <a:ext cx="7598957" cy="2281361"/>
            <a:chOff x="3495080" y="4284471"/>
            <a:chExt cx="4734046" cy="2042931"/>
          </a:xfrm>
        </p:grpSpPr>
        <p:sp>
          <p:nvSpPr>
            <p:cNvPr id="7" name="矩形 6">
              <a:extLst>
                <a:ext uri="{FF2B5EF4-FFF2-40B4-BE49-F238E27FC236}">
                  <a16:creationId xmlns:a16="http://schemas.microsoft.com/office/drawing/2014/main" id="{3D9364B9-DFF1-4DCD-ACCD-A808B52B9FA6}"/>
                </a:ext>
              </a:extLst>
            </p:cNvPr>
            <p:cNvSpPr/>
            <p:nvPr/>
          </p:nvSpPr>
          <p:spPr>
            <a:xfrm>
              <a:off x="3495080" y="4284471"/>
              <a:ext cx="4734046" cy="2042931"/>
            </a:xfrm>
            <a:prstGeom prst="rect">
              <a:avLst/>
            </a:prstGeom>
            <a:solidFill>
              <a:schemeClr val="bg1">
                <a:lumMod val="65000"/>
                <a:alpha val="56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677ABA4B-55DB-4542-980D-2962298449B1}"/>
                </a:ext>
              </a:extLst>
            </p:cNvPr>
            <p:cNvSpPr txBox="1"/>
            <p:nvPr/>
          </p:nvSpPr>
          <p:spPr>
            <a:xfrm>
              <a:off x="4849320" y="5719871"/>
              <a:ext cx="2025569" cy="330732"/>
            </a:xfrm>
            <a:prstGeom prst="rect">
              <a:avLst/>
            </a:prstGeom>
            <a:noFill/>
          </p:spPr>
          <p:txBody>
            <a:bodyPr wrap="square" rtlCol="0">
              <a:spAutoFit/>
            </a:bodyPr>
            <a:lstStyle/>
            <a:p>
              <a:pPr algn="ctr"/>
              <a:r>
                <a:rPr lang="zh-TW" altLang="en-US" dirty="0">
                  <a:solidFill>
                    <a:schemeClr val="bg1"/>
                  </a:solidFill>
                  <a:latin typeface="Noto Serif CJK TC" panose="02020400000000000000" pitchFamily="18" charset="-120"/>
                  <a:ea typeface="Noto Serif CJK TC" panose="02020400000000000000" pitchFamily="18" charset="-120"/>
                </a:rPr>
                <a:t>謝忻桐</a:t>
              </a:r>
            </a:p>
          </p:txBody>
        </p:sp>
        <p:sp>
          <p:nvSpPr>
            <p:cNvPr id="9" name="文字方塊 8">
              <a:extLst>
                <a:ext uri="{FF2B5EF4-FFF2-40B4-BE49-F238E27FC236}">
                  <a16:creationId xmlns:a16="http://schemas.microsoft.com/office/drawing/2014/main" id="{A6F6FA42-4A15-4698-9682-5AF5AC490522}"/>
                </a:ext>
              </a:extLst>
            </p:cNvPr>
            <p:cNvSpPr txBox="1"/>
            <p:nvPr/>
          </p:nvSpPr>
          <p:spPr>
            <a:xfrm>
              <a:off x="3706318" y="4777219"/>
              <a:ext cx="4311569" cy="1446550"/>
            </a:xfrm>
            <a:prstGeom prst="rect">
              <a:avLst/>
            </a:prstGeom>
            <a:noFill/>
          </p:spPr>
          <p:txBody>
            <a:bodyPr wrap="square" rtlCol="0">
              <a:spAutoFit/>
            </a:bodyPr>
            <a:lstStyle/>
            <a:p>
              <a:pPr algn="ctr"/>
              <a:r>
                <a:rPr lang="zh-TW" altLang="en-US" sz="4400" dirty="0">
                  <a:solidFill>
                    <a:schemeClr val="bg1"/>
                  </a:solidFill>
                  <a:latin typeface="Noto Serif CJK TC Black" panose="02020900000000000000" pitchFamily="18" charset="-120"/>
                  <a:ea typeface="Noto Serif CJK TC Black" panose="02020900000000000000" pitchFamily="18" charset="-120"/>
                </a:rPr>
                <a:t>教育部全球資訊網站爬蟲</a:t>
              </a:r>
            </a:p>
          </p:txBody>
        </p:sp>
      </p:grpSp>
    </p:spTree>
    <p:extLst>
      <p:ext uri="{BB962C8B-B14F-4D97-AF65-F5344CB8AC3E}">
        <p14:creationId xmlns:p14="http://schemas.microsoft.com/office/powerpoint/2010/main" val="15547563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481431"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2286523"/>
          </a:xfrm>
          <a:prstGeom prst="rect">
            <a:avLst/>
          </a:prstGeom>
          <a:noFill/>
        </p:spPr>
        <p:txBody>
          <a:bodyPr wrap="square" rtlCol="0">
            <a:spAutoFit/>
          </a:bodyPr>
          <a:lstStyle/>
          <a:p>
            <a:pPr>
              <a:lnSpc>
                <a:spcPct val="200000"/>
              </a:lnSpc>
            </a:pPr>
            <a:r>
              <a:rPr lang="zh-TW" altLang="en-US" dirty="0">
                <a:latin typeface="Noto Serif CJK TC SemiBold" panose="02020600000000000000" pitchFamily="18" charset="-120"/>
                <a:ea typeface="Noto Serif CJK TC SemiBold" panose="02020600000000000000" pitchFamily="18" charset="-120"/>
              </a:rPr>
              <a:t>這裡紀錄許多各式各樣的資料，其中有一個欄位是我們比較感興趣的部分</a:t>
            </a:r>
          </a:p>
          <a:p>
            <a:pPr>
              <a:lnSpc>
                <a:spcPct val="200000"/>
              </a:lnSpc>
            </a:pPr>
            <a:r>
              <a:rPr lang="en-US" altLang="zh-TW" sz="2000" dirty="0">
                <a:latin typeface="Arial Rounded MT Bold" panose="020F0704030504030204" pitchFamily="34" charset="0"/>
                <a:ea typeface="Noto Serif CJK TC SemiBold" panose="02020600000000000000" pitchFamily="18" charset="-120"/>
              </a:rPr>
              <a:t>“User-agent” </a:t>
            </a:r>
          </a:p>
          <a:p>
            <a:pPr>
              <a:lnSpc>
                <a:spcPct val="200000"/>
              </a:lnSpc>
            </a:pPr>
            <a:r>
              <a:rPr lang="zh-TW" altLang="en-US" dirty="0">
                <a:latin typeface="Noto Serif CJK TC SemiBold" panose="02020600000000000000" pitchFamily="18" charset="-120"/>
                <a:ea typeface="Noto Serif CJK TC SemiBold" panose="02020600000000000000" pitchFamily="18" charset="-120"/>
              </a:rPr>
              <a:t>這段透漏了我們使用何種硬體、何種作業系統來存取網頁，也是讓程式模擬人類的核心</a:t>
            </a:r>
          </a:p>
          <a:p>
            <a:pPr>
              <a:lnSpc>
                <a:spcPct val="200000"/>
              </a:lnSpc>
            </a:pPr>
            <a:r>
              <a:rPr lang="zh-TW" altLang="en-US" dirty="0">
                <a:latin typeface="Noto Serif CJK TC SemiBold" panose="02020600000000000000" pitchFamily="18" charset="-120"/>
                <a:ea typeface="Noto Serif CJK TC SemiBold" panose="02020600000000000000" pitchFamily="18" charset="-120"/>
              </a:rPr>
              <a:t>所以我們將這段加入程式碼</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7566" y="1224597"/>
            <a:ext cx="3481430"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連網</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6" name="圖片 5">
            <a:extLst>
              <a:ext uri="{FF2B5EF4-FFF2-40B4-BE49-F238E27FC236}">
                <a16:creationId xmlns:a16="http://schemas.microsoft.com/office/drawing/2014/main" id="{A33BE418-5350-F16E-C6CD-2EE66216335B}"/>
              </a:ext>
            </a:extLst>
          </p:cNvPr>
          <p:cNvPicPr>
            <a:picLocks noChangeAspect="1"/>
          </p:cNvPicPr>
          <p:nvPr/>
        </p:nvPicPr>
        <p:blipFill>
          <a:blip r:embed="rId3"/>
          <a:stretch>
            <a:fillRect/>
          </a:stretch>
        </p:blipFill>
        <p:spPr>
          <a:xfrm>
            <a:off x="4283976" y="4571120"/>
            <a:ext cx="7114142" cy="6664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659606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481431"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1718099"/>
          </a:xfrm>
          <a:prstGeom prst="rect">
            <a:avLst/>
          </a:prstGeom>
          <a:noFill/>
        </p:spPr>
        <p:txBody>
          <a:bodyPr wrap="square" rtlCol="0">
            <a:spAutoFit/>
          </a:bodyPr>
          <a:lstStyle/>
          <a:p>
            <a:pPr>
              <a:lnSpc>
                <a:spcPct val="200000"/>
              </a:lnSpc>
            </a:pPr>
            <a:r>
              <a:rPr lang="zh-TW" altLang="en-US" dirty="0">
                <a:latin typeface="Noto Serif CJK TC SemiBold" panose="02020600000000000000" pitchFamily="18" charset="-120"/>
                <a:ea typeface="Noto Serif CJK TC SemiBold" panose="02020600000000000000" pitchFamily="18" charset="-120"/>
              </a:rPr>
              <a:t>將</a:t>
            </a:r>
            <a:r>
              <a:rPr lang="en-US" altLang="zh-TW" sz="1800" dirty="0">
                <a:latin typeface="Arial Rounded MT Bold" panose="020F0704030504030204" pitchFamily="34" charset="0"/>
                <a:ea typeface="Noto Serif CJK TC SemiBold" panose="02020600000000000000" pitchFamily="18" charset="-120"/>
              </a:rPr>
              <a:t>“User-agent”</a:t>
            </a:r>
            <a:r>
              <a:rPr lang="zh-TW" altLang="en-US" dirty="0">
                <a:latin typeface="Noto Serif CJK TC SemiBold" panose="02020600000000000000" pitchFamily="18" charset="-120"/>
                <a:ea typeface="Noto Serif CJK TC SemiBold" panose="02020600000000000000" pitchFamily="18" charset="-120"/>
              </a:rPr>
              <a:t>加入程式碼</a:t>
            </a:r>
            <a:endParaRPr lang="en-US" altLang="zh-TW" dirty="0">
              <a:latin typeface="Noto Serif CJK TC SemiBold" panose="02020600000000000000" pitchFamily="18" charset="-120"/>
              <a:ea typeface="Noto Serif CJK TC SemiBold" panose="02020600000000000000" pitchFamily="18" charset="-120"/>
            </a:endParaRPr>
          </a:p>
          <a:p>
            <a:pPr>
              <a:lnSpc>
                <a:spcPct val="200000"/>
              </a:lnSpc>
            </a:pPr>
            <a:r>
              <a:rPr lang="zh-TW" altLang="en-US" dirty="0">
                <a:latin typeface="Noto Serif CJK TC SemiBold" panose="02020600000000000000" pitchFamily="18" charset="-120"/>
                <a:ea typeface="Noto Serif CJK TC SemiBold" panose="02020600000000000000" pitchFamily="18" charset="-120"/>
              </a:rPr>
              <a:t>當我們改用</a:t>
            </a:r>
            <a:r>
              <a:rPr lang="en-US" altLang="zh-TW" dirty="0">
                <a:latin typeface="Arial Rounded MT Bold" panose="020F0704030504030204" pitchFamily="34" charset="0"/>
                <a:ea typeface="Noto Serif CJK TC SemiBold" panose="02020600000000000000" pitchFamily="18" charset="-120"/>
              </a:rPr>
              <a:t>request</a:t>
            </a:r>
            <a:r>
              <a:rPr lang="zh-TW" altLang="en-US" dirty="0">
                <a:latin typeface="Noto Serif CJK TC SemiBold" panose="02020600000000000000" pitchFamily="18" charset="-120"/>
                <a:ea typeface="Noto Serif CJK TC SemiBold" panose="02020600000000000000" pitchFamily="18" charset="-120"/>
              </a:rPr>
              <a:t>來代替原本的</a:t>
            </a:r>
            <a:r>
              <a:rPr lang="en-US" altLang="zh-TW" dirty="0" err="1">
                <a:latin typeface="Arial Rounded MT Bold" panose="020F0704030504030204" pitchFamily="34" charset="0"/>
                <a:ea typeface="Noto Serif CJK TC SemiBold" panose="02020600000000000000" pitchFamily="18" charset="-120"/>
              </a:rPr>
              <a:t>url</a:t>
            </a:r>
            <a:r>
              <a:rPr lang="zh-TW" altLang="en-US" dirty="0">
                <a:latin typeface="Noto Serif CJK TC SemiBold" panose="02020600000000000000" pitchFamily="18" charset="-120"/>
                <a:ea typeface="Noto Serif CJK TC SemiBold" panose="02020600000000000000" pitchFamily="18" charset="-120"/>
              </a:rPr>
              <a:t>，並加入</a:t>
            </a:r>
            <a:r>
              <a:rPr lang="en-US" altLang="zh-TW" dirty="0">
                <a:latin typeface="Arial Rounded MT Bold" panose="020F0704030504030204" pitchFamily="34" charset="0"/>
                <a:ea typeface="Noto Serif CJK TC SemiBold" panose="02020600000000000000" pitchFamily="18" charset="-120"/>
              </a:rPr>
              <a:t>User-Agent</a:t>
            </a:r>
            <a:r>
              <a:rPr lang="zh-TW" altLang="en-US" dirty="0">
                <a:latin typeface="Noto Serif CJK TC SemiBold" panose="02020600000000000000" pitchFamily="18" charset="-120"/>
                <a:ea typeface="Noto Serif CJK TC SemiBold" panose="02020600000000000000" pitchFamily="18" charset="-120"/>
              </a:rPr>
              <a:t>後即可讓程式模擬並成功連線</a:t>
            </a:r>
            <a:endParaRPr lang="en-US" altLang="zh-TW" dirty="0">
              <a:latin typeface="Noto Serif CJK TC SemiBold" panose="02020600000000000000" pitchFamily="18" charset="-120"/>
              <a:ea typeface="Noto Serif CJK TC SemiBold" panose="02020600000000000000" pitchFamily="18" charset="-120"/>
            </a:endParaRPr>
          </a:p>
          <a:p>
            <a:pPr>
              <a:lnSpc>
                <a:spcPct val="200000"/>
              </a:lnSpc>
            </a:pPr>
            <a:endParaRPr lang="en-US" altLang="zh-TW" sz="20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7566" y="1224597"/>
            <a:ext cx="3481430"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連網</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D7B34483-2E3D-2669-48C5-9456A56107E1}"/>
              </a:ext>
            </a:extLst>
          </p:cNvPr>
          <p:cNvPicPr>
            <a:picLocks noChangeAspect="1"/>
          </p:cNvPicPr>
          <p:nvPr/>
        </p:nvPicPr>
        <p:blipFill>
          <a:blip r:embed="rId3"/>
          <a:stretch>
            <a:fillRect/>
          </a:stretch>
        </p:blipFill>
        <p:spPr>
          <a:xfrm>
            <a:off x="850085" y="3285457"/>
            <a:ext cx="6174297" cy="2897684"/>
          </a:xfrm>
          <a:prstGeom prst="rect">
            <a:avLst/>
          </a:prstGeom>
        </p:spPr>
      </p:pic>
    </p:spTree>
    <p:extLst>
      <p:ext uri="{BB962C8B-B14F-4D97-AF65-F5344CB8AC3E}">
        <p14:creationId xmlns:p14="http://schemas.microsoft.com/office/powerpoint/2010/main" val="6348916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14695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1116075"/>
          </a:xfrm>
          <a:prstGeom prst="rect">
            <a:avLst/>
          </a:prstGeom>
          <a:noFill/>
        </p:spPr>
        <p:txBody>
          <a:bodyPr wrap="square" rtlCol="0">
            <a:spAutoFit/>
          </a:bodyPr>
          <a:lstStyle/>
          <a:p>
            <a:pPr>
              <a:lnSpc>
                <a:spcPct val="200000"/>
              </a:lnSpc>
            </a:pPr>
            <a:r>
              <a:rPr lang="zh-TW" altLang="en-US" sz="1800" dirty="0">
                <a:latin typeface="Arial Rounded MT Bold" panose="020F0704030504030204" pitchFamily="34" charset="0"/>
                <a:ea typeface="Noto Serif CJK TC SemiBold" panose="02020600000000000000" pitchFamily="18" charset="-120"/>
              </a:rPr>
              <a:t>在開始抓取網頁資料前，我們得先了解</a:t>
            </a:r>
            <a:r>
              <a:rPr lang="en-US" altLang="zh-TW" sz="1800" dirty="0">
                <a:latin typeface="Arial Rounded MT Bold" panose="020F0704030504030204" pitchFamily="34" charset="0"/>
                <a:ea typeface="Noto Serif CJK TC SemiBold" panose="02020600000000000000" pitchFamily="18" charset="-120"/>
              </a:rPr>
              <a:t>HTML</a:t>
            </a:r>
            <a:r>
              <a:rPr lang="zh-TW" altLang="en-US" sz="1800" dirty="0">
                <a:latin typeface="Arial Rounded MT Bold" panose="020F0704030504030204" pitchFamily="34" charset="0"/>
                <a:ea typeface="Noto Serif CJK TC SemiBold" panose="02020600000000000000" pitchFamily="18" charset="-120"/>
              </a:rPr>
              <a:t>的架構，觀察以下程式碼會發現</a:t>
            </a:r>
            <a:r>
              <a:rPr lang="en-US" altLang="zh-TW" sz="1800" dirty="0">
                <a:latin typeface="Arial Rounded MT Bold" panose="020F0704030504030204" pitchFamily="34" charset="0"/>
                <a:ea typeface="Noto Serif CJK TC SemiBold" panose="02020600000000000000" pitchFamily="18" charset="-120"/>
              </a:rPr>
              <a:t>HTML</a:t>
            </a:r>
            <a:r>
              <a:rPr lang="zh-TW" altLang="en-US" sz="1800" dirty="0">
                <a:latin typeface="Arial Rounded MT Bold" panose="020F0704030504030204" pitchFamily="34" charset="0"/>
                <a:ea typeface="Noto Serif CJK TC SemiBold" panose="02020600000000000000" pitchFamily="18" charset="-120"/>
              </a:rPr>
              <a:t>由多個標籤</a:t>
            </a:r>
            <a:r>
              <a:rPr lang="en-US" altLang="zh-TW" sz="1800" dirty="0">
                <a:latin typeface="Arial Rounded MT Bold" panose="020F0704030504030204" pitchFamily="34" charset="0"/>
                <a:ea typeface="Noto Serif CJK TC SemiBold" panose="02020600000000000000" pitchFamily="18" charset="-120"/>
              </a:rPr>
              <a:t>&lt;tag&gt;</a:t>
            </a:r>
            <a:r>
              <a:rPr lang="zh-TW" altLang="en-US" sz="1800" dirty="0">
                <a:latin typeface="Arial Rounded MT Bold" panose="020F0704030504030204" pitchFamily="34" charset="0"/>
                <a:ea typeface="Noto Serif CJK TC SemiBold" panose="02020600000000000000" pitchFamily="18" charset="-120"/>
              </a:rPr>
              <a:t>組成，而</a:t>
            </a:r>
            <a:r>
              <a:rPr lang="en-US" altLang="zh-TW" sz="1800" dirty="0" err="1">
                <a:latin typeface="Arial Rounded MT Bold" panose="020F0704030504030204" pitchFamily="34" charset="0"/>
                <a:ea typeface="Noto Serif CJK TC SemiBold" panose="02020600000000000000" pitchFamily="18" charset="-120"/>
              </a:rPr>
              <a:t>Beautifulsoup</a:t>
            </a:r>
            <a:r>
              <a:rPr lang="en-US" altLang="zh-TW" sz="1800" dirty="0">
                <a:latin typeface="Arial Rounded MT Bold" panose="020F0704030504030204" pitchFamily="34" charset="0"/>
                <a:ea typeface="Noto Serif CJK TC SemiBold" panose="02020600000000000000" pitchFamily="18" charset="-120"/>
              </a:rPr>
              <a:t>(</a:t>
            </a:r>
            <a:r>
              <a:rPr lang="zh-TW" altLang="en-US" sz="1800" dirty="0">
                <a:latin typeface="Arial Rounded MT Bold" panose="020F0704030504030204" pitchFamily="34" charset="0"/>
                <a:ea typeface="Noto Serif CJK TC SemiBold" panose="02020600000000000000" pitchFamily="18" charset="-120"/>
              </a:rPr>
              <a:t>以下簡稱</a:t>
            </a:r>
            <a:r>
              <a:rPr lang="en-US" altLang="zh-TW" sz="1800" dirty="0">
                <a:latin typeface="Arial Rounded MT Bold" panose="020F0704030504030204" pitchFamily="34" charset="0"/>
                <a:ea typeface="Noto Serif CJK TC SemiBold" panose="02020600000000000000" pitchFamily="18" charset="-120"/>
              </a:rPr>
              <a:t>bs4)</a:t>
            </a:r>
            <a:r>
              <a:rPr lang="zh-TW" altLang="en-US" sz="1800" dirty="0">
                <a:latin typeface="Arial Rounded MT Bold" panose="020F0704030504030204" pitchFamily="34" charset="0"/>
                <a:ea typeface="Noto Serif CJK TC SemiBold" panose="02020600000000000000" pitchFamily="18" charset="-120"/>
              </a:rPr>
              <a:t>套件便是利用這樣的特性作為搜索目的。</a:t>
            </a:r>
            <a:endParaRPr lang="en-US" altLang="zh-TW" sz="20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4328717"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使用套件</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B3DC4100-8BAE-836E-053C-D0C20AF1919E}"/>
              </a:ext>
            </a:extLst>
          </p:cNvPr>
          <p:cNvPicPr>
            <a:picLocks noChangeAspect="1"/>
          </p:cNvPicPr>
          <p:nvPr/>
        </p:nvPicPr>
        <p:blipFill>
          <a:blip r:embed="rId3"/>
          <a:stretch>
            <a:fillRect/>
          </a:stretch>
        </p:blipFill>
        <p:spPr>
          <a:xfrm>
            <a:off x="799301" y="3240816"/>
            <a:ext cx="6969352" cy="3004788"/>
          </a:xfrm>
          <a:prstGeom prst="rect">
            <a:avLst/>
          </a:prstGeom>
        </p:spPr>
      </p:pic>
    </p:spTree>
    <p:extLst>
      <p:ext uri="{BB962C8B-B14F-4D97-AF65-F5344CB8AC3E}">
        <p14:creationId xmlns:p14="http://schemas.microsoft.com/office/powerpoint/2010/main" val="32914479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14695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1116075"/>
          </a:xfrm>
          <a:prstGeom prst="rect">
            <a:avLst/>
          </a:prstGeom>
          <a:noFill/>
        </p:spPr>
        <p:txBody>
          <a:bodyPr wrap="square" rtlCol="0">
            <a:spAutoFit/>
          </a:bodyPr>
          <a:lstStyle/>
          <a:p>
            <a:pPr>
              <a:lnSpc>
                <a:spcPct val="200000"/>
              </a:lnSpc>
            </a:pPr>
            <a:r>
              <a:rPr lang="zh-TW" altLang="en-US" sz="1800" dirty="0">
                <a:latin typeface="Arial Rounded MT Bold" panose="020F0704030504030204" pitchFamily="34" charset="0"/>
                <a:ea typeface="Noto Serif CJK TC SemiBold" panose="02020600000000000000" pitchFamily="18" charset="-120"/>
              </a:rPr>
              <a:t>在開始抓取網頁資料前，我們得先了解</a:t>
            </a:r>
            <a:r>
              <a:rPr lang="en-US" altLang="zh-TW" sz="1800" dirty="0">
                <a:latin typeface="Arial Rounded MT Bold" panose="020F0704030504030204" pitchFamily="34" charset="0"/>
                <a:ea typeface="Noto Serif CJK TC SemiBold" panose="02020600000000000000" pitchFamily="18" charset="-120"/>
              </a:rPr>
              <a:t>HTML</a:t>
            </a:r>
            <a:r>
              <a:rPr lang="zh-TW" altLang="en-US" sz="1800" dirty="0">
                <a:latin typeface="Arial Rounded MT Bold" panose="020F0704030504030204" pitchFamily="34" charset="0"/>
                <a:ea typeface="Noto Serif CJK TC SemiBold" panose="02020600000000000000" pitchFamily="18" charset="-120"/>
              </a:rPr>
              <a:t>的架構，觀察以下程式碼會發現</a:t>
            </a:r>
            <a:r>
              <a:rPr lang="en-US" altLang="zh-TW" sz="1800" dirty="0">
                <a:latin typeface="Arial Rounded MT Bold" panose="020F0704030504030204" pitchFamily="34" charset="0"/>
                <a:ea typeface="Noto Serif CJK TC SemiBold" panose="02020600000000000000" pitchFamily="18" charset="-120"/>
              </a:rPr>
              <a:t>HTML</a:t>
            </a:r>
            <a:r>
              <a:rPr lang="zh-TW" altLang="en-US" sz="1800" dirty="0">
                <a:latin typeface="Arial Rounded MT Bold" panose="020F0704030504030204" pitchFamily="34" charset="0"/>
                <a:ea typeface="Noto Serif CJK TC SemiBold" panose="02020600000000000000" pitchFamily="18" charset="-120"/>
              </a:rPr>
              <a:t>由多個標籤</a:t>
            </a:r>
            <a:r>
              <a:rPr lang="en-US" altLang="zh-TW" sz="1800" dirty="0">
                <a:latin typeface="Arial Rounded MT Bold" panose="020F0704030504030204" pitchFamily="34" charset="0"/>
                <a:ea typeface="Noto Serif CJK TC SemiBold" panose="02020600000000000000" pitchFamily="18" charset="-120"/>
              </a:rPr>
              <a:t>&lt;tag&gt;</a:t>
            </a:r>
            <a:r>
              <a:rPr lang="zh-TW" altLang="en-US" sz="1800" dirty="0">
                <a:latin typeface="Arial Rounded MT Bold" panose="020F0704030504030204" pitchFamily="34" charset="0"/>
                <a:ea typeface="Noto Serif CJK TC SemiBold" panose="02020600000000000000" pitchFamily="18" charset="-120"/>
              </a:rPr>
              <a:t>組成，而</a:t>
            </a:r>
            <a:r>
              <a:rPr lang="en-US" altLang="zh-TW" sz="1800" dirty="0" err="1">
                <a:latin typeface="Arial Rounded MT Bold" panose="020F0704030504030204" pitchFamily="34" charset="0"/>
                <a:ea typeface="Noto Serif CJK TC SemiBold" panose="02020600000000000000" pitchFamily="18" charset="-120"/>
              </a:rPr>
              <a:t>Beautifulsoup</a:t>
            </a:r>
            <a:r>
              <a:rPr lang="en-US" altLang="zh-TW" sz="1800" dirty="0">
                <a:latin typeface="Arial Rounded MT Bold" panose="020F0704030504030204" pitchFamily="34" charset="0"/>
                <a:ea typeface="Noto Serif CJK TC SemiBold" panose="02020600000000000000" pitchFamily="18" charset="-120"/>
              </a:rPr>
              <a:t>(</a:t>
            </a:r>
            <a:r>
              <a:rPr lang="zh-TW" altLang="en-US" sz="1800" dirty="0">
                <a:latin typeface="Arial Rounded MT Bold" panose="020F0704030504030204" pitchFamily="34" charset="0"/>
                <a:ea typeface="Noto Serif CJK TC SemiBold" panose="02020600000000000000" pitchFamily="18" charset="-120"/>
              </a:rPr>
              <a:t>以下簡稱</a:t>
            </a:r>
            <a:r>
              <a:rPr lang="en-US" altLang="zh-TW" sz="1800" dirty="0">
                <a:latin typeface="Arial Rounded MT Bold" panose="020F0704030504030204" pitchFamily="34" charset="0"/>
                <a:ea typeface="Noto Serif CJK TC SemiBold" panose="02020600000000000000" pitchFamily="18" charset="-120"/>
              </a:rPr>
              <a:t>bs4)</a:t>
            </a:r>
            <a:r>
              <a:rPr lang="zh-TW" altLang="en-US" sz="1800" dirty="0">
                <a:latin typeface="Arial Rounded MT Bold" panose="020F0704030504030204" pitchFamily="34" charset="0"/>
                <a:ea typeface="Noto Serif CJK TC SemiBold" panose="02020600000000000000" pitchFamily="18" charset="-120"/>
              </a:rPr>
              <a:t>套件便是利用這樣的特性作為搜索目的。</a:t>
            </a:r>
            <a:endParaRPr lang="en-US" altLang="zh-TW" sz="20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4328717"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使用套件</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EE3F4600-0152-6845-BF00-07FB2C831F3B}"/>
              </a:ext>
            </a:extLst>
          </p:cNvPr>
          <p:cNvPicPr>
            <a:picLocks noChangeAspect="1"/>
          </p:cNvPicPr>
          <p:nvPr/>
        </p:nvPicPr>
        <p:blipFill rotWithShape="1">
          <a:blip r:embed="rId3"/>
          <a:srcRect t="-551" b="48894"/>
          <a:stretch/>
        </p:blipFill>
        <p:spPr>
          <a:xfrm>
            <a:off x="1029050" y="3644783"/>
            <a:ext cx="6126760" cy="2198149"/>
          </a:xfrm>
          <a:prstGeom prst="rect">
            <a:avLst/>
          </a:prstGeom>
        </p:spPr>
      </p:pic>
      <p:pic>
        <p:nvPicPr>
          <p:cNvPr id="19" name="圖片 18">
            <a:extLst>
              <a:ext uri="{FF2B5EF4-FFF2-40B4-BE49-F238E27FC236}">
                <a16:creationId xmlns:a16="http://schemas.microsoft.com/office/drawing/2014/main" id="{8DBC49BC-D764-D7DB-9108-74CB17482F55}"/>
              </a:ext>
            </a:extLst>
          </p:cNvPr>
          <p:cNvPicPr>
            <a:picLocks noChangeAspect="1"/>
          </p:cNvPicPr>
          <p:nvPr/>
        </p:nvPicPr>
        <p:blipFill>
          <a:blip r:embed="rId4"/>
          <a:stretch>
            <a:fillRect/>
          </a:stretch>
        </p:blipFill>
        <p:spPr>
          <a:xfrm>
            <a:off x="6095998" y="3429008"/>
            <a:ext cx="4907910" cy="20874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47851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14695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873701"/>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因為資訊網的標題被存放在</a:t>
            </a:r>
            <a:r>
              <a:rPr lang="en-US" altLang="zh-TW" dirty="0">
                <a:latin typeface="Arial Rounded MT Bold" panose="020F0704030504030204" pitchFamily="34" charset="0"/>
                <a:ea typeface="Noto Serif CJK TC SemiBold" panose="02020600000000000000" pitchFamily="18" charset="-120"/>
              </a:rPr>
              <a:t>&lt;a class = "</a:t>
            </a:r>
            <a:r>
              <a:rPr lang="en-US" altLang="zh-TW" dirty="0" err="1">
                <a:latin typeface="Arial Rounded MT Bold" panose="020F0704030504030204" pitchFamily="34" charset="0"/>
                <a:ea typeface="Noto Serif CJK TC SemiBold" panose="02020600000000000000" pitchFamily="18" charset="-120"/>
              </a:rPr>
              <a:t>css_mark</a:t>
            </a:r>
            <a:r>
              <a:rPr lang="en-US" altLang="zh-TW" dirty="0">
                <a:latin typeface="Arial Rounded MT Bold" panose="020F0704030504030204" pitchFamily="34" charset="0"/>
                <a:ea typeface="Noto Serif CJK TC SemiBold" panose="02020600000000000000" pitchFamily="18" charset="-120"/>
              </a:rPr>
              <a:t>"&gt;&lt;/a&gt;</a:t>
            </a:r>
            <a:r>
              <a:rPr lang="zh-TW" altLang="en-US" dirty="0">
                <a:latin typeface="Arial Rounded MT Bold" panose="020F0704030504030204" pitchFamily="34" charset="0"/>
                <a:ea typeface="Noto Serif CJK TC SemiBold" panose="02020600000000000000" pitchFamily="18" charset="-120"/>
              </a:rPr>
              <a:t>之中，</a:t>
            </a:r>
          </a:p>
          <a:p>
            <a:pPr>
              <a:lnSpc>
                <a:spcPct val="150000"/>
              </a:lnSpc>
            </a:pPr>
            <a:r>
              <a:rPr lang="zh-TW" altLang="en-US" dirty="0">
                <a:latin typeface="Arial Rounded MT Bold" panose="020F0704030504030204" pitchFamily="34" charset="0"/>
                <a:ea typeface="Noto Serif CJK TC SemiBold" panose="02020600000000000000" pitchFamily="18" charset="-120"/>
              </a:rPr>
              <a:t>所以我們可以利用</a:t>
            </a:r>
            <a:r>
              <a:rPr lang="en-US" altLang="zh-TW" dirty="0">
                <a:latin typeface="Arial Rounded MT Bold" panose="020F0704030504030204" pitchFamily="34" charset="0"/>
                <a:ea typeface="Noto Serif CJK TC SemiBold" panose="02020600000000000000" pitchFamily="18" charset="-120"/>
              </a:rPr>
              <a:t>bs4</a:t>
            </a:r>
            <a:r>
              <a:rPr lang="zh-TW" altLang="en-US" dirty="0">
                <a:latin typeface="Arial Rounded MT Bold" panose="020F0704030504030204" pitchFamily="34" charset="0"/>
                <a:ea typeface="Noto Serif CJK TC SemiBold" panose="02020600000000000000" pitchFamily="18" charset="-120"/>
              </a:rPr>
              <a:t>的</a:t>
            </a:r>
            <a:r>
              <a:rPr lang="en-US" altLang="zh-TW" dirty="0">
                <a:latin typeface="Arial Rounded MT Bold" panose="020F0704030504030204" pitchFamily="34" charset="0"/>
                <a:ea typeface="Noto Serif CJK TC SemiBold" panose="02020600000000000000" pitchFamily="18" charset="-120"/>
              </a:rPr>
              <a:t>find()</a:t>
            </a:r>
            <a:r>
              <a:rPr lang="zh-TW" altLang="en-US" dirty="0">
                <a:latin typeface="Arial Rounded MT Bold" panose="020F0704030504030204" pitchFamily="34" charset="0"/>
                <a:ea typeface="Noto Serif CJK TC SemiBold" panose="02020600000000000000" pitchFamily="18" charset="-120"/>
              </a:rPr>
              <a:t>來找到符合條件的第一個標籤</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4328717"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使用套件</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4" name="圖片 13">
            <a:extLst>
              <a:ext uri="{FF2B5EF4-FFF2-40B4-BE49-F238E27FC236}">
                <a16:creationId xmlns:a16="http://schemas.microsoft.com/office/drawing/2014/main" id="{57616A0F-0C2F-E9A8-7FB0-C38F5E1B6629}"/>
              </a:ext>
            </a:extLst>
          </p:cNvPr>
          <p:cNvPicPr>
            <a:picLocks noChangeAspect="1"/>
          </p:cNvPicPr>
          <p:nvPr/>
        </p:nvPicPr>
        <p:blipFill>
          <a:blip r:embed="rId3"/>
          <a:stretch>
            <a:fillRect/>
          </a:stretch>
        </p:blipFill>
        <p:spPr>
          <a:xfrm>
            <a:off x="721453" y="3015357"/>
            <a:ext cx="7839075" cy="1095375"/>
          </a:xfrm>
          <a:prstGeom prst="rect">
            <a:avLst/>
          </a:prstGeom>
        </p:spPr>
      </p:pic>
      <p:pic>
        <p:nvPicPr>
          <p:cNvPr id="6" name="圖片 5">
            <a:extLst>
              <a:ext uri="{FF2B5EF4-FFF2-40B4-BE49-F238E27FC236}">
                <a16:creationId xmlns:a16="http://schemas.microsoft.com/office/drawing/2014/main" id="{0EECA7AF-93CC-D629-0E93-D05437F64C69}"/>
              </a:ext>
            </a:extLst>
          </p:cNvPr>
          <p:cNvPicPr>
            <a:picLocks noChangeAspect="1"/>
          </p:cNvPicPr>
          <p:nvPr/>
        </p:nvPicPr>
        <p:blipFill rotWithShape="1">
          <a:blip r:embed="rId4"/>
          <a:srcRect l="5698" t="25853" b="45646"/>
          <a:stretch/>
        </p:blipFill>
        <p:spPr>
          <a:xfrm>
            <a:off x="6760831" y="2889335"/>
            <a:ext cx="4709716" cy="605414"/>
          </a:xfrm>
          <a:prstGeom prst="rect">
            <a:avLst/>
          </a:prstGeom>
          <a:ln>
            <a:noFill/>
          </a:ln>
          <a:effectLst>
            <a:outerShdw blurRad="190500" algn="tl" rotWithShape="0">
              <a:srgbClr val="000000">
                <a:alpha val="70000"/>
              </a:srgbClr>
            </a:outerShdw>
          </a:effectLst>
        </p:spPr>
      </p:pic>
      <p:pic>
        <p:nvPicPr>
          <p:cNvPr id="18" name="圖片 17">
            <a:extLst>
              <a:ext uri="{FF2B5EF4-FFF2-40B4-BE49-F238E27FC236}">
                <a16:creationId xmlns:a16="http://schemas.microsoft.com/office/drawing/2014/main" id="{3531398B-6983-D3D8-9426-32661AA00412}"/>
              </a:ext>
            </a:extLst>
          </p:cNvPr>
          <p:cNvPicPr>
            <a:picLocks noChangeAspect="1"/>
          </p:cNvPicPr>
          <p:nvPr/>
        </p:nvPicPr>
        <p:blipFill>
          <a:blip r:embed="rId5"/>
          <a:stretch>
            <a:fillRect/>
          </a:stretch>
        </p:blipFill>
        <p:spPr>
          <a:xfrm>
            <a:off x="804338" y="4128432"/>
            <a:ext cx="7756190" cy="1714500"/>
          </a:xfrm>
          <a:prstGeom prst="rect">
            <a:avLst/>
          </a:prstGeom>
        </p:spPr>
      </p:pic>
    </p:spTree>
    <p:extLst>
      <p:ext uri="{BB962C8B-B14F-4D97-AF65-F5344CB8AC3E}">
        <p14:creationId xmlns:p14="http://schemas.microsoft.com/office/powerpoint/2010/main" val="120751396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14695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873701"/>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於是我們比照一樣的作法，將日期、標題、公告單位透過</a:t>
            </a:r>
            <a:r>
              <a:rPr lang="en-US" altLang="zh-TW" dirty="0" err="1">
                <a:latin typeface="Arial Rounded MT Bold" panose="020F0704030504030204" pitchFamily="34" charset="0"/>
                <a:ea typeface="Noto Serif CJK TC SemiBold" panose="02020600000000000000" pitchFamily="18" charset="-120"/>
              </a:rPr>
              <a:t>find_all</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都一起全部爬出來，</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其中日期、標題、公告單位分別為</a:t>
            </a:r>
            <a:r>
              <a:rPr lang="en-US" altLang="zh-TW" dirty="0" err="1">
                <a:latin typeface="Arial Rounded MT Bold" panose="020F0704030504030204" pitchFamily="34" charset="0"/>
                <a:ea typeface="Noto Serif CJK TC SemiBold" panose="02020600000000000000" pitchFamily="18" charset="-120"/>
              </a:rPr>
              <a:t>news_timestamp</a:t>
            </a:r>
            <a:r>
              <a:rPr lang="zh-TW" altLang="en-US" dirty="0">
                <a:latin typeface="Arial Rounded MT Bold" panose="020F0704030504030204" pitchFamily="34" charset="0"/>
                <a:ea typeface="Noto Serif CJK TC SemiBold" panose="02020600000000000000" pitchFamily="18" charset="-120"/>
              </a:rPr>
              <a:t>、</a:t>
            </a:r>
            <a:r>
              <a:rPr lang="en-US" altLang="zh-TW" dirty="0" err="1">
                <a:latin typeface="Arial Rounded MT Bold" panose="020F0704030504030204" pitchFamily="34" charset="0"/>
                <a:ea typeface="Noto Serif CJK TC SemiBold" panose="02020600000000000000" pitchFamily="18" charset="-120"/>
              </a:rPr>
              <a:t>news_titles</a:t>
            </a:r>
            <a:r>
              <a:rPr lang="zh-TW" altLang="en-US" dirty="0">
                <a:latin typeface="Arial Rounded MT Bold" panose="020F0704030504030204" pitchFamily="34" charset="0"/>
                <a:ea typeface="Noto Serif CJK TC SemiBold" panose="02020600000000000000" pitchFamily="18" charset="-120"/>
              </a:rPr>
              <a:t>、</a:t>
            </a:r>
            <a:r>
              <a:rPr lang="en-US" altLang="zh-TW" dirty="0" err="1">
                <a:latin typeface="Arial Rounded MT Bold" panose="020F0704030504030204" pitchFamily="34" charset="0"/>
                <a:ea typeface="Noto Serif CJK TC SemiBold" panose="02020600000000000000" pitchFamily="18" charset="-120"/>
              </a:rPr>
              <a:t>news_issued</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4328717"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使用套件</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609ACE1C-8644-AC53-015F-66F4C9C2B852}"/>
              </a:ext>
            </a:extLst>
          </p:cNvPr>
          <p:cNvPicPr>
            <a:picLocks noChangeAspect="1"/>
          </p:cNvPicPr>
          <p:nvPr/>
        </p:nvPicPr>
        <p:blipFill>
          <a:blip r:embed="rId3"/>
          <a:stretch>
            <a:fillRect/>
          </a:stretch>
        </p:blipFill>
        <p:spPr>
          <a:xfrm>
            <a:off x="721453" y="3489825"/>
            <a:ext cx="8798287" cy="1853963"/>
          </a:xfrm>
          <a:prstGeom prst="rect">
            <a:avLst/>
          </a:prstGeom>
        </p:spPr>
      </p:pic>
    </p:spTree>
    <p:extLst>
      <p:ext uri="{BB962C8B-B14F-4D97-AF65-F5344CB8AC3E}">
        <p14:creationId xmlns:p14="http://schemas.microsoft.com/office/powerpoint/2010/main" val="17035300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14695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458202"/>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將爬蟲練習的結果打包成 </a:t>
            </a:r>
            <a:r>
              <a:rPr lang="en-US" altLang="zh-TW" dirty="0" err="1">
                <a:latin typeface="Arial Rounded MT Bold" panose="020F0704030504030204" pitchFamily="34" charset="0"/>
                <a:ea typeface="Noto Serif CJK TC SemiBold" panose="02020600000000000000" pitchFamily="18" charset="-120"/>
              </a:rPr>
              <a:t>news_list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輸出到 </a:t>
            </a:r>
            <a:r>
              <a:rPr lang="en-US" altLang="zh-TW" dirty="0">
                <a:latin typeface="Arial Rounded MT Bold" panose="020F0704030504030204" pitchFamily="34" charset="0"/>
                <a:ea typeface="Noto Serif CJK TC SemiBold" panose="02020600000000000000" pitchFamily="18" charset="-120"/>
              </a:rPr>
              <a:t>terminal</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4328717"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使用套件</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05ABEAB9-369E-E9E9-E9B0-854ECA98DCB2}"/>
              </a:ext>
            </a:extLst>
          </p:cNvPr>
          <p:cNvPicPr>
            <a:picLocks noChangeAspect="1"/>
          </p:cNvPicPr>
          <p:nvPr/>
        </p:nvPicPr>
        <p:blipFill>
          <a:blip r:embed="rId3"/>
          <a:stretch>
            <a:fillRect/>
          </a:stretch>
        </p:blipFill>
        <p:spPr>
          <a:xfrm>
            <a:off x="721453" y="2573940"/>
            <a:ext cx="7915275" cy="1314450"/>
          </a:xfrm>
          <a:prstGeom prst="rect">
            <a:avLst/>
          </a:prstGeom>
        </p:spPr>
      </p:pic>
      <p:pic>
        <p:nvPicPr>
          <p:cNvPr id="16" name="圖片 15">
            <a:extLst>
              <a:ext uri="{FF2B5EF4-FFF2-40B4-BE49-F238E27FC236}">
                <a16:creationId xmlns:a16="http://schemas.microsoft.com/office/drawing/2014/main" id="{275AB676-16BE-627D-46F9-B7C808A07528}"/>
              </a:ext>
            </a:extLst>
          </p:cNvPr>
          <p:cNvPicPr>
            <a:picLocks noChangeAspect="1"/>
          </p:cNvPicPr>
          <p:nvPr/>
        </p:nvPicPr>
        <p:blipFill rotWithShape="1">
          <a:blip r:embed="rId4"/>
          <a:srcRect b="19161"/>
          <a:stretch/>
        </p:blipFill>
        <p:spPr>
          <a:xfrm>
            <a:off x="786598" y="4022613"/>
            <a:ext cx="7784984" cy="2213464"/>
          </a:xfrm>
          <a:prstGeom prst="rect">
            <a:avLst/>
          </a:prstGeom>
        </p:spPr>
      </p:pic>
    </p:spTree>
    <p:extLst>
      <p:ext uri="{BB962C8B-B14F-4D97-AF65-F5344CB8AC3E}">
        <p14:creationId xmlns:p14="http://schemas.microsoft.com/office/powerpoint/2010/main" val="7847944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2295154" y="3672105"/>
            <a:ext cx="7601687" cy="2185927"/>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943658"/>
              <a:ext cx="10155476" cy="649340"/>
            </a:xfrm>
            <a:prstGeom prst="rect">
              <a:avLst/>
            </a:prstGeom>
            <a:noFill/>
          </p:spPr>
          <p:txBody>
            <a:bodyPr wrap="square" rtlCol="0">
              <a:spAutoFit/>
            </a:bodyPr>
            <a:lstStyle/>
            <a:p>
              <a:pPr algn="ctr">
                <a:lnSpc>
                  <a:spcPct val="150000"/>
                </a:lnSpc>
              </a:pPr>
              <a:r>
                <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03</a:t>
              </a:r>
              <a:r>
                <a:rPr lang="zh-TW" altLang="en-US"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CED39EA9-CA87-83D1-F2D2-9BBB259F7E41}"/>
              </a:ext>
            </a:extLst>
          </p:cNvPr>
          <p:cNvPicPr>
            <a:picLocks noChangeAspect="1"/>
          </p:cNvPicPr>
          <p:nvPr/>
        </p:nvPicPr>
        <p:blipFill rotWithShape="1">
          <a:blip r:embed="rId2">
            <a:extLst>
              <a:ext uri="{28A0092B-C50C-407E-A947-70E740481C1C}">
                <a14:useLocalDpi xmlns:a14="http://schemas.microsoft.com/office/drawing/2010/main" val="0"/>
              </a:ext>
            </a:extLst>
          </a:blip>
          <a:srcRect t="4526" b="53545"/>
          <a:stretch/>
        </p:blipFill>
        <p:spPr>
          <a:xfrm>
            <a:off x="0" y="310393"/>
            <a:ext cx="12192000" cy="2875502"/>
          </a:xfrm>
          <a:prstGeom prst="rect">
            <a:avLst/>
          </a:prstGeom>
        </p:spPr>
      </p:pic>
    </p:spTree>
    <p:extLst>
      <p:ext uri="{BB962C8B-B14F-4D97-AF65-F5344CB8AC3E}">
        <p14:creationId xmlns:p14="http://schemas.microsoft.com/office/powerpoint/2010/main" val="23061700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1478174"/>
            <a:ext cx="10620462" cy="4197688"/>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在我們在咖咑咖咑寫下長串的程式碼前，得先將程式的架構完整設計出來才能開始分區執行。</a:t>
            </a:r>
          </a:p>
          <a:p>
            <a:pPr>
              <a:lnSpc>
                <a:spcPct val="150000"/>
              </a:lnSpc>
            </a:pPr>
            <a:r>
              <a:rPr lang="zh-TW" altLang="en-US" dirty="0">
                <a:latin typeface="Arial Rounded MT Bold" panose="020F0704030504030204" pitchFamily="34" charset="0"/>
                <a:ea typeface="Noto Serif CJK TC SemiBold" panose="02020600000000000000" pitchFamily="18" charset="-120"/>
              </a:rPr>
              <a:t>而程式需要做到的事情有：</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en-US" altLang="zh-TW" dirty="0" err="1">
                <a:latin typeface="Arial Rounded MT Bold" panose="020F0704030504030204" pitchFamily="34" charset="0"/>
                <a:ea typeface="Noto Serif CJK TC SemiBold" panose="02020600000000000000" pitchFamily="18" charset="-120"/>
              </a:rPr>
              <a:t>inuput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 資料筆數、欲搜尋單位</a:t>
            </a:r>
          </a:p>
          <a:p>
            <a:pPr>
              <a:lnSpc>
                <a:spcPct val="150000"/>
              </a:lnSpc>
            </a:pPr>
            <a:r>
              <a:rPr lang="en-US" altLang="zh-TW" dirty="0">
                <a:latin typeface="Arial Rounded MT Bold" panose="020F0704030504030204" pitchFamily="34" charset="0"/>
                <a:ea typeface="Noto Serif CJK TC SemiBold" panose="02020600000000000000" pitchFamily="18" charset="-120"/>
              </a:rPr>
              <a:t>output:= </a:t>
            </a:r>
            <a:r>
              <a:rPr lang="zh-TW" altLang="en-US" dirty="0">
                <a:latin typeface="Arial Rounded MT Bold" panose="020F0704030504030204" pitchFamily="34" charset="0"/>
                <a:ea typeface="Noto Serif CJK TC SemiBold" panose="02020600000000000000" pitchFamily="18" charset="-120"/>
              </a:rPr>
              <a:t> </a:t>
            </a:r>
            <a:r>
              <a:rPr lang="en-US" altLang="zh-TW" dirty="0" err="1">
                <a:latin typeface="Arial Rounded MT Bold" panose="020F0704030504030204" pitchFamily="34" charset="0"/>
                <a:ea typeface="Noto Serif CJK TC SemiBold" panose="02020600000000000000" pitchFamily="18" charset="-120"/>
              </a:rPr>
              <a:t>json</a:t>
            </a:r>
            <a:r>
              <a:rPr lang="zh-TW" altLang="en-US" dirty="0">
                <a:latin typeface="Arial Rounded MT Bold" panose="020F0704030504030204" pitchFamily="34" charset="0"/>
                <a:ea typeface="Noto Serif CJK TC SemiBold" panose="02020600000000000000" pitchFamily="18" charset="-120"/>
              </a:rPr>
              <a:t>格式的檔案，其中包含五個資訊</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en-US" altLang="zh-TW" dirty="0">
                <a:latin typeface="Arial Rounded MT Bold" panose="020F0704030504030204" pitchFamily="34" charset="0"/>
                <a:ea typeface="Noto Serif CJK TC SemiBold" panose="02020600000000000000" pitchFamily="18" charset="-120"/>
              </a:rPr>
              <a:t>1. </a:t>
            </a:r>
            <a:r>
              <a:rPr lang="zh-TW" altLang="en-US" dirty="0">
                <a:latin typeface="Arial Rounded MT Bold" panose="020F0704030504030204" pitchFamily="34" charset="0"/>
                <a:ea typeface="Noto Serif CJK TC SemiBold" panose="02020600000000000000" pitchFamily="18" charset="-120"/>
              </a:rPr>
              <a:t>輸入筆數、單位</a:t>
            </a:r>
          </a:p>
          <a:p>
            <a:pPr>
              <a:lnSpc>
                <a:spcPct val="150000"/>
              </a:lnSpc>
            </a:pPr>
            <a:r>
              <a:rPr lang="en-US" altLang="zh-TW" dirty="0">
                <a:latin typeface="Arial Rounded MT Bold" panose="020F0704030504030204" pitchFamily="34" charset="0"/>
                <a:ea typeface="Noto Serif CJK TC SemiBold" panose="02020600000000000000" pitchFamily="18" charset="-120"/>
              </a:rPr>
              <a:t>2. </a:t>
            </a:r>
            <a:r>
              <a:rPr lang="zh-TW" altLang="en-US" dirty="0">
                <a:latin typeface="Arial Rounded MT Bold" panose="020F0704030504030204" pitchFamily="34" charset="0"/>
                <a:ea typeface="Noto Serif CJK TC SemiBold" panose="02020600000000000000" pitchFamily="18" charset="-120"/>
              </a:rPr>
              <a:t>透過</a:t>
            </a:r>
            <a:r>
              <a:rPr lang="en-US" altLang="zh-TW" dirty="0" err="1">
                <a:latin typeface="Arial Rounded MT Bold" panose="020F0704030504030204" pitchFamily="34" charset="0"/>
                <a:ea typeface="Noto Serif CJK TC SemiBold" panose="02020600000000000000" pitchFamily="18" charset="-120"/>
              </a:rPr>
              <a:t>crawl_data</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去抓資料</a:t>
            </a:r>
          </a:p>
          <a:p>
            <a:pPr>
              <a:lnSpc>
                <a:spcPct val="150000"/>
              </a:lnSpc>
            </a:pPr>
            <a:r>
              <a:rPr lang="en-US" altLang="zh-TW" dirty="0">
                <a:latin typeface="Arial Rounded MT Bold" panose="020F0704030504030204" pitchFamily="34" charset="0"/>
                <a:ea typeface="Noto Serif CJK TC SemiBold" panose="02020600000000000000" pitchFamily="18" charset="-120"/>
              </a:rPr>
              <a:t>3. </a:t>
            </a:r>
            <a:r>
              <a:rPr lang="zh-TW" altLang="en-US" dirty="0">
                <a:latin typeface="Arial Rounded MT Bold" panose="020F0704030504030204" pitchFamily="34" charset="0"/>
                <a:ea typeface="Noto Serif CJK TC SemiBold" panose="02020600000000000000" pitchFamily="18" charset="-120"/>
              </a:rPr>
              <a:t>每頁的日期、標題、公告單位都一口氣先抓起來</a:t>
            </a:r>
          </a:p>
          <a:p>
            <a:pPr>
              <a:lnSpc>
                <a:spcPct val="150000"/>
              </a:lnSpc>
            </a:pPr>
            <a:r>
              <a:rPr lang="en-US" altLang="zh-TW" dirty="0">
                <a:latin typeface="Arial Rounded MT Bold" panose="020F0704030504030204" pitchFamily="34" charset="0"/>
                <a:ea typeface="Noto Serif CJK TC SemiBold" panose="02020600000000000000" pitchFamily="18" charset="-120"/>
              </a:rPr>
              <a:t>4. </a:t>
            </a:r>
            <a:r>
              <a:rPr lang="zh-TW" altLang="en-US" dirty="0">
                <a:latin typeface="Arial Rounded MT Bold" panose="020F0704030504030204" pitchFamily="34" charset="0"/>
                <a:ea typeface="Noto Serif CJK TC SemiBold" panose="02020600000000000000" pitchFamily="18" charset="-120"/>
              </a:rPr>
              <a:t>根據特定單位和筆數，把符合條件的資料從各個 </a:t>
            </a:r>
            <a:r>
              <a:rPr lang="en-US" altLang="zh-TW" dirty="0">
                <a:latin typeface="Arial Rounded MT Bold" panose="020F0704030504030204" pitchFamily="34" charset="0"/>
                <a:ea typeface="Noto Serif CJK TC SemiBold" panose="02020600000000000000" pitchFamily="18" charset="-120"/>
              </a:rPr>
              <a:t>data temp </a:t>
            </a:r>
            <a:r>
              <a:rPr lang="zh-TW" altLang="en-US" dirty="0">
                <a:latin typeface="Arial Rounded MT Bold" panose="020F0704030504030204" pitchFamily="34" charset="0"/>
                <a:ea typeface="Noto Serif CJK TC SemiBold" panose="02020600000000000000" pitchFamily="18" charset="-120"/>
              </a:rPr>
              <a:t>存到</a:t>
            </a:r>
            <a:r>
              <a:rPr lang="en-US" altLang="zh-TW" dirty="0">
                <a:latin typeface="Arial Rounded MT Bold" panose="020F0704030504030204" pitchFamily="34" charset="0"/>
                <a:ea typeface="Noto Serif CJK TC SemiBold" panose="02020600000000000000" pitchFamily="18" charset="-120"/>
              </a:rPr>
              <a:t>data list</a:t>
            </a:r>
          </a:p>
          <a:p>
            <a:pPr>
              <a:lnSpc>
                <a:spcPct val="150000"/>
              </a:lnSpc>
            </a:pPr>
            <a:r>
              <a:rPr lang="en-US" altLang="zh-TW" dirty="0">
                <a:latin typeface="Arial Rounded MT Bold" panose="020F0704030504030204" pitchFamily="34" charset="0"/>
                <a:ea typeface="Noto Serif CJK TC SemiBold" panose="02020600000000000000" pitchFamily="18" charset="-120"/>
              </a:rPr>
              <a:t>5. </a:t>
            </a:r>
            <a:r>
              <a:rPr lang="zh-TW" altLang="en-US" dirty="0">
                <a:latin typeface="Arial Rounded MT Bold" panose="020F0704030504030204" pitchFamily="34" charset="0"/>
                <a:ea typeface="Noto Serif CJK TC SemiBold" panose="02020600000000000000" pitchFamily="18" charset="-120"/>
              </a:rPr>
              <a:t>根據建好的</a:t>
            </a:r>
            <a:r>
              <a:rPr lang="en-US" altLang="zh-TW" dirty="0">
                <a:latin typeface="Arial Rounded MT Bold" panose="020F0704030504030204" pitchFamily="34" charset="0"/>
                <a:ea typeface="Noto Serif CJK TC SemiBold" panose="02020600000000000000" pitchFamily="18" charset="-120"/>
              </a:rPr>
              <a:t>data list</a:t>
            </a:r>
            <a:r>
              <a:rPr lang="zh-TW" altLang="en-US" dirty="0">
                <a:latin typeface="Arial Rounded MT Bold" panose="020F0704030504030204" pitchFamily="34" charset="0"/>
                <a:ea typeface="Noto Serif CJK TC SemiBold" panose="02020600000000000000" pitchFamily="18" charset="-120"/>
              </a:rPr>
              <a:t>，合併輸出成 </a:t>
            </a:r>
            <a:r>
              <a:rPr lang="en-US" altLang="zh-TW" dirty="0">
                <a:latin typeface="Arial Rounded MT Bold" panose="020F0704030504030204" pitchFamily="34" charset="0"/>
                <a:ea typeface="Noto Serif CJK TC SemiBold" panose="02020600000000000000" pitchFamily="18" charset="-120"/>
              </a:rPr>
              <a:t>.csv </a:t>
            </a:r>
            <a:r>
              <a:rPr lang="zh-TW" altLang="en-US" dirty="0">
                <a:latin typeface="Arial Rounded MT Bold" panose="020F0704030504030204" pitchFamily="34" charset="0"/>
                <a:ea typeface="Noto Serif CJK TC SemiBold" panose="02020600000000000000" pitchFamily="18" charset="-120"/>
              </a:rPr>
              <a:t>和 </a:t>
            </a:r>
            <a:r>
              <a:rPr lang="en-US" altLang="zh-TW" dirty="0">
                <a:latin typeface="Arial Rounded MT Bold" panose="020F0704030504030204" pitchFamily="34" charset="0"/>
                <a:ea typeface="Noto Serif CJK TC SemiBold" panose="02020600000000000000" pitchFamily="18" charset="-120"/>
              </a:rPr>
              <a:t>.</a:t>
            </a:r>
            <a:r>
              <a:rPr lang="en-US" altLang="zh-TW" dirty="0" err="1">
                <a:latin typeface="Arial Rounded MT Bold" panose="020F0704030504030204" pitchFamily="34" charset="0"/>
                <a:ea typeface="Noto Serif CJK TC SemiBold" panose="02020600000000000000" pitchFamily="18" charset="-120"/>
              </a:rPr>
              <a:t>json</a:t>
            </a:r>
            <a:r>
              <a:rPr lang="en-US" altLang="zh-TW" dirty="0">
                <a:latin typeface="Arial Rounded MT Bold" panose="020F0704030504030204" pitchFamily="34" charset="0"/>
                <a:ea typeface="Noto Serif CJK TC SemiBold" panose="02020600000000000000" pitchFamily="18" charset="-120"/>
              </a:rPr>
              <a:t> (csv</a:t>
            </a:r>
            <a:r>
              <a:rPr lang="zh-TW" altLang="en-US" dirty="0">
                <a:latin typeface="Arial Rounded MT Bold" panose="020F0704030504030204" pitchFamily="34" charset="0"/>
                <a:ea typeface="Noto Serif CJK TC SemiBold" panose="02020600000000000000" pitchFamily="18" charset="-120"/>
              </a:rPr>
              <a:t>容易判讀所以順便做出來</a:t>
            </a:r>
            <a:r>
              <a:rPr lang="en-US" altLang="zh-TW" dirty="0">
                <a:latin typeface="Arial Rounded MT Bold" panose="020F0704030504030204" pitchFamily="34" charset="0"/>
                <a:ea typeface="Noto Serif CJK TC SemiBold" panose="02020600000000000000" pitchFamily="18" charset="-120"/>
              </a:rPr>
              <a:t>)</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Tree>
    <p:extLst>
      <p:ext uri="{BB962C8B-B14F-4D97-AF65-F5344CB8AC3E}">
        <p14:creationId xmlns:p14="http://schemas.microsoft.com/office/powerpoint/2010/main" val="14968148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04675" y="1457922"/>
            <a:ext cx="10620462" cy="4470904"/>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根據這些思考路徑，將程式分成五個函式來分別製作</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分別是</a:t>
            </a:r>
            <a:r>
              <a:rPr lang="en-US" altLang="zh-TW" dirty="0" err="1">
                <a:latin typeface="Arial Rounded MT Bold" panose="020F0704030504030204" pitchFamily="34" charset="0"/>
                <a:ea typeface="Noto Serif CJK TC SemiBold" panose="02020600000000000000" pitchFamily="18" charset="-120"/>
              </a:rPr>
              <a:t>getData</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 </a:t>
            </a:r>
            <a:r>
              <a:rPr lang="en-US" altLang="zh-TW" dirty="0" err="1">
                <a:latin typeface="Arial Rounded MT Bold" panose="020F0704030504030204" pitchFamily="34" charset="0"/>
                <a:ea typeface="Noto Serif CJK TC SemiBold" panose="02020600000000000000" pitchFamily="18" charset="-120"/>
              </a:rPr>
              <a:t>getContact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 </a:t>
            </a:r>
            <a:r>
              <a:rPr lang="en-US" altLang="zh-TW" dirty="0" err="1">
                <a:latin typeface="Arial Rounded MT Bold" panose="020F0704030504030204" pitchFamily="34" charset="0"/>
                <a:ea typeface="Noto Serif CJK TC SemiBold" panose="02020600000000000000" pitchFamily="18" charset="-120"/>
              </a:rPr>
              <a:t>crawl_data</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 </a:t>
            </a:r>
            <a:r>
              <a:rPr lang="en-US" altLang="zh-TW" dirty="0">
                <a:latin typeface="Arial Rounded MT Bold" panose="020F0704030504030204" pitchFamily="34" charset="0"/>
                <a:ea typeface="Noto Serif CJK TC SemiBold" panose="02020600000000000000" pitchFamily="18" charset="-120"/>
              </a:rPr>
              <a:t>output() </a:t>
            </a:r>
            <a:r>
              <a:rPr lang="zh-TW" altLang="en-US" dirty="0">
                <a:latin typeface="Arial Rounded MT Bold" panose="020F0704030504030204" pitchFamily="34" charset="0"/>
                <a:ea typeface="Noto Serif CJK TC SemiBold" panose="02020600000000000000" pitchFamily="18" charset="-120"/>
              </a:rPr>
              <a:t>、 </a:t>
            </a:r>
            <a:r>
              <a:rPr lang="en-US" altLang="zh-TW" dirty="0">
                <a:latin typeface="Arial Rounded MT Bold" panose="020F0704030504030204" pitchFamily="34" charset="0"/>
                <a:ea typeface="Noto Serif CJK TC SemiBold" panose="02020600000000000000" pitchFamily="18" charset="-120"/>
              </a:rPr>
              <a:t>main()</a:t>
            </a: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a:p>
            <a:pPr>
              <a:lnSpc>
                <a:spcPct val="200000"/>
              </a:lnSpc>
            </a:pPr>
            <a:r>
              <a:rPr lang="en-US" altLang="zh-TW" dirty="0" err="1">
                <a:latin typeface="Arial Rounded MT Bold" panose="020F0704030504030204" pitchFamily="34" charset="0"/>
                <a:ea typeface="Noto Serif CJK TC SemiBold" panose="02020600000000000000" pitchFamily="18" charset="-120"/>
              </a:rPr>
              <a:t>getData</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獲得頁面的日期、標題、公告單位陣列</a:t>
            </a:r>
            <a:endParaRPr lang="en-US" altLang="zh-TW" dirty="0">
              <a:latin typeface="Arial Rounded MT Bold" panose="020F0704030504030204" pitchFamily="34" charset="0"/>
              <a:ea typeface="Noto Serif CJK TC SemiBold" panose="02020600000000000000" pitchFamily="18" charset="-120"/>
            </a:endParaRPr>
          </a:p>
          <a:p>
            <a:pPr>
              <a:lnSpc>
                <a:spcPct val="200000"/>
              </a:lnSpc>
            </a:pPr>
            <a:r>
              <a:rPr lang="en-US" altLang="zh-TW" dirty="0" err="1">
                <a:latin typeface="Arial Rounded MT Bold" panose="020F0704030504030204" pitchFamily="34" charset="0"/>
                <a:ea typeface="Noto Serif CJK TC SemiBold" panose="02020600000000000000" pitchFamily="18" charset="-120"/>
              </a:rPr>
              <a:t>getContact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獲得新聞連結內的聯絡人、電話陣列</a:t>
            </a:r>
            <a:endParaRPr lang="en-US" altLang="zh-TW" dirty="0">
              <a:latin typeface="Arial Rounded MT Bold" panose="020F0704030504030204" pitchFamily="34" charset="0"/>
              <a:ea typeface="Noto Serif CJK TC SemiBold" panose="02020600000000000000" pitchFamily="18" charset="-120"/>
            </a:endParaRPr>
          </a:p>
          <a:p>
            <a:pPr>
              <a:lnSpc>
                <a:spcPct val="200000"/>
              </a:lnSpc>
            </a:pPr>
            <a:r>
              <a:rPr lang="en-US" altLang="zh-TW" dirty="0" err="1">
                <a:latin typeface="Arial Rounded MT Bold" panose="020F0704030504030204" pitchFamily="34" charset="0"/>
                <a:ea typeface="Noto Serif CJK TC SemiBold" panose="02020600000000000000" pitchFamily="18" charset="-120"/>
              </a:rPr>
              <a:t>crawl_data</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整合 </a:t>
            </a:r>
            <a:r>
              <a:rPr lang="en-US" altLang="zh-TW" dirty="0" err="1">
                <a:latin typeface="Arial Rounded MT Bold" panose="020F0704030504030204" pitchFamily="34" charset="0"/>
                <a:ea typeface="Noto Serif CJK TC SemiBold" panose="02020600000000000000" pitchFamily="18" charset="-120"/>
              </a:rPr>
              <a:t>getData</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 和 </a:t>
            </a:r>
            <a:r>
              <a:rPr lang="en-US" altLang="zh-TW" dirty="0" err="1">
                <a:latin typeface="Arial Rounded MT Bold" panose="020F0704030504030204" pitchFamily="34" charset="0"/>
                <a:ea typeface="Noto Serif CJK TC SemiBold" panose="02020600000000000000" pitchFamily="18" charset="-120"/>
              </a:rPr>
              <a:t>getContact</a:t>
            </a:r>
            <a:r>
              <a:rPr lang="en-US" altLang="zh-TW" dirty="0">
                <a:latin typeface="Arial Rounded MT Bold" panose="020F0704030504030204" pitchFamily="34" charset="0"/>
                <a:ea typeface="Noto Serif CJK TC SemiBold" panose="02020600000000000000" pitchFamily="18" charset="-120"/>
              </a:rPr>
              <a:t>()</a:t>
            </a:r>
          </a:p>
          <a:p>
            <a:pPr>
              <a:lnSpc>
                <a:spcPct val="200000"/>
              </a:lnSpc>
            </a:pPr>
            <a:r>
              <a:rPr lang="en-US" altLang="zh-TW" dirty="0">
                <a:latin typeface="Arial Rounded MT Bold" panose="020F0704030504030204" pitchFamily="34" charset="0"/>
                <a:ea typeface="Noto Serif CJK TC SemiBold" panose="02020600000000000000" pitchFamily="18" charset="-120"/>
              </a:rPr>
              <a:t>output():= </a:t>
            </a:r>
            <a:r>
              <a:rPr lang="zh-TW" altLang="en-US" dirty="0">
                <a:latin typeface="Arial Rounded MT Bold" panose="020F0704030504030204" pitchFamily="34" charset="0"/>
                <a:ea typeface="Noto Serif CJK TC SemiBold" panose="02020600000000000000" pitchFamily="18" charset="-120"/>
              </a:rPr>
              <a:t>將抓出來的資料陣列合併輸出成 </a:t>
            </a:r>
            <a:r>
              <a:rPr lang="en-US" altLang="zh-TW" dirty="0">
                <a:latin typeface="Arial Rounded MT Bold" panose="020F0704030504030204" pitchFamily="34" charset="0"/>
                <a:ea typeface="Noto Serif CJK TC SemiBold" panose="02020600000000000000" pitchFamily="18" charset="-120"/>
              </a:rPr>
              <a:t>csv </a:t>
            </a:r>
            <a:r>
              <a:rPr lang="zh-TW" altLang="en-US" dirty="0">
                <a:latin typeface="Arial Rounded MT Bold" panose="020F0704030504030204" pitchFamily="34" charset="0"/>
                <a:ea typeface="Noto Serif CJK TC SemiBold" panose="02020600000000000000" pitchFamily="18" charset="-120"/>
              </a:rPr>
              <a:t>和 </a:t>
            </a:r>
            <a:r>
              <a:rPr lang="en-US" altLang="zh-TW" dirty="0" err="1">
                <a:latin typeface="Arial Rounded MT Bold" panose="020F0704030504030204" pitchFamily="34" charset="0"/>
                <a:ea typeface="Noto Serif CJK TC SemiBold" panose="02020600000000000000" pitchFamily="18" charset="-120"/>
              </a:rPr>
              <a:t>json</a:t>
            </a:r>
            <a:endParaRPr lang="en-US" altLang="zh-TW" dirty="0">
              <a:latin typeface="Arial Rounded MT Bold" panose="020F0704030504030204" pitchFamily="34" charset="0"/>
              <a:ea typeface="Noto Serif CJK TC SemiBold" panose="02020600000000000000" pitchFamily="18" charset="-120"/>
            </a:endParaRPr>
          </a:p>
          <a:p>
            <a:pPr>
              <a:lnSpc>
                <a:spcPct val="200000"/>
              </a:lnSpc>
            </a:pPr>
            <a:r>
              <a:rPr lang="en-US" altLang="zh-TW" dirty="0">
                <a:latin typeface="Arial Rounded MT Bold" panose="020F0704030504030204" pitchFamily="34" charset="0"/>
                <a:ea typeface="Noto Serif CJK TC SemiBold" panose="02020600000000000000" pitchFamily="18" charset="-120"/>
              </a:rPr>
              <a:t>main():= </a:t>
            </a:r>
            <a:r>
              <a:rPr lang="zh-TW" altLang="en-US" dirty="0">
                <a:latin typeface="Arial Rounded MT Bold" panose="020F0704030504030204" pitchFamily="34" charset="0"/>
                <a:ea typeface="Noto Serif CJK TC SemiBold" panose="02020600000000000000" pitchFamily="18" charset="-120"/>
              </a:rPr>
              <a:t>輸入系統的防呆設計</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Tree>
    <p:extLst>
      <p:ext uri="{BB962C8B-B14F-4D97-AF65-F5344CB8AC3E}">
        <p14:creationId xmlns:p14="http://schemas.microsoft.com/office/powerpoint/2010/main" val="13084634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6753137" y="474420"/>
            <a:ext cx="4822867" cy="5653330"/>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687659"/>
              <a:ext cx="10155475" cy="1295555"/>
            </a:xfrm>
            <a:prstGeom prst="rect">
              <a:avLst/>
            </a:prstGeom>
            <a:noFill/>
          </p:spPr>
          <p:txBody>
            <a:bodyPr wrap="square" rtlCol="0">
              <a:spAutoFit/>
            </a:bodyPr>
            <a:lstStyle/>
            <a:p>
              <a:pPr algn="ctr">
                <a:lnSpc>
                  <a:spcPct val="150000"/>
                </a:lnSpc>
              </a:pPr>
              <a:r>
                <a:rPr lang="zh-TW" altLang="en-US" sz="36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目錄</a:t>
              </a:r>
              <a:endParaRPr lang="en-US" altLang="zh-TW" sz="40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a:p>
              <a:pPr>
                <a:lnSpc>
                  <a:spcPct val="200000"/>
                </a:lnSpc>
              </a:pPr>
              <a:r>
                <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01</a:t>
              </a:r>
              <a:r>
                <a:rPr lang="zh-TW" altLang="en-US"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  作業內容概述</a:t>
              </a:r>
              <a:endPar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a:p>
              <a:pPr>
                <a:lnSpc>
                  <a:spcPct val="200000"/>
                </a:lnSpc>
              </a:pPr>
              <a:r>
                <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02  </a:t>
              </a:r>
              <a:r>
                <a:rPr lang="zh-TW" altLang="en-US"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20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a:p>
              <a:pPr>
                <a:lnSpc>
                  <a:spcPct val="200000"/>
                </a:lnSpc>
              </a:pPr>
              <a:r>
                <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03  </a:t>
              </a:r>
              <a:r>
                <a:rPr lang="zh-TW" altLang="en-US"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a:p>
              <a:pPr>
                <a:lnSpc>
                  <a:spcPct val="200000"/>
                </a:lnSpc>
              </a:pPr>
              <a:r>
                <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04  </a:t>
              </a:r>
              <a:r>
                <a:rPr lang="zh-TW" altLang="en-US"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爬蟲實作</a:t>
              </a:r>
              <a:endPar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a:p>
              <a:pPr>
                <a:lnSpc>
                  <a:spcPct val="200000"/>
                </a:lnSpc>
              </a:pPr>
              <a:r>
                <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05 </a:t>
              </a:r>
              <a:r>
                <a:rPr lang="zh-TW" altLang="en-US"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 除錯歷程</a:t>
              </a:r>
              <a:endParaRPr lang="en-US" altLang="zh-TW" sz="28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5C1011A7-3533-D5AB-4F75-9AB312D4D9C9}"/>
              </a:ext>
            </a:extLst>
          </p:cNvPr>
          <p:cNvPicPr>
            <a:picLocks noChangeAspect="1"/>
          </p:cNvPicPr>
          <p:nvPr/>
        </p:nvPicPr>
        <p:blipFill rotWithShape="1">
          <a:blip r:embed="rId3">
            <a:extLst>
              <a:ext uri="{28A0092B-C50C-407E-A947-70E740481C1C}">
                <a14:useLocalDpi xmlns:a14="http://schemas.microsoft.com/office/drawing/2010/main" val="0"/>
              </a:ext>
            </a:extLst>
          </a:blip>
          <a:srcRect l="3991" t="6917" r="47843" b="10648"/>
          <a:stretch/>
        </p:blipFill>
        <p:spPr>
          <a:xfrm>
            <a:off x="486560" y="474420"/>
            <a:ext cx="5872295" cy="5653330"/>
          </a:xfrm>
          <a:prstGeom prst="rect">
            <a:avLst/>
          </a:prstGeom>
        </p:spPr>
      </p:pic>
    </p:spTree>
    <p:extLst>
      <p:ext uri="{BB962C8B-B14F-4D97-AF65-F5344CB8AC3E}">
        <p14:creationId xmlns:p14="http://schemas.microsoft.com/office/powerpoint/2010/main" val="74851114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64459" y="1299776"/>
            <a:ext cx="10620462" cy="1069973"/>
          </a:xfrm>
          <a:prstGeom prst="rect">
            <a:avLst/>
          </a:prstGeom>
          <a:noFill/>
        </p:spPr>
        <p:txBody>
          <a:bodyPr wrap="square" rtlCol="0">
            <a:spAutoFit/>
          </a:bodyPr>
          <a:lstStyle/>
          <a:p>
            <a:pPr>
              <a:lnSpc>
                <a:spcPct val="200000"/>
              </a:lnSpc>
            </a:pPr>
            <a:r>
              <a:rPr lang="en-US" altLang="zh-TW" sz="2000" dirty="0" err="1">
                <a:latin typeface="Arial Rounded MT Bold" panose="020F0704030504030204" pitchFamily="34" charset="0"/>
                <a:ea typeface="Noto Serif CJK TC SemiBold" panose="02020600000000000000" pitchFamily="18" charset="-120"/>
              </a:rPr>
              <a:t>getData</a:t>
            </a:r>
            <a:r>
              <a:rPr lang="en-US" altLang="zh-TW" sz="2000"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獲得頁面的日期、標題、公告單位陣列</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0" name="圖片 9">
            <a:extLst>
              <a:ext uri="{FF2B5EF4-FFF2-40B4-BE49-F238E27FC236}">
                <a16:creationId xmlns:a16="http://schemas.microsoft.com/office/drawing/2014/main" id="{D4F6F36D-5207-080A-5945-F828DB4BE7D6}"/>
              </a:ext>
            </a:extLst>
          </p:cNvPr>
          <p:cNvPicPr>
            <a:picLocks noChangeAspect="1"/>
          </p:cNvPicPr>
          <p:nvPr/>
        </p:nvPicPr>
        <p:blipFill>
          <a:blip r:embed="rId3"/>
          <a:stretch>
            <a:fillRect/>
          </a:stretch>
        </p:blipFill>
        <p:spPr>
          <a:xfrm>
            <a:off x="664458" y="2152999"/>
            <a:ext cx="9069311" cy="3937408"/>
          </a:xfrm>
          <a:prstGeom prst="rect">
            <a:avLst/>
          </a:prstGeom>
        </p:spPr>
      </p:pic>
    </p:spTree>
    <p:extLst>
      <p:ext uri="{BB962C8B-B14F-4D97-AF65-F5344CB8AC3E}">
        <p14:creationId xmlns:p14="http://schemas.microsoft.com/office/powerpoint/2010/main" val="21894318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64459" y="1432471"/>
            <a:ext cx="10620462" cy="610103"/>
          </a:xfrm>
          <a:prstGeom prst="rect">
            <a:avLst/>
          </a:prstGeom>
          <a:noFill/>
        </p:spPr>
        <p:txBody>
          <a:bodyPr wrap="square" rtlCol="0">
            <a:spAutoFit/>
          </a:bodyPr>
          <a:lstStyle/>
          <a:p>
            <a:pPr>
              <a:lnSpc>
                <a:spcPct val="200000"/>
              </a:lnSpc>
            </a:pPr>
            <a:r>
              <a:rPr lang="en-US" altLang="zh-TW" sz="2000" dirty="0" err="1">
                <a:latin typeface="Arial Rounded MT Bold" panose="020F0704030504030204" pitchFamily="34" charset="0"/>
                <a:ea typeface="Noto Serif CJK TC SemiBold" panose="02020600000000000000" pitchFamily="18" charset="-120"/>
              </a:rPr>
              <a:t>getContact</a:t>
            </a:r>
            <a:r>
              <a:rPr lang="en-US" altLang="zh-TW" sz="2000"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獲得新聞連結內的聯絡人、電話陣列</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3" name="圖片 12">
            <a:extLst>
              <a:ext uri="{FF2B5EF4-FFF2-40B4-BE49-F238E27FC236}">
                <a16:creationId xmlns:a16="http://schemas.microsoft.com/office/drawing/2014/main" id="{776AD6F2-60FE-A222-2B8E-690AFB52339B}"/>
              </a:ext>
            </a:extLst>
          </p:cNvPr>
          <p:cNvPicPr>
            <a:picLocks noChangeAspect="1"/>
          </p:cNvPicPr>
          <p:nvPr/>
        </p:nvPicPr>
        <p:blipFill>
          <a:blip r:embed="rId3"/>
          <a:stretch>
            <a:fillRect/>
          </a:stretch>
        </p:blipFill>
        <p:spPr>
          <a:xfrm>
            <a:off x="664459" y="2525086"/>
            <a:ext cx="9378986" cy="2839717"/>
          </a:xfrm>
          <a:prstGeom prst="rect">
            <a:avLst/>
          </a:prstGeom>
        </p:spPr>
      </p:pic>
    </p:spTree>
    <p:extLst>
      <p:ext uri="{BB962C8B-B14F-4D97-AF65-F5344CB8AC3E}">
        <p14:creationId xmlns:p14="http://schemas.microsoft.com/office/powerpoint/2010/main" val="17349130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64459" y="1133661"/>
            <a:ext cx="10620462" cy="610103"/>
          </a:xfrm>
          <a:prstGeom prst="rect">
            <a:avLst/>
          </a:prstGeom>
          <a:noFill/>
        </p:spPr>
        <p:txBody>
          <a:bodyPr wrap="square" rtlCol="0">
            <a:spAutoFit/>
          </a:bodyPr>
          <a:lstStyle/>
          <a:p>
            <a:pPr>
              <a:lnSpc>
                <a:spcPct val="200000"/>
              </a:lnSpc>
            </a:pPr>
            <a:r>
              <a:rPr lang="en-US" altLang="zh-TW" sz="2000" dirty="0" err="1">
                <a:latin typeface="Arial Rounded MT Bold" panose="020F0704030504030204" pitchFamily="34" charset="0"/>
                <a:ea typeface="Noto Serif CJK TC SemiBold" panose="02020600000000000000" pitchFamily="18" charset="-120"/>
              </a:rPr>
              <a:t>crawl_data</a:t>
            </a:r>
            <a:r>
              <a:rPr lang="en-US" altLang="zh-TW" sz="2000"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整合 </a:t>
            </a:r>
            <a:r>
              <a:rPr lang="en-US" altLang="zh-TW" dirty="0" err="1">
                <a:latin typeface="Arial Rounded MT Bold" panose="020F0704030504030204" pitchFamily="34" charset="0"/>
                <a:ea typeface="Noto Serif CJK TC SemiBold" panose="02020600000000000000" pitchFamily="18" charset="-120"/>
              </a:rPr>
              <a:t>getData</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 和 </a:t>
            </a:r>
            <a:r>
              <a:rPr lang="en-US" altLang="zh-TW" dirty="0" err="1">
                <a:latin typeface="Arial Rounded MT Bold" panose="020F0704030504030204" pitchFamily="34" charset="0"/>
                <a:ea typeface="Noto Serif CJK TC SemiBold" panose="02020600000000000000" pitchFamily="18" charset="-120"/>
              </a:rPr>
              <a:t>getContact</a:t>
            </a:r>
            <a:r>
              <a:rPr lang="en-US" altLang="zh-TW" dirty="0">
                <a:latin typeface="Arial Rounded MT Bold" panose="020F0704030504030204" pitchFamily="34" charset="0"/>
                <a:ea typeface="Noto Serif CJK TC SemiBold" panose="02020600000000000000" pitchFamily="18" charset="-120"/>
              </a:rPr>
              <a:t>()</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3" name="圖片 12">
            <a:extLst>
              <a:ext uri="{FF2B5EF4-FFF2-40B4-BE49-F238E27FC236}">
                <a16:creationId xmlns:a16="http://schemas.microsoft.com/office/drawing/2014/main" id="{3D20C311-C401-DA0A-9BB2-2E3729626C3B}"/>
              </a:ext>
            </a:extLst>
          </p:cNvPr>
          <p:cNvPicPr>
            <a:picLocks noChangeAspect="1"/>
          </p:cNvPicPr>
          <p:nvPr/>
        </p:nvPicPr>
        <p:blipFill>
          <a:blip r:embed="rId3"/>
          <a:stretch>
            <a:fillRect/>
          </a:stretch>
        </p:blipFill>
        <p:spPr>
          <a:xfrm>
            <a:off x="662196" y="1974461"/>
            <a:ext cx="7243561" cy="4230595"/>
          </a:xfrm>
          <a:prstGeom prst="rect">
            <a:avLst/>
          </a:prstGeom>
        </p:spPr>
      </p:pic>
    </p:spTree>
    <p:extLst>
      <p:ext uri="{BB962C8B-B14F-4D97-AF65-F5344CB8AC3E}">
        <p14:creationId xmlns:p14="http://schemas.microsoft.com/office/powerpoint/2010/main" val="18314400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0903" y="1218925"/>
            <a:ext cx="10620462" cy="1069973"/>
          </a:xfrm>
          <a:prstGeom prst="rect">
            <a:avLst/>
          </a:prstGeom>
          <a:noFill/>
        </p:spPr>
        <p:txBody>
          <a:bodyPr wrap="square" rtlCol="0">
            <a:spAutoFit/>
          </a:bodyPr>
          <a:lstStyle/>
          <a:p>
            <a:pPr>
              <a:lnSpc>
                <a:spcPct val="200000"/>
              </a:lnSpc>
            </a:pPr>
            <a:r>
              <a:rPr lang="en-US" altLang="zh-TW" sz="2000" dirty="0">
                <a:latin typeface="Arial Rounded MT Bold" panose="020F0704030504030204" pitchFamily="34" charset="0"/>
                <a:ea typeface="Noto Serif CJK TC SemiBold" panose="02020600000000000000" pitchFamily="18" charset="-120"/>
              </a:rPr>
              <a:t>output():= </a:t>
            </a:r>
            <a:r>
              <a:rPr lang="zh-TW" altLang="en-US" dirty="0">
                <a:latin typeface="Arial Rounded MT Bold" panose="020F0704030504030204" pitchFamily="34" charset="0"/>
                <a:ea typeface="Noto Serif CJK TC SemiBold" panose="02020600000000000000" pitchFamily="18" charset="-120"/>
              </a:rPr>
              <a:t>將抓出來的資料陣列合併輸出成 </a:t>
            </a:r>
            <a:r>
              <a:rPr lang="en-US" altLang="zh-TW" dirty="0">
                <a:latin typeface="Arial Rounded MT Bold" panose="020F0704030504030204" pitchFamily="34" charset="0"/>
                <a:ea typeface="Noto Serif CJK TC SemiBold" panose="02020600000000000000" pitchFamily="18" charset="-120"/>
              </a:rPr>
              <a:t>csv </a:t>
            </a:r>
            <a:r>
              <a:rPr lang="zh-TW" altLang="en-US" dirty="0">
                <a:latin typeface="Arial Rounded MT Bold" panose="020F0704030504030204" pitchFamily="34" charset="0"/>
                <a:ea typeface="Noto Serif CJK TC SemiBold" panose="02020600000000000000" pitchFamily="18" charset="-120"/>
              </a:rPr>
              <a:t>和 </a:t>
            </a:r>
            <a:r>
              <a:rPr lang="en-US" altLang="zh-TW" dirty="0" err="1">
                <a:latin typeface="Arial Rounded MT Bold" panose="020F0704030504030204" pitchFamily="34" charset="0"/>
                <a:ea typeface="Noto Serif CJK TC SemiBold" panose="02020600000000000000" pitchFamily="18" charset="-120"/>
              </a:rPr>
              <a:t>json</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3" name="圖片 12">
            <a:extLst>
              <a:ext uri="{FF2B5EF4-FFF2-40B4-BE49-F238E27FC236}">
                <a16:creationId xmlns:a16="http://schemas.microsoft.com/office/drawing/2014/main" id="{6DE18750-941A-A5E1-07B0-EC1539E0F20F}"/>
              </a:ext>
            </a:extLst>
          </p:cNvPr>
          <p:cNvPicPr>
            <a:picLocks noChangeAspect="1"/>
          </p:cNvPicPr>
          <p:nvPr/>
        </p:nvPicPr>
        <p:blipFill>
          <a:blip r:embed="rId3"/>
          <a:stretch>
            <a:fillRect/>
          </a:stretch>
        </p:blipFill>
        <p:spPr>
          <a:xfrm>
            <a:off x="693456" y="1946246"/>
            <a:ext cx="8556143" cy="4156745"/>
          </a:xfrm>
          <a:prstGeom prst="rect">
            <a:avLst/>
          </a:prstGeom>
        </p:spPr>
      </p:pic>
    </p:spTree>
    <p:extLst>
      <p:ext uri="{BB962C8B-B14F-4D97-AF65-F5344CB8AC3E}">
        <p14:creationId xmlns:p14="http://schemas.microsoft.com/office/powerpoint/2010/main" val="273413991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5030"/>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程式設計</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64459" y="1178378"/>
            <a:ext cx="10620462" cy="1069973"/>
          </a:xfrm>
          <a:prstGeom prst="rect">
            <a:avLst/>
          </a:prstGeom>
          <a:noFill/>
        </p:spPr>
        <p:txBody>
          <a:bodyPr wrap="square" rtlCol="0">
            <a:spAutoFit/>
          </a:bodyPr>
          <a:lstStyle/>
          <a:p>
            <a:pPr>
              <a:lnSpc>
                <a:spcPct val="200000"/>
              </a:lnSpc>
            </a:pPr>
            <a:r>
              <a:rPr lang="en-US" altLang="zh-TW" sz="2000" dirty="0">
                <a:latin typeface="Arial Rounded MT Bold" panose="020F0704030504030204" pitchFamily="34" charset="0"/>
                <a:ea typeface="Noto Serif CJK TC SemiBold" panose="02020600000000000000" pitchFamily="18" charset="-120"/>
              </a:rPr>
              <a:t>main():= </a:t>
            </a:r>
            <a:r>
              <a:rPr lang="zh-TW" altLang="en-US" dirty="0">
                <a:latin typeface="Arial Rounded MT Bold" panose="020F0704030504030204" pitchFamily="34" charset="0"/>
                <a:ea typeface="Noto Serif CJK TC SemiBold" panose="02020600000000000000" pitchFamily="18" charset="-120"/>
              </a:rPr>
              <a:t>輸入系統的防呆設計</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3" name="圖片 12">
            <a:extLst>
              <a:ext uri="{FF2B5EF4-FFF2-40B4-BE49-F238E27FC236}">
                <a16:creationId xmlns:a16="http://schemas.microsoft.com/office/drawing/2014/main" id="{D990A407-B139-28B1-2432-4BEF4532FA5B}"/>
              </a:ext>
            </a:extLst>
          </p:cNvPr>
          <p:cNvPicPr>
            <a:picLocks noChangeAspect="1"/>
          </p:cNvPicPr>
          <p:nvPr/>
        </p:nvPicPr>
        <p:blipFill>
          <a:blip r:embed="rId3"/>
          <a:stretch>
            <a:fillRect/>
          </a:stretch>
        </p:blipFill>
        <p:spPr>
          <a:xfrm>
            <a:off x="664459" y="2000906"/>
            <a:ext cx="8710339" cy="4106454"/>
          </a:xfrm>
          <a:prstGeom prst="rect">
            <a:avLst/>
          </a:prstGeom>
        </p:spPr>
      </p:pic>
      <p:pic>
        <p:nvPicPr>
          <p:cNvPr id="16" name="圖片 15">
            <a:extLst>
              <a:ext uri="{FF2B5EF4-FFF2-40B4-BE49-F238E27FC236}">
                <a16:creationId xmlns:a16="http://schemas.microsoft.com/office/drawing/2014/main" id="{1F82C9F7-A361-16AD-E12B-2C319FFA058D}"/>
              </a:ext>
            </a:extLst>
          </p:cNvPr>
          <p:cNvPicPr>
            <a:picLocks noChangeAspect="1"/>
          </p:cNvPicPr>
          <p:nvPr/>
        </p:nvPicPr>
        <p:blipFill>
          <a:blip r:embed="rId4"/>
          <a:stretch>
            <a:fillRect/>
          </a:stretch>
        </p:blipFill>
        <p:spPr>
          <a:xfrm>
            <a:off x="6981435" y="4725879"/>
            <a:ext cx="3751220" cy="661980"/>
          </a:xfrm>
          <a:prstGeom prst="rect">
            <a:avLst/>
          </a:prstGeom>
        </p:spPr>
      </p:pic>
    </p:spTree>
    <p:extLst>
      <p:ext uri="{BB962C8B-B14F-4D97-AF65-F5344CB8AC3E}">
        <p14:creationId xmlns:p14="http://schemas.microsoft.com/office/powerpoint/2010/main" val="370569577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2295154" y="3672105"/>
            <a:ext cx="7601687" cy="2185927"/>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943658"/>
              <a:ext cx="10155476" cy="649340"/>
            </a:xfrm>
            <a:prstGeom prst="rect">
              <a:avLst/>
            </a:prstGeom>
            <a:noFill/>
          </p:spPr>
          <p:txBody>
            <a:bodyPr wrap="square" rtlCol="0">
              <a:spAutoFit/>
            </a:bodyPr>
            <a:lstStyle/>
            <a:p>
              <a:pPr algn="ctr">
                <a:lnSpc>
                  <a:spcPct val="150000"/>
                </a:lnSpc>
              </a:pPr>
              <a:r>
                <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03</a:t>
              </a:r>
              <a:r>
                <a:rPr lang="zh-TW" altLang="en-US"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爬蟲實作</a:t>
              </a:r>
              <a:endPar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CED39EA9-CA87-83D1-F2D2-9BBB259F7E41}"/>
              </a:ext>
            </a:extLst>
          </p:cNvPr>
          <p:cNvPicPr>
            <a:picLocks noChangeAspect="1"/>
          </p:cNvPicPr>
          <p:nvPr/>
        </p:nvPicPr>
        <p:blipFill rotWithShape="1">
          <a:blip r:embed="rId2">
            <a:extLst>
              <a:ext uri="{28A0092B-C50C-407E-A947-70E740481C1C}">
                <a14:useLocalDpi xmlns:a14="http://schemas.microsoft.com/office/drawing/2010/main" val="0"/>
              </a:ext>
            </a:extLst>
          </a:blip>
          <a:srcRect t="4526" b="53545"/>
          <a:stretch/>
        </p:blipFill>
        <p:spPr>
          <a:xfrm>
            <a:off x="0" y="310393"/>
            <a:ext cx="12192000" cy="2875502"/>
          </a:xfrm>
          <a:prstGeom prst="rect">
            <a:avLst/>
          </a:prstGeom>
        </p:spPr>
      </p:pic>
    </p:spTree>
    <p:extLst>
      <p:ext uri="{BB962C8B-B14F-4D97-AF65-F5344CB8AC3E}">
        <p14:creationId xmlns:p14="http://schemas.microsoft.com/office/powerpoint/2010/main" val="401592488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190709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1704697"/>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在開始之前，我們的程式碼也逐漸增長，</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運用物件導向的概念</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不細述</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將我們練習過的程式碼打包成</a:t>
            </a:r>
            <a:r>
              <a:rPr lang="en-US" altLang="zh-TW" dirty="0" err="1">
                <a:latin typeface="Arial Rounded MT Bold" panose="020F0704030504030204" pitchFamily="34" charset="0"/>
                <a:ea typeface="Noto Serif CJK TC SemiBold" panose="02020600000000000000" pitchFamily="18" charset="-120"/>
              </a:rPr>
              <a:t>getData</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並將爬出來的三種資料各自存放到 </a:t>
            </a:r>
            <a:r>
              <a:rPr lang="en-US" altLang="zh-TW" dirty="0">
                <a:latin typeface="Arial Rounded MT Bold" panose="020F0704030504030204" pitchFamily="34" charset="0"/>
                <a:ea typeface="Noto Serif CJK TC SemiBold" panose="02020600000000000000" pitchFamily="18" charset="-120"/>
              </a:rPr>
              <a:t>list </a:t>
            </a:r>
            <a:r>
              <a:rPr lang="zh-TW" altLang="en-US" dirty="0">
                <a:latin typeface="Arial Rounded MT Bold" panose="020F0704030504030204" pitchFamily="34" charset="0"/>
                <a:ea typeface="Noto Serif CJK TC SemiBold" panose="02020600000000000000" pitchFamily="18" charset="-120"/>
              </a:rPr>
              <a:t>之中</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24597"/>
            <a:ext cx="2024543"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pic>
        <p:nvPicPr>
          <p:cNvPr id="19" name="圖片 18">
            <a:extLst>
              <a:ext uri="{FF2B5EF4-FFF2-40B4-BE49-F238E27FC236}">
                <a16:creationId xmlns:a16="http://schemas.microsoft.com/office/drawing/2014/main" id="{303D5C6B-BCE0-72B2-AF85-D0C36AC1A6A8}"/>
              </a:ext>
            </a:extLst>
          </p:cNvPr>
          <p:cNvPicPr>
            <a:picLocks noChangeAspect="1"/>
          </p:cNvPicPr>
          <p:nvPr/>
        </p:nvPicPr>
        <p:blipFill>
          <a:blip r:embed="rId3"/>
          <a:stretch>
            <a:fillRect/>
          </a:stretch>
        </p:blipFill>
        <p:spPr>
          <a:xfrm>
            <a:off x="5931012" y="1183130"/>
            <a:ext cx="5410903" cy="5274609"/>
          </a:xfrm>
          <a:prstGeom prst="rect">
            <a:avLst/>
          </a:prstGeom>
        </p:spPr>
      </p:pic>
    </p:spTree>
    <p:extLst>
      <p:ext uri="{BB962C8B-B14F-4D97-AF65-F5344CB8AC3E}">
        <p14:creationId xmlns:p14="http://schemas.microsoft.com/office/powerpoint/2010/main" val="2976067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3089692"/>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經過之前的網頁爬蟲練習，我們已經實現日期、標題、公告單位的抓取，</a:t>
            </a:r>
          </a:p>
          <a:p>
            <a:pPr>
              <a:lnSpc>
                <a:spcPct val="150000"/>
              </a:lnSpc>
            </a:pPr>
            <a:r>
              <a:rPr lang="zh-TW" altLang="en-US" dirty="0">
                <a:latin typeface="Arial Rounded MT Bold" panose="020F0704030504030204" pitchFamily="34" charset="0"/>
                <a:ea typeface="Noto Serif CJK TC SemiBold" panose="02020600000000000000" pitchFamily="18" charset="-120"/>
              </a:rPr>
              <a:t>而聯絡人及電話的抓取方式雷同，但有一個需要思考的問題：</a:t>
            </a:r>
          </a:p>
          <a:p>
            <a:pPr>
              <a:lnSpc>
                <a:spcPct val="150000"/>
              </a:lnSpc>
            </a:pPr>
            <a:endParaRPr lang="zh-TW" altLang="en-US" dirty="0">
              <a:latin typeface="Arial Rounded MT Bold" panose="020F0704030504030204" pitchFamily="34" charset="0"/>
              <a:ea typeface="Noto Serif CJK TC SemiBold" panose="02020600000000000000" pitchFamily="18" charset="-120"/>
            </a:endParaRPr>
          </a:p>
          <a:p>
            <a:pPr algn="ctr">
              <a:lnSpc>
                <a:spcPct val="150000"/>
              </a:lnSpc>
            </a:pPr>
            <a:r>
              <a:rPr lang="zh-TW" altLang="en-US" sz="2000" dirty="0">
                <a:latin typeface="Noto Serif CJK TC Black" panose="02020900000000000000" pitchFamily="18" charset="-120"/>
                <a:ea typeface="Noto Serif CJK TC Black" panose="02020900000000000000" pitchFamily="18" charset="-120"/>
              </a:rPr>
              <a:t>                  聯絡人及電話必須點進標題連結</a:t>
            </a:r>
            <a:endParaRPr lang="en-US" altLang="zh-TW" sz="2000" dirty="0">
              <a:latin typeface="Noto Serif CJK TC Black" panose="02020900000000000000" pitchFamily="18" charset="-120"/>
              <a:ea typeface="Noto Serif CJK TC Black" panose="02020900000000000000" pitchFamily="18" charset="-120"/>
            </a:endParaRPr>
          </a:p>
          <a:p>
            <a:pPr>
              <a:lnSpc>
                <a:spcPct val="150000"/>
              </a:lnSpc>
            </a:pPr>
            <a:endParaRPr lang="zh-TW" altLang="en-US"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也就是我們必須從</a:t>
            </a:r>
            <a:r>
              <a:rPr lang="en-US" altLang="zh-TW" dirty="0">
                <a:latin typeface="Arial Rounded MT Bold" panose="020F0704030504030204" pitchFamily="34" charset="0"/>
                <a:ea typeface="Noto Serif CJK TC SemiBold" panose="02020600000000000000" pitchFamily="18" charset="-120"/>
              </a:rPr>
              <a:t>HTML</a:t>
            </a:r>
            <a:r>
              <a:rPr lang="zh-TW" altLang="en-US" dirty="0">
                <a:latin typeface="Arial Rounded MT Bold" panose="020F0704030504030204" pitchFamily="34" charset="0"/>
                <a:ea typeface="Noto Serif CJK TC SemiBold" panose="02020600000000000000" pitchFamily="18" charset="-120"/>
              </a:rPr>
              <a:t>中設法取得標題連結進去撈出資料，</a:t>
            </a:r>
          </a:p>
          <a:p>
            <a:pPr>
              <a:lnSpc>
                <a:spcPct val="150000"/>
              </a:lnSpc>
            </a:pPr>
            <a:r>
              <a:rPr lang="zh-TW" altLang="en-US" dirty="0">
                <a:latin typeface="Arial Rounded MT Bold" panose="020F0704030504030204" pitchFamily="34" charset="0"/>
                <a:ea typeface="Noto Serif CJK TC SemiBold" panose="02020600000000000000" pitchFamily="18" charset="-120"/>
              </a:rPr>
              <a:t>所以我們除了日期、標題、公告單位以外，還需存取每個標題的相對網址</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6" name="矩形: 圓角 5">
            <a:extLst>
              <a:ext uri="{FF2B5EF4-FFF2-40B4-BE49-F238E27FC236}">
                <a16:creationId xmlns:a16="http://schemas.microsoft.com/office/drawing/2014/main" id="{09BD5A45-3B67-2D4D-CEE7-FC74A5330507}"/>
              </a:ext>
            </a:extLst>
          </p:cNvPr>
          <p:cNvSpPr/>
          <p:nvPr/>
        </p:nvSpPr>
        <p:spPr>
          <a:xfrm>
            <a:off x="634767" y="1285990"/>
            <a:ext cx="190709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B0D5F5E-FDA1-ABFA-DE83-C9F93CD48644}"/>
              </a:ext>
            </a:extLst>
          </p:cNvPr>
          <p:cNvSpPr txBox="1"/>
          <p:nvPr/>
        </p:nvSpPr>
        <p:spPr>
          <a:xfrm>
            <a:off x="634767" y="1224597"/>
            <a:ext cx="2024543"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spTree>
    <p:extLst>
      <p:ext uri="{BB962C8B-B14F-4D97-AF65-F5344CB8AC3E}">
        <p14:creationId xmlns:p14="http://schemas.microsoft.com/office/powerpoint/2010/main" val="4833962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873701"/>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再觀察一次標題標籤，我們會發現相對網址被存放在 </a:t>
            </a:r>
            <a:r>
              <a:rPr lang="en-US" altLang="zh-TW" dirty="0">
                <a:latin typeface="Arial Rounded MT Bold" panose="020F0704030504030204" pitchFamily="34" charset="0"/>
                <a:ea typeface="Noto Serif CJK TC SemiBold" panose="02020600000000000000" pitchFamily="18" charset="-120"/>
              </a:rPr>
              <a:t>&lt;a </a:t>
            </a:r>
            <a:r>
              <a:rPr lang="en-US" altLang="zh-TW" dirty="0" err="1">
                <a:latin typeface="Arial Rounded MT Bold" panose="020F0704030504030204" pitchFamily="34" charset="0"/>
                <a:ea typeface="Noto Serif CJK TC SemiBold" panose="02020600000000000000" pitchFamily="18" charset="-120"/>
              </a:rPr>
              <a:t>href</a:t>
            </a:r>
            <a:r>
              <a:rPr lang="en-US" altLang="zh-TW" dirty="0">
                <a:latin typeface="Arial Rounded MT Bold" panose="020F0704030504030204" pitchFamily="34" charset="0"/>
                <a:ea typeface="Noto Serif CJK TC SemiBold" panose="02020600000000000000" pitchFamily="18" charset="-120"/>
              </a:rPr>
              <a:t>=“...”&gt; </a:t>
            </a:r>
            <a:r>
              <a:rPr lang="zh-TW" altLang="en-US" dirty="0">
                <a:latin typeface="Arial Rounded MT Bold" panose="020F0704030504030204" pitchFamily="34" charset="0"/>
                <a:ea typeface="Noto Serif CJK TC SemiBold" panose="02020600000000000000" pitchFamily="18" charset="-120"/>
              </a:rPr>
              <a:t>標題 </a:t>
            </a:r>
            <a:r>
              <a:rPr lang="en-US" altLang="zh-TW" dirty="0">
                <a:latin typeface="Arial Rounded MT Bold" panose="020F0704030504030204" pitchFamily="34" charset="0"/>
                <a:ea typeface="Noto Serif CJK TC SemiBold" panose="02020600000000000000" pitchFamily="18" charset="-120"/>
              </a:rPr>
              <a:t>&lt;/a&gt; </a:t>
            </a:r>
            <a:r>
              <a:rPr lang="zh-TW" altLang="en-US" dirty="0">
                <a:latin typeface="Arial Rounded MT Bold" panose="020F0704030504030204" pitchFamily="34" charset="0"/>
                <a:ea typeface="Noto Serif CJK TC SemiBold" panose="02020600000000000000" pitchFamily="18" charset="-120"/>
              </a:rPr>
              <a:t>，</a:t>
            </a:r>
          </a:p>
          <a:p>
            <a:pPr>
              <a:lnSpc>
                <a:spcPct val="150000"/>
              </a:lnSpc>
            </a:pPr>
            <a:r>
              <a:rPr lang="zh-TW" altLang="en-US" dirty="0">
                <a:latin typeface="Arial Rounded MT Bold" panose="020F0704030504030204" pitchFamily="34" charset="0"/>
                <a:ea typeface="Noto Serif CJK TC SemiBold" panose="02020600000000000000" pitchFamily="18" charset="-120"/>
              </a:rPr>
              <a:t>所以我們可以透過如同存放標題的方式將 </a:t>
            </a:r>
            <a:r>
              <a:rPr lang="en-US" altLang="zh-TW" dirty="0" err="1">
                <a:latin typeface="Arial Rounded MT Bold" panose="020F0704030504030204" pitchFamily="34" charset="0"/>
                <a:ea typeface="Noto Serif CJK TC SemiBold" panose="02020600000000000000" pitchFamily="18" charset="-120"/>
              </a:rPr>
              <a:t>href</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的路徑存在一個 </a:t>
            </a:r>
            <a:r>
              <a:rPr lang="en-US" altLang="zh-TW" dirty="0" err="1">
                <a:latin typeface="Arial Rounded MT Bold" panose="020F0704030504030204" pitchFamily="34" charset="0"/>
                <a:ea typeface="Noto Serif CJK TC SemiBold" panose="02020600000000000000" pitchFamily="18" charset="-120"/>
              </a:rPr>
              <a:t>url_list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的陣列之中</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0" name="圖片 9">
            <a:extLst>
              <a:ext uri="{FF2B5EF4-FFF2-40B4-BE49-F238E27FC236}">
                <a16:creationId xmlns:a16="http://schemas.microsoft.com/office/drawing/2014/main" id="{54C7742A-1D07-FFB3-DBF7-C8FC82EBA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20" y="3460459"/>
            <a:ext cx="7048500" cy="1790700"/>
          </a:xfrm>
          <a:prstGeom prst="rect">
            <a:avLst/>
          </a:prstGeom>
        </p:spPr>
      </p:pic>
      <p:sp>
        <p:nvSpPr>
          <p:cNvPr id="16" name="矩形: 圓角 15">
            <a:extLst>
              <a:ext uri="{FF2B5EF4-FFF2-40B4-BE49-F238E27FC236}">
                <a16:creationId xmlns:a16="http://schemas.microsoft.com/office/drawing/2014/main" id="{9C40F963-F7A5-A372-5B32-DBB6906C12ED}"/>
              </a:ext>
            </a:extLst>
          </p:cNvPr>
          <p:cNvSpPr/>
          <p:nvPr/>
        </p:nvSpPr>
        <p:spPr>
          <a:xfrm>
            <a:off x="634767" y="1285990"/>
            <a:ext cx="190709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3746125C-B571-CD94-341C-75295D33A34E}"/>
              </a:ext>
            </a:extLst>
          </p:cNvPr>
          <p:cNvSpPr txBox="1"/>
          <p:nvPr/>
        </p:nvSpPr>
        <p:spPr>
          <a:xfrm>
            <a:off x="634767" y="1224597"/>
            <a:ext cx="2024543"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spTree>
    <p:extLst>
      <p:ext uri="{BB962C8B-B14F-4D97-AF65-F5344CB8AC3E}">
        <p14:creationId xmlns:p14="http://schemas.microsoft.com/office/powerpoint/2010/main" val="42660134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42423" y="2051376"/>
            <a:ext cx="5623421" cy="458202"/>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我們將 </a:t>
            </a:r>
            <a:r>
              <a:rPr lang="en-US" altLang="zh-TW" dirty="0" err="1">
                <a:latin typeface="Arial Rounded MT Bold" panose="020F0704030504030204" pitchFamily="34" charset="0"/>
                <a:ea typeface="Noto Serif CJK TC SemiBold" panose="02020600000000000000" pitchFamily="18" charset="-120"/>
              </a:rPr>
              <a:t>url_list</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用來存放每個標題的連結</a:t>
            </a:r>
            <a:r>
              <a:rPr lang="en-US" altLang="zh-TW" dirty="0">
                <a:latin typeface="Arial Rounded MT Bold" panose="020F0704030504030204" pitchFamily="34" charset="0"/>
                <a:ea typeface="Noto Serif CJK TC SemiBold" panose="02020600000000000000" pitchFamily="18" charset="-120"/>
              </a:rPr>
              <a:t>) </a:t>
            </a:r>
            <a:r>
              <a:rPr lang="zh-TW" altLang="en-US" dirty="0">
                <a:latin typeface="Arial Rounded MT Bold" panose="020F0704030504030204" pitchFamily="34" charset="0"/>
                <a:ea typeface="Noto Serif CJK TC SemiBold" panose="02020600000000000000" pitchFamily="18" charset="-120"/>
              </a:rPr>
              <a:t>也新增進去</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13" name="圖片 12">
            <a:extLst>
              <a:ext uri="{FF2B5EF4-FFF2-40B4-BE49-F238E27FC236}">
                <a16:creationId xmlns:a16="http://schemas.microsoft.com/office/drawing/2014/main" id="{340A9214-DE00-64E5-3F22-7047308EBA48}"/>
              </a:ext>
            </a:extLst>
          </p:cNvPr>
          <p:cNvPicPr>
            <a:picLocks noChangeAspect="1"/>
          </p:cNvPicPr>
          <p:nvPr/>
        </p:nvPicPr>
        <p:blipFill rotWithShape="1">
          <a:blip r:embed="rId3"/>
          <a:srcRect r="27630" b="13863"/>
          <a:stretch/>
        </p:blipFill>
        <p:spPr>
          <a:xfrm>
            <a:off x="830511" y="2526910"/>
            <a:ext cx="5142450" cy="1721689"/>
          </a:xfrm>
          <a:prstGeom prst="rect">
            <a:avLst/>
          </a:prstGeom>
        </p:spPr>
      </p:pic>
      <p:sp>
        <p:nvSpPr>
          <p:cNvPr id="20" name="文字方塊 19">
            <a:extLst>
              <a:ext uri="{FF2B5EF4-FFF2-40B4-BE49-F238E27FC236}">
                <a16:creationId xmlns:a16="http://schemas.microsoft.com/office/drawing/2014/main" id="{EAD89EAB-BE9A-3CEF-D1AA-422DE9DB858F}"/>
              </a:ext>
            </a:extLst>
          </p:cNvPr>
          <p:cNvSpPr txBox="1"/>
          <p:nvPr/>
        </p:nvSpPr>
        <p:spPr>
          <a:xfrm>
            <a:off x="742423" y="4331090"/>
            <a:ext cx="10707149" cy="2116413"/>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完成之後我們先不急著將每個標題的聯絡人及電話通通爬出來，試想另一件事</a:t>
            </a:r>
          </a:p>
          <a:p>
            <a:pPr>
              <a:lnSpc>
                <a:spcPct val="150000"/>
              </a:lnSpc>
            </a:pPr>
            <a:r>
              <a:rPr lang="zh-TW" altLang="en-US" dirty="0">
                <a:latin typeface="Noto Serif CJK TC Black" panose="02020900000000000000" pitchFamily="18" charset="-120"/>
                <a:ea typeface="Noto Serif CJK TC Black" panose="02020900000000000000" pitchFamily="18" charset="-120"/>
              </a:rPr>
              <a:t>          我們的程式目前只能存取第一個頁面</a:t>
            </a:r>
          </a:p>
          <a:p>
            <a:pPr>
              <a:lnSpc>
                <a:spcPct val="150000"/>
              </a:lnSpc>
            </a:pPr>
            <a:r>
              <a:rPr lang="zh-TW" altLang="en-US" dirty="0">
                <a:latin typeface="Arial Rounded MT Bold" panose="020F0704030504030204" pitchFamily="34" charset="0"/>
                <a:ea typeface="Noto Serif CJK TC SemiBold" panose="02020600000000000000" pitchFamily="18" charset="-120"/>
              </a:rPr>
              <a:t>也就是說目前最多只能存取</a:t>
            </a:r>
            <a:r>
              <a:rPr lang="en-US" altLang="zh-TW" dirty="0">
                <a:latin typeface="Arial Rounded MT Bold" panose="020F0704030504030204" pitchFamily="34" charset="0"/>
                <a:ea typeface="Noto Serif CJK TC SemiBold" panose="02020600000000000000" pitchFamily="18" charset="-120"/>
              </a:rPr>
              <a:t>20</a:t>
            </a:r>
            <a:r>
              <a:rPr lang="zh-TW" altLang="en-US" dirty="0">
                <a:latin typeface="Arial Rounded MT Bold" panose="020F0704030504030204" pitchFamily="34" charset="0"/>
                <a:ea typeface="Noto Serif CJK TC SemiBold" panose="02020600000000000000" pitchFamily="18" charset="-120"/>
              </a:rPr>
              <a:t>筆資料，但我們的爬蟲程式可不能僅止於此！</a:t>
            </a:r>
            <a:br>
              <a:rPr lang="zh-TW" altLang="en-US" dirty="0">
                <a:latin typeface="Arial Rounded MT Bold" panose="020F0704030504030204" pitchFamily="34" charset="0"/>
                <a:ea typeface="Noto Serif CJK TC SemiBold" panose="02020600000000000000" pitchFamily="18" charset="-120"/>
              </a:rPr>
            </a:br>
            <a:r>
              <a:rPr lang="zh-TW" altLang="en-US" dirty="0">
                <a:latin typeface="Arial Rounded MT Bold" panose="020F0704030504030204" pitchFamily="34" charset="0"/>
                <a:ea typeface="Noto Serif CJK TC SemiBold" panose="02020600000000000000" pitchFamily="18" charset="-120"/>
              </a:rPr>
              <a:t>所以我們還得尋找一個能讓我們的程式 </a:t>
            </a:r>
            <a:r>
              <a:rPr lang="zh-TW" altLang="en-US" dirty="0">
                <a:latin typeface="Noto Serif CJK TC Black" panose="02020900000000000000" pitchFamily="18" charset="-120"/>
                <a:ea typeface="Noto Serif CJK TC Black" panose="02020900000000000000" pitchFamily="18" charset="-120"/>
              </a:rPr>
              <a:t>自動進入下一頁 </a:t>
            </a:r>
            <a:r>
              <a:rPr lang="zh-TW" altLang="en-US" dirty="0">
                <a:latin typeface="Arial Rounded MT Bold" panose="020F0704030504030204" pitchFamily="34" charset="0"/>
                <a:ea typeface="Noto Serif CJK TC SemiBold" panose="02020600000000000000" pitchFamily="18" charset="-120"/>
              </a:rPr>
              <a:t>找資料的辦法。</a:t>
            </a:r>
          </a:p>
          <a:p>
            <a:pPr>
              <a:lnSpc>
                <a:spcPct val="150000"/>
              </a:lnSpc>
            </a:pPr>
            <a:endParaRPr lang="en-US" altLang="zh-TW" dirty="0">
              <a:latin typeface="Arial Rounded MT Bold" panose="020F0704030504030204" pitchFamily="34" charset="0"/>
              <a:ea typeface="Noto Serif CJK TC SemiBold" panose="02020600000000000000" pitchFamily="18" charset="-120"/>
            </a:endParaRPr>
          </a:p>
        </p:txBody>
      </p:sp>
      <p:sp>
        <p:nvSpPr>
          <p:cNvPr id="21" name="矩形: 圓角 20">
            <a:extLst>
              <a:ext uri="{FF2B5EF4-FFF2-40B4-BE49-F238E27FC236}">
                <a16:creationId xmlns:a16="http://schemas.microsoft.com/office/drawing/2014/main" id="{11D38AFA-CC69-9606-FFC7-9D99BE720504}"/>
              </a:ext>
            </a:extLst>
          </p:cNvPr>
          <p:cNvSpPr/>
          <p:nvPr/>
        </p:nvSpPr>
        <p:spPr>
          <a:xfrm>
            <a:off x="634767" y="1285990"/>
            <a:ext cx="190709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9C4CE493-447D-7FBA-9ED6-BE740FD2CC63}"/>
              </a:ext>
            </a:extLst>
          </p:cNvPr>
          <p:cNvSpPr txBox="1"/>
          <p:nvPr/>
        </p:nvSpPr>
        <p:spPr>
          <a:xfrm>
            <a:off x="634767" y="1224597"/>
            <a:ext cx="2024543"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spTree>
    <p:extLst>
      <p:ext uri="{BB962C8B-B14F-4D97-AF65-F5344CB8AC3E}">
        <p14:creationId xmlns:p14="http://schemas.microsoft.com/office/powerpoint/2010/main" val="263195664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2295154" y="3672105"/>
            <a:ext cx="7601687" cy="2185927"/>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943658"/>
              <a:ext cx="10155476" cy="649340"/>
            </a:xfrm>
            <a:prstGeom prst="rect">
              <a:avLst/>
            </a:prstGeom>
            <a:noFill/>
          </p:spPr>
          <p:txBody>
            <a:bodyPr wrap="square" rtlCol="0">
              <a:spAutoFit/>
            </a:bodyPr>
            <a:lstStyle/>
            <a:p>
              <a:pPr algn="ctr">
                <a:lnSpc>
                  <a:spcPct val="150000"/>
                </a:lnSpc>
              </a:pPr>
              <a:r>
                <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01</a:t>
              </a:r>
              <a:r>
                <a:rPr lang="zh-TW" altLang="en-US"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作業內容概述</a:t>
              </a:r>
              <a:endPar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CED39EA9-CA87-83D1-F2D2-9BBB259F7E41}"/>
              </a:ext>
            </a:extLst>
          </p:cNvPr>
          <p:cNvPicPr>
            <a:picLocks noChangeAspect="1"/>
          </p:cNvPicPr>
          <p:nvPr/>
        </p:nvPicPr>
        <p:blipFill rotWithShape="1">
          <a:blip r:embed="rId2">
            <a:extLst>
              <a:ext uri="{28A0092B-C50C-407E-A947-70E740481C1C}">
                <a14:useLocalDpi xmlns:a14="http://schemas.microsoft.com/office/drawing/2010/main" val="0"/>
              </a:ext>
            </a:extLst>
          </a:blip>
          <a:srcRect t="4526" b="53545"/>
          <a:stretch/>
        </p:blipFill>
        <p:spPr>
          <a:xfrm>
            <a:off x="0" y="310393"/>
            <a:ext cx="12192000" cy="2875502"/>
          </a:xfrm>
          <a:prstGeom prst="rect">
            <a:avLst/>
          </a:prstGeom>
        </p:spPr>
      </p:pic>
    </p:spTree>
    <p:extLst>
      <p:ext uri="{BB962C8B-B14F-4D97-AF65-F5344CB8AC3E}">
        <p14:creationId xmlns:p14="http://schemas.microsoft.com/office/powerpoint/2010/main" val="35566793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64921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075614"/>
            <a:ext cx="6009314" cy="3089692"/>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我將不斷自動尋找下一頁的過程稱為 </a:t>
            </a:r>
            <a:r>
              <a:rPr lang="zh-TW" altLang="en-US" sz="1600" dirty="0">
                <a:latin typeface="Noto Serif CJK TC Black" panose="02020900000000000000" pitchFamily="18" charset="-120"/>
                <a:ea typeface="Noto Serif CJK TC Black" panose="02020900000000000000" pitchFamily="18" charset="-120"/>
              </a:rPr>
              <a:t>連續存取</a:t>
            </a:r>
            <a:r>
              <a:rPr lang="zh-TW" altLang="en-US" sz="1600" dirty="0">
                <a:latin typeface="Arial Rounded MT Bold" panose="020F0704030504030204" pitchFamily="34" charset="0"/>
                <a:ea typeface="Noto Serif CJK TC SemiBold" panose="02020600000000000000" pitchFamily="18" charset="-120"/>
              </a:rPr>
              <a:t>，</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我們必須讓爬蟲一頁一頁的翻找，將所有的資料都爬出來，</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如同資料結構中 </a:t>
            </a:r>
            <a:r>
              <a:rPr lang="en-US" altLang="zh-TW" sz="1600" dirty="0">
                <a:latin typeface="Arial Rounded MT Bold" panose="020F0704030504030204" pitchFamily="34" charset="0"/>
                <a:ea typeface="Noto Serif CJK TC SemiBold" panose="02020600000000000000" pitchFamily="18" charset="-120"/>
              </a:rPr>
              <a:t>linked list </a:t>
            </a:r>
            <a:r>
              <a:rPr lang="zh-TW" altLang="en-US" sz="1600" dirty="0">
                <a:latin typeface="Arial Rounded MT Bold" panose="020F0704030504030204" pitchFamily="34" charset="0"/>
                <a:ea typeface="Noto Serif CJK TC SemiBold" panose="02020600000000000000" pitchFamily="18" charset="-120"/>
              </a:rPr>
              <a:t>的概念，</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每每找到資料的最後一筆後我們就讓爬蟲從下一頁進入反覆運作。</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實現方式也與剛剛製作 </a:t>
            </a:r>
            <a:r>
              <a:rPr lang="en-US" altLang="zh-TW" sz="1600" dirty="0" err="1">
                <a:latin typeface="Arial Rounded MT Bold" panose="020F0704030504030204" pitchFamily="34" charset="0"/>
                <a:ea typeface="Noto Serif CJK TC SemiBold" panose="02020600000000000000" pitchFamily="18" charset="-120"/>
              </a:rPr>
              <a:t>url_list</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有異曲同工之妙，</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所以觀察 </a:t>
            </a:r>
            <a:r>
              <a:rPr lang="en-US" altLang="zh-TW" sz="1600" dirty="0">
                <a:latin typeface="Arial Rounded MT Bold" panose="020F0704030504030204" pitchFamily="34" charset="0"/>
                <a:ea typeface="Noto Serif CJK TC SemiBold" panose="02020600000000000000" pitchFamily="18" charset="-120"/>
              </a:rPr>
              <a:t>HTML </a:t>
            </a:r>
            <a:r>
              <a:rPr lang="zh-TW" altLang="en-US" sz="1600" dirty="0">
                <a:latin typeface="Arial Rounded MT Bold" panose="020F0704030504030204" pitchFamily="34" charset="0"/>
                <a:ea typeface="Noto Serif CJK TC SemiBold" panose="02020600000000000000" pitchFamily="18" charset="-120"/>
              </a:rPr>
              <a:t>中 下一頁 的按鈕標籤的工作交給大家，</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我們直接來看看整合 連續存取 功能的 </a:t>
            </a:r>
            <a:r>
              <a:rPr lang="en-US" altLang="zh-TW" sz="1600" dirty="0" err="1">
                <a:latin typeface="Arial Rounded MT Bold" panose="020F0704030504030204" pitchFamily="34" charset="0"/>
                <a:ea typeface="Noto Serif CJK TC SemiBold" panose="02020600000000000000" pitchFamily="18" charset="-120"/>
              </a:rPr>
              <a:t>getData</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長甚麼樣子。</a:t>
            </a: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3649210"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連續存取</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6" name="圖片 15">
            <a:extLst>
              <a:ext uri="{FF2B5EF4-FFF2-40B4-BE49-F238E27FC236}">
                <a16:creationId xmlns:a16="http://schemas.microsoft.com/office/drawing/2014/main" id="{A038E22E-F950-D9D3-5336-CD55AA15096B}"/>
              </a:ext>
            </a:extLst>
          </p:cNvPr>
          <p:cNvPicPr>
            <a:picLocks noChangeAspect="1"/>
          </p:cNvPicPr>
          <p:nvPr/>
        </p:nvPicPr>
        <p:blipFill>
          <a:blip r:embed="rId3"/>
          <a:stretch>
            <a:fillRect/>
          </a:stretch>
        </p:blipFill>
        <p:spPr>
          <a:xfrm>
            <a:off x="6800743" y="1285990"/>
            <a:ext cx="5030463" cy="4991915"/>
          </a:xfrm>
          <a:prstGeom prst="rect">
            <a:avLst/>
          </a:prstGeom>
        </p:spPr>
      </p:pic>
    </p:spTree>
    <p:extLst>
      <p:ext uri="{BB962C8B-B14F-4D97-AF65-F5344CB8AC3E}">
        <p14:creationId xmlns:p14="http://schemas.microsoft.com/office/powerpoint/2010/main" val="29708580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64921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075614"/>
            <a:ext cx="6009314" cy="3747051"/>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隨著程式越來越龐大，</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我們可以稍微回顧一下</a:t>
            </a:r>
            <a:r>
              <a:rPr lang="en-US" altLang="zh-TW" sz="1600" dirty="0" err="1">
                <a:latin typeface="Arial Rounded MT Bold" panose="020F0704030504030204" pitchFamily="34" charset="0"/>
                <a:ea typeface="Noto Serif CJK TC SemiBold" panose="02020600000000000000" pitchFamily="18" charset="-120"/>
              </a:rPr>
              <a:t>getData</a:t>
            </a:r>
            <a:r>
              <a:rPr lang="en-US" altLang="zh-TW" sz="1600" dirty="0">
                <a:latin typeface="Arial Rounded MT Bold" panose="020F0704030504030204" pitchFamily="34" charset="0"/>
                <a:ea typeface="Noto Serif CJK TC SemiBold" panose="02020600000000000000" pitchFamily="18" charset="-120"/>
              </a:rPr>
              <a:t>()</a:t>
            </a:r>
            <a:r>
              <a:rPr lang="zh-TW" altLang="en-US" sz="1600" dirty="0">
                <a:latin typeface="Arial Rounded MT Bold" panose="020F0704030504030204" pitchFamily="34" charset="0"/>
                <a:ea typeface="Noto Serif CJK TC SemiBold" panose="02020600000000000000" pitchFamily="18" charset="-120"/>
              </a:rPr>
              <a:t>做了什麼以及可以做什麼</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zh-TW" altLang="en-US" sz="16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input:= </a:t>
            </a:r>
            <a:r>
              <a:rPr lang="zh-TW" altLang="en-US" sz="1200" dirty="0">
                <a:latin typeface="Arial Rounded MT Bold" panose="020F0704030504030204" pitchFamily="34" charset="0"/>
                <a:ea typeface="Noto Serif CJK TC SemiBold" panose="02020600000000000000" pitchFamily="18" charset="-120"/>
              </a:rPr>
              <a:t>一串網址</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output:= </a:t>
            </a:r>
            <a:r>
              <a:rPr lang="zh-TW" altLang="en-US" sz="1200" dirty="0">
                <a:latin typeface="Arial Rounded MT Bold" panose="020F0704030504030204" pitchFamily="34" charset="0"/>
                <a:ea typeface="Noto Serif CJK TC SemiBold" panose="02020600000000000000" pitchFamily="18" charset="-120"/>
              </a:rPr>
              <a:t>下一頁的相對連結、日期陣列、標題陣列、公告單位陣列、文章連結陣列</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endParaRPr lang="zh-TW" altLang="en-US"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過程概述：</a:t>
            </a:r>
          </a:p>
          <a:p>
            <a:pPr>
              <a:lnSpc>
                <a:spcPct val="150000"/>
              </a:lnSpc>
            </a:pPr>
            <a:r>
              <a:rPr lang="en-US" altLang="zh-TW" sz="1400" dirty="0">
                <a:latin typeface="Arial Rounded MT Bold" panose="020F0704030504030204" pitchFamily="34" charset="0"/>
                <a:ea typeface="Noto Serif CJK TC SemiBold" panose="02020600000000000000" pitchFamily="18" charset="-120"/>
              </a:rPr>
              <a:t>1. </a:t>
            </a:r>
            <a:r>
              <a:rPr lang="zh-TW" altLang="en-US" sz="1400" dirty="0">
                <a:latin typeface="Arial Rounded MT Bold" panose="020F0704030504030204" pitchFamily="34" charset="0"/>
                <a:ea typeface="Noto Serif CJK TC SemiBold" panose="02020600000000000000" pitchFamily="18" charset="-120"/>
              </a:rPr>
              <a:t>模擬使用者進入網頁</a:t>
            </a:r>
          </a:p>
          <a:p>
            <a:pPr>
              <a:lnSpc>
                <a:spcPct val="150000"/>
              </a:lnSpc>
            </a:pPr>
            <a:r>
              <a:rPr lang="en-US" altLang="zh-TW" sz="1400" dirty="0">
                <a:latin typeface="Arial Rounded MT Bold" panose="020F0704030504030204" pitchFamily="34" charset="0"/>
                <a:ea typeface="Noto Serif CJK TC SemiBold" panose="02020600000000000000" pitchFamily="18" charset="-120"/>
              </a:rPr>
              <a:t>2. </a:t>
            </a:r>
            <a:r>
              <a:rPr lang="zh-TW" altLang="en-US" sz="1400" dirty="0">
                <a:latin typeface="Arial Rounded MT Bold" panose="020F0704030504030204" pitchFamily="34" charset="0"/>
                <a:ea typeface="Noto Serif CJK TC SemiBold" panose="02020600000000000000" pitchFamily="18" charset="-120"/>
              </a:rPr>
              <a:t>透過</a:t>
            </a:r>
            <a:r>
              <a:rPr lang="en-US" altLang="zh-TW" sz="1400" dirty="0">
                <a:latin typeface="Arial Rounded MT Bold" panose="020F0704030504030204" pitchFamily="34" charset="0"/>
                <a:ea typeface="Noto Serif CJK TC SemiBold" panose="02020600000000000000" pitchFamily="18" charset="-120"/>
              </a:rPr>
              <a:t>bs4</a:t>
            </a:r>
            <a:r>
              <a:rPr lang="zh-TW" altLang="en-US" sz="1400" dirty="0">
                <a:latin typeface="Arial Rounded MT Bold" panose="020F0704030504030204" pitchFamily="34" charset="0"/>
                <a:ea typeface="Noto Serif CJK TC SemiBold" panose="02020600000000000000" pitchFamily="18" charset="-120"/>
              </a:rPr>
              <a:t>套件找出我們需要的各個標籤</a:t>
            </a:r>
          </a:p>
          <a:p>
            <a:pPr>
              <a:lnSpc>
                <a:spcPct val="150000"/>
              </a:lnSpc>
            </a:pPr>
            <a:r>
              <a:rPr lang="en-US" altLang="zh-TW" sz="1400" dirty="0">
                <a:latin typeface="Arial Rounded MT Bold" panose="020F0704030504030204" pitchFamily="34" charset="0"/>
                <a:ea typeface="Noto Serif CJK TC SemiBold" panose="02020600000000000000" pitchFamily="18" charset="-120"/>
              </a:rPr>
              <a:t>3. </a:t>
            </a:r>
            <a:r>
              <a:rPr lang="zh-TW" altLang="en-US" sz="1400" dirty="0">
                <a:latin typeface="Arial Rounded MT Bold" panose="020F0704030504030204" pitchFamily="34" charset="0"/>
                <a:ea typeface="Noto Serif CJK TC SemiBold" panose="02020600000000000000" pitchFamily="18" charset="-120"/>
              </a:rPr>
              <a:t>建立幾個陣列將我們需要的資料透過</a:t>
            </a:r>
            <a:r>
              <a:rPr lang="en-US" altLang="zh-TW" sz="1400" dirty="0">
                <a:latin typeface="Arial Rounded MT Bold" panose="020F0704030504030204" pitchFamily="34" charset="0"/>
                <a:ea typeface="Noto Serif CJK TC SemiBold" panose="02020600000000000000" pitchFamily="18" charset="-120"/>
              </a:rPr>
              <a:t>for</a:t>
            </a:r>
            <a:r>
              <a:rPr lang="zh-TW" altLang="en-US" sz="1400" dirty="0">
                <a:latin typeface="Arial Rounded MT Bold" panose="020F0704030504030204" pitchFamily="34" charset="0"/>
                <a:ea typeface="Noto Serif CJK TC SemiBold" panose="02020600000000000000" pitchFamily="18" charset="-120"/>
              </a:rPr>
              <a:t>迴圈存取</a:t>
            </a:r>
          </a:p>
          <a:p>
            <a:pPr>
              <a:lnSpc>
                <a:spcPct val="150000"/>
              </a:lnSpc>
            </a:pPr>
            <a:r>
              <a:rPr lang="en-US" altLang="zh-TW" sz="1400" dirty="0">
                <a:latin typeface="Arial Rounded MT Bold" panose="020F0704030504030204" pitchFamily="34" charset="0"/>
                <a:ea typeface="Noto Serif CJK TC SemiBold" panose="02020600000000000000" pitchFamily="18" charset="-120"/>
              </a:rPr>
              <a:t>4. </a:t>
            </a:r>
            <a:r>
              <a:rPr lang="zh-TW" altLang="en-US" sz="1400" dirty="0">
                <a:latin typeface="Arial Rounded MT Bold" panose="020F0704030504030204" pitchFamily="34" charset="0"/>
                <a:ea typeface="Noto Serif CJK TC SemiBold" panose="02020600000000000000" pitchFamily="18" charset="-120"/>
              </a:rPr>
              <a:t>回傳下一頁的連結及各種陣列</a:t>
            </a:r>
            <a:endParaRPr lang="en-US" altLang="zh-TW" sz="14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3649210"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連續存取</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6" name="圖片 15">
            <a:extLst>
              <a:ext uri="{FF2B5EF4-FFF2-40B4-BE49-F238E27FC236}">
                <a16:creationId xmlns:a16="http://schemas.microsoft.com/office/drawing/2014/main" id="{A038E22E-F950-D9D3-5336-CD55AA15096B}"/>
              </a:ext>
            </a:extLst>
          </p:cNvPr>
          <p:cNvPicPr>
            <a:picLocks noChangeAspect="1"/>
          </p:cNvPicPr>
          <p:nvPr/>
        </p:nvPicPr>
        <p:blipFill>
          <a:blip r:embed="rId3"/>
          <a:stretch>
            <a:fillRect/>
          </a:stretch>
        </p:blipFill>
        <p:spPr>
          <a:xfrm>
            <a:off x="6800743" y="1285990"/>
            <a:ext cx="5030463" cy="4991915"/>
          </a:xfrm>
          <a:prstGeom prst="rect">
            <a:avLst/>
          </a:prstGeom>
        </p:spPr>
      </p:pic>
    </p:spTree>
    <p:extLst>
      <p:ext uri="{BB962C8B-B14F-4D97-AF65-F5344CB8AC3E}">
        <p14:creationId xmlns:p14="http://schemas.microsoft.com/office/powerpoint/2010/main" val="1387401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2511105"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10069586" cy="786818"/>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隨著當我們成功實作</a:t>
            </a:r>
            <a:r>
              <a:rPr lang="en-US" altLang="zh-TW" sz="1600" dirty="0" err="1">
                <a:latin typeface="Arial Rounded MT Bold" panose="020F0704030504030204" pitchFamily="34" charset="0"/>
                <a:ea typeface="Noto Serif CJK TC SemiBold" panose="02020600000000000000" pitchFamily="18" charset="-120"/>
              </a:rPr>
              <a:t>getData</a:t>
            </a:r>
            <a:r>
              <a:rPr lang="en-US" altLang="zh-TW" sz="1600" dirty="0">
                <a:latin typeface="Arial Rounded MT Bold" panose="020F0704030504030204" pitchFamily="34" charset="0"/>
                <a:ea typeface="Noto Serif CJK TC SemiBold" panose="02020600000000000000" pitchFamily="18" charset="-120"/>
              </a:rPr>
              <a:t>()</a:t>
            </a:r>
            <a:r>
              <a:rPr lang="zh-TW" altLang="en-US" sz="1600" dirty="0">
                <a:latin typeface="Arial Rounded MT Bold" panose="020F0704030504030204" pitchFamily="34" charset="0"/>
                <a:ea typeface="Noto Serif CJK TC SemiBold" panose="02020600000000000000" pitchFamily="18" charset="-120"/>
              </a:rPr>
              <a:t>後可以照著類似的方式製作出爬取內文聯絡人及電話的函式，</a:t>
            </a:r>
          </a:p>
          <a:p>
            <a:pPr>
              <a:lnSpc>
                <a:spcPct val="150000"/>
              </a:lnSpc>
            </a:pPr>
            <a:r>
              <a:rPr lang="zh-TW" altLang="en-US" sz="1600" dirty="0">
                <a:latin typeface="Arial Rounded MT Bold" panose="020F0704030504030204" pitchFamily="34" charset="0"/>
                <a:ea typeface="Noto Serif CJK TC SemiBold" panose="02020600000000000000" pitchFamily="18" charset="-120"/>
              </a:rPr>
              <a:t>我將這個函式命名為 </a:t>
            </a:r>
            <a:r>
              <a:rPr lang="en-US" altLang="zh-TW" sz="1600" dirty="0" err="1">
                <a:latin typeface="Arial Rounded MT Bold" panose="020F0704030504030204" pitchFamily="34" charset="0"/>
                <a:ea typeface="Noto Serif CJK TC SemiBold" panose="02020600000000000000" pitchFamily="18" charset="-120"/>
              </a:rPr>
              <a:t>getContact</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，其功能如下</a:t>
            </a: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2427214" cy="575157"/>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pic>
        <p:nvPicPr>
          <p:cNvPr id="10" name="圖片 9">
            <a:extLst>
              <a:ext uri="{FF2B5EF4-FFF2-40B4-BE49-F238E27FC236}">
                <a16:creationId xmlns:a16="http://schemas.microsoft.com/office/drawing/2014/main" id="{EB2E5F84-2775-231D-B42B-4D9B8AA4FF1A}"/>
              </a:ext>
            </a:extLst>
          </p:cNvPr>
          <p:cNvPicPr>
            <a:picLocks noChangeAspect="1"/>
          </p:cNvPicPr>
          <p:nvPr/>
        </p:nvPicPr>
        <p:blipFill>
          <a:blip r:embed="rId3"/>
          <a:stretch>
            <a:fillRect/>
          </a:stretch>
        </p:blipFill>
        <p:spPr>
          <a:xfrm>
            <a:off x="634767" y="3412804"/>
            <a:ext cx="6389464" cy="2893809"/>
          </a:xfrm>
          <a:prstGeom prst="rect">
            <a:avLst/>
          </a:prstGeom>
        </p:spPr>
      </p:pic>
      <p:sp>
        <p:nvSpPr>
          <p:cNvPr id="14" name="文字方塊 13">
            <a:extLst>
              <a:ext uri="{FF2B5EF4-FFF2-40B4-BE49-F238E27FC236}">
                <a16:creationId xmlns:a16="http://schemas.microsoft.com/office/drawing/2014/main" id="{26EBD719-DEC5-3689-0A0C-75453EE7B4B3}"/>
              </a:ext>
            </a:extLst>
          </p:cNvPr>
          <p:cNvSpPr txBox="1"/>
          <p:nvPr/>
        </p:nvSpPr>
        <p:spPr>
          <a:xfrm>
            <a:off x="7024231" y="3412804"/>
            <a:ext cx="4774035" cy="2725811"/>
          </a:xfrm>
          <a:prstGeom prst="rect">
            <a:avLst/>
          </a:prstGeom>
          <a:noFill/>
        </p:spPr>
        <p:txBody>
          <a:bodyPr wrap="square">
            <a:spAutoFit/>
          </a:bodyPr>
          <a:lstStyle/>
          <a:p>
            <a:pPr>
              <a:lnSpc>
                <a:spcPct val="150000"/>
              </a:lnSpc>
            </a:pPr>
            <a:r>
              <a:rPr lang="en-US" altLang="zh-TW" sz="1600" dirty="0">
                <a:latin typeface="Arial Rounded MT Bold" panose="020F0704030504030204" pitchFamily="34" charset="0"/>
                <a:ea typeface="Noto Serif CJK TC SemiBold" panose="02020600000000000000" pitchFamily="18" charset="-120"/>
              </a:rPr>
              <a:t>input:= </a:t>
            </a:r>
            <a:r>
              <a:rPr lang="zh-TW" altLang="en-US" sz="1600" dirty="0">
                <a:latin typeface="Arial Rounded MT Bold" panose="020F0704030504030204" pitchFamily="34" charset="0"/>
                <a:ea typeface="Noto Serif CJK TC SemiBold" panose="02020600000000000000" pitchFamily="18" charset="-120"/>
              </a:rPr>
              <a:t>一串內文網址</a:t>
            </a:r>
          </a:p>
          <a:p>
            <a:pPr>
              <a:lnSpc>
                <a:spcPct val="150000"/>
              </a:lnSpc>
            </a:pPr>
            <a:r>
              <a:rPr lang="en-US" altLang="zh-TW" sz="1600" dirty="0">
                <a:latin typeface="Arial Rounded MT Bold" panose="020F0704030504030204" pitchFamily="34" charset="0"/>
                <a:ea typeface="Noto Serif CJK TC SemiBold" panose="02020600000000000000" pitchFamily="18" charset="-120"/>
              </a:rPr>
              <a:t>output:= </a:t>
            </a:r>
            <a:r>
              <a:rPr lang="zh-TW" altLang="en-US" sz="1600" dirty="0">
                <a:latin typeface="Arial Rounded MT Bold" panose="020F0704030504030204" pitchFamily="34" charset="0"/>
                <a:ea typeface="Noto Serif CJK TC SemiBold" panose="02020600000000000000" pitchFamily="18" charset="-120"/>
              </a:rPr>
              <a:t>刊登新聞的聯絡人、刊登新聞的連絡電話</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zh-TW" altLang="en-US"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過程概述：</a:t>
            </a:r>
          </a:p>
          <a:p>
            <a:pPr>
              <a:lnSpc>
                <a:spcPct val="150000"/>
              </a:lnSpc>
            </a:pPr>
            <a:r>
              <a:rPr lang="en-US" altLang="zh-TW" sz="1600" dirty="0">
                <a:latin typeface="Arial Rounded MT Bold" panose="020F0704030504030204" pitchFamily="34" charset="0"/>
                <a:ea typeface="Noto Serif CJK TC SemiBold" panose="02020600000000000000" pitchFamily="18" charset="-120"/>
              </a:rPr>
              <a:t>1. </a:t>
            </a:r>
            <a:r>
              <a:rPr lang="zh-TW" altLang="en-US" sz="1600" dirty="0">
                <a:latin typeface="Arial Rounded MT Bold" panose="020F0704030504030204" pitchFamily="34" charset="0"/>
                <a:ea typeface="Noto Serif CJK TC SemiBold" panose="02020600000000000000" pitchFamily="18" charset="-120"/>
              </a:rPr>
              <a:t>模擬使用者進入網頁</a:t>
            </a:r>
          </a:p>
          <a:p>
            <a:pPr>
              <a:lnSpc>
                <a:spcPct val="150000"/>
              </a:lnSpc>
            </a:pPr>
            <a:r>
              <a:rPr lang="en-US" altLang="zh-TW" sz="1600" dirty="0">
                <a:latin typeface="Arial Rounded MT Bold" panose="020F0704030504030204" pitchFamily="34" charset="0"/>
                <a:ea typeface="Noto Serif CJK TC SemiBold" panose="02020600000000000000" pitchFamily="18" charset="-120"/>
              </a:rPr>
              <a:t>2. </a:t>
            </a:r>
            <a:r>
              <a:rPr lang="zh-TW" altLang="en-US" sz="1600" dirty="0">
                <a:latin typeface="Arial Rounded MT Bold" panose="020F0704030504030204" pitchFamily="34" charset="0"/>
                <a:ea typeface="Noto Serif CJK TC SemiBold" panose="02020600000000000000" pitchFamily="18" charset="-120"/>
              </a:rPr>
              <a:t>透過</a:t>
            </a:r>
            <a:r>
              <a:rPr lang="en-US" altLang="zh-TW" sz="1600" dirty="0">
                <a:latin typeface="Arial Rounded MT Bold" panose="020F0704030504030204" pitchFamily="34" charset="0"/>
                <a:ea typeface="Noto Serif CJK TC SemiBold" panose="02020600000000000000" pitchFamily="18" charset="-120"/>
              </a:rPr>
              <a:t>bs4</a:t>
            </a:r>
            <a:r>
              <a:rPr lang="zh-TW" altLang="en-US" sz="1600" dirty="0">
                <a:latin typeface="Arial Rounded MT Bold" panose="020F0704030504030204" pitchFamily="34" charset="0"/>
                <a:ea typeface="Noto Serif CJK TC SemiBold" panose="02020600000000000000" pitchFamily="18" charset="-120"/>
              </a:rPr>
              <a:t>套件找出我們需要的各個標籤</a:t>
            </a:r>
          </a:p>
          <a:p>
            <a:pPr>
              <a:lnSpc>
                <a:spcPct val="150000"/>
              </a:lnSpc>
            </a:pPr>
            <a:r>
              <a:rPr lang="en-US" altLang="zh-TW" sz="1600" dirty="0">
                <a:latin typeface="Arial Rounded MT Bold" panose="020F0704030504030204" pitchFamily="34" charset="0"/>
                <a:ea typeface="Noto Serif CJK TC SemiBold" panose="02020600000000000000" pitchFamily="18" charset="-120"/>
              </a:rPr>
              <a:t>3. </a:t>
            </a:r>
            <a:r>
              <a:rPr lang="zh-TW" altLang="en-US" sz="1600" dirty="0">
                <a:latin typeface="Arial Rounded MT Bold" panose="020F0704030504030204" pitchFamily="34" charset="0"/>
                <a:ea typeface="Noto Serif CJK TC SemiBold" panose="02020600000000000000" pitchFamily="18" charset="-120"/>
              </a:rPr>
              <a:t>將目標標籤的資料篩選出來</a:t>
            </a:r>
            <a:endParaRPr lang="en-US" altLang="zh-TW" sz="1400" dirty="0">
              <a:latin typeface="Arial Rounded MT Bold" panose="020F0704030504030204" pitchFamily="34" charset="0"/>
              <a:ea typeface="Noto Serif CJK TC SemiBold" panose="02020600000000000000" pitchFamily="18" charset="-120"/>
            </a:endParaRPr>
          </a:p>
        </p:txBody>
      </p:sp>
    </p:spTree>
    <p:extLst>
      <p:ext uri="{BB962C8B-B14F-4D97-AF65-F5344CB8AC3E}">
        <p14:creationId xmlns:p14="http://schemas.microsoft.com/office/powerpoint/2010/main" val="34416084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489357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7273254" cy="3416320"/>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很快的我們又發現一個新的問題</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聯絡人和電話通通黏再在一起了！</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a:p>
            <a:r>
              <a:rPr lang="zh-TW" altLang="en-US" sz="1600" dirty="0">
                <a:latin typeface="Arial Rounded MT Bold" panose="020F0704030504030204" pitchFamily="34" charset="0"/>
                <a:ea typeface="Noto Serif CJK TC SemiBold" panose="02020600000000000000" pitchFamily="18" charset="-120"/>
              </a:rPr>
              <a:t>此時我們可以使用</a:t>
            </a:r>
            <a:r>
              <a:rPr lang="en-US" altLang="zh-TW" sz="1600" dirty="0">
                <a:latin typeface="Arial Rounded MT Bold" panose="020F0704030504030204" pitchFamily="34" charset="0"/>
                <a:ea typeface="Noto Serif CJK TC SemiBold" panose="02020600000000000000" pitchFamily="18" charset="-120"/>
              </a:rPr>
              <a:t>python</a:t>
            </a:r>
            <a:r>
              <a:rPr lang="zh-TW" altLang="en-US" sz="1600" dirty="0">
                <a:latin typeface="Arial Rounded MT Bold" panose="020F0704030504030204" pitchFamily="34" charset="0"/>
                <a:ea typeface="Noto Serif CJK TC SemiBold" panose="02020600000000000000" pitchFamily="18" charset="-120"/>
              </a:rPr>
              <a:t>另一個好用的套件，</a:t>
            </a:r>
            <a:endParaRPr lang="en-US" altLang="zh-TW" sz="1600" dirty="0">
              <a:latin typeface="Arial Rounded MT Bold" panose="020F0704030504030204" pitchFamily="34" charset="0"/>
              <a:ea typeface="Noto Serif CJK TC SemiBold" panose="02020600000000000000" pitchFamily="18" charset="-120"/>
            </a:endParaRPr>
          </a:p>
          <a:p>
            <a:endParaRPr lang="zh-TW" altLang="en-US" sz="1600" dirty="0">
              <a:latin typeface="Arial Rounded MT Bold" panose="020F0704030504030204" pitchFamily="34" charset="0"/>
              <a:ea typeface="Noto Serif CJK TC SemiBold" panose="02020600000000000000" pitchFamily="18" charset="-120"/>
            </a:endParaRPr>
          </a:p>
          <a:p>
            <a:r>
              <a:rPr lang="en-US" altLang="zh-TW" sz="1600" dirty="0">
                <a:latin typeface="Arial Rounded MT Bold" panose="020F0704030504030204" pitchFamily="34" charset="0"/>
                <a:ea typeface="Noto Serif CJK TC Black" panose="02020900000000000000" pitchFamily="18" charset="-120"/>
              </a:rPr>
              <a:t> re </a:t>
            </a:r>
            <a:r>
              <a:rPr lang="zh-TW" altLang="en-US" sz="1600" dirty="0">
                <a:latin typeface="Noto Serif CJK TC Black" panose="02020900000000000000" pitchFamily="18" charset="-120"/>
                <a:ea typeface="Noto Serif CJK TC Black" panose="02020900000000000000" pitchFamily="18" charset="-120"/>
              </a:rPr>
              <a:t>套件，正規表達式 </a:t>
            </a:r>
            <a:r>
              <a:rPr lang="en-US" altLang="zh-TW" sz="1600" dirty="0">
                <a:latin typeface="Arial Rounded MT Bold" panose="020F0704030504030204" pitchFamily="34" charset="0"/>
                <a:ea typeface="Noto Serif CJK TC Black" panose="02020900000000000000" pitchFamily="18" charset="-120"/>
              </a:rPr>
              <a:t>(regular expression)</a:t>
            </a:r>
          </a:p>
          <a:p>
            <a:endParaRPr lang="en-US" altLang="zh-TW" sz="1600" dirty="0">
              <a:latin typeface="Arial Rounded MT Bold" panose="020F0704030504030204" pitchFamily="34" charset="0"/>
              <a:ea typeface="Noto Serif CJK TC Black" panose="02020900000000000000" pitchFamily="18" charset="-120"/>
            </a:endParaRPr>
          </a:p>
          <a:p>
            <a:r>
              <a:rPr lang="zh-TW" altLang="en-US" sz="1600" dirty="0">
                <a:latin typeface="Arial Rounded MT Bold" panose="020F0704030504030204" pitchFamily="34" charset="0"/>
                <a:ea typeface="Noto Serif CJK TC SemiBold" panose="02020600000000000000" pitchFamily="18" charset="-120"/>
              </a:rPr>
              <a:t>我們可以透過這個套件分析過濾出一串文字中的特定部分</a:t>
            </a:r>
          </a:p>
          <a:p>
            <a:r>
              <a:rPr lang="zh-TW" altLang="en-US" sz="1600" dirty="0">
                <a:latin typeface="Arial Rounded MT Bold" panose="020F0704030504030204" pitchFamily="34" charset="0"/>
                <a:ea typeface="Noto Serif CJK TC SemiBold" panose="02020600000000000000" pitchFamily="18" charset="-120"/>
              </a:rPr>
              <a:t>右邊是一些常用的正規表達式元字符和它們的含義：</a:t>
            </a: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4893578"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正規表達式</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E88C80EF-217D-9B41-F242-D05FBDD1C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27" y="2599593"/>
            <a:ext cx="6972300" cy="1200150"/>
          </a:xfrm>
          <a:prstGeom prst="rect">
            <a:avLst/>
          </a:prstGeom>
        </p:spPr>
      </p:pic>
      <p:pic>
        <p:nvPicPr>
          <p:cNvPr id="18" name="圖片 17">
            <a:extLst>
              <a:ext uri="{FF2B5EF4-FFF2-40B4-BE49-F238E27FC236}">
                <a16:creationId xmlns:a16="http://schemas.microsoft.com/office/drawing/2014/main" id="{84CF731C-3D93-538D-2E6F-BCB4403A345E}"/>
              </a:ext>
            </a:extLst>
          </p:cNvPr>
          <p:cNvPicPr>
            <a:picLocks noChangeAspect="1"/>
          </p:cNvPicPr>
          <p:nvPr/>
        </p:nvPicPr>
        <p:blipFill>
          <a:blip r:embed="rId4"/>
          <a:stretch>
            <a:fillRect/>
          </a:stretch>
        </p:blipFill>
        <p:spPr>
          <a:xfrm>
            <a:off x="6488183" y="3996458"/>
            <a:ext cx="3561826" cy="2341571"/>
          </a:xfrm>
          <a:prstGeom prst="rect">
            <a:avLst/>
          </a:prstGeom>
        </p:spPr>
      </p:pic>
    </p:spTree>
    <p:extLst>
      <p:ext uri="{BB962C8B-B14F-4D97-AF65-F5344CB8AC3E}">
        <p14:creationId xmlns:p14="http://schemas.microsoft.com/office/powerpoint/2010/main" val="256872360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7273254" cy="2606483"/>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舉例來說我們想要使用</a:t>
            </a:r>
            <a:r>
              <a:rPr lang="en-US" altLang="zh-TW" sz="1600" dirty="0">
                <a:latin typeface="Arial Rounded MT Bold" panose="020F0704030504030204" pitchFamily="34" charset="0"/>
                <a:ea typeface="Noto Serif CJK TC SemiBold" panose="02020600000000000000" pitchFamily="18" charset="-120"/>
              </a:rPr>
              <a:t>re</a:t>
            </a:r>
            <a:r>
              <a:rPr lang="zh-TW" altLang="en-US" sz="1600" dirty="0">
                <a:latin typeface="Arial Rounded MT Bold" panose="020F0704030504030204" pitchFamily="34" charset="0"/>
                <a:ea typeface="Noto Serif CJK TC SemiBold" panose="02020600000000000000" pitchFamily="18" charset="-120"/>
              </a:rPr>
              <a:t>套件找出文本中的聯絡人：</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zh-TW" altLang="en-US"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2000" dirty="0">
                <a:latin typeface="Noto Serif CJK TC Black" panose="02020900000000000000" pitchFamily="18" charset="-120"/>
                <a:ea typeface="Noto Serif CJK TC Black" panose="02020900000000000000" pitchFamily="18" charset="-120"/>
              </a:rPr>
              <a:t>聯絡人</a:t>
            </a:r>
            <a:r>
              <a:rPr lang="zh-TW" altLang="en-US" sz="1600" dirty="0">
                <a:latin typeface="Arial Rounded MT Bold" panose="020F0704030504030204" pitchFamily="34" charset="0"/>
                <a:ea typeface="Noto Serif CJK TC SemiBold" panose="02020600000000000000" pitchFamily="18" charset="-120"/>
              </a:rPr>
              <a:t>： </a:t>
            </a:r>
            <a:r>
              <a:rPr lang="en-US" altLang="zh-TW" sz="1600" dirty="0">
                <a:latin typeface="Arial Rounded MT Bold" panose="020F0704030504030204" pitchFamily="34" charset="0"/>
                <a:ea typeface="Noto Serif CJK TC SemiBold" panose="02020600000000000000" pitchFamily="18" charset="-120"/>
              </a:rPr>
              <a:t>match</a:t>
            </a:r>
            <a:r>
              <a:rPr lang="zh-TW" altLang="en-US" sz="1600" dirty="0">
                <a:latin typeface="Arial Rounded MT Bold" panose="020F0704030504030204" pitchFamily="34" charset="0"/>
                <a:ea typeface="Noto Serif CJK TC SemiBold" panose="02020600000000000000" pitchFamily="18" charset="-120"/>
              </a:rPr>
              <a:t>文本中的字符串 “聯絡人：”</a:t>
            </a:r>
          </a:p>
          <a:p>
            <a:pPr>
              <a:lnSpc>
                <a:spcPct val="150000"/>
              </a:lnSpc>
            </a:pPr>
            <a:r>
              <a:rPr lang="en-US" altLang="zh-TW" sz="2000" dirty="0">
                <a:latin typeface="Noto Serif CJK TC Black" panose="02020900000000000000" pitchFamily="18" charset="-120"/>
                <a:ea typeface="Noto Serif CJK TC Black" panose="02020900000000000000" pitchFamily="18" charset="-120"/>
              </a:rPr>
              <a:t>(...)</a:t>
            </a:r>
            <a:r>
              <a:rPr lang="zh-TW" altLang="en-US" sz="1600" dirty="0">
                <a:latin typeface="Noto Serif CJK TC Black" panose="02020900000000000000" pitchFamily="18" charset="-120"/>
                <a:ea typeface="Noto Serif CJK TC Black" panose="02020900000000000000" pitchFamily="18" charset="-120"/>
              </a:rPr>
              <a:t>：</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使用括號來抓</a:t>
            </a:r>
            <a:r>
              <a:rPr lang="en-US" altLang="zh-TW" sz="1600" dirty="0">
                <a:latin typeface="Arial Rounded MT Bold" panose="020F0704030504030204" pitchFamily="34" charset="0"/>
                <a:ea typeface="Noto Serif CJK TC SemiBold" panose="02020600000000000000" pitchFamily="18" charset="-120"/>
              </a:rPr>
              <a:t>match</a:t>
            </a:r>
            <a:r>
              <a:rPr lang="zh-TW" altLang="en-US" sz="1600" dirty="0">
                <a:latin typeface="Arial Rounded MT Bold" panose="020F0704030504030204" pitchFamily="34" charset="0"/>
                <a:ea typeface="Noto Serif CJK TC SemiBold" panose="02020600000000000000" pitchFamily="18" charset="-120"/>
              </a:rPr>
              <a:t>到的子串，表示匹配任何三個字符，</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　　　並且使用括號可以把這三個字符作為一個分組抓起來。</a:t>
            </a:r>
          </a:p>
          <a:p>
            <a:pPr>
              <a:lnSpc>
                <a:spcPct val="150000"/>
              </a:lnSpc>
            </a:pPr>
            <a:r>
              <a:rPr lang="en-US" altLang="zh-TW" sz="2400" dirty="0">
                <a:latin typeface="Arial Rounded MT Bold" panose="020F0704030504030204" pitchFamily="34" charset="0"/>
                <a:ea typeface="Noto Serif CJK TC SemiBold" panose="02020600000000000000" pitchFamily="18" charset="-120"/>
              </a:rPr>
              <a:t>\s+</a:t>
            </a:r>
            <a:r>
              <a:rPr lang="zh-TW" altLang="en-US" sz="1600" dirty="0">
                <a:latin typeface="Arial Rounded MT Bold" panose="020F0704030504030204" pitchFamily="34" charset="0"/>
                <a:ea typeface="Noto Serif CJK TC SemiBold" panose="02020600000000000000" pitchFamily="18" charset="-120"/>
              </a:rPr>
              <a:t>：</a:t>
            </a:r>
            <a:r>
              <a:rPr lang="en-US" altLang="zh-TW" sz="1600" dirty="0">
                <a:latin typeface="Arial Rounded MT Bold" panose="020F0704030504030204" pitchFamily="34" charset="0"/>
                <a:ea typeface="Noto Serif CJK TC SemiBold" panose="02020600000000000000" pitchFamily="18" charset="-120"/>
              </a:rPr>
              <a:t> match</a:t>
            </a:r>
            <a:r>
              <a:rPr lang="zh-TW" altLang="en-US" sz="1600" dirty="0">
                <a:latin typeface="Arial Rounded MT Bold" panose="020F0704030504030204" pitchFamily="34" charset="0"/>
                <a:ea typeface="Noto Serif CJK TC SemiBold" panose="02020600000000000000" pitchFamily="18" charset="-120"/>
              </a:rPr>
              <a:t>一個或多個空白字符，包括空格、換行等。</a:t>
            </a: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pic>
        <p:nvPicPr>
          <p:cNvPr id="6" name="圖片 5">
            <a:extLst>
              <a:ext uri="{FF2B5EF4-FFF2-40B4-BE49-F238E27FC236}">
                <a16:creationId xmlns:a16="http://schemas.microsoft.com/office/drawing/2014/main" id="{ECE70734-446A-38F3-B35E-7B51A6CA690F}"/>
              </a:ext>
            </a:extLst>
          </p:cNvPr>
          <p:cNvPicPr>
            <a:picLocks noChangeAspect="1"/>
          </p:cNvPicPr>
          <p:nvPr/>
        </p:nvPicPr>
        <p:blipFill>
          <a:blip r:embed="rId3"/>
          <a:stretch>
            <a:fillRect/>
          </a:stretch>
        </p:blipFill>
        <p:spPr>
          <a:xfrm>
            <a:off x="8303002" y="1285990"/>
            <a:ext cx="3561826" cy="2341571"/>
          </a:xfrm>
          <a:prstGeom prst="rect">
            <a:avLst/>
          </a:prstGeom>
        </p:spPr>
      </p:pic>
      <p:pic>
        <p:nvPicPr>
          <p:cNvPr id="14" name="圖片 13">
            <a:extLst>
              <a:ext uri="{FF2B5EF4-FFF2-40B4-BE49-F238E27FC236}">
                <a16:creationId xmlns:a16="http://schemas.microsoft.com/office/drawing/2014/main" id="{AE40E10C-0AF9-7D23-5BDA-B3307D8D7DF3}"/>
              </a:ext>
            </a:extLst>
          </p:cNvPr>
          <p:cNvPicPr>
            <a:picLocks noChangeAspect="1"/>
          </p:cNvPicPr>
          <p:nvPr/>
        </p:nvPicPr>
        <p:blipFill>
          <a:blip r:embed="rId4"/>
          <a:stretch>
            <a:fillRect/>
          </a:stretch>
        </p:blipFill>
        <p:spPr>
          <a:xfrm>
            <a:off x="560770" y="5169279"/>
            <a:ext cx="8296275" cy="1076325"/>
          </a:xfrm>
          <a:prstGeom prst="rect">
            <a:avLst/>
          </a:prstGeom>
        </p:spPr>
      </p:pic>
      <p:pic>
        <p:nvPicPr>
          <p:cNvPr id="19" name="圖片 18">
            <a:extLst>
              <a:ext uri="{FF2B5EF4-FFF2-40B4-BE49-F238E27FC236}">
                <a16:creationId xmlns:a16="http://schemas.microsoft.com/office/drawing/2014/main" id="{97887846-594D-C4C5-1DE8-A47ACA6B4C2A}"/>
              </a:ext>
            </a:extLst>
          </p:cNvPr>
          <p:cNvPicPr>
            <a:picLocks noChangeAspect="1"/>
          </p:cNvPicPr>
          <p:nvPr/>
        </p:nvPicPr>
        <p:blipFill>
          <a:blip r:embed="rId5"/>
          <a:stretch>
            <a:fillRect/>
          </a:stretch>
        </p:blipFill>
        <p:spPr>
          <a:xfrm>
            <a:off x="7757143" y="5402641"/>
            <a:ext cx="1333500" cy="304800"/>
          </a:xfrm>
          <a:prstGeom prst="rect">
            <a:avLst/>
          </a:prstGeom>
        </p:spPr>
      </p:pic>
      <p:pic>
        <p:nvPicPr>
          <p:cNvPr id="21" name="圖片 20">
            <a:extLst>
              <a:ext uri="{FF2B5EF4-FFF2-40B4-BE49-F238E27FC236}">
                <a16:creationId xmlns:a16="http://schemas.microsoft.com/office/drawing/2014/main" id="{84D47B3A-2F52-834A-5ED0-F025737A4683}"/>
              </a:ext>
            </a:extLst>
          </p:cNvPr>
          <p:cNvPicPr>
            <a:picLocks noChangeAspect="1"/>
          </p:cNvPicPr>
          <p:nvPr/>
        </p:nvPicPr>
        <p:blipFill rotWithShape="1">
          <a:blip r:embed="rId6"/>
          <a:srcRect r="65216"/>
          <a:stretch/>
        </p:blipFill>
        <p:spPr>
          <a:xfrm>
            <a:off x="685100" y="4617655"/>
            <a:ext cx="2716810" cy="628650"/>
          </a:xfrm>
          <a:prstGeom prst="rect">
            <a:avLst/>
          </a:prstGeom>
        </p:spPr>
      </p:pic>
      <p:sp>
        <p:nvSpPr>
          <p:cNvPr id="22" name="矩形: 圓角 21">
            <a:extLst>
              <a:ext uri="{FF2B5EF4-FFF2-40B4-BE49-F238E27FC236}">
                <a16:creationId xmlns:a16="http://schemas.microsoft.com/office/drawing/2014/main" id="{3F837A9C-05E6-EE52-A871-1F341712FAF6}"/>
              </a:ext>
            </a:extLst>
          </p:cNvPr>
          <p:cNvSpPr/>
          <p:nvPr/>
        </p:nvSpPr>
        <p:spPr>
          <a:xfrm>
            <a:off x="634767" y="1285990"/>
            <a:ext cx="489357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D43E7686-CB96-E196-198C-ADC18C73FFAF}"/>
              </a:ext>
            </a:extLst>
          </p:cNvPr>
          <p:cNvSpPr txBox="1"/>
          <p:nvPr/>
        </p:nvSpPr>
        <p:spPr>
          <a:xfrm>
            <a:off x="634768" y="1224597"/>
            <a:ext cx="4893578"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正規表達式</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spTree>
    <p:extLst>
      <p:ext uri="{BB962C8B-B14F-4D97-AF65-F5344CB8AC3E}">
        <p14:creationId xmlns:p14="http://schemas.microsoft.com/office/powerpoint/2010/main" val="3011528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7273254" cy="1522212"/>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但實際看過教育部全球資訊網便會發現聯絡人的格式並不只有三個字，</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所以稍微修改之後如下：</a:t>
            </a:r>
          </a:p>
          <a:p>
            <a:pPr>
              <a:lnSpc>
                <a:spcPct val="150000"/>
              </a:lnSpc>
            </a:pPr>
            <a:endParaRPr lang="zh-TW" altLang="en-US" sz="16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22" name="矩形: 圓角 21">
            <a:extLst>
              <a:ext uri="{FF2B5EF4-FFF2-40B4-BE49-F238E27FC236}">
                <a16:creationId xmlns:a16="http://schemas.microsoft.com/office/drawing/2014/main" id="{3F837A9C-05E6-EE52-A871-1F341712FAF6}"/>
              </a:ext>
            </a:extLst>
          </p:cNvPr>
          <p:cNvSpPr/>
          <p:nvPr/>
        </p:nvSpPr>
        <p:spPr>
          <a:xfrm>
            <a:off x="634767" y="1285990"/>
            <a:ext cx="489357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D43E7686-CB96-E196-198C-ADC18C73FFAF}"/>
              </a:ext>
            </a:extLst>
          </p:cNvPr>
          <p:cNvSpPr txBox="1"/>
          <p:nvPr/>
        </p:nvSpPr>
        <p:spPr>
          <a:xfrm>
            <a:off x="634768" y="1224597"/>
            <a:ext cx="4893578"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正規表達式</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0B75541A-33ED-1AF9-73DC-E2436601C082}"/>
              </a:ext>
            </a:extLst>
          </p:cNvPr>
          <p:cNvPicPr>
            <a:picLocks noChangeAspect="1"/>
          </p:cNvPicPr>
          <p:nvPr/>
        </p:nvPicPr>
        <p:blipFill>
          <a:blip r:embed="rId3"/>
          <a:stretch>
            <a:fillRect/>
          </a:stretch>
        </p:blipFill>
        <p:spPr>
          <a:xfrm>
            <a:off x="709914" y="3129609"/>
            <a:ext cx="7505700" cy="3057525"/>
          </a:xfrm>
          <a:prstGeom prst="rect">
            <a:avLst/>
          </a:prstGeom>
        </p:spPr>
      </p:pic>
      <p:pic>
        <p:nvPicPr>
          <p:cNvPr id="13" name="圖片 12">
            <a:extLst>
              <a:ext uri="{FF2B5EF4-FFF2-40B4-BE49-F238E27FC236}">
                <a16:creationId xmlns:a16="http://schemas.microsoft.com/office/drawing/2014/main" id="{42BDA60B-8054-3BFD-08DA-DBF8BD7DEDDD}"/>
              </a:ext>
            </a:extLst>
          </p:cNvPr>
          <p:cNvPicPr>
            <a:picLocks noChangeAspect="1"/>
          </p:cNvPicPr>
          <p:nvPr/>
        </p:nvPicPr>
        <p:blipFill>
          <a:blip r:embed="rId4"/>
          <a:stretch>
            <a:fillRect/>
          </a:stretch>
        </p:blipFill>
        <p:spPr>
          <a:xfrm>
            <a:off x="7899631" y="3175446"/>
            <a:ext cx="1790700" cy="2952750"/>
          </a:xfrm>
          <a:prstGeom prst="rect">
            <a:avLst/>
          </a:prstGeom>
        </p:spPr>
      </p:pic>
    </p:spTree>
    <p:extLst>
      <p:ext uri="{BB962C8B-B14F-4D97-AF65-F5344CB8AC3E}">
        <p14:creationId xmlns:p14="http://schemas.microsoft.com/office/powerpoint/2010/main" val="377312559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7273254" cy="1245213"/>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連絡電話我們也可以運用一樣的方式撈出來</a:t>
            </a:r>
          </a:p>
          <a:p>
            <a:pPr>
              <a:lnSpc>
                <a:spcPct val="150000"/>
              </a:lnSpc>
            </a:pPr>
            <a:r>
              <a:rPr lang="en-US" altLang="zh-TW" sz="20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 代表</a:t>
            </a:r>
            <a:r>
              <a:rPr lang="en-US" altLang="zh-TW" sz="1600" dirty="0">
                <a:latin typeface="Arial Rounded MT Bold" panose="020F0704030504030204" pitchFamily="34" charset="0"/>
                <a:ea typeface="Noto Serif CJK TC SemiBold" panose="02020600000000000000" pitchFamily="18" charset="-120"/>
              </a:rPr>
              <a:t>match</a:t>
            </a:r>
            <a:r>
              <a:rPr lang="zh-TW" altLang="en-US" sz="1600" dirty="0">
                <a:latin typeface="Arial Rounded MT Bold" panose="020F0704030504030204" pitchFamily="34" charset="0"/>
                <a:ea typeface="Noto Serif CJK TC SemiBold" panose="02020600000000000000" pitchFamily="18" charset="-120"/>
              </a:rPr>
              <a:t>文本中括號裡的所有字符</a:t>
            </a: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22" name="矩形: 圓角 21">
            <a:extLst>
              <a:ext uri="{FF2B5EF4-FFF2-40B4-BE49-F238E27FC236}">
                <a16:creationId xmlns:a16="http://schemas.microsoft.com/office/drawing/2014/main" id="{3F837A9C-05E6-EE52-A871-1F341712FAF6}"/>
              </a:ext>
            </a:extLst>
          </p:cNvPr>
          <p:cNvSpPr/>
          <p:nvPr/>
        </p:nvSpPr>
        <p:spPr>
          <a:xfrm>
            <a:off x="634767" y="1285990"/>
            <a:ext cx="4893578"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D43E7686-CB96-E196-198C-ADC18C73FFAF}"/>
              </a:ext>
            </a:extLst>
          </p:cNvPr>
          <p:cNvSpPr txBox="1"/>
          <p:nvPr/>
        </p:nvSpPr>
        <p:spPr>
          <a:xfrm>
            <a:off x="634768" y="1224597"/>
            <a:ext cx="4893578"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 </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正規表達式</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6" name="圖片 5">
            <a:extLst>
              <a:ext uri="{FF2B5EF4-FFF2-40B4-BE49-F238E27FC236}">
                <a16:creationId xmlns:a16="http://schemas.microsoft.com/office/drawing/2014/main" id="{8831522F-3D4F-44E1-1D49-2914C5BB71FC}"/>
              </a:ext>
            </a:extLst>
          </p:cNvPr>
          <p:cNvPicPr>
            <a:picLocks noChangeAspect="1"/>
          </p:cNvPicPr>
          <p:nvPr/>
        </p:nvPicPr>
        <p:blipFill>
          <a:blip r:embed="rId3"/>
          <a:stretch>
            <a:fillRect/>
          </a:stretch>
        </p:blipFill>
        <p:spPr>
          <a:xfrm>
            <a:off x="710486" y="3228848"/>
            <a:ext cx="7381875" cy="2305050"/>
          </a:xfrm>
          <a:prstGeom prst="rect">
            <a:avLst/>
          </a:prstGeom>
        </p:spPr>
      </p:pic>
      <p:pic>
        <p:nvPicPr>
          <p:cNvPr id="14" name="圖片 13">
            <a:extLst>
              <a:ext uri="{FF2B5EF4-FFF2-40B4-BE49-F238E27FC236}">
                <a16:creationId xmlns:a16="http://schemas.microsoft.com/office/drawing/2014/main" id="{F7CED08F-07DF-D8C0-BBE3-A1E55835D57D}"/>
              </a:ext>
            </a:extLst>
          </p:cNvPr>
          <p:cNvPicPr>
            <a:picLocks noChangeAspect="1"/>
          </p:cNvPicPr>
          <p:nvPr/>
        </p:nvPicPr>
        <p:blipFill>
          <a:blip r:embed="rId4"/>
          <a:stretch>
            <a:fillRect/>
          </a:stretch>
        </p:blipFill>
        <p:spPr>
          <a:xfrm>
            <a:off x="7345522" y="3437389"/>
            <a:ext cx="1762125" cy="1390650"/>
          </a:xfrm>
          <a:prstGeom prst="rect">
            <a:avLst/>
          </a:prstGeom>
        </p:spPr>
      </p:pic>
    </p:spTree>
    <p:extLst>
      <p:ext uri="{BB962C8B-B14F-4D97-AF65-F5344CB8AC3E}">
        <p14:creationId xmlns:p14="http://schemas.microsoft.com/office/powerpoint/2010/main" val="7140297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6" y="2075614"/>
            <a:ext cx="7273254" cy="786818"/>
          </a:xfrm>
          <a:prstGeom prst="rect">
            <a:avLst/>
          </a:prstGeom>
          <a:noFill/>
        </p:spPr>
        <p:txBody>
          <a:bodyPr wrap="square" rtlCol="0">
            <a:spAutoFit/>
          </a:bodyPr>
          <a:lstStyle/>
          <a:p>
            <a:pPr>
              <a:lnSpc>
                <a:spcPct val="150000"/>
              </a:lnSpc>
            </a:pPr>
            <a:r>
              <a:rPr lang="zh-TW" altLang="en-US" sz="1600" dirty="0">
                <a:latin typeface="Arial Rounded MT Bold" panose="020F0704030504030204" pitchFamily="34" charset="0"/>
                <a:ea typeface="Noto Serif CJK TC SemiBold" panose="02020600000000000000" pitchFamily="18" charset="-120"/>
              </a:rPr>
              <a:t>將上述正規表達式的部分整合到</a:t>
            </a:r>
            <a:r>
              <a:rPr lang="en-US" altLang="zh-TW" sz="1600" dirty="0" err="1">
                <a:latin typeface="Arial Rounded MT Bold" panose="020F0704030504030204" pitchFamily="34" charset="0"/>
                <a:ea typeface="Noto Serif CJK TC SemiBold" panose="02020600000000000000" pitchFamily="18" charset="-120"/>
              </a:rPr>
              <a:t>getContact</a:t>
            </a:r>
            <a:r>
              <a:rPr lang="en-US" altLang="zh-TW" sz="1600" dirty="0">
                <a:latin typeface="Arial Rounded MT Bold" panose="020F0704030504030204" pitchFamily="34" charset="0"/>
                <a:ea typeface="Noto Serif CJK TC SemiBold" panose="02020600000000000000" pitchFamily="18" charset="-120"/>
              </a:rPr>
              <a:t>()</a:t>
            </a:r>
            <a:r>
              <a:rPr lang="zh-TW" altLang="en-US" sz="1600" dirty="0">
                <a:latin typeface="Arial Rounded MT Bold" panose="020F0704030504030204" pitchFamily="34" charset="0"/>
                <a:ea typeface="Noto Serif CJK TC SemiBold" panose="02020600000000000000" pitchFamily="18" charset="-120"/>
              </a:rPr>
              <a:t>之中</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可獲得以下程式碼</a:t>
            </a: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22" name="矩形: 圓角 21">
            <a:extLst>
              <a:ext uri="{FF2B5EF4-FFF2-40B4-BE49-F238E27FC236}">
                <a16:creationId xmlns:a16="http://schemas.microsoft.com/office/drawing/2014/main" id="{3F837A9C-05E6-EE52-A871-1F341712FAF6}"/>
              </a:ext>
            </a:extLst>
          </p:cNvPr>
          <p:cNvSpPr/>
          <p:nvPr/>
        </p:nvSpPr>
        <p:spPr>
          <a:xfrm>
            <a:off x="634766" y="1284772"/>
            <a:ext cx="247755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D43E7686-CB96-E196-198C-ADC18C73FFAF}"/>
              </a:ext>
            </a:extLst>
          </p:cNvPr>
          <p:cNvSpPr txBox="1"/>
          <p:nvPr/>
        </p:nvSpPr>
        <p:spPr>
          <a:xfrm>
            <a:off x="634768" y="1224597"/>
            <a:ext cx="2544660" cy="580095"/>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getContact</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pic>
        <p:nvPicPr>
          <p:cNvPr id="13" name="圖片 12">
            <a:extLst>
              <a:ext uri="{FF2B5EF4-FFF2-40B4-BE49-F238E27FC236}">
                <a16:creationId xmlns:a16="http://schemas.microsoft.com/office/drawing/2014/main" id="{E76CC811-CEE3-DFE0-84C1-60F06676A91D}"/>
              </a:ext>
            </a:extLst>
          </p:cNvPr>
          <p:cNvPicPr>
            <a:picLocks noChangeAspect="1"/>
          </p:cNvPicPr>
          <p:nvPr/>
        </p:nvPicPr>
        <p:blipFill>
          <a:blip r:embed="rId3"/>
          <a:stretch>
            <a:fillRect/>
          </a:stretch>
        </p:blipFill>
        <p:spPr>
          <a:xfrm>
            <a:off x="5654179" y="1798088"/>
            <a:ext cx="4927465" cy="4081334"/>
          </a:xfrm>
          <a:prstGeom prst="rect">
            <a:avLst/>
          </a:prstGeom>
        </p:spPr>
      </p:pic>
      <p:pic>
        <p:nvPicPr>
          <p:cNvPr id="18" name="圖片 17">
            <a:extLst>
              <a:ext uri="{FF2B5EF4-FFF2-40B4-BE49-F238E27FC236}">
                <a16:creationId xmlns:a16="http://schemas.microsoft.com/office/drawing/2014/main" id="{24EB6E1C-EC1B-23D5-A5F3-371B8A3D33F9}"/>
              </a:ext>
            </a:extLst>
          </p:cNvPr>
          <p:cNvPicPr>
            <a:picLocks noChangeAspect="1"/>
          </p:cNvPicPr>
          <p:nvPr/>
        </p:nvPicPr>
        <p:blipFill>
          <a:blip r:embed="rId4"/>
          <a:stretch>
            <a:fillRect/>
          </a:stretch>
        </p:blipFill>
        <p:spPr>
          <a:xfrm>
            <a:off x="634766" y="2996655"/>
            <a:ext cx="4927466" cy="2260415"/>
          </a:xfrm>
          <a:prstGeom prst="rect">
            <a:avLst/>
          </a:prstGeom>
        </p:spPr>
      </p:pic>
      <p:sp>
        <p:nvSpPr>
          <p:cNvPr id="19" name="箭號: 向下 18">
            <a:extLst>
              <a:ext uri="{FF2B5EF4-FFF2-40B4-BE49-F238E27FC236}">
                <a16:creationId xmlns:a16="http://schemas.microsoft.com/office/drawing/2014/main" id="{FC0BD466-0DA9-4140-B540-ABBC8E179CBC}"/>
              </a:ext>
            </a:extLst>
          </p:cNvPr>
          <p:cNvSpPr/>
          <p:nvPr/>
        </p:nvSpPr>
        <p:spPr>
          <a:xfrm>
            <a:off x="2801923" y="5528345"/>
            <a:ext cx="201336" cy="5788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0" name="箭號: 向下 19">
            <a:extLst>
              <a:ext uri="{FF2B5EF4-FFF2-40B4-BE49-F238E27FC236}">
                <a16:creationId xmlns:a16="http://schemas.microsoft.com/office/drawing/2014/main" id="{0DF3E154-0BB1-B9B9-E1EE-EE34E7F3EF0B}"/>
              </a:ext>
            </a:extLst>
          </p:cNvPr>
          <p:cNvSpPr/>
          <p:nvPr/>
        </p:nvSpPr>
        <p:spPr>
          <a:xfrm>
            <a:off x="8205831" y="1166203"/>
            <a:ext cx="201336" cy="57884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69499F2B-E62D-AAE1-01B4-5D5D04B6FFD1}"/>
              </a:ext>
            </a:extLst>
          </p:cNvPr>
          <p:cNvPicPr>
            <a:picLocks noChangeAspect="1"/>
          </p:cNvPicPr>
          <p:nvPr/>
        </p:nvPicPr>
        <p:blipFill>
          <a:blip r:embed="rId5"/>
          <a:stretch>
            <a:fillRect/>
          </a:stretch>
        </p:blipFill>
        <p:spPr>
          <a:xfrm>
            <a:off x="10273893" y="2067500"/>
            <a:ext cx="1470694" cy="2978779"/>
          </a:xfrm>
          <a:prstGeom prst="rect">
            <a:avLst/>
          </a:prstGeom>
        </p:spPr>
      </p:pic>
    </p:spTree>
    <p:extLst>
      <p:ext uri="{BB962C8B-B14F-4D97-AF65-F5344CB8AC3E}">
        <p14:creationId xmlns:p14="http://schemas.microsoft.com/office/powerpoint/2010/main" val="24025331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246916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4260397"/>
          </a:xfrm>
          <a:prstGeom prst="rect">
            <a:avLst/>
          </a:prstGeom>
          <a:noFill/>
        </p:spPr>
        <p:txBody>
          <a:bodyPr wrap="square" rtlCol="0">
            <a:spAutoFit/>
          </a:bodyPr>
          <a:lstStyle/>
          <a:p>
            <a:pPr>
              <a:lnSpc>
                <a:spcPct val="150000"/>
              </a:lnSpc>
            </a:pPr>
            <a:r>
              <a:rPr lang="en-US" altLang="zh-TW" sz="1600" dirty="0" err="1">
                <a:latin typeface="Arial Rounded MT Bold" panose="020F0704030504030204" pitchFamily="34" charset="0"/>
                <a:ea typeface="Noto Serif CJK TC SemiBold" panose="02020600000000000000" pitchFamily="18" charset="-120"/>
              </a:rPr>
              <a:t>crawl_data</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用於整合 </a:t>
            </a:r>
            <a:r>
              <a:rPr lang="en-US" altLang="zh-TW" sz="1600" dirty="0" err="1">
                <a:latin typeface="Arial Rounded MT Bold" panose="020F0704030504030204" pitchFamily="34" charset="0"/>
                <a:ea typeface="Noto Serif CJK TC SemiBold" panose="02020600000000000000" pitchFamily="18" charset="-120"/>
              </a:rPr>
              <a:t>getData</a:t>
            </a:r>
            <a:r>
              <a:rPr lang="en-US" altLang="zh-TW" sz="1600" dirty="0">
                <a:latin typeface="Arial Rounded MT Bold" panose="020F0704030504030204" pitchFamily="34" charset="0"/>
                <a:ea typeface="Noto Serif CJK TC SemiBold" panose="02020600000000000000" pitchFamily="18" charset="-120"/>
              </a:rPr>
              <a:t>() </a:t>
            </a:r>
            <a:r>
              <a:rPr lang="zh-TW" altLang="en-US" sz="1600" dirty="0">
                <a:latin typeface="Arial Rounded MT Bold" panose="020F0704030504030204" pitchFamily="34" charset="0"/>
                <a:ea typeface="Noto Serif CJK TC SemiBold" panose="02020600000000000000" pitchFamily="18" charset="-120"/>
              </a:rPr>
              <a:t>與 </a:t>
            </a:r>
            <a:r>
              <a:rPr lang="en-US" altLang="zh-TW" sz="1600" dirty="0" err="1">
                <a:latin typeface="Arial Rounded MT Bold" panose="020F0704030504030204" pitchFamily="34" charset="0"/>
                <a:ea typeface="Noto Serif CJK TC SemiBold" panose="02020600000000000000" pitchFamily="18" charset="-120"/>
              </a:rPr>
              <a:t>getContact</a:t>
            </a:r>
            <a:r>
              <a:rPr lang="en-US" altLang="zh-TW" sz="1600" dirty="0">
                <a:latin typeface="Arial Rounded MT Bold" panose="020F0704030504030204" pitchFamily="34" charset="0"/>
                <a:ea typeface="Noto Serif CJK TC SemiBold" panose="02020600000000000000" pitchFamily="18" charset="-120"/>
              </a:rPr>
              <a:t>()</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input:=  </a:t>
            </a:r>
            <a:r>
              <a:rPr lang="en-US" altLang="zh-TW" sz="1200" dirty="0" err="1">
                <a:latin typeface="Arial Rounded MT Bold" panose="020F0704030504030204" pitchFamily="34" charset="0"/>
                <a:ea typeface="Noto Serif CJK TC SemiBold" panose="02020600000000000000" pitchFamily="18" charset="-120"/>
              </a:rPr>
              <a:t>num_reocrds</a:t>
            </a:r>
            <a:r>
              <a:rPr lang="en-US" altLang="zh-TW" sz="1200" dirty="0">
                <a:latin typeface="Arial Rounded MT Bold" panose="020F0704030504030204" pitchFamily="34" charset="0"/>
                <a:ea typeface="Noto Serif CJK TC SemiBold" panose="02020600000000000000" pitchFamily="18" charset="-120"/>
              </a:rPr>
              <a:t>, </a:t>
            </a:r>
            <a:r>
              <a:rPr lang="en-US" altLang="zh-TW" sz="1200" dirty="0" err="1">
                <a:latin typeface="Arial Rounded MT Bold" panose="020F0704030504030204" pitchFamily="34" charset="0"/>
                <a:ea typeface="Noto Serif CJK TC SemiBold" panose="02020600000000000000" pitchFamily="18" charset="-120"/>
              </a:rPr>
              <a:t>target_unit</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output:=  </a:t>
            </a:r>
            <a:r>
              <a:rPr lang="en-US" altLang="zh-TW" sz="1200" dirty="0" err="1">
                <a:latin typeface="Arial Rounded MT Bold" panose="020F0704030504030204" pitchFamily="34" charset="0"/>
                <a:ea typeface="Noto Serif CJK TC SemiBold" panose="02020600000000000000" pitchFamily="18" charset="-120"/>
              </a:rPr>
              <a:t>date_list</a:t>
            </a:r>
            <a:r>
              <a:rPr lang="en-US" altLang="zh-TW" sz="1200" dirty="0">
                <a:latin typeface="Arial Rounded MT Bold" panose="020F0704030504030204" pitchFamily="34" charset="0"/>
                <a:ea typeface="Noto Serif CJK TC SemiBold" panose="02020600000000000000" pitchFamily="18" charset="-120"/>
              </a:rPr>
              <a:t>, </a:t>
            </a:r>
            <a:r>
              <a:rPr lang="en-US" altLang="zh-TW" sz="1200" dirty="0" err="1">
                <a:latin typeface="Arial Rounded MT Bold" panose="020F0704030504030204" pitchFamily="34" charset="0"/>
                <a:ea typeface="Noto Serif CJK TC SemiBold" panose="02020600000000000000" pitchFamily="18" charset="-120"/>
              </a:rPr>
              <a:t>title_list</a:t>
            </a:r>
            <a:r>
              <a:rPr lang="en-US" altLang="zh-TW" sz="1200" dirty="0">
                <a:latin typeface="Arial Rounded MT Bold" panose="020F0704030504030204" pitchFamily="34" charset="0"/>
                <a:ea typeface="Noto Serif CJK TC SemiBold" panose="02020600000000000000" pitchFamily="18" charset="-120"/>
              </a:rPr>
              <a:t>, </a:t>
            </a:r>
            <a:r>
              <a:rPr lang="en-US" altLang="zh-TW" sz="1200" dirty="0" err="1">
                <a:latin typeface="Arial Rounded MT Bold" panose="020F0704030504030204" pitchFamily="34" charset="0"/>
                <a:ea typeface="Noto Serif CJK TC SemiBold" panose="02020600000000000000" pitchFamily="18" charset="-120"/>
              </a:rPr>
              <a:t>unit_list</a:t>
            </a:r>
            <a:r>
              <a:rPr lang="en-US" altLang="zh-TW" sz="1200" dirty="0">
                <a:latin typeface="Arial Rounded MT Bold" panose="020F0704030504030204" pitchFamily="34" charset="0"/>
                <a:ea typeface="Noto Serif CJK TC SemiBold" panose="02020600000000000000" pitchFamily="18" charset="-120"/>
              </a:rPr>
              <a:t>, </a:t>
            </a:r>
            <a:r>
              <a:rPr lang="en-US" altLang="zh-TW" sz="1200" dirty="0" err="1">
                <a:latin typeface="Arial Rounded MT Bold" panose="020F0704030504030204" pitchFamily="34" charset="0"/>
                <a:ea typeface="Noto Serif CJK TC SemiBold" panose="02020600000000000000" pitchFamily="18" charset="-120"/>
              </a:rPr>
              <a:t>name_list</a:t>
            </a:r>
            <a:r>
              <a:rPr lang="en-US" altLang="zh-TW" sz="1200" dirty="0">
                <a:latin typeface="Arial Rounded MT Bold" panose="020F0704030504030204" pitchFamily="34" charset="0"/>
                <a:ea typeface="Noto Serif CJK TC SemiBold" panose="02020600000000000000" pitchFamily="18" charset="-120"/>
              </a:rPr>
              <a:t>, </a:t>
            </a:r>
            <a:r>
              <a:rPr lang="en-US" altLang="zh-TW" sz="1200" dirty="0" err="1">
                <a:latin typeface="Arial Rounded MT Bold" panose="020F0704030504030204" pitchFamily="34" charset="0"/>
                <a:ea typeface="Noto Serif CJK TC SemiBold" panose="02020600000000000000" pitchFamily="18" charset="-120"/>
              </a:rPr>
              <a:t>tel_list</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600" dirty="0">
                <a:latin typeface="Arial Rounded MT Bold" panose="020F0704030504030204" pitchFamily="34" charset="0"/>
                <a:ea typeface="Noto Serif CJK TC SemiBold" panose="02020600000000000000" pitchFamily="18" charset="-120"/>
              </a:rPr>
              <a:t>功能流程大致如下：</a:t>
            </a:r>
            <a:endParaRPr lang="en-US" altLang="zh-TW" sz="1600" dirty="0">
              <a:latin typeface="Arial Rounded MT Bold" panose="020F0704030504030204" pitchFamily="34" charset="0"/>
              <a:ea typeface="Noto Serif CJK TC SemiBold" panose="02020600000000000000" pitchFamily="18" charset="-120"/>
            </a:endParaRPr>
          </a:p>
          <a:p>
            <a:pPr>
              <a:lnSpc>
                <a:spcPct val="150000"/>
              </a:lnSpc>
            </a:pPr>
            <a:endParaRPr lang="zh-TW" altLang="en-US" sz="16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1. </a:t>
            </a:r>
            <a:r>
              <a:rPr lang="zh-TW" altLang="en-US" sz="1200" dirty="0">
                <a:latin typeface="Arial Rounded MT Bold" panose="020F0704030504030204" pitchFamily="34" charset="0"/>
                <a:ea typeface="Noto Serif CJK TC SemiBold" panose="02020600000000000000" pitchFamily="18" charset="-120"/>
              </a:rPr>
              <a:t>創建五個可以存放日期、標題、</a:t>
            </a:r>
            <a:r>
              <a:rPr lang="en-US" altLang="zh-TW" sz="1200" dirty="0">
                <a:latin typeface="Arial Rounded MT Bold" panose="020F0704030504030204" pitchFamily="34" charset="0"/>
                <a:ea typeface="Noto Serif CJK TC SemiBold" panose="02020600000000000000" pitchFamily="18" charset="-120"/>
              </a:rPr>
              <a:t>…</a:t>
            </a:r>
            <a:r>
              <a:rPr lang="zh-TW" altLang="en-US" sz="1200" dirty="0">
                <a:latin typeface="Arial Rounded MT Bold" panose="020F0704030504030204" pitchFamily="34" charset="0"/>
                <a:ea typeface="Noto Serif CJK TC SemiBold" panose="02020600000000000000" pitchFamily="18" charset="-120"/>
              </a:rPr>
              <a:t>的陣列</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2. </a:t>
            </a:r>
            <a:r>
              <a:rPr lang="zh-TW" altLang="en-US" sz="1200" dirty="0">
                <a:latin typeface="Arial Rounded MT Bold" panose="020F0704030504030204" pitchFamily="34" charset="0"/>
                <a:ea typeface="Noto Serif CJK TC SemiBold" panose="02020600000000000000" pitchFamily="18" charset="-120"/>
              </a:rPr>
              <a:t>透過 </a:t>
            </a:r>
            <a:r>
              <a:rPr lang="en-US" altLang="zh-TW" sz="1200" dirty="0" err="1">
                <a:latin typeface="Arial Rounded MT Bold" panose="020F0704030504030204" pitchFamily="34" charset="0"/>
                <a:ea typeface="Noto Serif CJK TC SemiBold" panose="02020600000000000000" pitchFamily="18" charset="-120"/>
              </a:rPr>
              <a:t>getData</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將取得的第一頁資訊存放在 </a:t>
            </a:r>
            <a:r>
              <a:rPr lang="en-US" altLang="zh-TW" sz="1200" dirty="0" err="1">
                <a:latin typeface="Arial Rounded MT Bold" panose="020F0704030504030204" pitchFamily="34" charset="0"/>
                <a:ea typeface="Noto Serif CJK TC SemiBold" panose="02020600000000000000" pitchFamily="18" charset="-120"/>
              </a:rPr>
              <a:t>date_temp</a:t>
            </a:r>
            <a:r>
              <a:rPr lang="zh-TW" altLang="en-US" sz="1200" dirty="0">
                <a:latin typeface="Arial Rounded MT Bold" panose="020F0704030504030204" pitchFamily="34" charset="0"/>
                <a:ea typeface="Noto Serif CJK TC SemiBold" panose="02020600000000000000" pitchFamily="18" charset="-120"/>
              </a:rPr>
              <a:t>、</a:t>
            </a:r>
            <a:r>
              <a:rPr lang="en-US" altLang="zh-TW" sz="1200" dirty="0" err="1">
                <a:latin typeface="Arial Rounded MT Bold" panose="020F0704030504030204" pitchFamily="34" charset="0"/>
                <a:ea typeface="Noto Serif CJK TC SemiBold" panose="02020600000000000000" pitchFamily="18" charset="-120"/>
              </a:rPr>
              <a:t>title_temp</a:t>
            </a:r>
            <a:r>
              <a:rPr lang="zh-TW" altLang="en-US" sz="1200" dirty="0">
                <a:latin typeface="Arial Rounded MT Bold" panose="020F0704030504030204" pitchFamily="34" charset="0"/>
                <a:ea typeface="Noto Serif CJK TC SemiBold" panose="02020600000000000000" pitchFamily="18" charset="-120"/>
              </a:rPr>
              <a:t>、</a:t>
            </a:r>
            <a:r>
              <a:rPr lang="en-US" altLang="zh-TW" sz="1200" dirty="0" err="1">
                <a:latin typeface="Arial Rounded MT Bold" panose="020F0704030504030204" pitchFamily="34" charset="0"/>
                <a:ea typeface="Noto Serif CJK TC SemiBold" panose="02020600000000000000" pitchFamily="18" charset="-120"/>
              </a:rPr>
              <a:t>unit_temp</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3. </a:t>
            </a:r>
            <a:r>
              <a:rPr lang="zh-TW" altLang="en-US" sz="1200" dirty="0">
                <a:latin typeface="Arial Rounded MT Bold" panose="020F0704030504030204" pitchFamily="34" charset="0"/>
                <a:ea typeface="Noto Serif CJK TC SemiBold" panose="02020600000000000000" pitchFamily="18" charset="-120"/>
              </a:rPr>
              <a:t>以 </a:t>
            </a:r>
            <a:r>
              <a:rPr lang="en-US" altLang="zh-TW" sz="1200" dirty="0" err="1">
                <a:latin typeface="Arial Rounded MT Bold" panose="020F0704030504030204" pitchFamily="34" charset="0"/>
                <a:ea typeface="Noto Serif CJK TC SemiBold" panose="02020600000000000000" pitchFamily="18" charset="-120"/>
              </a:rPr>
              <a:t>date_temp</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當索引，用</a:t>
            </a:r>
            <a:r>
              <a:rPr lang="en-US" altLang="zh-TW" sz="1200" dirty="0">
                <a:latin typeface="Arial Rounded MT Bold" panose="020F0704030504030204" pitchFamily="34" charset="0"/>
                <a:ea typeface="Noto Serif CJK TC SemiBold" panose="02020600000000000000" pitchFamily="18" charset="-120"/>
              </a:rPr>
              <a:t>for</a:t>
            </a:r>
            <a:r>
              <a:rPr lang="zh-TW" altLang="en-US" sz="1200" dirty="0">
                <a:latin typeface="Arial Rounded MT Bold" panose="020F0704030504030204" pitchFamily="34" charset="0"/>
                <a:ea typeface="Noto Serif CJK TC SemiBold" panose="02020600000000000000" pitchFamily="18" charset="-120"/>
              </a:rPr>
              <a:t>迴圈遍歷這一頁的每一筆資料中的 </a:t>
            </a:r>
            <a:r>
              <a:rPr lang="en-US" altLang="zh-TW" sz="1200" dirty="0" err="1">
                <a:latin typeface="Arial Rounded MT Bold" panose="020F0704030504030204" pitchFamily="34" charset="0"/>
                <a:ea typeface="Noto Serif CJK TC SemiBold" panose="02020600000000000000" pitchFamily="18" charset="-120"/>
              </a:rPr>
              <a:t>unit_temp</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是否符合 </a:t>
            </a:r>
            <a:r>
              <a:rPr lang="en-US" altLang="zh-TW" sz="1200" dirty="0" err="1">
                <a:latin typeface="Arial Rounded MT Bold" panose="020F0704030504030204" pitchFamily="34" charset="0"/>
                <a:ea typeface="Noto Serif CJK TC SemiBold" panose="02020600000000000000" pitchFamily="18" charset="-120"/>
              </a:rPr>
              <a:t>target_unit</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符合：將</a:t>
            </a:r>
            <a:r>
              <a:rPr lang="en-US" altLang="zh-TW" sz="1200" dirty="0" err="1">
                <a:latin typeface="Arial Rounded MT Bold" panose="020F0704030504030204" pitchFamily="34" charset="0"/>
                <a:ea typeface="Noto Serif CJK TC SemiBold" panose="02020600000000000000" pitchFamily="18" charset="-120"/>
              </a:rPr>
              <a:t>url_list</a:t>
            </a:r>
            <a:r>
              <a:rPr lang="en-US" altLang="zh-TW" sz="1200" dirty="0">
                <a:latin typeface="Arial Rounded MT Bold" panose="020F0704030504030204" pitchFamily="34" charset="0"/>
                <a:ea typeface="Noto Serif CJK TC SemiBold" panose="02020600000000000000" pitchFamily="18" charset="-120"/>
              </a:rPr>
              <a:t>[</a:t>
            </a:r>
            <a:r>
              <a:rPr lang="en-US" altLang="zh-TW" sz="1200" dirty="0" err="1">
                <a:latin typeface="Arial Rounded MT Bold" panose="020F0704030504030204" pitchFamily="34" charset="0"/>
                <a:ea typeface="Noto Serif CJK TC SemiBold" panose="02020600000000000000" pitchFamily="18" charset="-120"/>
              </a:rPr>
              <a:t>i</a:t>
            </a:r>
            <a:r>
              <a:rPr lang="en-US" altLang="zh-TW" sz="1200" dirty="0">
                <a:latin typeface="Arial Rounded MT Bold" panose="020F0704030504030204" pitchFamily="34" charset="0"/>
                <a:ea typeface="Noto Serif CJK TC SemiBold" panose="02020600000000000000" pitchFamily="18" charset="-120"/>
              </a:rPr>
              <a:t>]</a:t>
            </a:r>
            <a:r>
              <a:rPr lang="zh-TW" altLang="en-US" sz="1200" dirty="0">
                <a:latin typeface="Arial Rounded MT Bold" panose="020F0704030504030204" pitchFamily="34" charset="0"/>
                <a:ea typeface="Noto Serif CJK TC SemiBold" panose="02020600000000000000" pitchFamily="18" charset="-120"/>
              </a:rPr>
              <a:t>中的</a:t>
            </a:r>
            <a:r>
              <a:rPr lang="en-US" altLang="zh-TW" sz="1200" dirty="0" err="1">
                <a:latin typeface="Arial Rounded MT Bold" panose="020F0704030504030204" pitchFamily="34" charset="0"/>
                <a:ea typeface="Noto Serif CJK TC SemiBold" panose="02020600000000000000" pitchFamily="18" charset="-120"/>
              </a:rPr>
              <a:t>url</a:t>
            </a:r>
            <a:r>
              <a:rPr lang="zh-TW" altLang="en-US" sz="1200" dirty="0">
                <a:latin typeface="Arial Rounded MT Bold" panose="020F0704030504030204" pitchFamily="34" charset="0"/>
                <a:ea typeface="Noto Serif CJK TC SemiBold" panose="02020600000000000000" pitchFamily="18" charset="-120"/>
              </a:rPr>
              <a:t>作為 </a:t>
            </a:r>
            <a:r>
              <a:rPr lang="en-US" altLang="zh-TW" sz="1200" dirty="0" err="1">
                <a:latin typeface="Arial Rounded MT Bold" panose="020F0704030504030204" pitchFamily="34" charset="0"/>
                <a:ea typeface="Noto Serif CJK TC SemiBold" panose="02020600000000000000" pitchFamily="18" charset="-120"/>
              </a:rPr>
              <a:t>getContact</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將資料從 </a:t>
            </a:r>
            <a:r>
              <a:rPr lang="en-US" altLang="zh-TW" sz="1200" dirty="0">
                <a:latin typeface="Arial Rounded MT Bold" panose="020F0704030504030204" pitchFamily="34" charset="0"/>
                <a:ea typeface="Noto Serif CJK TC SemiBold" panose="02020600000000000000" pitchFamily="18" charset="-120"/>
              </a:rPr>
              <a:t>temp </a:t>
            </a:r>
            <a:r>
              <a:rPr lang="zh-TW" altLang="en-US" sz="1200" dirty="0">
                <a:latin typeface="Arial Rounded MT Bold" panose="020F0704030504030204" pitchFamily="34" charset="0"/>
                <a:ea typeface="Noto Serif CJK TC SemiBold" panose="02020600000000000000" pitchFamily="18" charset="-120"/>
              </a:rPr>
              <a:t>存到 </a:t>
            </a:r>
            <a:r>
              <a:rPr lang="en-US" altLang="zh-TW" sz="1200" dirty="0">
                <a:latin typeface="Arial Rounded MT Bold" panose="020F0704030504030204" pitchFamily="34" charset="0"/>
                <a:ea typeface="Noto Serif CJK TC SemiBold" panose="02020600000000000000" pitchFamily="18" charset="-120"/>
              </a:rPr>
              <a:t>list</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不符合：跳過</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4. </a:t>
            </a:r>
            <a:r>
              <a:rPr lang="zh-TW" altLang="en-US" sz="1200" dirty="0">
                <a:latin typeface="Arial Rounded MT Bold" panose="020F0704030504030204" pitchFamily="34" charset="0"/>
                <a:ea typeface="Noto Serif CJK TC SemiBold" panose="02020600000000000000" pitchFamily="18" charset="-120"/>
              </a:rPr>
              <a:t>確認目前抓取的資料量是否符合 </a:t>
            </a:r>
            <a:r>
              <a:rPr lang="en-US" altLang="zh-TW" sz="1200" dirty="0" err="1">
                <a:latin typeface="Arial Rounded MT Bold" panose="020F0704030504030204" pitchFamily="34" charset="0"/>
                <a:ea typeface="Noto Serif CJK TC SemiBold" panose="02020600000000000000" pitchFamily="18" charset="-120"/>
              </a:rPr>
              <a:t>num_records</a:t>
            </a:r>
            <a:endParaRPr lang="en-US" altLang="zh-TW" sz="12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符合：</a:t>
            </a:r>
            <a:r>
              <a:rPr lang="en-US" altLang="zh-TW" sz="1400" dirty="0">
                <a:latin typeface="Arial Rounded MT Bold" panose="020F0704030504030204" pitchFamily="34" charset="0"/>
                <a:ea typeface="Noto Serif CJK TC SemiBold" panose="02020600000000000000" pitchFamily="18" charset="-120"/>
              </a:rPr>
              <a:t>return</a:t>
            </a:r>
          </a:p>
          <a:p>
            <a:pPr>
              <a:lnSpc>
                <a:spcPct val="150000"/>
              </a:lnSpc>
            </a:pP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不符合：將 </a:t>
            </a:r>
            <a:r>
              <a:rPr lang="en-US" altLang="zh-TW" sz="1200" dirty="0" err="1">
                <a:latin typeface="Arial Rounded MT Bold" panose="020F0704030504030204" pitchFamily="34" charset="0"/>
                <a:ea typeface="Noto Serif CJK TC SemiBold" panose="02020600000000000000" pitchFamily="18" charset="-120"/>
              </a:rPr>
              <a:t>getData</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回傳的 </a:t>
            </a:r>
            <a:r>
              <a:rPr lang="en-US" altLang="zh-TW" sz="1200" dirty="0" err="1">
                <a:latin typeface="Arial Rounded MT Bold" panose="020F0704030504030204" pitchFamily="34" charset="0"/>
                <a:ea typeface="Noto Serif CJK TC SemiBold" panose="02020600000000000000" pitchFamily="18" charset="-120"/>
              </a:rPr>
              <a:t>nextPage</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作為新的 </a:t>
            </a:r>
            <a:r>
              <a:rPr lang="en-US" altLang="zh-TW" sz="1200" dirty="0" err="1">
                <a:latin typeface="Arial Rounded MT Bold" panose="020F0704030504030204" pitchFamily="34" charset="0"/>
                <a:ea typeface="Noto Serif CJK TC SemiBold" panose="02020600000000000000" pitchFamily="18" charset="-120"/>
              </a:rPr>
              <a:t>url</a:t>
            </a:r>
            <a:r>
              <a:rPr lang="en-US" altLang="zh-TW" sz="1200" dirty="0">
                <a:latin typeface="Arial Rounded MT Bold" panose="020F0704030504030204" pitchFamily="34" charset="0"/>
                <a:ea typeface="Noto Serif CJK TC SemiBold" panose="02020600000000000000" pitchFamily="18" charset="-120"/>
              </a:rPr>
              <a:t> </a:t>
            </a:r>
            <a:r>
              <a:rPr lang="zh-TW" altLang="en-US" sz="1200" dirty="0">
                <a:latin typeface="Arial Rounded MT Bold" panose="020F0704030504030204" pitchFamily="34" charset="0"/>
                <a:ea typeface="Noto Serif CJK TC SemiBold" panose="02020600000000000000" pitchFamily="18" charset="-120"/>
              </a:rPr>
              <a:t>繼續讀取下一頁，回到第三步驟</a:t>
            </a:r>
            <a:endParaRPr lang="en-US" altLang="zh-TW" sz="12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30753"/>
            <a:ext cx="2700187" cy="575157"/>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crawl_data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sp>
        <p:nvSpPr>
          <p:cNvPr id="6" name="箭號: 向右 5">
            <a:extLst>
              <a:ext uri="{FF2B5EF4-FFF2-40B4-BE49-F238E27FC236}">
                <a16:creationId xmlns:a16="http://schemas.microsoft.com/office/drawing/2014/main" id="{9B501913-146F-7BCF-D03D-A0CA4C05893F}"/>
              </a:ext>
            </a:extLst>
          </p:cNvPr>
          <p:cNvSpPr/>
          <p:nvPr/>
        </p:nvSpPr>
        <p:spPr>
          <a:xfrm>
            <a:off x="1266738" y="4990950"/>
            <a:ext cx="360726" cy="15939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箭號: 向右 9">
            <a:extLst>
              <a:ext uri="{FF2B5EF4-FFF2-40B4-BE49-F238E27FC236}">
                <a16:creationId xmlns:a16="http://schemas.microsoft.com/office/drawing/2014/main" id="{EC1FD4AC-5C4F-259B-4C87-4C432F96606A}"/>
              </a:ext>
            </a:extLst>
          </p:cNvPr>
          <p:cNvSpPr/>
          <p:nvPr/>
        </p:nvSpPr>
        <p:spPr>
          <a:xfrm>
            <a:off x="1266738" y="5270952"/>
            <a:ext cx="360726" cy="15939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 name="箭號: 向右 12">
            <a:extLst>
              <a:ext uri="{FF2B5EF4-FFF2-40B4-BE49-F238E27FC236}">
                <a16:creationId xmlns:a16="http://schemas.microsoft.com/office/drawing/2014/main" id="{B4932E9D-0C5A-A252-5D6A-3E47265951A0}"/>
              </a:ext>
            </a:extLst>
          </p:cNvPr>
          <p:cNvSpPr/>
          <p:nvPr/>
        </p:nvSpPr>
        <p:spPr>
          <a:xfrm>
            <a:off x="1266738" y="5830957"/>
            <a:ext cx="360726" cy="15939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D63FD032-99D9-21B1-A1B3-E829FD4E7487}"/>
              </a:ext>
            </a:extLst>
          </p:cNvPr>
          <p:cNvSpPr/>
          <p:nvPr/>
        </p:nvSpPr>
        <p:spPr>
          <a:xfrm>
            <a:off x="1266738" y="6124571"/>
            <a:ext cx="360726" cy="15939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24BB14AB-CF29-4597-599E-2871ADB0FEA5}"/>
              </a:ext>
            </a:extLst>
          </p:cNvPr>
          <p:cNvPicPr>
            <a:picLocks noChangeAspect="1"/>
          </p:cNvPicPr>
          <p:nvPr/>
        </p:nvPicPr>
        <p:blipFill>
          <a:blip r:embed="rId3"/>
          <a:stretch>
            <a:fillRect/>
          </a:stretch>
        </p:blipFill>
        <p:spPr>
          <a:xfrm>
            <a:off x="7045223" y="1453670"/>
            <a:ext cx="4579663" cy="2866659"/>
          </a:xfrm>
          <a:prstGeom prst="rect">
            <a:avLst/>
          </a:prstGeom>
        </p:spPr>
      </p:pic>
    </p:spTree>
    <p:extLst>
      <p:ext uri="{BB962C8B-B14F-4D97-AF65-F5344CB8AC3E}">
        <p14:creationId xmlns:p14="http://schemas.microsoft.com/office/powerpoint/2010/main" val="364700891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246916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7" y="1230753"/>
            <a:ext cx="2700187" cy="575157"/>
          </a:xfrm>
          <a:prstGeom prst="rect">
            <a:avLst/>
          </a:prstGeom>
          <a:noFill/>
        </p:spPr>
        <p:txBody>
          <a:bodyPr wrap="square" rtlCol="0">
            <a:spAutoFit/>
          </a:bodyPr>
          <a:lstStyle/>
          <a:p>
            <a:pPr>
              <a:lnSpc>
                <a:spcPct val="150000"/>
              </a:lnSpc>
            </a:pPr>
            <a:r>
              <a:rPr lang="en-US" altLang="zh-TW" sz="2400" spc="300" dirty="0" err="1">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crawl_data</a:t>
            </a: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a:t>
            </a:r>
          </a:p>
        </p:txBody>
      </p:sp>
      <p:pic>
        <p:nvPicPr>
          <p:cNvPr id="20" name="圖片 19">
            <a:extLst>
              <a:ext uri="{FF2B5EF4-FFF2-40B4-BE49-F238E27FC236}">
                <a16:creationId xmlns:a16="http://schemas.microsoft.com/office/drawing/2014/main" id="{12BED3C3-0110-31EE-09E7-7F167A281368}"/>
              </a:ext>
            </a:extLst>
          </p:cNvPr>
          <p:cNvPicPr>
            <a:picLocks noChangeAspect="1"/>
          </p:cNvPicPr>
          <p:nvPr/>
        </p:nvPicPr>
        <p:blipFill>
          <a:blip r:embed="rId3"/>
          <a:stretch>
            <a:fillRect/>
          </a:stretch>
        </p:blipFill>
        <p:spPr>
          <a:xfrm>
            <a:off x="3334954" y="1104877"/>
            <a:ext cx="4894646" cy="5298392"/>
          </a:xfrm>
          <a:prstGeom prst="rect">
            <a:avLst/>
          </a:prstGeom>
        </p:spPr>
      </p:pic>
      <p:pic>
        <p:nvPicPr>
          <p:cNvPr id="22" name="圖片 21">
            <a:extLst>
              <a:ext uri="{FF2B5EF4-FFF2-40B4-BE49-F238E27FC236}">
                <a16:creationId xmlns:a16="http://schemas.microsoft.com/office/drawing/2014/main" id="{C8CE8BF3-6693-A279-D7BB-84CD01C4877C}"/>
              </a:ext>
            </a:extLst>
          </p:cNvPr>
          <p:cNvPicPr>
            <a:picLocks noChangeAspect="1"/>
          </p:cNvPicPr>
          <p:nvPr/>
        </p:nvPicPr>
        <p:blipFill>
          <a:blip r:embed="rId4"/>
          <a:stretch>
            <a:fillRect/>
          </a:stretch>
        </p:blipFill>
        <p:spPr>
          <a:xfrm>
            <a:off x="7952763" y="3791824"/>
            <a:ext cx="1707433" cy="2462168"/>
          </a:xfrm>
          <a:prstGeom prst="rect">
            <a:avLst/>
          </a:prstGeom>
        </p:spPr>
      </p:pic>
      <p:sp>
        <p:nvSpPr>
          <p:cNvPr id="23" name="文字方塊 22">
            <a:extLst>
              <a:ext uri="{FF2B5EF4-FFF2-40B4-BE49-F238E27FC236}">
                <a16:creationId xmlns:a16="http://schemas.microsoft.com/office/drawing/2014/main" id="{5BB037B0-3C3E-8152-26B0-0B992BB9582C}"/>
              </a:ext>
            </a:extLst>
          </p:cNvPr>
          <p:cNvSpPr txBox="1"/>
          <p:nvPr/>
        </p:nvSpPr>
        <p:spPr>
          <a:xfrm>
            <a:off x="8674217" y="1929468"/>
            <a:ext cx="2449585" cy="369332"/>
          </a:xfrm>
          <a:prstGeom prst="rect">
            <a:avLst/>
          </a:prstGeom>
          <a:noFill/>
        </p:spPr>
        <p:txBody>
          <a:bodyPr wrap="square" rtlCol="0">
            <a:spAutoFit/>
          </a:bodyPr>
          <a:lstStyle/>
          <a:p>
            <a:r>
              <a:rPr lang="zh-TW" altLang="en-US" dirty="0">
                <a:latin typeface="Noto Serif CJK TC Medium" panose="02020500000000000000" pitchFamily="18" charset="-120"/>
                <a:ea typeface="Noto Serif CJK TC Medium" panose="02020500000000000000" pitchFamily="18" charset="-120"/>
              </a:rPr>
              <a:t>範例程式碼</a:t>
            </a:r>
          </a:p>
        </p:txBody>
      </p:sp>
    </p:spTree>
    <p:extLst>
      <p:ext uri="{BB962C8B-B14F-4D97-AF65-F5344CB8AC3E}">
        <p14:creationId xmlns:p14="http://schemas.microsoft.com/office/powerpoint/2010/main" val="7856262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作業內容概述</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63399" y="1300496"/>
            <a:ext cx="8825218" cy="3783087"/>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請撰寫一個程式來上網爬取教育部全球資訊網即時資訊的資料並完成以下三點功能</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網址： </a:t>
            </a:r>
            <a:r>
              <a:rPr lang="en-US" altLang="zh-TW" dirty="0">
                <a:latin typeface="Arial Rounded MT Bold" panose="020F0704030504030204" pitchFamily="34" charset="0"/>
                <a:ea typeface="Noto Serif CJK TC SemiBold" panose="02020600000000000000" pitchFamily="18" charset="-120"/>
              </a:rPr>
              <a:t>https://www.edu.tw/News.aspx?n=9E7AC85F1954DDA8</a:t>
            </a:r>
          </a:p>
          <a:p>
            <a:pPr>
              <a:lnSpc>
                <a:spcPct val="150000"/>
              </a:lnSpc>
            </a:pPr>
            <a:endParaRPr lang="en-US" altLang="zh-TW" dirty="0">
              <a:latin typeface="Noto Serif CJK TC SemiBold" panose="02020600000000000000" pitchFamily="18" charset="-120"/>
              <a:ea typeface="Noto Serif CJK TC SemiBold" panose="02020600000000000000" pitchFamily="18" charset="-120"/>
            </a:endParaRPr>
          </a:p>
          <a:p>
            <a:pPr>
              <a:lnSpc>
                <a:spcPct val="150000"/>
              </a:lnSpc>
            </a:pPr>
            <a:r>
              <a:rPr lang="zh-TW" altLang="en-US" dirty="0">
                <a:latin typeface="Noto Serif CJK TC SemiBold" panose="02020600000000000000" pitchFamily="18" charset="-120"/>
                <a:ea typeface="Noto Serif CJK TC SemiBold" panose="02020600000000000000" pitchFamily="18" charset="-120"/>
              </a:rPr>
              <a:t>手動輸入需爬取的文章的數量 </a:t>
            </a:r>
            <a:r>
              <a:rPr lang="en-US" altLang="zh-TW" dirty="0">
                <a:latin typeface="Arial Rounded MT Bold" panose="020F0704030504030204" pitchFamily="34" charset="0"/>
                <a:ea typeface="Noto Serif CJK TC SemiBold" panose="02020600000000000000" pitchFamily="18" charset="-120"/>
              </a:rPr>
              <a:t>[python</a:t>
            </a:r>
            <a:r>
              <a:rPr lang="zh-TW" altLang="en-US" dirty="0">
                <a:latin typeface="Arial Rounded MT Bold" panose="020F0704030504030204" pitchFamily="34" charset="0"/>
                <a:ea typeface="Noto Serif CJK TC SemiBold" panose="02020600000000000000" pitchFamily="18" charset="-120"/>
              </a:rPr>
              <a:t>語法 </a:t>
            </a:r>
            <a:r>
              <a:rPr lang="en-US" altLang="zh-TW" dirty="0">
                <a:latin typeface="Arial Rounded MT Bold" panose="020F0704030504030204" pitchFamily="34" charset="0"/>
                <a:ea typeface="Noto Serif CJK TC SemiBold" panose="02020600000000000000" pitchFamily="18" charset="-120"/>
              </a:rPr>
              <a:t>input()]</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手動輸入需爬取的發布單位 </a:t>
            </a:r>
            <a:r>
              <a:rPr lang="en-US" altLang="zh-TW" dirty="0">
                <a:latin typeface="Arial Rounded MT Bold" panose="020F0704030504030204" pitchFamily="34" charset="0"/>
                <a:ea typeface="Noto Serif CJK TC SemiBold" panose="02020600000000000000" pitchFamily="18" charset="-120"/>
              </a:rPr>
              <a:t>[python</a:t>
            </a:r>
            <a:r>
              <a:rPr lang="zh-TW" altLang="en-US" dirty="0">
                <a:latin typeface="Arial Rounded MT Bold" panose="020F0704030504030204" pitchFamily="34" charset="0"/>
                <a:ea typeface="Noto Serif CJK TC SemiBold" panose="02020600000000000000" pitchFamily="18" charset="-120"/>
              </a:rPr>
              <a:t>語法 </a:t>
            </a:r>
            <a:r>
              <a:rPr lang="en-US" altLang="zh-TW" dirty="0">
                <a:latin typeface="Arial Rounded MT Bold" panose="020F0704030504030204" pitchFamily="34" charset="0"/>
                <a:ea typeface="Noto Serif CJK TC SemiBold" panose="02020600000000000000" pitchFamily="18" charset="-120"/>
              </a:rPr>
              <a:t>input()]</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請設計防呆機制</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其中我們要爬取的資料有 </a:t>
            </a:r>
            <a:r>
              <a:rPr lang="en-US" altLang="zh-TW" dirty="0">
                <a:latin typeface="Noto Serif CJK TC SemiBold" panose="02020600000000000000" pitchFamily="18" charset="-120"/>
                <a:ea typeface="Noto Serif CJK TC SemiBold" panose="02020600000000000000" pitchFamily="18" charset="-120"/>
              </a:rPr>
              <a:t>:</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時間、發布單位、標題、</a:t>
            </a:r>
            <a:endParaRPr lang="en-US" altLang="zh-TW" dirty="0">
              <a:latin typeface="Noto Serif CJK TC SemiBold" panose="02020600000000000000" pitchFamily="18" charset="-120"/>
              <a:ea typeface="Noto Serif CJK TC SemiBold" panose="02020600000000000000" pitchFamily="18" charset="-120"/>
            </a:endParaRPr>
          </a:p>
          <a:p>
            <a:pPr>
              <a:lnSpc>
                <a:spcPct val="150000"/>
              </a:lnSpc>
            </a:pPr>
            <a:r>
              <a:rPr lang="zh-TW" altLang="en-US" dirty="0">
                <a:latin typeface="Noto Serif CJK TC SemiBold" panose="02020600000000000000" pitchFamily="18" charset="-120"/>
                <a:ea typeface="Noto Serif CJK TC SemiBold" panose="02020600000000000000" pitchFamily="18" charset="-120"/>
              </a:rPr>
              <a:t>聯絡人、電話</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0" name="圖片 9">
            <a:extLst>
              <a:ext uri="{FF2B5EF4-FFF2-40B4-BE49-F238E27FC236}">
                <a16:creationId xmlns:a16="http://schemas.microsoft.com/office/drawing/2014/main" id="{AB05DB6D-A540-C1B6-CECF-6BF2FAE65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908" y="3165331"/>
            <a:ext cx="5413696" cy="2255063"/>
          </a:xfrm>
          <a:prstGeom prst="rect">
            <a:avLst/>
          </a:prstGeom>
        </p:spPr>
      </p:pic>
      <p:pic>
        <p:nvPicPr>
          <p:cNvPr id="13" name="圖片 12">
            <a:extLst>
              <a:ext uri="{FF2B5EF4-FFF2-40B4-BE49-F238E27FC236}">
                <a16:creationId xmlns:a16="http://schemas.microsoft.com/office/drawing/2014/main" id="{A5D94F1B-A4D6-3BCD-D21B-4273033C57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105" y="4296515"/>
            <a:ext cx="5083728" cy="2063547"/>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Tree>
    <p:extLst>
      <p:ext uri="{BB962C8B-B14F-4D97-AF65-F5344CB8AC3E}">
        <p14:creationId xmlns:p14="http://schemas.microsoft.com/office/powerpoint/2010/main" val="19287620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8" y="1285990"/>
            <a:ext cx="1663816"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2774670"/>
          </a:xfrm>
          <a:prstGeom prst="rect">
            <a:avLst/>
          </a:prstGeom>
          <a:noFill/>
        </p:spPr>
        <p:txBody>
          <a:bodyPr wrap="square" rtlCol="0">
            <a:spAutoFit/>
          </a:bodyPr>
          <a:lstStyle/>
          <a:p>
            <a:pPr>
              <a:lnSpc>
                <a:spcPct val="150000"/>
              </a:lnSpc>
            </a:pPr>
            <a:r>
              <a:rPr lang="en-US" altLang="zh-TW" dirty="0">
                <a:latin typeface="Arial Rounded MT Bold" panose="020F0704030504030204" pitchFamily="34" charset="0"/>
                <a:ea typeface="Noto Serif CJK TC SemiBold" panose="02020600000000000000" pitchFamily="18" charset="-120"/>
              </a:rPr>
              <a:t>output()</a:t>
            </a:r>
            <a:r>
              <a:rPr lang="zh-TW" altLang="en-US" dirty="0">
                <a:latin typeface="Arial Rounded MT Bold" panose="020F0704030504030204" pitchFamily="34" charset="0"/>
                <a:ea typeface="Noto Serif CJK TC SemiBold" panose="02020600000000000000" pitchFamily="18" charset="-120"/>
              </a:rPr>
              <a:t> 將 </a:t>
            </a:r>
            <a:r>
              <a:rPr lang="en-US" altLang="zh-TW" dirty="0" err="1">
                <a:latin typeface="Arial Rounded MT Bold" panose="020F0704030504030204" pitchFamily="34" charset="0"/>
                <a:ea typeface="Noto Serif CJK TC SemiBold" panose="02020600000000000000" pitchFamily="18" charset="-120"/>
              </a:rPr>
              <a:t>crawl_data</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 生成的五個陣列合併輸出成目標檔案</a:t>
            </a:r>
          </a:p>
          <a:p>
            <a:pPr>
              <a:lnSpc>
                <a:spcPct val="150000"/>
              </a:lnSpc>
            </a:pPr>
            <a:r>
              <a:rPr lang="zh-TW" altLang="en-US" dirty="0">
                <a:latin typeface="Arial Rounded MT Bold" panose="020F0704030504030204" pitchFamily="34" charset="0"/>
                <a:ea typeface="Noto Serif CJK TC SemiBold" panose="02020600000000000000" pitchFamily="18" charset="-120"/>
              </a:rPr>
              <a:t>功能並不複雜，僅為除錯方便，所以將各種功能單元拆成不同函式，</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其中輸出成 </a:t>
            </a:r>
            <a:r>
              <a:rPr lang="en-US" altLang="zh-TW" dirty="0">
                <a:latin typeface="Arial Rounded MT Bold" panose="020F0704030504030204" pitchFamily="34" charset="0"/>
                <a:ea typeface="Noto Serif CJK TC SemiBold" panose="02020600000000000000" pitchFamily="18" charset="-120"/>
              </a:rPr>
              <a:t>.csv </a:t>
            </a:r>
            <a:r>
              <a:rPr lang="zh-TW" altLang="en-US" dirty="0">
                <a:latin typeface="Arial Rounded MT Bold" panose="020F0704030504030204" pitchFamily="34" charset="0"/>
                <a:ea typeface="Noto Serif CJK TC SemiBold" panose="02020600000000000000" pitchFamily="18" charset="-120"/>
              </a:rPr>
              <a:t>並非作業需求，</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但 </a:t>
            </a:r>
            <a:r>
              <a:rPr lang="en-US" altLang="zh-TW" dirty="0">
                <a:latin typeface="Arial Rounded MT Bold" panose="020F0704030504030204" pitchFamily="34" charset="0"/>
                <a:ea typeface="Noto Serif CJK TC SemiBold" panose="02020600000000000000" pitchFamily="18" charset="-120"/>
              </a:rPr>
              <a:t>.csv </a:t>
            </a:r>
            <a:r>
              <a:rPr lang="zh-TW" altLang="en-US" dirty="0">
                <a:latin typeface="Arial Rounded MT Bold" panose="020F0704030504030204" pitchFamily="34" charset="0"/>
                <a:ea typeface="Noto Serif CJK TC SemiBold" panose="02020600000000000000" pitchFamily="18" charset="-120"/>
              </a:rPr>
              <a:t>檔在輸出畫面很清楚所以也順便包進函式裡面了。</a:t>
            </a:r>
          </a:p>
          <a:p>
            <a:pPr>
              <a:lnSpc>
                <a:spcPct val="150000"/>
              </a:lnSpc>
            </a:pPr>
            <a:endParaRPr lang="zh-TW" altLang="en-US" dirty="0">
              <a:latin typeface="Arial Rounded MT Bold" panose="020F0704030504030204" pitchFamily="34" charset="0"/>
              <a:ea typeface="Noto Serif CJK TC SemiBold" panose="02020600000000000000" pitchFamily="18" charset="-120"/>
            </a:endParaRPr>
          </a:p>
          <a:p>
            <a:pPr>
              <a:lnSpc>
                <a:spcPct val="150000"/>
              </a:lnSpc>
            </a:pPr>
            <a:r>
              <a:rPr lang="en-US" altLang="zh-TW" sz="1400" dirty="0">
                <a:latin typeface="Arial Rounded MT Bold" panose="020F0704030504030204" pitchFamily="34" charset="0"/>
                <a:ea typeface="Noto Serif CJK TC SemiBold" panose="02020600000000000000" pitchFamily="18" charset="-120"/>
              </a:rPr>
              <a:t>input:= </a:t>
            </a:r>
            <a:r>
              <a:rPr lang="en-US" altLang="zh-TW" sz="1400" dirty="0" err="1">
                <a:latin typeface="Arial Rounded MT Bold" panose="020F0704030504030204" pitchFamily="34" charset="0"/>
                <a:ea typeface="Noto Serif CJK TC SemiBold" panose="02020600000000000000" pitchFamily="18" charset="-120"/>
              </a:rPr>
              <a:t>date_list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title_list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unit_list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name_list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tel_list</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400" dirty="0">
                <a:latin typeface="Arial Rounded MT Bold" panose="020F0704030504030204" pitchFamily="34" charset="0"/>
                <a:ea typeface="Noto Serif CJK TC SemiBold" panose="02020600000000000000" pitchFamily="18" charset="-120"/>
              </a:rPr>
              <a:t>output:= news.csv, </a:t>
            </a:r>
            <a:r>
              <a:rPr lang="en-US" altLang="zh-TW" sz="1400" dirty="0" err="1">
                <a:latin typeface="Arial Rounded MT Bold" panose="020F0704030504030204" pitchFamily="34" charset="0"/>
                <a:ea typeface="Noto Serif CJK TC SemiBold" panose="02020600000000000000" pitchFamily="18" charset="-120"/>
              </a:rPr>
              <a:t>news.json</a:t>
            </a:r>
            <a:endParaRPr lang="en-US" altLang="zh-TW" sz="14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1663816" cy="581313"/>
          </a:xfrm>
          <a:prstGeom prst="rect">
            <a:avLst/>
          </a:prstGeom>
          <a:noFill/>
        </p:spPr>
        <p:txBody>
          <a:bodyPr wrap="square" rtlCol="0">
            <a:spAutoFit/>
          </a:bodyPr>
          <a:lstStyle/>
          <a:p>
            <a:pPr>
              <a:lnSpc>
                <a:spcPct val="150000"/>
              </a:lnSpc>
            </a:pP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output()</a:t>
            </a:r>
          </a:p>
        </p:txBody>
      </p:sp>
      <p:pic>
        <p:nvPicPr>
          <p:cNvPr id="10" name="圖片 9">
            <a:extLst>
              <a:ext uri="{FF2B5EF4-FFF2-40B4-BE49-F238E27FC236}">
                <a16:creationId xmlns:a16="http://schemas.microsoft.com/office/drawing/2014/main" id="{F892689E-6E07-49C9-9981-65AF73EA7A27}"/>
              </a:ext>
            </a:extLst>
          </p:cNvPr>
          <p:cNvPicPr>
            <a:picLocks noChangeAspect="1"/>
          </p:cNvPicPr>
          <p:nvPr/>
        </p:nvPicPr>
        <p:blipFill rotWithShape="1">
          <a:blip r:embed="rId3"/>
          <a:srcRect r="25566"/>
          <a:stretch/>
        </p:blipFill>
        <p:spPr>
          <a:xfrm>
            <a:off x="7038365" y="3141610"/>
            <a:ext cx="4236440" cy="2943921"/>
          </a:xfrm>
          <a:prstGeom prst="rect">
            <a:avLst/>
          </a:prstGeom>
        </p:spPr>
      </p:pic>
    </p:spTree>
    <p:extLst>
      <p:ext uri="{BB962C8B-B14F-4D97-AF65-F5344CB8AC3E}">
        <p14:creationId xmlns:p14="http://schemas.microsoft.com/office/powerpoint/2010/main" val="338374264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8" y="1285990"/>
            <a:ext cx="1663816"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4832059" cy="1851341"/>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範例程式碼</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endParaRPr lang="zh-TW" altLang="en-US" dirty="0">
              <a:latin typeface="Arial Rounded MT Bold" panose="020F0704030504030204" pitchFamily="34" charset="0"/>
              <a:ea typeface="Noto Serif CJK TC SemiBold" panose="02020600000000000000" pitchFamily="18" charset="-120"/>
            </a:endParaRPr>
          </a:p>
          <a:p>
            <a:pPr>
              <a:lnSpc>
                <a:spcPct val="150000"/>
              </a:lnSpc>
            </a:pPr>
            <a:r>
              <a:rPr lang="en-US" altLang="zh-TW" sz="1400" dirty="0">
                <a:latin typeface="Arial Rounded MT Bold" panose="020F0704030504030204" pitchFamily="34" charset="0"/>
                <a:ea typeface="Noto Serif CJK TC SemiBold" panose="02020600000000000000" pitchFamily="18" charset="-120"/>
              </a:rPr>
              <a:t>input:= </a:t>
            </a:r>
            <a:r>
              <a:rPr lang="en-US" altLang="zh-TW" sz="1400" dirty="0" err="1">
                <a:latin typeface="Arial Rounded MT Bold" panose="020F0704030504030204" pitchFamily="34" charset="0"/>
                <a:ea typeface="Noto Serif CJK TC SemiBold" panose="02020600000000000000" pitchFamily="18" charset="-120"/>
              </a:rPr>
              <a:t>date_list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title_list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unit_list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name_list</a:t>
            </a:r>
            <a:r>
              <a:rPr lang="en-US" altLang="zh-TW" sz="1400" dirty="0">
                <a:latin typeface="Arial Rounded MT Bold" panose="020F0704030504030204" pitchFamily="34" charset="0"/>
                <a:ea typeface="Noto Serif CJK TC SemiBold" panose="02020600000000000000" pitchFamily="18" charset="-120"/>
              </a:rPr>
              <a:t>, </a:t>
            </a:r>
            <a:r>
              <a:rPr lang="en-US" altLang="zh-TW" sz="1400" dirty="0" err="1">
                <a:latin typeface="Arial Rounded MT Bold" panose="020F0704030504030204" pitchFamily="34" charset="0"/>
                <a:ea typeface="Noto Serif CJK TC SemiBold" panose="02020600000000000000" pitchFamily="18" charset="-120"/>
              </a:rPr>
              <a:t>tel_list</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en-US" altLang="zh-TW" sz="1400" dirty="0">
                <a:latin typeface="Arial Rounded MT Bold" panose="020F0704030504030204" pitchFamily="34" charset="0"/>
                <a:ea typeface="Noto Serif CJK TC SemiBold" panose="02020600000000000000" pitchFamily="18" charset="-120"/>
              </a:rPr>
              <a:t>output:= news.csv, </a:t>
            </a:r>
            <a:r>
              <a:rPr lang="en-US" altLang="zh-TW" sz="1400" dirty="0" err="1">
                <a:latin typeface="Arial Rounded MT Bold" panose="020F0704030504030204" pitchFamily="34" charset="0"/>
                <a:ea typeface="Noto Serif CJK TC SemiBold" panose="02020600000000000000" pitchFamily="18" charset="-120"/>
              </a:rPr>
              <a:t>news.json</a:t>
            </a:r>
            <a:endParaRPr lang="en-US" altLang="zh-TW" sz="14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1663816" cy="581313"/>
          </a:xfrm>
          <a:prstGeom prst="rect">
            <a:avLst/>
          </a:prstGeom>
          <a:noFill/>
        </p:spPr>
        <p:txBody>
          <a:bodyPr wrap="square" rtlCol="0">
            <a:spAutoFit/>
          </a:bodyPr>
          <a:lstStyle/>
          <a:p>
            <a:pPr>
              <a:lnSpc>
                <a:spcPct val="150000"/>
              </a:lnSpc>
            </a:pP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output()</a:t>
            </a:r>
          </a:p>
        </p:txBody>
      </p:sp>
      <p:pic>
        <p:nvPicPr>
          <p:cNvPr id="13" name="圖片 12">
            <a:extLst>
              <a:ext uri="{FF2B5EF4-FFF2-40B4-BE49-F238E27FC236}">
                <a16:creationId xmlns:a16="http://schemas.microsoft.com/office/drawing/2014/main" id="{B36F0CC9-C0F6-C289-D80C-9E20208A5922}"/>
              </a:ext>
            </a:extLst>
          </p:cNvPr>
          <p:cNvPicPr>
            <a:picLocks noChangeAspect="1"/>
          </p:cNvPicPr>
          <p:nvPr/>
        </p:nvPicPr>
        <p:blipFill>
          <a:blip r:embed="rId3"/>
          <a:stretch>
            <a:fillRect/>
          </a:stretch>
        </p:blipFill>
        <p:spPr>
          <a:xfrm>
            <a:off x="5697217" y="1047100"/>
            <a:ext cx="5023913" cy="5354182"/>
          </a:xfrm>
          <a:prstGeom prst="rect">
            <a:avLst/>
          </a:prstGeom>
        </p:spPr>
      </p:pic>
    </p:spTree>
    <p:extLst>
      <p:ext uri="{BB962C8B-B14F-4D97-AF65-F5344CB8AC3E}">
        <p14:creationId xmlns:p14="http://schemas.microsoft.com/office/powerpoint/2010/main" val="24370409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1353425"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115738"/>
            <a:ext cx="10620462" cy="1285416"/>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終於來到最後一關，各個功能的函式皆以大功告成！！！</a:t>
            </a:r>
          </a:p>
          <a:p>
            <a:pPr>
              <a:lnSpc>
                <a:spcPct val="150000"/>
              </a:lnSpc>
            </a:pPr>
            <a:r>
              <a:rPr lang="zh-TW" altLang="en-US" dirty="0">
                <a:latin typeface="Arial Rounded MT Bold" panose="020F0704030504030204" pitchFamily="34" charset="0"/>
                <a:ea typeface="Noto Serif CJK TC SemiBold" panose="02020600000000000000" pitchFamily="18" charset="-120"/>
              </a:rPr>
              <a:t>我們只需要完成最後一個步驟，輸入防呆系統其用意為避免使用者輸入奇奇怪怪的數字或是公告單位</a:t>
            </a:r>
          </a:p>
          <a:p>
            <a:pPr>
              <a:lnSpc>
                <a:spcPct val="150000"/>
              </a:lnSpc>
            </a:pPr>
            <a:r>
              <a:rPr lang="en-US" altLang="zh-TW" dirty="0">
                <a:latin typeface="Arial Rounded MT Bold" panose="020F0704030504030204" pitchFamily="34" charset="0"/>
                <a:ea typeface="Noto Serif CJK TC SemiBold" panose="02020600000000000000" pitchFamily="18" charset="-120"/>
              </a:rPr>
              <a:t>Pseudo Code</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1353424" cy="581313"/>
          </a:xfrm>
          <a:prstGeom prst="rect">
            <a:avLst/>
          </a:prstGeom>
          <a:noFill/>
        </p:spPr>
        <p:txBody>
          <a:bodyPr wrap="square" rtlCol="0">
            <a:spAutoFit/>
          </a:bodyPr>
          <a:lstStyle/>
          <a:p>
            <a:pPr>
              <a:lnSpc>
                <a:spcPct val="150000"/>
              </a:lnSpc>
            </a:pP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main()</a:t>
            </a:r>
          </a:p>
        </p:txBody>
      </p:sp>
      <p:pic>
        <p:nvPicPr>
          <p:cNvPr id="10" name="圖片 9">
            <a:extLst>
              <a:ext uri="{FF2B5EF4-FFF2-40B4-BE49-F238E27FC236}">
                <a16:creationId xmlns:a16="http://schemas.microsoft.com/office/drawing/2014/main" id="{D7C4DD9C-ABA8-B26D-62B2-E7F7A0AFDFC5}"/>
              </a:ext>
            </a:extLst>
          </p:cNvPr>
          <p:cNvPicPr>
            <a:picLocks noChangeAspect="1"/>
          </p:cNvPicPr>
          <p:nvPr/>
        </p:nvPicPr>
        <p:blipFill>
          <a:blip r:embed="rId3"/>
          <a:stretch>
            <a:fillRect/>
          </a:stretch>
        </p:blipFill>
        <p:spPr>
          <a:xfrm>
            <a:off x="721453" y="3401154"/>
            <a:ext cx="6367244" cy="2967576"/>
          </a:xfrm>
          <a:prstGeom prst="rect">
            <a:avLst/>
          </a:prstGeom>
        </p:spPr>
      </p:pic>
      <p:pic>
        <p:nvPicPr>
          <p:cNvPr id="14" name="圖片 13">
            <a:extLst>
              <a:ext uri="{FF2B5EF4-FFF2-40B4-BE49-F238E27FC236}">
                <a16:creationId xmlns:a16="http://schemas.microsoft.com/office/drawing/2014/main" id="{3A9DC389-3E04-0363-0DA2-8A436A3C6B66}"/>
              </a:ext>
            </a:extLst>
          </p:cNvPr>
          <p:cNvPicPr>
            <a:picLocks noChangeAspect="1"/>
          </p:cNvPicPr>
          <p:nvPr/>
        </p:nvPicPr>
        <p:blipFill>
          <a:blip r:embed="rId4"/>
          <a:stretch>
            <a:fillRect/>
          </a:stretch>
        </p:blipFill>
        <p:spPr>
          <a:xfrm>
            <a:off x="7011795" y="5523910"/>
            <a:ext cx="942365" cy="383075"/>
          </a:xfrm>
          <a:prstGeom prst="rect">
            <a:avLst/>
          </a:prstGeom>
        </p:spPr>
      </p:pic>
    </p:spTree>
    <p:extLst>
      <p:ext uri="{BB962C8B-B14F-4D97-AF65-F5344CB8AC3E}">
        <p14:creationId xmlns:p14="http://schemas.microsoft.com/office/powerpoint/2010/main" val="38837570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1353425"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07340" y="1854315"/>
            <a:ext cx="1476463" cy="458202"/>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範例程式碼</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4768" y="1224597"/>
            <a:ext cx="1353424" cy="581313"/>
          </a:xfrm>
          <a:prstGeom prst="rect">
            <a:avLst/>
          </a:prstGeom>
          <a:noFill/>
        </p:spPr>
        <p:txBody>
          <a:bodyPr wrap="square" rtlCol="0">
            <a:spAutoFit/>
          </a:bodyPr>
          <a:lstStyle/>
          <a:p>
            <a:pPr>
              <a:lnSpc>
                <a:spcPct val="150000"/>
              </a:lnSpc>
            </a:pP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main()</a:t>
            </a:r>
          </a:p>
        </p:txBody>
      </p:sp>
      <p:pic>
        <p:nvPicPr>
          <p:cNvPr id="13" name="圖片 12">
            <a:extLst>
              <a:ext uri="{FF2B5EF4-FFF2-40B4-BE49-F238E27FC236}">
                <a16:creationId xmlns:a16="http://schemas.microsoft.com/office/drawing/2014/main" id="{1D53E78D-796E-7A06-5985-9D1B4C4FCCF2}"/>
              </a:ext>
            </a:extLst>
          </p:cNvPr>
          <p:cNvPicPr>
            <a:picLocks noChangeAspect="1"/>
          </p:cNvPicPr>
          <p:nvPr/>
        </p:nvPicPr>
        <p:blipFill>
          <a:blip r:embed="rId3"/>
          <a:stretch>
            <a:fillRect/>
          </a:stretch>
        </p:blipFill>
        <p:spPr>
          <a:xfrm>
            <a:off x="796822" y="2543214"/>
            <a:ext cx="4711697" cy="3187140"/>
          </a:xfrm>
          <a:prstGeom prst="rect">
            <a:avLst/>
          </a:prstGeom>
        </p:spPr>
      </p:pic>
      <p:pic>
        <p:nvPicPr>
          <p:cNvPr id="18" name="圖片 17">
            <a:extLst>
              <a:ext uri="{FF2B5EF4-FFF2-40B4-BE49-F238E27FC236}">
                <a16:creationId xmlns:a16="http://schemas.microsoft.com/office/drawing/2014/main" id="{CC9C6BB4-6033-6F2C-7659-CF0449599DC1}"/>
              </a:ext>
            </a:extLst>
          </p:cNvPr>
          <p:cNvPicPr>
            <a:picLocks noChangeAspect="1"/>
          </p:cNvPicPr>
          <p:nvPr/>
        </p:nvPicPr>
        <p:blipFill>
          <a:blip r:embed="rId4"/>
          <a:stretch>
            <a:fillRect/>
          </a:stretch>
        </p:blipFill>
        <p:spPr>
          <a:xfrm>
            <a:off x="5978169" y="1805910"/>
            <a:ext cx="5143954" cy="2840897"/>
          </a:xfrm>
          <a:prstGeom prst="rect">
            <a:avLst/>
          </a:prstGeom>
        </p:spPr>
      </p:pic>
      <p:pic>
        <p:nvPicPr>
          <p:cNvPr id="20" name="圖片 19">
            <a:extLst>
              <a:ext uri="{FF2B5EF4-FFF2-40B4-BE49-F238E27FC236}">
                <a16:creationId xmlns:a16="http://schemas.microsoft.com/office/drawing/2014/main" id="{4C78D7B2-F5A6-62E4-7223-563784408288}"/>
              </a:ext>
            </a:extLst>
          </p:cNvPr>
          <p:cNvPicPr>
            <a:picLocks noChangeAspect="1"/>
          </p:cNvPicPr>
          <p:nvPr/>
        </p:nvPicPr>
        <p:blipFill>
          <a:blip r:embed="rId5"/>
          <a:stretch>
            <a:fillRect/>
          </a:stretch>
        </p:blipFill>
        <p:spPr>
          <a:xfrm>
            <a:off x="11064895" y="3998889"/>
            <a:ext cx="867045" cy="266783"/>
          </a:xfrm>
          <a:prstGeom prst="rect">
            <a:avLst/>
          </a:prstGeom>
        </p:spPr>
      </p:pic>
      <p:sp>
        <p:nvSpPr>
          <p:cNvPr id="21" name="箭號: 向下 20">
            <a:extLst>
              <a:ext uri="{FF2B5EF4-FFF2-40B4-BE49-F238E27FC236}">
                <a16:creationId xmlns:a16="http://schemas.microsoft.com/office/drawing/2014/main" id="{31A487A7-C32C-C30D-FD32-C0EC61290BBC}"/>
              </a:ext>
            </a:extLst>
          </p:cNvPr>
          <p:cNvSpPr/>
          <p:nvPr/>
        </p:nvSpPr>
        <p:spPr>
          <a:xfrm>
            <a:off x="2818701" y="5906985"/>
            <a:ext cx="159386" cy="38307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2" name="箭號: 向下 21">
            <a:extLst>
              <a:ext uri="{FF2B5EF4-FFF2-40B4-BE49-F238E27FC236}">
                <a16:creationId xmlns:a16="http://schemas.microsoft.com/office/drawing/2014/main" id="{EE1BA638-1D8F-4AA7-F871-FED35EB0D8B4}"/>
              </a:ext>
            </a:extLst>
          </p:cNvPr>
          <p:cNvSpPr/>
          <p:nvPr/>
        </p:nvSpPr>
        <p:spPr>
          <a:xfrm>
            <a:off x="8470453" y="1239925"/>
            <a:ext cx="159386" cy="38307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A14C3F67-FD99-130C-95D9-4DA15F1488D9}"/>
              </a:ext>
            </a:extLst>
          </p:cNvPr>
          <p:cNvSpPr txBox="1"/>
          <p:nvPr/>
        </p:nvSpPr>
        <p:spPr>
          <a:xfrm>
            <a:off x="6321027" y="5308333"/>
            <a:ext cx="2536018" cy="523220"/>
          </a:xfrm>
          <a:prstGeom prst="rect">
            <a:avLst/>
          </a:prstGeom>
          <a:noFill/>
        </p:spPr>
        <p:txBody>
          <a:bodyPr wrap="square">
            <a:spAutoFit/>
          </a:bodyPr>
          <a:lstStyle/>
          <a:p>
            <a:pPr algn="ctr"/>
            <a:r>
              <a:rPr lang="zh-TW" altLang="en-US" sz="2800" b="1" i="0" dirty="0">
                <a:solidFill>
                  <a:srgbClr val="333333"/>
                </a:solidFill>
                <a:effectLst/>
                <a:latin typeface="-apple-system"/>
              </a:rPr>
              <a:t>大   功   告   成</a:t>
            </a:r>
          </a:p>
        </p:txBody>
      </p:sp>
      <p:pic>
        <p:nvPicPr>
          <p:cNvPr id="26" name="圖片 25">
            <a:extLst>
              <a:ext uri="{FF2B5EF4-FFF2-40B4-BE49-F238E27FC236}">
                <a16:creationId xmlns:a16="http://schemas.microsoft.com/office/drawing/2014/main" id="{B8110661-DA45-2908-0E12-7EA11F9B17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3324" y="4871375"/>
            <a:ext cx="1955916" cy="1431078"/>
          </a:xfrm>
          <a:prstGeom prst="rect">
            <a:avLst/>
          </a:prstGeom>
        </p:spPr>
      </p:pic>
    </p:spTree>
    <p:extLst>
      <p:ext uri="{BB962C8B-B14F-4D97-AF65-F5344CB8AC3E}">
        <p14:creationId xmlns:p14="http://schemas.microsoft.com/office/powerpoint/2010/main" val="42536983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2295154" y="3672105"/>
            <a:ext cx="7601687" cy="2185927"/>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943658"/>
              <a:ext cx="10155476" cy="649340"/>
            </a:xfrm>
            <a:prstGeom prst="rect">
              <a:avLst/>
            </a:prstGeom>
            <a:noFill/>
          </p:spPr>
          <p:txBody>
            <a:bodyPr wrap="square" rtlCol="0">
              <a:spAutoFit/>
            </a:bodyPr>
            <a:lstStyle/>
            <a:p>
              <a:pPr algn="ctr">
                <a:lnSpc>
                  <a:spcPct val="150000"/>
                </a:lnSpc>
              </a:pPr>
              <a:r>
                <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05</a:t>
              </a:r>
              <a:r>
                <a:rPr lang="zh-TW" altLang="en-US"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CED39EA9-CA87-83D1-F2D2-9BBB259F7E41}"/>
              </a:ext>
            </a:extLst>
          </p:cNvPr>
          <p:cNvPicPr>
            <a:picLocks noChangeAspect="1"/>
          </p:cNvPicPr>
          <p:nvPr/>
        </p:nvPicPr>
        <p:blipFill rotWithShape="1">
          <a:blip r:embed="rId2">
            <a:extLst>
              <a:ext uri="{28A0092B-C50C-407E-A947-70E740481C1C}">
                <a14:useLocalDpi xmlns:a14="http://schemas.microsoft.com/office/drawing/2010/main" val="0"/>
              </a:ext>
            </a:extLst>
          </a:blip>
          <a:srcRect t="4526" b="53545"/>
          <a:stretch/>
        </p:blipFill>
        <p:spPr>
          <a:xfrm>
            <a:off x="0" y="310393"/>
            <a:ext cx="12192000" cy="2875502"/>
          </a:xfrm>
          <a:prstGeom prst="rect">
            <a:avLst/>
          </a:prstGeom>
        </p:spPr>
      </p:pic>
      <p:sp>
        <p:nvSpPr>
          <p:cNvPr id="4" name="文字方塊 3">
            <a:extLst>
              <a:ext uri="{FF2B5EF4-FFF2-40B4-BE49-F238E27FC236}">
                <a16:creationId xmlns:a16="http://schemas.microsoft.com/office/drawing/2014/main" id="{E1855B40-16F4-656D-FE4E-693288FF8E87}"/>
              </a:ext>
            </a:extLst>
          </p:cNvPr>
          <p:cNvSpPr txBox="1"/>
          <p:nvPr/>
        </p:nvSpPr>
        <p:spPr>
          <a:xfrm>
            <a:off x="3697443" y="5157300"/>
            <a:ext cx="4797107" cy="307777"/>
          </a:xfrm>
          <a:prstGeom prst="rect">
            <a:avLst/>
          </a:prstGeom>
          <a:noFill/>
        </p:spPr>
        <p:txBody>
          <a:bodyPr wrap="square" rtlCol="0">
            <a:spAutoFit/>
          </a:bodyPr>
          <a:lstStyle/>
          <a:p>
            <a:pPr algn="ctr"/>
            <a:r>
              <a:rPr lang="en-US" altLang="zh-TW" sz="1400" dirty="0">
                <a:latin typeface="Noto Serif CJK TC Medium" panose="02020500000000000000" pitchFamily="18" charset="-120"/>
                <a:ea typeface="Noto Serif CJK TC Medium" panose="02020500000000000000" pitchFamily="18" charset="-120"/>
              </a:rPr>
              <a:t>coding</a:t>
            </a:r>
            <a:r>
              <a:rPr lang="zh-TW" altLang="en-US" sz="1400" dirty="0">
                <a:latin typeface="Noto Serif CJK TC Medium" panose="02020500000000000000" pitchFamily="18" charset="-120"/>
                <a:ea typeface="Noto Serif CJK TC Medium" panose="02020500000000000000" pitchFamily="18" charset="-120"/>
              </a:rPr>
              <a:t>過程如果卡住不妨來這裡找找我的採雷歷程哦</a:t>
            </a:r>
          </a:p>
        </p:txBody>
      </p:sp>
    </p:spTree>
    <p:extLst>
      <p:ext uri="{BB962C8B-B14F-4D97-AF65-F5344CB8AC3E}">
        <p14:creationId xmlns:p14="http://schemas.microsoft.com/office/powerpoint/2010/main" val="31455129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391949"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179779"/>
            <a:ext cx="7200680" cy="458202"/>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發現聯絡人格式並非統一 </a:t>
            </a:r>
            <a:r>
              <a:rPr lang="en-US" altLang="zh-TW" dirty="0">
                <a:latin typeface="Arial Rounded MT Bold" panose="020F0704030504030204" pitchFamily="34" charset="0"/>
                <a:ea typeface="Noto Serif CJK TC SemiBold" panose="02020600000000000000" pitchFamily="18" charset="-120"/>
              </a:rPr>
              <a:t>2~3</a:t>
            </a:r>
            <a:r>
              <a:rPr lang="zh-TW" altLang="en-US" dirty="0">
                <a:latin typeface="Arial Rounded MT Bold" panose="020F0704030504030204" pitchFamily="34" charset="0"/>
                <a:ea typeface="Noto Serif CJK TC SemiBold" panose="02020600000000000000" pitchFamily="18" charset="-120"/>
              </a:rPr>
              <a:t>字，後來嘗試用多個 </a:t>
            </a:r>
            <a:r>
              <a:rPr lang="en-US" altLang="zh-TW" dirty="0">
                <a:latin typeface="Arial Rounded MT Bold" panose="020F0704030504030204" pitchFamily="34" charset="0"/>
                <a:ea typeface="Noto Serif CJK TC SemiBold" panose="02020600000000000000" pitchFamily="18" charset="-120"/>
              </a:rPr>
              <a:t>else if</a:t>
            </a:r>
            <a:r>
              <a:rPr lang="zh-TW" altLang="en-US" dirty="0">
                <a:latin typeface="Arial Rounded MT Bold" panose="020F0704030504030204" pitchFamily="34" charset="0"/>
                <a:ea typeface="Noto Serif CJK TC SemiBold" panose="02020600000000000000" pitchFamily="18" charset="-120"/>
              </a:rPr>
              <a:t> 來解決</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707340" y="1250017"/>
            <a:ext cx="5329804" cy="580095"/>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聯絡人格式各式各樣</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5B104B07-735A-C334-F926-F34707F7179F}"/>
              </a:ext>
            </a:extLst>
          </p:cNvPr>
          <p:cNvPicPr>
            <a:picLocks noChangeAspect="1"/>
          </p:cNvPicPr>
          <p:nvPr/>
        </p:nvPicPr>
        <p:blipFill>
          <a:blip r:embed="rId3"/>
          <a:stretch>
            <a:fillRect/>
          </a:stretch>
        </p:blipFill>
        <p:spPr>
          <a:xfrm>
            <a:off x="707340" y="2996969"/>
            <a:ext cx="6819900" cy="2305050"/>
          </a:xfrm>
          <a:prstGeom prst="rect">
            <a:avLst/>
          </a:prstGeom>
        </p:spPr>
      </p:pic>
    </p:spTree>
    <p:extLst>
      <p:ext uri="{BB962C8B-B14F-4D97-AF65-F5344CB8AC3E}">
        <p14:creationId xmlns:p14="http://schemas.microsoft.com/office/powerpoint/2010/main" val="23413760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391949"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1991343"/>
            <a:ext cx="7200680" cy="1704697"/>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連絡電話</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有些單位習慣使用半形 </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 </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有些則是全形（），</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有些甚至沒有電話</a:t>
            </a:r>
            <a:endParaRPr lang="en-US" altLang="zh-TW"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707340" y="1250017"/>
            <a:ext cx="5329804" cy="580095"/>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聯絡電話有全形半形</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39102366-A703-2C62-D1D5-AC00D414FCEA}"/>
              </a:ext>
            </a:extLst>
          </p:cNvPr>
          <p:cNvPicPr>
            <a:picLocks noChangeAspect="1"/>
          </p:cNvPicPr>
          <p:nvPr/>
        </p:nvPicPr>
        <p:blipFill>
          <a:blip r:embed="rId3"/>
          <a:stretch>
            <a:fillRect/>
          </a:stretch>
        </p:blipFill>
        <p:spPr>
          <a:xfrm>
            <a:off x="707340" y="4232547"/>
            <a:ext cx="6553200" cy="1724025"/>
          </a:xfrm>
          <a:prstGeom prst="rect">
            <a:avLst/>
          </a:prstGeom>
        </p:spPr>
      </p:pic>
    </p:spTree>
    <p:extLst>
      <p:ext uri="{BB962C8B-B14F-4D97-AF65-F5344CB8AC3E}">
        <p14:creationId xmlns:p14="http://schemas.microsoft.com/office/powerpoint/2010/main" val="28477982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878510"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179779"/>
            <a:ext cx="7200680" cy="869918"/>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透過</a:t>
            </a:r>
            <a:r>
              <a:rPr lang="en-US" altLang="zh-TW" dirty="0">
                <a:latin typeface="Arial Rounded MT Bold" panose="020F0704030504030204" pitchFamily="34" charset="0"/>
                <a:ea typeface="Noto Serif CJK TC SemiBold" panose="02020600000000000000" pitchFamily="18" charset="-120"/>
              </a:rPr>
              <a:t>Request</a:t>
            </a:r>
            <a:r>
              <a:rPr lang="zh-TW" altLang="en-US" dirty="0">
                <a:latin typeface="Arial Rounded MT Bold" panose="020F0704030504030204" pitchFamily="34" charset="0"/>
                <a:ea typeface="Noto Serif CJK TC SemiBold" panose="02020600000000000000" pitchFamily="18" charset="-120"/>
              </a:rPr>
              <a:t>建立連線時如果使用以下方式可能會報錯</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en-US" altLang="zh-TW" dirty="0">
                <a:latin typeface="Arial Rounded MT Bold" panose="020F0704030504030204" pitchFamily="34" charset="0"/>
                <a:ea typeface="Noto Serif CJK TC SemiBold" panose="02020600000000000000" pitchFamily="18" charset="-120"/>
              </a:rPr>
              <a:t>Root = bs4.BeautifulSoup(data, “</a:t>
            </a:r>
            <a:r>
              <a:rPr lang="en-US" altLang="zh-TW" dirty="0" err="1">
                <a:latin typeface="Arial Rounded MT Bold" panose="020F0704030504030204" pitchFamily="34" charset="0"/>
                <a:ea typeface="Noto Serif CJK TC SemiBold" panose="02020600000000000000" pitchFamily="18" charset="-120"/>
              </a:rPr>
              <a:t>html.parser</a:t>
            </a:r>
            <a:r>
              <a:rPr lang="en-US" altLang="zh-TW" dirty="0">
                <a:latin typeface="Arial Rounded MT Bold" panose="020F0704030504030204" pitchFamily="34" charset="0"/>
                <a:ea typeface="Noto Serif CJK TC SemiBold" panose="02020600000000000000" pitchFamily="18" charset="-120"/>
              </a:rPr>
              <a:t>”)</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707339" y="1250017"/>
            <a:ext cx="3878509" cy="580095"/>
          </a:xfrm>
          <a:prstGeom prst="rect">
            <a:avLst/>
          </a:prstGeom>
          <a:noFill/>
        </p:spPr>
        <p:txBody>
          <a:bodyPr wrap="square" rtlCol="0">
            <a:spAutoFit/>
          </a:bodyPr>
          <a:lstStyle/>
          <a:p>
            <a:pPr>
              <a:lnSpc>
                <a:spcPct val="150000"/>
              </a:lnSpc>
            </a:pPr>
            <a:r>
              <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request</a:t>
            </a: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發出請求失敗</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34CD1C86-8235-D4C8-12A5-794F3C70A895}"/>
              </a:ext>
            </a:extLst>
          </p:cNvPr>
          <p:cNvPicPr>
            <a:picLocks noChangeAspect="1"/>
          </p:cNvPicPr>
          <p:nvPr/>
        </p:nvPicPr>
        <p:blipFill>
          <a:blip r:embed="rId3"/>
          <a:stretch>
            <a:fillRect/>
          </a:stretch>
        </p:blipFill>
        <p:spPr>
          <a:xfrm>
            <a:off x="707340" y="3319058"/>
            <a:ext cx="6962775" cy="1790700"/>
          </a:xfrm>
          <a:prstGeom prst="rect">
            <a:avLst/>
          </a:prstGeom>
        </p:spPr>
      </p:pic>
      <p:sp>
        <p:nvSpPr>
          <p:cNvPr id="14" name="文字方塊 13">
            <a:extLst>
              <a:ext uri="{FF2B5EF4-FFF2-40B4-BE49-F238E27FC236}">
                <a16:creationId xmlns:a16="http://schemas.microsoft.com/office/drawing/2014/main" id="{73FA5773-E669-27CD-9F06-5ACF9B5B09D0}"/>
              </a:ext>
            </a:extLst>
          </p:cNvPr>
          <p:cNvSpPr txBox="1"/>
          <p:nvPr/>
        </p:nvSpPr>
        <p:spPr>
          <a:xfrm>
            <a:off x="634767" y="5200303"/>
            <a:ext cx="7200680" cy="869918"/>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後來將取得的 </a:t>
            </a:r>
            <a:r>
              <a:rPr lang="en-US" altLang="zh-TW" dirty="0">
                <a:latin typeface="Arial Rounded MT Bold" panose="020F0704030504030204" pitchFamily="34" charset="0"/>
                <a:ea typeface="Noto Serif CJK TC SemiBold" panose="02020600000000000000" pitchFamily="18" charset="-120"/>
              </a:rPr>
              <a:t>html</a:t>
            </a:r>
            <a:r>
              <a:rPr lang="zh-TW" altLang="en-US" dirty="0">
                <a:latin typeface="Arial Rounded MT Bold" panose="020F0704030504030204" pitchFamily="34" charset="0"/>
                <a:ea typeface="Noto Serif CJK TC SemiBold" panose="02020600000000000000" pitchFamily="18" charset="-120"/>
              </a:rPr>
              <a:t> 格式轉為 </a:t>
            </a:r>
            <a:r>
              <a:rPr lang="en-US" altLang="zh-TW" dirty="0">
                <a:latin typeface="Arial Rounded MT Bold" panose="020F0704030504030204" pitchFamily="34" charset="0"/>
                <a:ea typeface="Noto Serif CJK TC SemiBold" panose="02020600000000000000" pitchFamily="18" charset="-120"/>
              </a:rPr>
              <a:t>”</a:t>
            </a:r>
            <a:r>
              <a:rPr lang="en-US" altLang="zh-TW" dirty="0" err="1">
                <a:latin typeface="Arial Rounded MT Bold" panose="020F0704030504030204" pitchFamily="34" charset="0"/>
                <a:ea typeface="Noto Serif CJK TC SemiBold" panose="02020600000000000000" pitchFamily="18" charset="-120"/>
              </a:rPr>
              <a:t>lxml</a:t>
            </a:r>
            <a:r>
              <a:rPr lang="en-US" altLang="zh-TW" dirty="0">
                <a:latin typeface="Arial Rounded MT Bold" panose="020F0704030504030204" pitchFamily="34" charset="0"/>
                <a:ea typeface="Noto Serif CJK TC SemiBold" panose="02020600000000000000" pitchFamily="18" charset="-120"/>
              </a:rPr>
              <a:t>”</a:t>
            </a:r>
            <a:r>
              <a:rPr lang="zh-TW" altLang="en-US" dirty="0">
                <a:latin typeface="Arial Rounded MT Bold" panose="020F0704030504030204" pitchFamily="34" charset="0"/>
                <a:ea typeface="Noto Serif CJK TC SemiBold" panose="02020600000000000000" pitchFamily="18" charset="-120"/>
              </a:rPr>
              <a:t> 後才可成功讀取</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這也是為什麼要在簡報開頭請大家安裝右圖套件的原因</a:t>
            </a:r>
            <a:endParaRPr lang="en-US" altLang="zh-TW" dirty="0">
              <a:latin typeface="Arial Rounded MT Bold" panose="020F0704030504030204" pitchFamily="34" charset="0"/>
              <a:ea typeface="Noto Serif CJK TC SemiBold" panose="02020600000000000000" pitchFamily="18" charset="-120"/>
            </a:endParaRPr>
          </a:p>
        </p:txBody>
      </p:sp>
      <p:pic>
        <p:nvPicPr>
          <p:cNvPr id="18" name="圖片 17">
            <a:extLst>
              <a:ext uri="{FF2B5EF4-FFF2-40B4-BE49-F238E27FC236}">
                <a16:creationId xmlns:a16="http://schemas.microsoft.com/office/drawing/2014/main" id="{AFC430FE-D775-E01C-9DE2-9E5750BCF10B}"/>
              </a:ext>
            </a:extLst>
          </p:cNvPr>
          <p:cNvPicPr>
            <a:picLocks noChangeAspect="1"/>
          </p:cNvPicPr>
          <p:nvPr/>
        </p:nvPicPr>
        <p:blipFill rotWithShape="1">
          <a:blip r:embed="rId4"/>
          <a:srcRect r="8285"/>
          <a:stretch/>
        </p:blipFill>
        <p:spPr>
          <a:xfrm>
            <a:off x="6711626" y="5507731"/>
            <a:ext cx="4680624" cy="629601"/>
          </a:xfrm>
          <a:prstGeom prst="rect">
            <a:avLst/>
          </a:prstGeom>
        </p:spPr>
      </p:pic>
    </p:spTree>
    <p:extLst>
      <p:ext uri="{BB962C8B-B14F-4D97-AF65-F5344CB8AC3E}">
        <p14:creationId xmlns:p14="http://schemas.microsoft.com/office/powerpoint/2010/main" val="190104912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8" y="1285990"/>
            <a:ext cx="2351714"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179779"/>
            <a:ext cx="5061358" cy="5053948"/>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問題：</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第一次撰寫</a:t>
            </a:r>
            <a:r>
              <a:rPr lang="en-US" altLang="zh-TW" sz="1400" dirty="0" err="1">
                <a:latin typeface="Arial Rounded MT Bold" panose="020F0704030504030204" pitchFamily="34" charset="0"/>
                <a:ea typeface="Noto Serif CJK TC SemiBold" panose="02020600000000000000" pitchFamily="18" charset="-120"/>
              </a:rPr>
              <a:t>getData</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時，將</a:t>
            </a:r>
            <a:r>
              <a:rPr lang="zh-TW" altLang="en-US" sz="1100" dirty="0">
                <a:latin typeface="Arial Rounded MT Bold" panose="020F0704030504030204" pitchFamily="34" charset="0"/>
                <a:ea typeface="Noto Serif CJK TC SemiBold" panose="02020600000000000000" pitchFamily="18" charset="-120"/>
              </a:rPr>
              <a:t>日期、標題、單位、聯絡人、電話</a:t>
            </a:r>
            <a:r>
              <a:rPr lang="zh-TW" altLang="en-US" sz="1400" dirty="0">
                <a:latin typeface="Arial Rounded MT Bold" panose="020F0704030504030204" pitchFamily="34" charset="0"/>
                <a:ea typeface="Noto Serif CJK TC SemiBold" panose="02020600000000000000" pitchFamily="18" charset="-120"/>
              </a:rPr>
              <a:t>，一口氣全部做完再 </a:t>
            </a:r>
            <a:r>
              <a:rPr lang="en-US" altLang="zh-TW" sz="1400" dirty="0">
                <a:latin typeface="Arial Rounded MT Bold" panose="020F0704030504030204" pitchFamily="34" charset="0"/>
                <a:ea typeface="Noto Serif CJK TC SemiBold" panose="02020600000000000000" pitchFamily="18" charset="-120"/>
              </a:rPr>
              <a:t>return</a:t>
            </a:r>
          </a:p>
          <a:p>
            <a:pPr>
              <a:lnSpc>
                <a:spcPct val="150000"/>
              </a:lnSpc>
            </a:pPr>
            <a:r>
              <a:rPr lang="zh-TW" altLang="en-US" sz="1400" dirty="0">
                <a:latin typeface="Arial Rounded MT Bold" panose="020F0704030504030204" pitchFamily="34" charset="0"/>
                <a:ea typeface="Noto Serif CJK TC SemiBold" panose="02020600000000000000" pitchFamily="18" charset="-120"/>
              </a:rPr>
              <a:t>但我們的程式包含</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搜尋特定單位</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的功能，</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也就是說如果每次都要爬完每個新聞連結內的聯絡人及電話，效率會非常差</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解法：</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建立一個新函式</a:t>
            </a:r>
            <a:r>
              <a:rPr lang="en-US" altLang="zh-TW" sz="1400" dirty="0" err="1">
                <a:latin typeface="Arial Rounded MT Bold" panose="020F0704030504030204" pitchFamily="34" charset="0"/>
                <a:ea typeface="Noto Serif CJK TC SemiBold" panose="02020600000000000000" pitchFamily="18" charset="-120"/>
              </a:rPr>
              <a:t>crawl_data</a:t>
            </a:r>
            <a:r>
              <a:rPr lang="en-US" altLang="zh-TW" sz="1400" dirty="0">
                <a:latin typeface="Arial Rounded MT Bold" panose="020F0704030504030204" pitchFamily="34" charset="0"/>
                <a:ea typeface="Noto Serif CJK TC SemiBold" panose="02020600000000000000" pitchFamily="18" charset="-120"/>
              </a:rPr>
              <a:t> () </a:t>
            </a:r>
            <a:r>
              <a:rPr lang="zh-TW" altLang="en-US" sz="1400" dirty="0">
                <a:latin typeface="Arial Rounded MT Bold" panose="020F0704030504030204" pitchFamily="34" charset="0"/>
                <a:ea typeface="Noto Serif CJK TC SemiBold" panose="02020600000000000000" pitchFamily="18" charset="-120"/>
              </a:rPr>
              <a:t>將 </a:t>
            </a:r>
            <a:r>
              <a:rPr lang="en-US" altLang="zh-TW" sz="1400" dirty="0" err="1">
                <a:latin typeface="Arial Rounded MT Bold" panose="020F0704030504030204" pitchFamily="34" charset="0"/>
                <a:ea typeface="Noto Serif CJK TC SemiBold" panose="02020600000000000000" pitchFamily="18" charset="-120"/>
              </a:rPr>
              <a:t>getContact</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抓聯絡人及電話的部分挪到</a:t>
            </a:r>
            <a:r>
              <a:rPr lang="en-US" altLang="zh-TW" sz="1400" dirty="0" err="1">
                <a:latin typeface="Arial Rounded MT Bold" panose="020F0704030504030204" pitchFamily="34" charset="0"/>
                <a:ea typeface="Noto Serif CJK TC SemiBold" panose="02020600000000000000" pitchFamily="18" charset="-120"/>
              </a:rPr>
              <a:t>getData</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之外，只有符合欲搜尋的單位時，才會進入連結內部取得資料</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100" dirty="0">
                <a:latin typeface="Arial Rounded MT Bold" panose="020F0704030504030204" pitchFamily="34" charset="0"/>
                <a:ea typeface="Noto Serif CJK TC SemiBold" panose="02020600000000000000" pitchFamily="18" charset="-120"/>
              </a:rPr>
              <a:t>註：修改後的程式碼即爬蟲實作的</a:t>
            </a:r>
            <a:r>
              <a:rPr lang="en-US" altLang="zh-TW" sz="1100" dirty="0" err="1">
                <a:latin typeface="Arial Rounded MT Bold" panose="020F0704030504030204" pitchFamily="34" charset="0"/>
                <a:ea typeface="Noto Serif CJK TC SemiBold" panose="02020600000000000000" pitchFamily="18" charset="-120"/>
              </a:rPr>
              <a:t>crawl_data</a:t>
            </a:r>
            <a:r>
              <a:rPr lang="en-US" altLang="zh-TW" sz="1100" dirty="0">
                <a:latin typeface="Arial Rounded MT Bold" panose="020F0704030504030204" pitchFamily="34" charset="0"/>
                <a:ea typeface="Noto Serif CJK TC SemiBold" panose="02020600000000000000" pitchFamily="18" charset="-120"/>
              </a:rPr>
              <a:t> () </a:t>
            </a:r>
            <a:r>
              <a:rPr lang="zh-TW" altLang="en-US" sz="1100" dirty="0">
                <a:latin typeface="Arial Rounded MT Bold" panose="020F0704030504030204" pitchFamily="34" charset="0"/>
                <a:ea typeface="Noto Serif CJK TC SemiBold" panose="02020600000000000000" pitchFamily="18" charset="-120"/>
              </a:rPr>
              <a:t>、</a:t>
            </a:r>
            <a:r>
              <a:rPr lang="en-US" altLang="zh-TW" sz="1100" dirty="0">
                <a:latin typeface="Arial Rounded MT Bold" panose="020F0704030504030204" pitchFamily="34" charset="0"/>
                <a:ea typeface="Noto Serif CJK TC SemiBold" panose="02020600000000000000" pitchFamily="18" charset="-120"/>
              </a:rPr>
              <a:t> </a:t>
            </a:r>
            <a:r>
              <a:rPr lang="en-US" altLang="zh-TW" sz="1100" dirty="0" err="1">
                <a:latin typeface="Arial Rounded MT Bold" panose="020F0704030504030204" pitchFamily="34" charset="0"/>
                <a:ea typeface="Noto Serif CJK TC SemiBold" panose="02020600000000000000" pitchFamily="18" charset="-120"/>
              </a:rPr>
              <a:t>getData</a:t>
            </a:r>
            <a:r>
              <a:rPr lang="en-US" altLang="zh-TW" sz="1100" dirty="0">
                <a:latin typeface="Arial Rounded MT Bold" panose="020F0704030504030204" pitchFamily="34" charset="0"/>
                <a:ea typeface="Noto Serif CJK TC SemiBold" panose="02020600000000000000" pitchFamily="18" charset="-120"/>
              </a:rPr>
              <a:t>()</a:t>
            </a: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707340" y="1250017"/>
            <a:ext cx="2279141" cy="580095"/>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爬蟲效率太差</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83F9C7BA-6626-16C2-1A99-100DFC236422}"/>
              </a:ext>
            </a:extLst>
          </p:cNvPr>
          <p:cNvPicPr>
            <a:picLocks noChangeAspect="1"/>
          </p:cNvPicPr>
          <p:nvPr/>
        </p:nvPicPr>
        <p:blipFill>
          <a:blip r:embed="rId3"/>
          <a:stretch>
            <a:fillRect/>
          </a:stretch>
        </p:blipFill>
        <p:spPr>
          <a:xfrm>
            <a:off x="5838990" y="1357603"/>
            <a:ext cx="5718243" cy="4792939"/>
          </a:xfrm>
          <a:prstGeom prst="rect">
            <a:avLst/>
          </a:prstGeom>
        </p:spPr>
      </p:pic>
      <p:sp>
        <p:nvSpPr>
          <p:cNvPr id="16" name="矩形 15">
            <a:extLst>
              <a:ext uri="{FF2B5EF4-FFF2-40B4-BE49-F238E27FC236}">
                <a16:creationId xmlns:a16="http://schemas.microsoft.com/office/drawing/2014/main" id="{9D6B874B-5F10-87C8-D8E4-5CE87032F09B}"/>
              </a:ext>
            </a:extLst>
          </p:cNvPr>
          <p:cNvSpPr/>
          <p:nvPr/>
        </p:nvSpPr>
        <p:spPr>
          <a:xfrm>
            <a:off x="5754848" y="4429386"/>
            <a:ext cx="3531765" cy="1317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2B6B8443-3E66-F027-2CFA-3C09EBA063D9}"/>
              </a:ext>
            </a:extLst>
          </p:cNvPr>
          <p:cNvSpPr/>
          <p:nvPr/>
        </p:nvSpPr>
        <p:spPr>
          <a:xfrm>
            <a:off x="5754848" y="5998142"/>
            <a:ext cx="4050484"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743474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8" y="1285990"/>
            <a:ext cx="2351714"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除錯歷程</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179779"/>
            <a:ext cx="5061358" cy="5053948"/>
          </a:xfrm>
          <a:prstGeom prst="rect">
            <a:avLst/>
          </a:prstGeom>
          <a:noFill/>
        </p:spPr>
        <p:txBody>
          <a:bodyPr wrap="square" rtlCol="0">
            <a:spAutoFit/>
          </a:bodyPr>
          <a:lstStyle/>
          <a:p>
            <a:pPr>
              <a:lnSpc>
                <a:spcPct val="150000"/>
              </a:lnSpc>
            </a:pPr>
            <a:r>
              <a:rPr lang="zh-TW" altLang="en-US" dirty="0">
                <a:latin typeface="Arial Rounded MT Bold" panose="020F0704030504030204" pitchFamily="34" charset="0"/>
                <a:ea typeface="Noto Serif CJK TC SemiBold" panose="02020600000000000000" pitchFamily="18" charset="-120"/>
              </a:rPr>
              <a:t>問題：</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第一次撰寫</a:t>
            </a:r>
            <a:r>
              <a:rPr lang="en-US" altLang="zh-TW" sz="1400" dirty="0" err="1">
                <a:latin typeface="Arial Rounded MT Bold" panose="020F0704030504030204" pitchFamily="34" charset="0"/>
                <a:ea typeface="Noto Serif CJK TC SemiBold" panose="02020600000000000000" pitchFamily="18" charset="-120"/>
              </a:rPr>
              <a:t>getData</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時，將</a:t>
            </a:r>
            <a:r>
              <a:rPr lang="zh-TW" altLang="en-US" sz="1100" dirty="0">
                <a:latin typeface="Arial Rounded MT Bold" panose="020F0704030504030204" pitchFamily="34" charset="0"/>
                <a:ea typeface="Noto Serif CJK TC SemiBold" panose="02020600000000000000" pitchFamily="18" charset="-120"/>
              </a:rPr>
              <a:t>日期、標題、單位、聯絡人、電話</a:t>
            </a:r>
            <a:r>
              <a:rPr lang="zh-TW" altLang="en-US" sz="1400" dirty="0">
                <a:latin typeface="Arial Rounded MT Bold" panose="020F0704030504030204" pitchFamily="34" charset="0"/>
                <a:ea typeface="Noto Serif CJK TC SemiBold" panose="02020600000000000000" pitchFamily="18" charset="-120"/>
              </a:rPr>
              <a:t>，一口氣全部做完再 </a:t>
            </a:r>
            <a:r>
              <a:rPr lang="en-US" altLang="zh-TW" sz="1400" dirty="0">
                <a:latin typeface="Arial Rounded MT Bold" panose="020F0704030504030204" pitchFamily="34" charset="0"/>
                <a:ea typeface="Noto Serif CJK TC SemiBold" panose="02020600000000000000" pitchFamily="18" charset="-120"/>
              </a:rPr>
              <a:t>return</a:t>
            </a:r>
          </a:p>
          <a:p>
            <a:pPr>
              <a:lnSpc>
                <a:spcPct val="150000"/>
              </a:lnSpc>
            </a:pPr>
            <a:r>
              <a:rPr lang="zh-TW" altLang="en-US" sz="1400" dirty="0">
                <a:latin typeface="Arial Rounded MT Bold" panose="020F0704030504030204" pitchFamily="34" charset="0"/>
                <a:ea typeface="Noto Serif CJK TC SemiBold" panose="02020600000000000000" pitchFamily="18" charset="-120"/>
              </a:rPr>
              <a:t>但我們的程式包含</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搜尋特定單位</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的功能，</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也就是說如果每次都要爬完每個新聞連結內的聯絡人及電話，效率會非常差</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dirty="0">
                <a:latin typeface="Arial Rounded MT Bold" panose="020F0704030504030204" pitchFamily="34" charset="0"/>
                <a:ea typeface="Noto Serif CJK TC SemiBold" panose="02020600000000000000" pitchFamily="18" charset="-120"/>
              </a:rPr>
              <a:t>解法：</a:t>
            </a:r>
            <a:endParaRPr lang="en-US" altLang="zh-TW" dirty="0">
              <a:latin typeface="Arial Rounded MT Bold" panose="020F0704030504030204" pitchFamily="34" charset="0"/>
              <a:ea typeface="Noto Serif CJK TC SemiBold" panose="02020600000000000000" pitchFamily="18" charset="-120"/>
            </a:endParaRPr>
          </a:p>
          <a:p>
            <a:pPr>
              <a:lnSpc>
                <a:spcPct val="150000"/>
              </a:lnSpc>
            </a:pPr>
            <a:r>
              <a:rPr lang="zh-TW" altLang="en-US" sz="1400" dirty="0">
                <a:latin typeface="Arial Rounded MT Bold" panose="020F0704030504030204" pitchFamily="34" charset="0"/>
                <a:ea typeface="Noto Serif CJK TC SemiBold" panose="02020600000000000000" pitchFamily="18" charset="-120"/>
              </a:rPr>
              <a:t>建立一個新函式</a:t>
            </a:r>
            <a:r>
              <a:rPr lang="en-US" altLang="zh-TW" sz="1400" dirty="0" err="1">
                <a:latin typeface="Arial Rounded MT Bold" panose="020F0704030504030204" pitchFamily="34" charset="0"/>
                <a:ea typeface="Noto Serif CJK TC SemiBold" panose="02020600000000000000" pitchFamily="18" charset="-120"/>
              </a:rPr>
              <a:t>crawl_data</a:t>
            </a:r>
            <a:r>
              <a:rPr lang="en-US" altLang="zh-TW" sz="1400" dirty="0">
                <a:latin typeface="Arial Rounded MT Bold" panose="020F0704030504030204" pitchFamily="34" charset="0"/>
                <a:ea typeface="Noto Serif CJK TC SemiBold" panose="02020600000000000000" pitchFamily="18" charset="-120"/>
              </a:rPr>
              <a:t> () </a:t>
            </a:r>
            <a:r>
              <a:rPr lang="zh-TW" altLang="en-US" sz="1400" dirty="0">
                <a:latin typeface="Arial Rounded MT Bold" panose="020F0704030504030204" pitchFamily="34" charset="0"/>
                <a:ea typeface="Noto Serif CJK TC SemiBold" panose="02020600000000000000" pitchFamily="18" charset="-120"/>
              </a:rPr>
              <a:t>將 </a:t>
            </a:r>
            <a:r>
              <a:rPr lang="en-US" altLang="zh-TW" sz="1400" dirty="0" err="1">
                <a:latin typeface="Arial Rounded MT Bold" panose="020F0704030504030204" pitchFamily="34" charset="0"/>
                <a:ea typeface="Noto Serif CJK TC SemiBold" panose="02020600000000000000" pitchFamily="18" charset="-120"/>
              </a:rPr>
              <a:t>getContact</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抓聯絡人及電話的部分挪到</a:t>
            </a:r>
            <a:r>
              <a:rPr lang="en-US" altLang="zh-TW" sz="1400" dirty="0" err="1">
                <a:latin typeface="Arial Rounded MT Bold" panose="020F0704030504030204" pitchFamily="34" charset="0"/>
                <a:ea typeface="Noto Serif CJK TC SemiBold" panose="02020600000000000000" pitchFamily="18" charset="-120"/>
              </a:rPr>
              <a:t>getData</a:t>
            </a:r>
            <a:r>
              <a:rPr lang="en-US" altLang="zh-TW" sz="1400" dirty="0">
                <a:latin typeface="Arial Rounded MT Bold" panose="020F0704030504030204" pitchFamily="34" charset="0"/>
                <a:ea typeface="Noto Serif CJK TC SemiBold" panose="02020600000000000000" pitchFamily="18" charset="-120"/>
              </a:rPr>
              <a:t>()</a:t>
            </a:r>
            <a:r>
              <a:rPr lang="zh-TW" altLang="en-US" sz="1400" dirty="0">
                <a:latin typeface="Arial Rounded MT Bold" panose="020F0704030504030204" pitchFamily="34" charset="0"/>
                <a:ea typeface="Noto Serif CJK TC SemiBold" panose="02020600000000000000" pitchFamily="18" charset="-120"/>
              </a:rPr>
              <a:t>之外，只有符合欲搜尋的單位時，才會進入連結內部取得資料</a:t>
            </a: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r>
              <a:rPr lang="zh-TW" altLang="en-US" sz="1100" dirty="0">
                <a:latin typeface="Arial Rounded MT Bold" panose="020F0704030504030204" pitchFamily="34" charset="0"/>
                <a:ea typeface="Noto Serif CJK TC SemiBold" panose="02020600000000000000" pitchFamily="18" charset="-120"/>
              </a:rPr>
              <a:t>註：修改後的程式碼即爬蟲實作的</a:t>
            </a:r>
            <a:r>
              <a:rPr lang="en-US" altLang="zh-TW" sz="1100" dirty="0" err="1">
                <a:latin typeface="Arial Rounded MT Bold" panose="020F0704030504030204" pitchFamily="34" charset="0"/>
                <a:ea typeface="Noto Serif CJK TC SemiBold" panose="02020600000000000000" pitchFamily="18" charset="-120"/>
              </a:rPr>
              <a:t>crawl_data</a:t>
            </a:r>
            <a:r>
              <a:rPr lang="en-US" altLang="zh-TW" sz="1100" dirty="0">
                <a:latin typeface="Arial Rounded MT Bold" panose="020F0704030504030204" pitchFamily="34" charset="0"/>
                <a:ea typeface="Noto Serif CJK TC SemiBold" panose="02020600000000000000" pitchFamily="18" charset="-120"/>
              </a:rPr>
              <a:t> () </a:t>
            </a:r>
            <a:r>
              <a:rPr lang="zh-TW" altLang="en-US" sz="1100" dirty="0">
                <a:latin typeface="Arial Rounded MT Bold" panose="020F0704030504030204" pitchFamily="34" charset="0"/>
                <a:ea typeface="Noto Serif CJK TC SemiBold" panose="02020600000000000000" pitchFamily="18" charset="-120"/>
              </a:rPr>
              <a:t>、</a:t>
            </a:r>
            <a:r>
              <a:rPr lang="en-US" altLang="zh-TW" sz="1100" dirty="0">
                <a:latin typeface="Arial Rounded MT Bold" panose="020F0704030504030204" pitchFamily="34" charset="0"/>
                <a:ea typeface="Noto Serif CJK TC SemiBold" panose="02020600000000000000" pitchFamily="18" charset="-120"/>
              </a:rPr>
              <a:t> </a:t>
            </a:r>
            <a:r>
              <a:rPr lang="en-US" altLang="zh-TW" sz="1100" dirty="0" err="1">
                <a:latin typeface="Arial Rounded MT Bold" panose="020F0704030504030204" pitchFamily="34" charset="0"/>
                <a:ea typeface="Noto Serif CJK TC SemiBold" panose="02020600000000000000" pitchFamily="18" charset="-120"/>
              </a:rPr>
              <a:t>getData</a:t>
            </a:r>
            <a:r>
              <a:rPr lang="en-US" altLang="zh-TW" sz="1100" dirty="0">
                <a:latin typeface="Arial Rounded MT Bold" panose="020F0704030504030204" pitchFamily="34" charset="0"/>
                <a:ea typeface="Noto Serif CJK TC SemiBold" panose="02020600000000000000" pitchFamily="18" charset="-120"/>
              </a:rPr>
              <a:t>()</a:t>
            </a:r>
          </a:p>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707340" y="1250017"/>
            <a:ext cx="2279141" cy="580095"/>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rPr>
              <a:t>爬蟲效率太差</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pic>
        <p:nvPicPr>
          <p:cNvPr id="13" name="圖片 12">
            <a:extLst>
              <a:ext uri="{FF2B5EF4-FFF2-40B4-BE49-F238E27FC236}">
                <a16:creationId xmlns:a16="http://schemas.microsoft.com/office/drawing/2014/main" id="{83F9C7BA-6626-16C2-1A99-100DFC236422}"/>
              </a:ext>
            </a:extLst>
          </p:cNvPr>
          <p:cNvPicPr>
            <a:picLocks noChangeAspect="1"/>
          </p:cNvPicPr>
          <p:nvPr/>
        </p:nvPicPr>
        <p:blipFill>
          <a:blip r:embed="rId3"/>
          <a:stretch>
            <a:fillRect/>
          </a:stretch>
        </p:blipFill>
        <p:spPr>
          <a:xfrm>
            <a:off x="5838990" y="1357603"/>
            <a:ext cx="5718243" cy="4792939"/>
          </a:xfrm>
          <a:prstGeom prst="rect">
            <a:avLst/>
          </a:prstGeom>
        </p:spPr>
      </p:pic>
      <p:sp>
        <p:nvSpPr>
          <p:cNvPr id="16" name="矩形 15">
            <a:extLst>
              <a:ext uri="{FF2B5EF4-FFF2-40B4-BE49-F238E27FC236}">
                <a16:creationId xmlns:a16="http://schemas.microsoft.com/office/drawing/2014/main" id="{9D6B874B-5F10-87C8-D8E4-5CE87032F09B}"/>
              </a:ext>
            </a:extLst>
          </p:cNvPr>
          <p:cNvSpPr/>
          <p:nvPr/>
        </p:nvSpPr>
        <p:spPr>
          <a:xfrm>
            <a:off x="5754848" y="4429386"/>
            <a:ext cx="3531765" cy="1317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2B6B8443-3E66-F027-2CFA-3C09EBA063D9}"/>
              </a:ext>
            </a:extLst>
          </p:cNvPr>
          <p:cNvSpPr/>
          <p:nvPr/>
        </p:nvSpPr>
        <p:spPr>
          <a:xfrm>
            <a:off x="5754848" y="5998142"/>
            <a:ext cx="4050484"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88140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2295154" y="3672105"/>
            <a:ext cx="7601687" cy="2185927"/>
            <a:chOff x="641425" y="617737"/>
            <a:chExt cx="10909140" cy="1435400"/>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1018256" y="943658"/>
              <a:ext cx="10155476" cy="649340"/>
            </a:xfrm>
            <a:prstGeom prst="rect">
              <a:avLst/>
            </a:prstGeom>
            <a:noFill/>
          </p:spPr>
          <p:txBody>
            <a:bodyPr wrap="square" rtlCol="0">
              <a:spAutoFit/>
            </a:bodyPr>
            <a:lstStyle/>
            <a:p>
              <a:pPr algn="ctr">
                <a:lnSpc>
                  <a:spcPct val="150000"/>
                </a:lnSpc>
              </a:pPr>
              <a:r>
                <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02</a:t>
              </a:r>
              <a:r>
                <a:rPr lang="zh-TW" altLang="en-US"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44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3" y="6490745"/>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CED39EA9-CA87-83D1-F2D2-9BBB259F7E41}"/>
              </a:ext>
            </a:extLst>
          </p:cNvPr>
          <p:cNvPicPr>
            <a:picLocks noChangeAspect="1"/>
          </p:cNvPicPr>
          <p:nvPr/>
        </p:nvPicPr>
        <p:blipFill rotWithShape="1">
          <a:blip r:embed="rId2">
            <a:extLst>
              <a:ext uri="{28A0092B-C50C-407E-A947-70E740481C1C}">
                <a14:useLocalDpi xmlns:a14="http://schemas.microsoft.com/office/drawing/2010/main" val="0"/>
              </a:ext>
            </a:extLst>
          </a:blip>
          <a:srcRect t="4526" b="53545"/>
          <a:stretch/>
        </p:blipFill>
        <p:spPr>
          <a:xfrm>
            <a:off x="0" y="310393"/>
            <a:ext cx="12192000" cy="2875502"/>
          </a:xfrm>
          <a:prstGeom prst="rect">
            <a:avLst/>
          </a:prstGeom>
        </p:spPr>
      </p:pic>
    </p:spTree>
    <p:extLst>
      <p:ext uri="{BB962C8B-B14F-4D97-AF65-F5344CB8AC3E}">
        <p14:creationId xmlns:p14="http://schemas.microsoft.com/office/powerpoint/2010/main" val="32543617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10749093" cy="495961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參考資料</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634767" y="2179779"/>
            <a:ext cx="5061358" cy="737381"/>
          </a:xfrm>
          <a:prstGeom prst="rect">
            <a:avLst/>
          </a:prstGeom>
          <a:noFill/>
        </p:spPr>
        <p:txBody>
          <a:bodyPr wrap="square" rtlCol="0">
            <a:spAutoFit/>
          </a:bodyPr>
          <a:lstStyle/>
          <a:p>
            <a:pPr>
              <a:lnSpc>
                <a:spcPct val="150000"/>
              </a:lnSpc>
            </a:pPr>
            <a:endParaRPr lang="en-US" altLang="zh-TW" sz="1400" dirty="0">
              <a:latin typeface="Arial Rounded MT Bold" panose="020F0704030504030204" pitchFamily="34" charset="0"/>
              <a:ea typeface="Noto Serif CJK TC SemiBold" panose="02020600000000000000" pitchFamily="18" charset="-120"/>
            </a:endParaRPr>
          </a:p>
          <a:p>
            <a:pPr>
              <a:lnSpc>
                <a:spcPct val="150000"/>
              </a:lnSpc>
            </a:pPr>
            <a:endParaRPr lang="en-US" altLang="zh-TW" sz="1600" dirty="0">
              <a:latin typeface="Arial Rounded MT Bold" panose="020F0704030504030204" pitchFamily="34" charset="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925455" y="2871202"/>
            <a:ext cx="8570882" cy="1140120"/>
          </a:xfrm>
          <a:prstGeom prst="rect">
            <a:avLst/>
          </a:prstGeom>
          <a:noFill/>
        </p:spPr>
        <p:txBody>
          <a:bodyPr wrap="square" rtlCol="0">
            <a:spAutoFit/>
          </a:bodyPr>
          <a:lstStyle/>
          <a:p>
            <a:pPr>
              <a:lnSpc>
                <a:spcPct val="150000"/>
              </a:lnSpc>
            </a:pPr>
            <a:r>
              <a:rPr lang="en-US" altLang="zh-TW" sz="2400" dirty="0">
                <a:hlinkClick r:id="rId3"/>
              </a:rPr>
              <a:t>(197) </a:t>
            </a:r>
            <a:r>
              <a:rPr lang="zh-TW" altLang="en-US" sz="2400" dirty="0">
                <a:hlinkClick r:id="rId3"/>
              </a:rPr>
              <a:t>彭彭的課程 </a:t>
            </a:r>
            <a:r>
              <a:rPr lang="en-US" altLang="zh-TW" sz="2400" dirty="0">
                <a:hlinkClick r:id="rId3"/>
              </a:rPr>
              <a:t>– YouTube</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a:p>
            <a:pPr>
              <a:lnSpc>
                <a:spcPct val="150000"/>
              </a:lnSpc>
            </a:pPr>
            <a:r>
              <a:rPr lang="zh-TW" altLang="en-US" sz="2400" dirty="0">
                <a:hlinkClick r:id="rId4"/>
              </a:rPr>
              <a:t>正規表示式 </a:t>
            </a:r>
            <a:r>
              <a:rPr lang="en-US" altLang="zh-TW" sz="2400" dirty="0">
                <a:hlinkClick r:id="rId4"/>
              </a:rPr>
              <a:t>- </a:t>
            </a:r>
            <a:r>
              <a:rPr lang="zh-TW" altLang="en-US" sz="2400" dirty="0">
                <a:hlinkClick r:id="rId4"/>
              </a:rPr>
              <a:t>維基百科，自由的百科全書 </a:t>
            </a:r>
            <a:r>
              <a:rPr lang="en-US" altLang="zh-TW" sz="2400" dirty="0">
                <a:hlinkClick r:id="rId4"/>
              </a:rPr>
              <a:t>(wikipedia.org)</a:t>
            </a:r>
            <a:endParaRPr lang="en-US" altLang="zh-TW" sz="2400" spc="300" dirty="0">
              <a:solidFill>
                <a:schemeClr val="tx1">
                  <a:lumMod val="75000"/>
                  <a:lumOff val="25000"/>
                </a:schemeClr>
              </a:solidFill>
              <a:latin typeface="Arial Rounded MT Bold" panose="020F0704030504030204" pitchFamily="34" charset="0"/>
              <a:ea typeface="Noto Serif CJK TC SemiBold" panose="02020600000000000000" pitchFamily="18" charset="-120"/>
              <a:cs typeface="Mongolian Baiti" panose="03000500000000000000" pitchFamily="66" charset="0"/>
            </a:endParaRPr>
          </a:p>
        </p:txBody>
      </p:sp>
    </p:spTree>
    <p:extLst>
      <p:ext uri="{BB962C8B-B14F-4D97-AF65-F5344CB8AC3E}">
        <p14:creationId xmlns:p14="http://schemas.microsoft.com/office/powerpoint/2010/main" val="9356784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1A45C33-9FE6-312F-4488-B0C0B79E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 name="群組 3">
            <a:extLst>
              <a:ext uri="{FF2B5EF4-FFF2-40B4-BE49-F238E27FC236}">
                <a16:creationId xmlns:a16="http://schemas.microsoft.com/office/drawing/2014/main" id="{D2EBA289-DC17-4A01-9B93-43EBEC30F297}"/>
              </a:ext>
            </a:extLst>
          </p:cNvPr>
          <p:cNvGrpSpPr/>
          <p:nvPr/>
        </p:nvGrpSpPr>
        <p:grpSpPr>
          <a:xfrm>
            <a:off x="2296521" y="2288319"/>
            <a:ext cx="7598957" cy="2281361"/>
            <a:chOff x="3495080" y="4284471"/>
            <a:chExt cx="4734046" cy="2042931"/>
          </a:xfrm>
        </p:grpSpPr>
        <p:sp>
          <p:nvSpPr>
            <p:cNvPr id="7" name="矩形 6">
              <a:extLst>
                <a:ext uri="{FF2B5EF4-FFF2-40B4-BE49-F238E27FC236}">
                  <a16:creationId xmlns:a16="http://schemas.microsoft.com/office/drawing/2014/main" id="{3D9364B9-DFF1-4DCD-ACCD-A808B52B9FA6}"/>
                </a:ext>
              </a:extLst>
            </p:cNvPr>
            <p:cNvSpPr/>
            <p:nvPr/>
          </p:nvSpPr>
          <p:spPr>
            <a:xfrm>
              <a:off x="3495080" y="4284471"/>
              <a:ext cx="4734046" cy="2042931"/>
            </a:xfrm>
            <a:prstGeom prst="rect">
              <a:avLst/>
            </a:prstGeom>
            <a:solidFill>
              <a:schemeClr val="bg1">
                <a:lumMod val="65000"/>
                <a:alpha val="56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677ABA4B-55DB-4542-980D-2962298449B1}"/>
                </a:ext>
              </a:extLst>
            </p:cNvPr>
            <p:cNvSpPr txBox="1"/>
            <p:nvPr/>
          </p:nvSpPr>
          <p:spPr>
            <a:xfrm>
              <a:off x="4849320" y="5719871"/>
              <a:ext cx="2025569" cy="330732"/>
            </a:xfrm>
            <a:prstGeom prst="rect">
              <a:avLst/>
            </a:prstGeom>
            <a:noFill/>
          </p:spPr>
          <p:txBody>
            <a:bodyPr wrap="square" rtlCol="0">
              <a:spAutoFit/>
            </a:bodyPr>
            <a:lstStyle/>
            <a:p>
              <a:pPr algn="ctr"/>
              <a:r>
                <a:rPr lang="zh-TW" altLang="en-US" dirty="0">
                  <a:solidFill>
                    <a:schemeClr val="bg1"/>
                  </a:solidFill>
                  <a:latin typeface="Noto Serif CJK TC" panose="02020400000000000000" pitchFamily="18" charset="-120"/>
                  <a:ea typeface="Noto Serif CJK TC" panose="02020400000000000000" pitchFamily="18" charset="-120"/>
                </a:rPr>
                <a:t>謝忻桐</a:t>
              </a:r>
            </a:p>
          </p:txBody>
        </p:sp>
        <p:sp>
          <p:nvSpPr>
            <p:cNvPr id="9" name="文字方塊 8">
              <a:extLst>
                <a:ext uri="{FF2B5EF4-FFF2-40B4-BE49-F238E27FC236}">
                  <a16:creationId xmlns:a16="http://schemas.microsoft.com/office/drawing/2014/main" id="{A6F6FA42-4A15-4698-9682-5AF5AC490522}"/>
                </a:ext>
              </a:extLst>
            </p:cNvPr>
            <p:cNvSpPr txBox="1"/>
            <p:nvPr/>
          </p:nvSpPr>
          <p:spPr>
            <a:xfrm>
              <a:off x="3706318" y="4777219"/>
              <a:ext cx="4311569" cy="1446550"/>
            </a:xfrm>
            <a:prstGeom prst="rect">
              <a:avLst/>
            </a:prstGeom>
            <a:noFill/>
          </p:spPr>
          <p:txBody>
            <a:bodyPr wrap="square" rtlCol="0">
              <a:spAutoFit/>
            </a:bodyPr>
            <a:lstStyle/>
            <a:p>
              <a:pPr algn="ctr"/>
              <a:r>
                <a:rPr lang="zh-TW" altLang="en-US" sz="4400" dirty="0">
                  <a:solidFill>
                    <a:schemeClr val="bg1"/>
                  </a:solidFill>
                  <a:latin typeface="Noto Serif CJK TC Black" panose="02020900000000000000" pitchFamily="18" charset="-120"/>
                  <a:ea typeface="Noto Serif CJK TC Black" panose="02020900000000000000" pitchFamily="18" charset="-120"/>
                </a:rPr>
                <a:t>教育部全球資訊網站爬蟲</a:t>
              </a:r>
            </a:p>
          </p:txBody>
        </p:sp>
      </p:grpSp>
    </p:spTree>
    <p:extLst>
      <p:ext uri="{BB962C8B-B14F-4D97-AF65-F5344CB8AC3E}">
        <p14:creationId xmlns:p14="http://schemas.microsoft.com/office/powerpoint/2010/main" val="1045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838899" y="1951966"/>
            <a:ext cx="10620462" cy="3194464"/>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當我們需要從網頁中收集資料時，</a:t>
            </a:r>
            <a:r>
              <a:rPr lang="en-US" altLang="zh-TW" dirty="0">
                <a:latin typeface="Noto Serif CJK TC SemiBold" panose="02020600000000000000" pitchFamily="18" charset="-120"/>
                <a:ea typeface="Noto Serif CJK TC SemiBold" panose="02020600000000000000" pitchFamily="18" charset="-120"/>
              </a:rPr>
              <a:t>Python </a:t>
            </a:r>
            <a:r>
              <a:rPr lang="zh-TW" altLang="en-US" dirty="0">
                <a:latin typeface="Noto Serif CJK TC SemiBold" panose="02020600000000000000" pitchFamily="18" charset="-120"/>
                <a:ea typeface="Noto Serif CJK TC SemiBold" panose="02020600000000000000" pitchFamily="18" charset="-120"/>
              </a:rPr>
              <a:t>有一個專門用來爬蟲的套件</a:t>
            </a:r>
            <a:r>
              <a:rPr lang="en-US" altLang="zh-TW" dirty="0" err="1">
                <a:latin typeface="Noto Serif CJK TC SemiBold" panose="02020600000000000000" pitchFamily="18" charset="-120"/>
                <a:ea typeface="Noto Serif CJK TC SemiBold" panose="02020600000000000000" pitchFamily="18" charset="-120"/>
              </a:rPr>
              <a:t>Beautifulsoup</a:t>
            </a:r>
            <a:r>
              <a:rPr lang="zh-TW" altLang="en-US" dirty="0">
                <a:latin typeface="Noto Serif CJK TC SemiBold" panose="02020600000000000000" pitchFamily="18" charset="-120"/>
                <a:ea typeface="Noto Serif CJK TC SemiBold" panose="02020600000000000000" pitchFamily="18" charset="-120"/>
              </a:rPr>
              <a:t>，他可以用來解析 </a:t>
            </a:r>
            <a:r>
              <a:rPr lang="en-US" altLang="zh-TW" dirty="0">
                <a:latin typeface="Noto Serif CJK TC SemiBold" panose="02020600000000000000" pitchFamily="18" charset="-120"/>
                <a:ea typeface="Noto Serif CJK TC SemiBold" panose="02020600000000000000" pitchFamily="18" charset="-120"/>
              </a:rPr>
              <a:t>HTML </a:t>
            </a:r>
            <a:r>
              <a:rPr lang="zh-TW" altLang="en-US" dirty="0">
                <a:latin typeface="Noto Serif CJK TC SemiBold" panose="02020600000000000000" pitchFamily="18" charset="-120"/>
                <a:ea typeface="Noto Serif CJK TC SemiBold" panose="02020600000000000000" pitchFamily="18" charset="-120"/>
              </a:rPr>
              <a:t>和 </a:t>
            </a:r>
            <a:r>
              <a:rPr lang="en-US" altLang="zh-TW" dirty="0">
                <a:latin typeface="Noto Serif CJK TC SemiBold" panose="02020600000000000000" pitchFamily="18" charset="-120"/>
                <a:ea typeface="Noto Serif CJK TC SemiBold" panose="02020600000000000000" pitchFamily="18" charset="-120"/>
              </a:rPr>
              <a:t>XML </a:t>
            </a:r>
            <a:r>
              <a:rPr lang="zh-TW" altLang="en-US" dirty="0">
                <a:latin typeface="Noto Serif CJK TC SemiBold" panose="02020600000000000000" pitchFamily="18" charset="-120"/>
                <a:ea typeface="Noto Serif CJK TC SemiBold" panose="02020600000000000000" pitchFamily="18" charset="-120"/>
              </a:rPr>
              <a:t>結構，提供了一種方便而簡潔的方式來檢索和操作網頁的內容。我們可以透過 </a:t>
            </a:r>
            <a:r>
              <a:rPr lang="en-US" altLang="zh-TW" dirty="0" err="1">
                <a:latin typeface="Noto Serif CJK TC SemiBold" panose="02020600000000000000" pitchFamily="18" charset="-120"/>
                <a:ea typeface="Noto Serif CJK TC SemiBold" panose="02020600000000000000" pitchFamily="18" charset="-120"/>
              </a:rPr>
              <a:t>Beautifulsoup</a:t>
            </a:r>
            <a:r>
              <a:rPr lang="zh-TW" altLang="en-US" dirty="0">
                <a:latin typeface="Noto Serif CJK TC SemiBold" panose="02020600000000000000" pitchFamily="18" charset="-120"/>
                <a:ea typeface="Noto Serif CJK TC SemiBold" panose="02020600000000000000" pitchFamily="18" charset="-120"/>
              </a:rPr>
              <a:t>從網頁中擷取想要的資料，並進行後續的分析和處理，簡言之就是讓程式自動為我們連上特定網站抓取需要的資料。</a:t>
            </a:r>
            <a:endParaRPr lang="en-US" altLang="zh-TW" dirty="0">
              <a:latin typeface="Noto Serif CJK TC SemiBold" panose="02020600000000000000" pitchFamily="18" charset="-120"/>
              <a:ea typeface="Noto Serif CJK TC SemiBold" panose="02020600000000000000" pitchFamily="18" charset="-120"/>
            </a:endParaRPr>
          </a:p>
          <a:p>
            <a:pPr>
              <a:lnSpc>
                <a:spcPct val="150000"/>
              </a:lnSpc>
            </a:pPr>
            <a:endParaRPr lang="en-US" altLang="zh-TW" dirty="0">
              <a:latin typeface="Noto Serif CJK TC SemiBold" panose="02020600000000000000" pitchFamily="18" charset="-120"/>
              <a:ea typeface="Noto Serif CJK TC SemiBold" panose="02020600000000000000" pitchFamily="18" charset="-120"/>
            </a:endParaRPr>
          </a:p>
          <a:p>
            <a:pPr>
              <a:lnSpc>
                <a:spcPct val="200000"/>
              </a:lnSpc>
            </a:pPr>
            <a:r>
              <a:rPr lang="en-US" altLang="zh-TW" dirty="0">
                <a:latin typeface="Noto Serif CJK TC SemiBold" panose="02020600000000000000" pitchFamily="18" charset="-120"/>
                <a:ea typeface="Noto Serif CJK TC SemiBold" panose="02020600000000000000" pitchFamily="18" charset="-120"/>
              </a:rPr>
              <a:t>1. </a:t>
            </a:r>
            <a:r>
              <a:rPr lang="zh-TW" altLang="en-US" dirty="0">
                <a:latin typeface="Noto Serif CJK TC SemiBold" panose="02020600000000000000" pitchFamily="18" charset="-120"/>
                <a:ea typeface="Noto Serif CJK TC SemiBold" panose="02020600000000000000" pitchFamily="18" charset="-120"/>
              </a:rPr>
              <a:t>讓程式模擬使用者自動連上網頁並成功存取網頁的原始碼</a:t>
            </a:r>
          </a:p>
          <a:p>
            <a:pPr>
              <a:lnSpc>
                <a:spcPct val="200000"/>
              </a:lnSpc>
            </a:pPr>
            <a:r>
              <a:rPr lang="en-US" altLang="zh-TW" dirty="0">
                <a:latin typeface="Noto Serif CJK TC SemiBold" panose="02020600000000000000" pitchFamily="18" charset="-120"/>
                <a:ea typeface="Noto Serif CJK TC SemiBold" panose="02020600000000000000" pitchFamily="18" charset="-120"/>
              </a:rPr>
              <a:t>2. </a:t>
            </a:r>
            <a:r>
              <a:rPr lang="zh-TW" altLang="en-US" dirty="0">
                <a:latin typeface="Noto Serif CJK TC SemiBold" panose="02020600000000000000" pitchFamily="18" charset="-120"/>
                <a:ea typeface="Noto Serif CJK TC SemiBold" panose="02020600000000000000" pitchFamily="18" charset="-120"/>
              </a:rPr>
              <a:t>透過解析</a:t>
            </a:r>
            <a:r>
              <a:rPr lang="en-US" altLang="zh-TW" dirty="0">
                <a:latin typeface="Noto Serif CJK TC SemiBold" panose="02020600000000000000" pitchFamily="18" charset="-120"/>
                <a:ea typeface="Noto Serif CJK TC SemiBold" panose="02020600000000000000" pitchFamily="18" charset="-120"/>
              </a:rPr>
              <a:t>HTML</a:t>
            </a:r>
            <a:r>
              <a:rPr lang="zh-TW" altLang="en-US" dirty="0">
                <a:latin typeface="Noto Serif CJK TC SemiBold" panose="02020600000000000000" pitchFamily="18" charset="-120"/>
                <a:ea typeface="Noto Serif CJK TC SemiBold" panose="02020600000000000000" pitchFamily="18" charset="-120"/>
              </a:rPr>
              <a:t>的各種標籤並過濾，來獲得我們要的特定資訊</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503339" y="1113066"/>
            <a:ext cx="2407641" cy="740902"/>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爬蟲介紹</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spTree>
    <p:extLst>
      <p:ext uri="{BB962C8B-B14F-4D97-AF65-F5344CB8AC3E}">
        <p14:creationId xmlns:p14="http://schemas.microsoft.com/office/powerpoint/2010/main" val="32473315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922789" y="2611636"/>
            <a:ext cx="10620462" cy="459100"/>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在開始之前，建議可以先安裝以下套件避免屆時撰寫時報錯</a:t>
            </a:r>
            <a:r>
              <a:rPr lang="en-US" altLang="zh-TW" dirty="0">
                <a:latin typeface="Noto Serif CJK TC SemiBold" panose="02020600000000000000" pitchFamily="18" charset="-120"/>
                <a:ea typeface="Noto Serif CJK TC SemiBold" panose="02020600000000000000" pitchFamily="18" charset="-120"/>
              </a:rPr>
              <a:t>(</a:t>
            </a:r>
            <a:r>
              <a:rPr lang="zh-TW" altLang="en-US" dirty="0">
                <a:latin typeface="Noto Serif CJK TC SemiBold" panose="02020600000000000000" pitchFamily="18" charset="-120"/>
                <a:ea typeface="Noto Serif CJK TC SemiBold" panose="02020600000000000000" pitchFamily="18" charset="-120"/>
              </a:rPr>
              <a:t>請三行個別執行</a:t>
            </a:r>
            <a:r>
              <a:rPr lang="en-US" altLang="zh-TW" dirty="0">
                <a:latin typeface="Noto Serif CJK TC SemiBold" panose="02020600000000000000" pitchFamily="18" charset="-120"/>
                <a:ea typeface="Noto Serif CJK TC SemiBold" panose="02020600000000000000" pitchFamily="18" charset="-120"/>
              </a:rPr>
              <a:t>)</a:t>
            </a:r>
            <a:endParaRPr lang="zh-TW" altLang="en-US" dirty="0">
              <a:latin typeface="Noto Serif CJK TC SemiBold" panose="02020600000000000000" pitchFamily="18" charset="-120"/>
              <a:ea typeface="Noto Serif CJK TC SemiBold" panose="02020600000000000000" pitchFamily="18" charset="-120"/>
            </a:endParaRP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503339" y="1113066"/>
            <a:ext cx="2407641" cy="740902"/>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環境建置</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DDEE373C-D22B-44C5-8D09-85426A9A0578}"/>
              </a:ext>
            </a:extLst>
          </p:cNvPr>
          <p:cNvPicPr>
            <a:picLocks noChangeAspect="1"/>
          </p:cNvPicPr>
          <p:nvPr/>
        </p:nvPicPr>
        <p:blipFill rotWithShape="1">
          <a:blip r:embed="rId3"/>
          <a:srcRect r="39459"/>
          <a:stretch/>
        </p:blipFill>
        <p:spPr>
          <a:xfrm>
            <a:off x="838899" y="3301433"/>
            <a:ext cx="7894903" cy="1937771"/>
          </a:xfrm>
          <a:prstGeom prst="rect">
            <a:avLst/>
          </a:prstGeom>
        </p:spPr>
      </p:pic>
    </p:spTree>
    <p:extLst>
      <p:ext uri="{BB962C8B-B14F-4D97-AF65-F5344CB8AC3E}">
        <p14:creationId xmlns:p14="http://schemas.microsoft.com/office/powerpoint/2010/main" val="74289899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481431"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459100"/>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我們要讓程式模擬使用者連上網頁，首先導入會用到的套件並建立連線</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7566" y="1224597"/>
            <a:ext cx="3481430"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連網</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4" name="圖片 13">
            <a:extLst>
              <a:ext uri="{FF2B5EF4-FFF2-40B4-BE49-F238E27FC236}">
                <a16:creationId xmlns:a16="http://schemas.microsoft.com/office/drawing/2014/main" id="{2674A969-4B3F-0533-BF00-A458B9B6563E}"/>
              </a:ext>
            </a:extLst>
          </p:cNvPr>
          <p:cNvPicPr>
            <a:picLocks noChangeAspect="1"/>
          </p:cNvPicPr>
          <p:nvPr/>
        </p:nvPicPr>
        <p:blipFill>
          <a:blip r:embed="rId3"/>
          <a:stretch>
            <a:fillRect/>
          </a:stretch>
        </p:blipFill>
        <p:spPr>
          <a:xfrm>
            <a:off x="721453" y="2541845"/>
            <a:ext cx="7142242" cy="1774310"/>
          </a:xfrm>
          <a:prstGeom prst="rect">
            <a:avLst/>
          </a:prstGeom>
        </p:spPr>
      </p:pic>
      <p:sp>
        <p:nvSpPr>
          <p:cNvPr id="16" name="文字方塊 15">
            <a:extLst>
              <a:ext uri="{FF2B5EF4-FFF2-40B4-BE49-F238E27FC236}">
                <a16:creationId xmlns:a16="http://schemas.microsoft.com/office/drawing/2014/main" id="{AB8B14D7-334D-52E8-A00E-5864C0BF24C2}"/>
              </a:ext>
            </a:extLst>
          </p:cNvPr>
          <p:cNvSpPr txBox="1"/>
          <p:nvPr/>
        </p:nvSpPr>
        <p:spPr>
          <a:xfrm>
            <a:off x="736502" y="4294662"/>
            <a:ext cx="9419439" cy="1290097"/>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但很快我們便會發現，上述程式碼無法運行，其原因正是因為程式的行為明顯不是人類！</a:t>
            </a:r>
            <a:endParaRPr lang="en-US" altLang="zh-TW" dirty="0">
              <a:latin typeface="Noto Serif CJK TC SemiBold" panose="02020600000000000000" pitchFamily="18" charset="-120"/>
              <a:ea typeface="Noto Serif CJK TC SemiBold" panose="02020600000000000000" pitchFamily="18" charset="-120"/>
            </a:endParaRPr>
          </a:p>
          <a:p>
            <a:pPr>
              <a:lnSpc>
                <a:spcPct val="150000"/>
              </a:lnSpc>
            </a:pPr>
            <a:r>
              <a:rPr lang="zh-TW" altLang="en-US" dirty="0">
                <a:latin typeface="Noto Serif CJK TC SemiBold" panose="02020600000000000000" pitchFamily="18" charset="-120"/>
                <a:ea typeface="Noto Serif CJK TC SemiBold" panose="02020600000000000000" pitchFamily="18" charset="-120"/>
              </a:rPr>
              <a:t>所以我們要稍微修改程式碼來模擬人類的行為，至於要如何模擬人類，</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我們可以查看當我們點開網頁時發生了什麼事</a:t>
            </a:r>
          </a:p>
        </p:txBody>
      </p:sp>
    </p:spTree>
    <p:extLst>
      <p:ext uri="{BB962C8B-B14F-4D97-AF65-F5344CB8AC3E}">
        <p14:creationId xmlns:p14="http://schemas.microsoft.com/office/powerpoint/2010/main" val="29499000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11">
            <a:extLst>
              <a:ext uri="{FF2B5EF4-FFF2-40B4-BE49-F238E27FC236}">
                <a16:creationId xmlns:a16="http://schemas.microsoft.com/office/drawing/2014/main" id="{E7368A1A-9F4B-7DAE-D227-D1A92EB192CA}"/>
              </a:ext>
            </a:extLst>
          </p:cNvPr>
          <p:cNvSpPr/>
          <p:nvPr/>
        </p:nvSpPr>
        <p:spPr>
          <a:xfrm>
            <a:off x="634767" y="1285990"/>
            <a:ext cx="3481431" cy="5199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FEFBFCB0-FFD5-4345-A496-398DE5B3A78F}"/>
              </a:ext>
            </a:extLst>
          </p:cNvPr>
          <p:cNvGrpSpPr/>
          <p:nvPr/>
        </p:nvGrpSpPr>
        <p:grpSpPr>
          <a:xfrm>
            <a:off x="327172" y="93126"/>
            <a:ext cx="11660696" cy="6399953"/>
            <a:chOff x="641425" y="376161"/>
            <a:chExt cx="10909140" cy="1676976"/>
          </a:xfrm>
        </p:grpSpPr>
        <p:sp>
          <p:nvSpPr>
            <p:cNvPr id="7" name="矩形 6">
              <a:extLst>
                <a:ext uri="{FF2B5EF4-FFF2-40B4-BE49-F238E27FC236}">
                  <a16:creationId xmlns:a16="http://schemas.microsoft.com/office/drawing/2014/main" id="{3D9364B9-DFF1-4DCD-ACCD-A808B52B9FA6}"/>
                </a:ext>
              </a:extLst>
            </p:cNvPr>
            <p:cNvSpPr/>
            <p:nvPr/>
          </p:nvSpPr>
          <p:spPr>
            <a:xfrm>
              <a:off x="641425" y="617737"/>
              <a:ext cx="10909140" cy="1435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A6F6FA42-4A15-4698-9682-5AF5AC490522}"/>
                </a:ext>
              </a:extLst>
            </p:cNvPr>
            <p:cNvSpPr txBox="1"/>
            <p:nvPr/>
          </p:nvSpPr>
          <p:spPr>
            <a:xfrm>
              <a:off x="4343206" y="376161"/>
              <a:ext cx="3390466" cy="194138"/>
            </a:xfrm>
            <a:prstGeom prst="rect">
              <a:avLst/>
            </a:prstGeom>
            <a:noFill/>
          </p:spPr>
          <p:txBody>
            <a:bodyPr wrap="square" rtlCol="0">
              <a:spAutoFit/>
            </a:bodyPr>
            <a:lstStyle/>
            <a:p>
              <a:pPr algn="ctr">
                <a:lnSpc>
                  <a:spcPct val="150000"/>
                </a:lnSpc>
              </a:pPr>
              <a:r>
                <a:rPr lang="zh-TW" altLang="en-US"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a:t>
              </a:r>
              <a:endParaRPr lang="en-US" altLang="zh-TW" sz="3200" spc="300" dirty="0">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grpSp>
      <p:sp>
        <p:nvSpPr>
          <p:cNvPr id="2" name="矩形 1">
            <a:extLst>
              <a:ext uri="{FF2B5EF4-FFF2-40B4-BE49-F238E27FC236}">
                <a16:creationId xmlns:a16="http://schemas.microsoft.com/office/drawing/2014/main" id="{274B7855-B7A5-4136-8A8B-BF1F047A8F56}"/>
              </a:ext>
            </a:extLst>
          </p:cNvPr>
          <p:cNvSpPr/>
          <p:nvPr/>
        </p:nvSpPr>
        <p:spPr>
          <a:xfrm>
            <a:off x="3334954" y="6627302"/>
            <a:ext cx="5522091" cy="1589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C554B8F-ED40-F34A-39A2-E4BCECE2FFED}"/>
              </a:ext>
            </a:extLst>
          </p:cNvPr>
          <p:cNvSpPr txBox="1"/>
          <p:nvPr/>
        </p:nvSpPr>
        <p:spPr>
          <a:xfrm>
            <a:off x="721453" y="2015634"/>
            <a:ext cx="10620462" cy="874598"/>
          </a:xfrm>
          <a:prstGeom prst="rect">
            <a:avLst/>
          </a:prstGeom>
          <a:noFill/>
        </p:spPr>
        <p:txBody>
          <a:bodyPr wrap="square" rtlCol="0">
            <a:spAutoFit/>
          </a:bodyPr>
          <a:lstStyle/>
          <a:p>
            <a:pPr>
              <a:lnSpc>
                <a:spcPct val="150000"/>
              </a:lnSpc>
            </a:pPr>
            <a:r>
              <a:rPr lang="zh-TW" altLang="en-US" dirty="0">
                <a:latin typeface="Noto Serif CJK TC SemiBold" panose="02020600000000000000" pitchFamily="18" charset="-120"/>
                <a:ea typeface="Noto Serif CJK TC SemiBold" panose="02020600000000000000" pitchFamily="18" charset="-120"/>
              </a:rPr>
              <a:t>（右邊的東東可以透過開啟瀏覽器的開發人員工具查看）</a:t>
            </a:r>
          </a:p>
          <a:p>
            <a:pPr>
              <a:lnSpc>
                <a:spcPct val="150000"/>
              </a:lnSpc>
            </a:pPr>
            <a:r>
              <a:rPr lang="zh-TW" altLang="en-US" dirty="0">
                <a:latin typeface="Noto Serif CJK TC SemiBold" panose="02020600000000000000" pitchFamily="18" charset="-120"/>
                <a:ea typeface="Noto Serif CJK TC SemiBold" panose="02020600000000000000" pitchFamily="18" charset="-120"/>
              </a:rPr>
              <a:t>開啟開發人員工具後，點擊上方</a:t>
            </a:r>
            <a:r>
              <a:rPr lang="en-US" altLang="zh-TW" dirty="0">
                <a:latin typeface="Noto Serif CJK TC SemiBold" panose="02020600000000000000" pitchFamily="18" charset="-120"/>
                <a:ea typeface="Noto Serif CJK TC SemiBold" panose="02020600000000000000" pitchFamily="18" charset="-120"/>
              </a:rPr>
              <a:t>Network</a:t>
            </a:r>
            <a:r>
              <a:rPr lang="zh-TW" altLang="en-US" dirty="0">
                <a:latin typeface="Noto Serif CJK TC SemiBold" panose="02020600000000000000" pitchFamily="18" charset="-120"/>
                <a:ea typeface="Noto Serif CJK TC SemiBold" panose="02020600000000000000" pitchFamily="18" charset="-120"/>
              </a:rPr>
              <a:t>後重新整理一次網頁，並點選</a:t>
            </a:r>
            <a:r>
              <a:rPr lang="en-US" altLang="zh-TW" dirty="0">
                <a:latin typeface="Noto Serif CJK TC SemiBold" panose="02020600000000000000" pitchFamily="18" charset="-120"/>
                <a:ea typeface="Noto Serif CJK TC SemiBold" panose="02020600000000000000" pitchFamily="18" charset="-120"/>
              </a:rPr>
              <a:t>index.css</a:t>
            </a:r>
            <a:r>
              <a:rPr lang="zh-TW" altLang="en-US" dirty="0">
                <a:latin typeface="Noto Serif CJK TC SemiBold" panose="02020600000000000000" pitchFamily="18" charset="-120"/>
                <a:ea typeface="Noto Serif CJK TC SemiBold" panose="02020600000000000000" pitchFamily="18" charset="-120"/>
              </a:rPr>
              <a:t>即可觀察如下圖</a:t>
            </a:r>
          </a:p>
        </p:txBody>
      </p:sp>
      <p:pic>
        <p:nvPicPr>
          <p:cNvPr id="8" name="圖片 7">
            <a:extLst>
              <a:ext uri="{FF2B5EF4-FFF2-40B4-BE49-F238E27FC236}">
                <a16:creationId xmlns:a16="http://schemas.microsoft.com/office/drawing/2014/main" id="{54D0672A-E922-4F22-238F-7C6643E48864}"/>
              </a:ext>
            </a:extLst>
          </p:cNvPr>
          <p:cNvPicPr>
            <a:picLocks noChangeAspect="1"/>
          </p:cNvPicPr>
          <p:nvPr/>
        </p:nvPicPr>
        <p:blipFill rotWithShape="1">
          <a:blip r:embed="rId2">
            <a:extLst>
              <a:ext uri="{28A0092B-C50C-407E-A947-70E740481C1C}">
                <a14:useLocalDpi xmlns:a14="http://schemas.microsoft.com/office/drawing/2010/main" val="0"/>
              </a:ext>
            </a:extLst>
          </a:blip>
          <a:srcRect t="4465" r="64862" b="92739"/>
          <a:stretch/>
        </p:blipFill>
        <p:spPr>
          <a:xfrm>
            <a:off x="0" y="306198"/>
            <a:ext cx="4283977" cy="191740"/>
          </a:xfrm>
          <a:prstGeom prst="rect">
            <a:avLst/>
          </a:prstGeom>
        </p:spPr>
      </p:pic>
      <p:pic>
        <p:nvPicPr>
          <p:cNvPr id="11" name="圖片 10">
            <a:extLst>
              <a:ext uri="{FF2B5EF4-FFF2-40B4-BE49-F238E27FC236}">
                <a16:creationId xmlns:a16="http://schemas.microsoft.com/office/drawing/2014/main" id="{769231F3-3A07-92AE-2EA8-F3011B2B0997}"/>
              </a:ext>
            </a:extLst>
          </p:cNvPr>
          <p:cNvPicPr>
            <a:picLocks noChangeAspect="1"/>
          </p:cNvPicPr>
          <p:nvPr/>
        </p:nvPicPr>
        <p:blipFill rotWithShape="1">
          <a:blip r:embed="rId2">
            <a:extLst>
              <a:ext uri="{28A0092B-C50C-407E-A947-70E740481C1C}">
                <a14:useLocalDpi xmlns:a14="http://schemas.microsoft.com/office/drawing/2010/main" val="0"/>
              </a:ext>
            </a:extLst>
          </a:blip>
          <a:srcRect t="8932" r="64862" b="87838"/>
          <a:stretch/>
        </p:blipFill>
        <p:spPr>
          <a:xfrm>
            <a:off x="0" y="612396"/>
            <a:ext cx="4283977" cy="221632"/>
          </a:xfrm>
          <a:prstGeom prst="rect">
            <a:avLst/>
          </a:prstGeom>
        </p:spPr>
      </p:pic>
      <p:pic>
        <p:nvPicPr>
          <p:cNvPr id="15" name="圖片 14">
            <a:extLst>
              <a:ext uri="{FF2B5EF4-FFF2-40B4-BE49-F238E27FC236}">
                <a16:creationId xmlns:a16="http://schemas.microsoft.com/office/drawing/2014/main" id="{797A6CC0-DC0F-0B6F-39D3-F0EEC49D29B0}"/>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4465" b="93027"/>
          <a:stretch/>
        </p:blipFill>
        <p:spPr>
          <a:xfrm>
            <a:off x="7908020" y="306198"/>
            <a:ext cx="4283979" cy="171975"/>
          </a:xfrm>
          <a:prstGeom prst="rect">
            <a:avLst/>
          </a:prstGeom>
        </p:spPr>
      </p:pic>
      <p:pic>
        <p:nvPicPr>
          <p:cNvPr id="17" name="圖片 16">
            <a:extLst>
              <a:ext uri="{FF2B5EF4-FFF2-40B4-BE49-F238E27FC236}">
                <a16:creationId xmlns:a16="http://schemas.microsoft.com/office/drawing/2014/main" id="{FDE31E06-BA0E-71B6-46AC-AED9E0FC905C}"/>
              </a:ext>
            </a:extLst>
          </p:cNvPr>
          <p:cNvPicPr>
            <a:picLocks noChangeAspect="1"/>
          </p:cNvPicPr>
          <p:nvPr/>
        </p:nvPicPr>
        <p:blipFill rotWithShape="1">
          <a:blip r:embed="rId2">
            <a:extLst>
              <a:ext uri="{28A0092B-C50C-407E-A947-70E740481C1C}">
                <a14:useLocalDpi xmlns:a14="http://schemas.microsoft.com/office/drawing/2010/main" val="0"/>
              </a:ext>
            </a:extLst>
          </a:blip>
          <a:srcRect l="64862" t="8929" b="88563"/>
          <a:stretch/>
        </p:blipFill>
        <p:spPr>
          <a:xfrm>
            <a:off x="7908020" y="612396"/>
            <a:ext cx="4283980" cy="171975"/>
          </a:xfrm>
          <a:prstGeom prst="rect">
            <a:avLst/>
          </a:prstGeom>
        </p:spPr>
      </p:pic>
      <p:sp>
        <p:nvSpPr>
          <p:cNvPr id="5" name="文字方塊 4">
            <a:extLst>
              <a:ext uri="{FF2B5EF4-FFF2-40B4-BE49-F238E27FC236}">
                <a16:creationId xmlns:a16="http://schemas.microsoft.com/office/drawing/2014/main" id="{E511A5DA-6895-00CF-DA08-731F69480D23}"/>
              </a:ext>
            </a:extLst>
          </p:cNvPr>
          <p:cNvSpPr txBox="1"/>
          <p:nvPr/>
        </p:nvSpPr>
        <p:spPr>
          <a:xfrm>
            <a:off x="637566" y="1224597"/>
            <a:ext cx="3481430" cy="581313"/>
          </a:xfrm>
          <a:prstGeom prst="rect">
            <a:avLst/>
          </a:prstGeom>
          <a:noFill/>
        </p:spPr>
        <p:txBody>
          <a:bodyPr wrap="square" rtlCol="0">
            <a:spAutoFit/>
          </a:bodyPr>
          <a:lstStyle/>
          <a:p>
            <a:pPr>
              <a:lnSpc>
                <a:spcPct val="150000"/>
              </a:lnSpc>
            </a:pP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網頁爬蟲練習 </a:t>
            </a:r>
            <a:r>
              <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a:t>
            </a:r>
            <a:r>
              <a:rPr lang="zh-TW" altLang="en-US"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rPr>
              <a:t> 連網</a:t>
            </a:r>
            <a:endParaRPr lang="en-US" altLang="zh-TW" sz="2400" spc="300" dirty="0">
              <a:solidFill>
                <a:schemeClr val="tx1">
                  <a:lumMod val="75000"/>
                  <a:lumOff val="25000"/>
                </a:schemeClr>
              </a:solidFill>
              <a:latin typeface="Noto Serif CJK TC SemiBold" panose="02020600000000000000" pitchFamily="18" charset="-120"/>
              <a:ea typeface="Noto Serif CJK TC SemiBold" panose="02020600000000000000" pitchFamily="18" charset="-120"/>
              <a:cs typeface="Mongolian Baiti" panose="03000500000000000000" pitchFamily="66" charset="0"/>
            </a:endParaRPr>
          </a:p>
        </p:txBody>
      </p:sp>
      <p:pic>
        <p:nvPicPr>
          <p:cNvPr id="10" name="圖片 9">
            <a:extLst>
              <a:ext uri="{FF2B5EF4-FFF2-40B4-BE49-F238E27FC236}">
                <a16:creationId xmlns:a16="http://schemas.microsoft.com/office/drawing/2014/main" id="{1818ADFD-7287-F456-EE75-290F4D55B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318" y="3010150"/>
            <a:ext cx="6401317" cy="3121940"/>
          </a:xfrm>
          <a:prstGeom prst="rect">
            <a:avLst/>
          </a:prstGeom>
        </p:spPr>
      </p:pic>
      <p:sp>
        <p:nvSpPr>
          <p:cNvPr id="13" name="箭號: 向右 12">
            <a:extLst>
              <a:ext uri="{FF2B5EF4-FFF2-40B4-BE49-F238E27FC236}">
                <a16:creationId xmlns:a16="http://schemas.microsoft.com/office/drawing/2014/main" id="{7E7C104C-EFDF-1538-C79C-F1C185D0B98E}"/>
              </a:ext>
            </a:extLst>
          </p:cNvPr>
          <p:cNvSpPr/>
          <p:nvPr/>
        </p:nvSpPr>
        <p:spPr>
          <a:xfrm rot="16200000">
            <a:off x="7600839" y="5476587"/>
            <a:ext cx="480415" cy="297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8" name="圖片 17">
            <a:extLst>
              <a:ext uri="{FF2B5EF4-FFF2-40B4-BE49-F238E27FC236}">
                <a16:creationId xmlns:a16="http://schemas.microsoft.com/office/drawing/2014/main" id="{F6521658-39D7-DE34-BD69-DC95FF1218F8}"/>
              </a:ext>
            </a:extLst>
          </p:cNvPr>
          <p:cNvPicPr>
            <a:picLocks noChangeAspect="1"/>
          </p:cNvPicPr>
          <p:nvPr/>
        </p:nvPicPr>
        <p:blipFill>
          <a:blip r:embed="rId4"/>
          <a:stretch>
            <a:fillRect/>
          </a:stretch>
        </p:blipFill>
        <p:spPr>
          <a:xfrm>
            <a:off x="4283976" y="4571120"/>
            <a:ext cx="7114142" cy="6664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25419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2710</Words>
  <Application>Microsoft Office PowerPoint</Application>
  <PresentationFormat>寬螢幕</PresentationFormat>
  <Paragraphs>280</Paragraphs>
  <Slides>51</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51</vt:i4>
      </vt:variant>
    </vt:vector>
  </HeadingPairs>
  <TitlesOfParts>
    <vt:vector size="61" baseType="lpstr">
      <vt:lpstr>-apple-system</vt:lpstr>
      <vt:lpstr>Noto Serif CJK TC</vt:lpstr>
      <vt:lpstr>Noto Serif CJK TC Black</vt:lpstr>
      <vt:lpstr>Noto Serif CJK TC Medium</vt:lpstr>
      <vt:lpstr>Noto Serif CJK TC SemiBold</vt:lpstr>
      <vt:lpstr>Arial</vt:lpstr>
      <vt:lpstr>Arial Rounded MT Bold</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忻桐 謝</dc:creator>
  <cp:lastModifiedBy>忻桐 謝</cp:lastModifiedBy>
  <cp:revision>23</cp:revision>
  <dcterms:created xsi:type="dcterms:W3CDTF">2021-03-25T14:24:31Z</dcterms:created>
  <dcterms:modified xsi:type="dcterms:W3CDTF">2023-03-14T10:07:29Z</dcterms:modified>
</cp:coreProperties>
</file>